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349" r:id="rId2"/>
    <p:sldId id="268" r:id="rId3"/>
    <p:sldId id="289" r:id="rId4"/>
    <p:sldId id="287" r:id="rId5"/>
    <p:sldId id="288" r:id="rId6"/>
    <p:sldId id="359" r:id="rId7"/>
    <p:sldId id="290" r:id="rId8"/>
    <p:sldId id="300" r:id="rId9"/>
    <p:sldId id="351" r:id="rId10"/>
    <p:sldId id="301" r:id="rId11"/>
    <p:sldId id="353" r:id="rId12"/>
    <p:sldId id="297" r:id="rId13"/>
    <p:sldId id="298" r:id="rId14"/>
    <p:sldId id="299" r:id="rId15"/>
    <p:sldId id="292" r:id="rId16"/>
    <p:sldId id="293" r:id="rId17"/>
    <p:sldId id="295" r:id="rId18"/>
    <p:sldId id="304" r:id="rId19"/>
    <p:sldId id="291" r:id="rId20"/>
    <p:sldId id="307" r:id="rId21"/>
    <p:sldId id="294" r:id="rId22"/>
    <p:sldId id="350" r:id="rId23"/>
    <p:sldId id="302" r:id="rId24"/>
    <p:sldId id="352" r:id="rId25"/>
    <p:sldId id="354" r:id="rId26"/>
    <p:sldId id="355" r:id="rId27"/>
    <p:sldId id="358" r:id="rId28"/>
    <p:sldId id="360" r:id="rId29"/>
    <p:sldId id="361" r:id="rId30"/>
    <p:sldId id="356" r:id="rId31"/>
    <p:sldId id="357" r:id="rId32"/>
    <p:sldId id="306" r:id="rId33"/>
    <p:sldId id="261" r:id="rId34"/>
    <p:sldId id="262" r:id="rId35"/>
    <p:sldId id="263" r:id="rId36"/>
    <p:sldId id="264" r:id="rId37"/>
    <p:sldId id="364" r:id="rId38"/>
    <p:sldId id="265" r:id="rId39"/>
    <p:sldId id="266" r:id="rId40"/>
    <p:sldId id="270" r:id="rId41"/>
    <p:sldId id="271" r:id="rId42"/>
    <p:sldId id="272" r:id="rId43"/>
    <p:sldId id="267" r:id="rId44"/>
    <p:sldId id="269" r:id="rId45"/>
    <p:sldId id="275" r:id="rId46"/>
    <p:sldId id="273" r:id="rId47"/>
    <p:sldId id="308" r:id="rId48"/>
    <p:sldId id="336" r:id="rId49"/>
    <p:sldId id="337" r:id="rId50"/>
    <p:sldId id="314" r:id="rId51"/>
    <p:sldId id="313" r:id="rId52"/>
    <p:sldId id="274" r:id="rId53"/>
    <p:sldId id="338" r:id="rId54"/>
    <p:sldId id="277" r:id="rId55"/>
    <p:sldId id="276" r:id="rId56"/>
    <p:sldId id="339" r:id="rId57"/>
    <p:sldId id="281" r:id="rId58"/>
    <p:sldId id="283" r:id="rId59"/>
    <p:sldId id="284" r:id="rId60"/>
    <p:sldId id="285" r:id="rId61"/>
    <p:sldId id="286" r:id="rId62"/>
    <p:sldId id="282" r:id="rId63"/>
    <p:sldId id="309" r:id="rId64"/>
    <p:sldId id="311" r:id="rId65"/>
    <p:sldId id="279" r:id="rId66"/>
    <p:sldId id="340" r:id="rId67"/>
    <p:sldId id="347" r:id="rId68"/>
    <p:sldId id="348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02"/>
    <p:restoredTop sz="94674"/>
  </p:normalViewPr>
  <p:slideViewPr>
    <p:cSldViewPr>
      <p:cViewPr>
        <p:scale>
          <a:sx n="79" d="100"/>
          <a:sy n="79" d="100"/>
        </p:scale>
        <p:origin x="960" y="1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9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1CE22-8CB3-45AB-AC87-3929FC122DC3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F657C-02EF-43C2-ABA8-A32E9A165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9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D4C4-D301-46E9-9620-4376E73D9A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31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Embedings</a:t>
            </a:r>
            <a:r>
              <a:rPr lang="en-US" dirty="0" smtClean="0"/>
              <a:t>:  Sometimes graph tools are so useful</a:t>
            </a:r>
            <a:r>
              <a:rPr lang="en-US" baseline="0" dirty="0" smtClean="0"/>
              <a:t> that it is worth while to convert non-graph data to graph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F657C-02EF-43C2-ABA8-A32E9A165B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triangle within community much more likely to be part of a closed triangle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F657C-02EF-43C2-ABA8-A32E9A165B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69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Monitin</a:t>
            </a:r>
            <a:r>
              <a:rPr lang="en-US" dirty="0" smtClean="0"/>
              <a:t>=Reputation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F657C-02EF-43C2-ABA8-A32E9A165B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09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Thm</a:t>
            </a:r>
            <a:r>
              <a:rPr lang="en-US" dirty="0" smtClean="0"/>
              <a:t>: Previous slide we argues that nonnegative solution exists (not full rank).  We don’t prove the full theorem (nonnegative vector)</a:t>
            </a:r>
          </a:p>
          <a:p>
            <a:r>
              <a:rPr lang="en-US" dirty="0" smtClean="0"/>
              <a:t>Power iterations:  Local redistribution of rank to out</a:t>
            </a:r>
            <a:r>
              <a:rPr lang="en-US" baseline="0" dirty="0" smtClean="0"/>
              <a:t> neighbors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F657C-02EF-43C2-ABA8-A32E9A165B3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 slide we argues that nonnegative solution exists (not full rank).  We don’t prove the full theorem (nonnegative vector)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F657C-02EF-43C2-ABA8-A32E9A165B3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9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 slide we argues that nonnegative solution exists (not full rank).  We don’t prove the full theorem (nonnegative vector)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F657C-02EF-43C2-ABA8-A32E9A165B3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alpha fraction of the scores of all nodes (total is 1) and “redistribute”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F657C-02EF-43C2-ABA8-A32E9A165B3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41D2-B362-F34E-B653-C186B48E2EE7}" type="datetime1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1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1A568-CFFA-B741-A7C3-5472664C8851}" type="datetime1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0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D302-A762-424C-B95C-9E69FFD99110}" type="datetime1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4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E9C6-290C-EB42-AC2A-A8E3633222F5}" type="datetime1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6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77BA-BC15-064D-AC20-37BA0418A01E}" type="datetime1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0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23B7-3B20-E648-9AE8-0892311D2CA0}" type="datetime1">
              <a:rPr lang="en-US" smtClean="0"/>
              <a:t>12/17/17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3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5DFF-A57B-DB42-90F8-6AECB9C5D58D}" type="datetime1">
              <a:rPr lang="en-US" smtClean="0"/>
              <a:t>12/17/17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6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441B-F1E5-E244-B739-CB4DDC946EBF}" type="datetime1">
              <a:rPr lang="en-US" smtClean="0"/>
              <a:t>12/17/17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7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6C8E-2764-044C-8F51-9490A52DC76E}" type="datetime1">
              <a:rPr lang="en-US" smtClean="0"/>
              <a:t>12/17/17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3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48D2-9C63-EB49-AD7A-7F3CF17D141C}" type="datetime1">
              <a:rPr lang="en-US" smtClean="0"/>
              <a:t>12/17/17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1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506A-CC38-C145-9F1F-248E86342743}" type="datetime1">
              <a:rPr lang="en-US" smtClean="0"/>
              <a:t>12/17/17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1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8CDA9-B03F-9E43-A32B-BBCC9A0869A8}" type="datetime1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D9483-DE5B-4179-930D-B03F558A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6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jpeg"/><Relationship Id="rId12" Type="http://schemas.openxmlformats.org/officeDocument/2006/relationships/image" Target="../media/image29.jpeg"/><Relationship Id="rId13" Type="http://schemas.openxmlformats.org/officeDocument/2006/relationships/image" Target="../media/image30.jpeg"/><Relationship Id="rId14" Type="http://schemas.openxmlformats.org/officeDocument/2006/relationships/image" Target="../media/image31.jpeg"/><Relationship Id="rId1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9" Type="http://schemas.openxmlformats.org/officeDocument/2006/relationships/image" Target="../media/image27.jpeg"/><Relationship Id="rId10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Relationship Id="rId14" Type="http://schemas.openxmlformats.org/officeDocument/2006/relationships/image" Target="../media/image62.png"/><Relationship Id="rId15" Type="http://schemas.openxmlformats.org/officeDocument/2006/relationships/image" Target="../media/image63.png"/><Relationship Id="rId16" Type="http://schemas.openxmlformats.org/officeDocument/2006/relationships/image" Target="../media/image64.png"/><Relationship Id="rId17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9.png"/><Relationship Id="rId20" Type="http://schemas.openxmlformats.org/officeDocument/2006/relationships/image" Target="../media/image78.png"/><Relationship Id="rId10" Type="http://schemas.openxmlformats.org/officeDocument/2006/relationships/image" Target="../media/image70.png"/><Relationship Id="rId11" Type="http://schemas.openxmlformats.org/officeDocument/2006/relationships/image" Target="../media/image71.png"/><Relationship Id="rId12" Type="http://schemas.openxmlformats.org/officeDocument/2006/relationships/image" Target="../media/image41.png"/><Relationship Id="rId13" Type="http://schemas.openxmlformats.org/officeDocument/2006/relationships/image" Target="../media/image72.png"/><Relationship Id="rId14" Type="http://schemas.openxmlformats.org/officeDocument/2006/relationships/image" Target="../media/image43.png"/><Relationship Id="rId15" Type="http://schemas.openxmlformats.org/officeDocument/2006/relationships/image" Target="../media/image73.png"/><Relationship Id="rId16" Type="http://schemas.openxmlformats.org/officeDocument/2006/relationships/image" Target="../media/image74.png"/><Relationship Id="rId17" Type="http://schemas.openxmlformats.org/officeDocument/2006/relationships/image" Target="../media/image75.png"/><Relationship Id="rId18" Type="http://schemas.openxmlformats.org/officeDocument/2006/relationships/image" Target="../media/image76.png"/><Relationship Id="rId19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6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6.png"/><Relationship Id="rId12" Type="http://schemas.openxmlformats.org/officeDocument/2006/relationships/image" Target="../media/image87.png"/><Relationship Id="rId13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9.png"/><Relationship Id="rId4" Type="http://schemas.openxmlformats.org/officeDocument/2006/relationships/image" Target="../media/image42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84.png"/><Relationship Id="rId10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4.png"/><Relationship Id="rId1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51.png"/><Relationship Id="rId6" Type="http://schemas.openxmlformats.org/officeDocument/2006/relationships/image" Target="../media/image71.png"/><Relationship Id="rId7" Type="http://schemas.openxmlformats.org/officeDocument/2006/relationships/image" Target="../media/image80.png"/><Relationship Id="rId8" Type="http://schemas.openxmlformats.org/officeDocument/2006/relationships/image" Target="../media/image91.png"/><Relationship Id="rId9" Type="http://schemas.openxmlformats.org/officeDocument/2006/relationships/image" Target="../media/image92.png"/><Relationship Id="rId10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43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100.png"/><Relationship Id="rId9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09.jpeg"/><Relationship Id="rId14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eg"/><Relationship Id="rId3" Type="http://schemas.openxmlformats.org/officeDocument/2006/relationships/image" Target="../media/image103.jpeg"/><Relationship Id="rId4" Type="http://schemas.openxmlformats.org/officeDocument/2006/relationships/image" Target="../media/image104.jpeg"/><Relationship Id="rId5" Type="http://schemas.openxmlformats.org/officeDocument/2006/relationships/image" Target="../media/image105.jpeg"/><Relationship Id="rId6" Type="http://schemas.openxmlformats.org/officeDocument/2006/relationships/image" Target="../media/image106.jpeg"/><Relationship Id="rId7" Type="http://schemas.openxmlformats.org/officeDocument/2006/relationships/image" Target="../media/image13.jpeg"/><Relationship Id="rId8" Type="http://schemas.openxmlformats.org/officeDocument/2006/relationships/image" Target="../media/image107.jpeg"/><Relationship Id="rId9" Type="http://schemas.openxmlformats.org/officeDocument/2006/relationships/image" Target="../media/image15.jpeg"/><Relationship Id="rId10" Type="http://schemas.openxmlformats.org/officeDocument/2006/relationships/image" Target="../media/image108.jpe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09.jpeg"/><Relationship Id="rId14" Type="http://schemas.openxmlformats.org/officeDocument/2006/relationships/image" Target="../media/image110.jpeg"/><Relationship Id="rId15" Type="http://schemas.openxmlformats.org/officeDocument/2006/relationships/image" Target="../media/image111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eg"/><Relationship Id="rId3" Type="http://schemas.openxmlformats.org/officeDocument/2006/relationships/image" Target="../media/image103.jpeg"/><Relationship Id="rId4" Type="http://schemas.openxmlformats.org/officeDocument/2006/relationships/image" Target="../media/image104.jpeg"/><Relationship Id="rId5" Type="http://schemas.openxmlformats.org/officeDocument/2006/relationships/image" Target="../media/image105.jpeg"/><Relationship Id="rId6" Type="http://schemas.openxmlformats.org/officeDocument/2006/relationships/image" Target="../media/image106.jpeg"/><Relationship Id="rId7" Type="http://schemas.openxmlformats.org/officeDocument/2006/relationships/image" Target="../media/image13.jpeg"/><Relationship Id="rId8" Type="http://schemas.openxmlformats.org/officeDocument/2006/relationships/image" Target="../media/image107.jpeg"/><Relationship Id="rId9" Type="http://schemas.openxmlformats.org/officeDocument/2006/relationships/image" Target="../media/image15.jpeg"/><Relationship Id="rId10" Type="http://schemas.openxmlformats.org/officeDocument/2006/relationships/image" Target="../media/image108.jpe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09.jpeg"/><Relationship Id="rId14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eg"/><Relationship Id="rId3" Type="http://schemas.openxmlformats.org/officeDocument/2006/relationships/image" Target="../media/image103.jpeg"/><Relationship Id="rId4" Type="http://schemas.openxmlformats.org/officeDocument/2006/relationships/image" Target="../media/image104.jpeg"/><Relationship Id="rId5" Type="http://schemas.openxmlformats.org/officeDocument/2006/relationships/image" Target="../media/image105.jpeg"/><Relationship Id="rId6" Type="http://schemas.openxmlformats.org/officeDocument/2006/relationships/image" Target="../media/image106.jpeg"/><Relationship Id="rId7" Type="http://schemas.openxmlformats.org/officeDocument/2006/relationships/image" Target="../media/image13.jpeg"/><Relationship Id="rId8" Type="http://schemas.openxmlformats.org/officeDocument/2006/relationships/image" Target="../media/image107.jpeg"/><Relationship Id="rId9" Type="http://schemas.openxmlformats.org/officeDocument/2006/relationships/image" Target="../media/image15.jpeg"/><Relationship Id="rId10" Type="http://schemas.openxmlformats.org/officeDocument/2006/relationships/image" Target="../media/image10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4" Type="http://schemas.openxmlformats.org/officeDocument/2006/relationships/image" Target="../media/image920.png"/><Relationship Id="rId5" Type="http://schemas.openxmlformats.org/officeDocument/2006/relationships/image" Target="../media/image930.png"/><Relationship Id="rId6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0.png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8.jpeg"/><Relationship Id="rId12" Type="http://schemas.openxmlformats.org/officeDocument/2006/relationships/image" Target="../media/image17.jpeg"/><Relationship Id="rId13" Type="http://schemas.openxmlformats.org/officeDocument/2006/relationships/image" Target="../media/image18.jpeg"/><Relationship Id="rId14" Type="http://schemas.openxmlformats.org/officeDocument/2006/relationships/image" Target="../media/image109.jpeg"/><Relationship Id="rId15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0.png"/><Relationship Id="rId3" Type="http://schemas.openxmlformats.org/officeDocument/2006/relationships/image" Target="../media/image102.jpeg"/><Relationship Id="rId4" Type="http://schemas.openxmlformats.org/officeDocument/2006/relationships/image" Target="../media/image103.jpeg"/><Relationship Id="rId5" Type="http://schemas.openxmlformats.org/officeDocument/2006/relationships/image" Target="../media/image104.jpeg"/><Relationship Id="rId6" Type="http://schemas.openxmlformats.org/officeDocument/2006/relationships/image" Target="../media/image105.jpeg"/><Relationship Id="rId7" Type="http://schemas.openxmlformats.org/officeDocument/2006/relationships/image" Target="../media/image106.jpeg"/><Relationship Id="rId8" Type="http://schemas.openxmlformats.org/officeDocument/2006/relationships/image" Target="../media/image13.jpeg"/><Relationship Id="rId9" Type="http://schemas.openxmlformats.org/officeDocument/2006/relationships/image" Target="../media/image107.jpeg"/><Relationship Id="rId10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08.jpeg"/><Relationship Id="rId13" Type="http://schemas.openxmlformats.org/officeDocument/2006/relationships/image" Target="../media/image17.jpeg"/><Relationship Id="rId14" Type="http://schemas.openxmlformats.org/officeDocument/2006/relationships/image" Target="../media/image18.jpeg"/><Relationship Id="rId15" Type="http://schemas.openxmlformats.org/officeDocument/2006/relationships/image" Target="../media/image109.jpeg"/><Relationship Id="rId16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Relationship Id="rId3" Type="http://schemas.openxmlformats.org/officeDocument/2006/relationships/image" Target="../media/image120.png"/><Relationship Id="rId4" Type="http://schemas.openxmlformats.org/officeDocument/2006/relationships/image" Target="../media/image102.jpeg"/><Relationship Id="rId5" Type="http://schemas.openxmlformats.org/officeDocument/2006/relationships/image" Target="../media/image103.jpeg"/><Relationship Id="rId6" Type="http://schemas.openxmlformats.org/officeDocument/2006/relationships/image" Target="../media/image104.jpeg"/><Relationship Id="rId7" Type="http://schemas.openxmlformats.org/officeDocument/2006/relationships/image" Target="../media/image105.jpeg"/><Relationship Id="rId8" Type="http://schemas.openxmlformats.org/officeDocument/2006/relationships/image" Target="../media/image106.jpeg"/><Relationship Id="rId9" Type="http://schemas.openxmlformats.org/officeDocument/2006/relationships/image" Target="../media/image13.jpeg"/><Relationship Id="rId10" Type="http://schemas.openxmlformats.org/officeDocument/2006/relationships/image" Target="../media/image10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09.jpeg"/><Relationship Id="rId14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eg"/><Relationship Id="rId3" Type="http://schemas.openxmlformats.org/officeDocument/2006/relationships/image" Target="../media/image103.jpeg"/><Relationship Id="rId4" Type="http://schemas.openxmlformats.org/officeDocument/2006/relationships/image" Target="../media/image104.jpeg"/><Relationship Id="rId5" Type="http://schemas.openxmlformats.org/officeDocument/2006/relationships/image" Target="../media/image105.jpeg"/><Relationship Id="rId6" Type="http://schemas.openxmlformats.org/officeDocument/2006/relationships/image" Target="../media/image106.jpeg"/><Relationship Id="rId7" Type="http://schemas.openxmlformats.org/officeDocument/2006/relationships/image" Target="../media/image13.jpeg"/><Relationship Id="rId8" Type="http://schemas.openxmlformats.org/officeDocument/2006/relationships/image" Target="../media/image107.jpeg"/><Relationship Id="rId9" Type="http://schemas.openxmlformats.org/officeDocument/2006/relationships/image" Target="../media/image15.jpeg"/><Relationship Id="rId10" Type="http://schemas.openxmlformats.org/officeDocument/2006/relationships/image" Target="../media/image10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8.jpeg"/><Relationship Id="rId12" Type="http://schemas.openxmlformats.org/officeDocument/2006/relationships/image" Target="../media/image17.jpeg"/><Relationship Id="rId13" Type="http://schemas.openxmlformats.org/officeDocument/2006/relationships/image" Target="../media/image18.jpeg"/><Relationship Id="rId14" Type="http://schemas.openxmlformats.org/officeDocument/2006/relationships/image" Target="../media/image109.jpeg"/><Relationship Id="rId15" Type="http://schemas.openxmlformats.org/officeDocument/2006/relationships/image" Target="../media/image110.jpeg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Relationship Id="rId3" Type="http://schemas.openxmlformats.org/officeDocument/2006/relationships/image" Target="../media/image102.jpeg"/><Relationship Id="rId4" Type="http://schemas.openxmlformats.org/officeDocument/2006/relationships/image" Target="../media/image103.jpeg"/><Relationship Id="rId5" Type="http://schemas.openxmlformats.org/officeDocument/2006/relationships/image" Target="../media/image104.jpeg"/><Relationship Id="rId6" Type="http://schemas.openxmlformats.org/officeDocument/2006/relationships/image" Target="../media/image105.jpeg"/><Relationship Id="rId7" Type="http://schemas.openxmlformats.org/officeDocument/2006/relationships/image" Target="../media/image106.jpeg"/><Relationship Id="rId8" Type="http://schemas.openxmlformats.org/officeDocument/2006/relationships/image" Target="../media/image13.jpeg"/><Relationship Id="rId9" Type="http://schemas.openxmlformats.org/officeDocument/2006/relationships/image" Target="../media/image107.jpeg"/><Relationship Id="rId10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0.png"/><Relationship Id="rId3" Type="http://schemas.openxmlformats.org/officeDocument/2006/relationships/image" Target="../media/image62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0.png"/><Relationship Id="rId3" Type="http://schemas.openxmlformats.org/officeDocument/2006/relationships/image" Target="../media/image1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0.png"/></Relationships>
</file>

<file path=ppt/slides/_rels/slide5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09.jpeg"/><Relationship Id="rId14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eg"/><Relationship Id="rId3" Type="http://schemas.openxmlformats.org/officeDocument/2006/relationships/image" Target="../media/image103.jpeg"/><Relationship Id="rId4" Type="http://schemas.openxmlformats.org/officeDocument/2006/relationships/image" Target="../media/image104.jpeg"/><Relationship Id="rId5" Type="http://schemas.openxmlformats.org/officeDocument/2006/relationships/image" Target="../media/image105.jpeg"/><Relationship Id="rId6" Type="http://schemas.openxmlformats.org/officeDocument/2006/relationships/image" Target="../media/image106.jpeg"/><Relationship Id="rId7" Type="http://schemas.openxmlformats.org/officeDocument/2006/relationships/image" Target="../media/image13.jpeg"/><Relationship Id="rId8" Type="http://schemas.openxmlformats.org/officeDocument/2006/relationships/image" Target="../media/image107.jpeg"/><Relationship Id="rId9" Type="http://schemas.openxmlformats.org/officeDocument/2006/relationships/image" Target="../media/image15.jpeg"/><Relationship Id="rId10" Type="http://schemas.openxmlformats.org/officeDocument/2006/relationships/image" Target="../media/image10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0.png"/><Relationship Id="rId3" Type="http://schemas.openxmlformats.org/officeDocument/2006/relationships/image" Target="../media/image65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4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0.png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08.jpeg"/><Relationship Id="rId13" Type="http://schemas.openxmlformats.org/officeDocument/2006/relationships/image" Target="../media/image17.jpeg"/><Relationship Id="rId14" Type="http://schemas.openxmlformats.org/officeDocument/2006/relationships/image" Target="../media/image18.jpeg"/><Relationship Id="rId15" Type="http://schemas.openxmlformats.org/officeDocument/2006/relationships/image" Target="../media/image109.jpeg"/><Relationship Id="rId16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0.png"/><Relationship Id="rId3" Type="http://schemas.openxmlformats.org/officeDocument/2006/relationships/image" Target="../media/image135.png"/><Relationship Id="rId4" Type="http://schemas.openxmlformats.org/officeDocument/2006/relationships/image" Target="../media/image102.jpeg"/><Relationship Id="rId5" Type="http://schemas.openxmlformats.org/officeDocument/2006/relationships/image" Target="../media/image103.jpeg"/><Relationship Id="rId6" Type="http://schemas.openxmlformats.org/officeDocument/2006/relationships/image" Target="../media/image104.jpeg"/><Relationship Id="rId7" Type="http://schemas.openxmlformats.org/officeDocument/2006/relationships/image" Target="../media/image105.jpeg"/><Relationship Id="rId8" Type="http://schemas.openxmlformats.org/officeDocument/2006/relationships/image" Target="../media/image106.jpeg"/><Relationship Id="rId9" Type="http://schemas.openxmlformats.org/officeDocument/2006/relationships/image" Target="../media/image13.jpeg"/><Relationship Id="rId10" Type="http://schemas.openxmlformats.org/officeDocument/2006/relationships/image" Target="../media/image107.jpeg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8.jpeg"/><Relationship Id="rId12" Type="http://schemas.openxmlformats.org/officeDocument/2006/relationships/image" Target="../media/image17.jpeg"/><Relationship Id="rId13" Type="http://schemas.openxmlformats.org/officeDocument/2006/relationships/image" Target="../media/image18.jpeg"/><Relationship Id="rId14" Type="http://schemas.openxmlformats.org/officeDocument/2006/relationships/image" Target="../media/image109.jpeg"/><Relationship Id="rId15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0.png"/><Relationship Id="rId3" Type="http://schemas.openxmlformats.org/officeDocument/2006/relationships/image" Target="../media/image102.jpeg"/><Relationship Id="rId4" Type="http://schemas.openxmlformats.org/officeDocument/2006/relationships/image" Target="../media/image103.jpeg"/><Relationship Id="rId5" Type="http://schemas.openxmlformats.org/officeDocument/2006/relationships/image" Target="../media/image104.jpeg"/><Relationship Id="rId6" Type="http://schemas.openxmlformats.org/officeDocument/2006/relationships/image" Target="../media/image105.jpeg"/><Relationship Id="rId7" Type="http://schemas.openxmlformats.org/officeDocument/2006/relationships/image" Target="../media/image106.jpeg"/><Relationship Id="rId8" Type="http://schemas.openxmlformats.org/officeDocument/2006/relationships/image" Target="../media/image13.jpeg"/><Relationship Id="rId9" Type="http://schemas.openxmlformats.org/officeDocument/2006/relationships/image" Target="../media/image107.jpeg"/><Relationship Id="rId10" Type="http://schemas.openxmlformats.org/officeDocument/2006/relationships/image" Target="../media/image15.jpeg"/></Relationships>
</file>

<file path=ppt/slides/_rels/slide5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8.jpeg"/><Relationship Id="rId12" Type="http://schemas.openxmlformats.org/officeDocument/2006/relationships/image" Target="../media/image17.jpeg"/><Relationship Id="rId13" Type="http://schemas.openxmlformats.org/officeDocument/2006/relationships/image" Target="../media/image18.jpeg"/><Relationship Id="rId14" Type="http://schemas.openxmlformats.org/officeDocument/2006/relationships/image" Target="../media/image109.jpeg"/><Relationship Id="rId15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0.png"/><Relationship Id="rId3" Type="http://schemas.openxmlformats.org/officeDocument/2006/relationships/image" Target="../media/image102.jpeg"/><Relationship Id="rId4" Type="http://schemas.openxmlformats.org/officeDocument/2006/relationships/image" Target="../media/image103.jpeg"/><Relationship Id="rId5" Type="http://schemas.openxmlformats.org/officeDocument/2006/relationships/image" Target="../media/image104.jpeg"/><Relationship Id="rId6" Type="http://schemas.openxmlformats.org/officeDocument/2006/relationships/image" Target="../media/image105.jpeg"/><Relationship Id="rId7" Type="http://schemas.openxmlformats.org/officeDocument/2006/relationships/image" Target="../media/image106.jpeg"/><Relationship Id="rId8" Type="http://schemas.openxmlformats.org/officeDocument/2006/relationships/image" Target="../media/image13.jpeg"/><Relationship Id="rId9" Type="http://schemas.openxmlformats.org/officeDocument/2006/relationships/image" Target="../media/image107.jpeg"/><Relationship Id="rId10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8.jpeg"/><Relationship Id="rId12" Type="http://schemas.openxmlformats.org/officeDocument/2006/relationships/image" Target="../media/image17.jpeg"/><Relationship Id="rId13" Type="http://schemas.openxmlformats.org/officeDocument/2006/relationships/image" Target="../media/image18.jpeg"/><Relationship Id="rId14" Type="http://schemas.openxmlformats.org/officeDocument/2006/relationships/image" Target="../media/image109.jpeg"/><Relationship Id="rId15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0.png"/><Relationship Id="rId3" Type="http://schemas.openxmlformats.org/officeDocument/2006/relationships/image" Target="../media/image102.jpeg"/><Relationship Id="rId4" Type="http://schemas.openxmlformats.org/officeDocument/2006/relationships/image" Target="../media/image103.jpeg"/><Relationship Id="rId5" Type="http://schemas.openxmlformats.org/officeDocument/2006/relationships/image" Target="../media/image104.jpeg"/><Relationship Id="rId6" Type="http://schemas.openxmlformats.org/officeDocument/2006/relationships/image" Target="../media/image105.jpeg"/><Relationship Id="rId7" Type="http://schemas.openxmlformats.org/officeDocument/2006/relationships/image" Target="../media/image106.jpeg"/><Relationship Id="rId8" Type="http://schemas.openxmlformats.org/officeDocument/2006/relationships/image" Target="../media/image13.jpeg"/><Relationship Id="rId9" Type="http://schemas.openxmlformats.org/officeDocument/2006/relationships/image" Target="../media/image107.jpeg"/><Relationship Id="rId10" Type="http://schemas.openxmlformats.org/officeDocument/2006/relationships/image" Target="../media/image15.jpeg"/></Relationships>
</file>

<file path=ppt/slides/_rels/slide6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8.jpeg"/><Relationship Id="rId12" Type="http://schemas.openxmlformats.org/officeDocument/2006/relationships/image" Target="../media/image17.jpeg"/><Relationship Id="rId13" Type="http://schemas.openxmlformats.org/officeDocument/2006/relationships/image" Target="../media/image18.jpeg"/><Relationship Id="rId14" Type="http://schemas.openxmlformats.org/officeDocument/2006/relationships/image" Target="../media/image109.jpeg"/><Relationship Id="rId15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0.png"/><Relationship Id="rId3" Type="http://schemas.openxmlformats.org/officeDocument/2006/relationships/image" Target="../media/image102.jpeg"/><Relationship Id="rId4" Type="http://schemas.openxmlformats.org/officeDocument/2006/relationships/image" Target="../media/image103.jpeg"/><Relationship Id="rId5" Type="http://schemas.openxmlformats.org/officeDocument/2006/relationships/image" Target="../media/image104.jpeg"/><Relationship Id="rId6" Type="http://schemas.openxmlformats.org/officeDocument/2006/relationships/image" Target="../media/image105.jpeg"/><Relationship Id="rId7" Type="http://schemas.openxmlformats.org/officeDocument/2006/relationships/image" Target="../media/image106.jpeg"/><Relationship Id="rId8" Type="http://schemas.openxmlformats.org/officeDocument/2006/relationships/image" Target="../media/image13.jpeg"/><Relationship Id="rId9" Type="http://schemas.openxmlformats.org/officeDocument/2006/relationships/image" Target="../media/image107.jpeg"/><Relationship Id="rId10" Type="http://schemas.openxmlformats.org/officeDocument/2006/relationships/image" Target="../media/image15.jpeg"/></Relationships>
</file>

<file path=ppt/slides/_rels/slide6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8.jpeg"/><Relationship Id="rId12" Type="http://schemas.openxmlformats.org/officeDocument/2006/relationships/image" Target="../media/image17.jpeg"/><Relationship Id="rId13" Type="http://schemas.openxmlformats.org/officeDocument/2006/relationships/image" Target="../media/image18.jpeg"/><Relationship Id="rId14" Type="http://schemas.openxmlformats.org/officeDocument/2006/relationships/image" Target="../media/image109.jpeg"/><Relationship Id="rId15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0.png"/><Relationship Id="rId3" Type="http://schemas.openxmlformats.org/officeDocument/2006/relationships/image" Target="../media/image102.jpeg"/><Relationship Id="rId4" Type="http://schemas.openxmlformats.org/officeDocument/2006/relationships/image" Target="../media/image103.jpeg"/><Relationship Id="rId5" Type="http://schemas.openxmlformats.org/officeDocument/2006/relationships/image" Target="../media/image104.jpeg"/><Relationship Id="rId6" Type="http://schemas.openxmlformats.org/officeDocument/2006/relationships/image" Target="../media/image105.jpeg"/><Relationship Id="rId7" Type="http://schemas.openxmlformats.org/officeDocument/2006/relationships/image" Target="../media/image106.jpeg"/><Relationship Id="rId8" Type="http://schemas.openxmlformats.org/officeDocument/2006/relationships/image" Target="../media/image13.jpeg"/><Relationship Id="rId9" Type="http://schemas.openxmlformats.org/officeDocument/2006/relationships/image" Target="../media/image107.jpeg"/><Relationship Id="rId10" Type="http://schemas.openxmlformats.org/officeDocument/2006/relationships/image" Target="../media/image1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course/sna" TargetMode="External"/><Relationship Id="rId4" Type="http://schemas.openxmlformats.org/officeDocument/2006/relationships/hyperlink" Target="http://open.umich.edu/education/si/si508/fall2008" TargetMode="External"/><Relationship Id="rId5" Type="http://schemas.openxmlformats.org/officeDocument/2006/relationships/hyperlink" Target="https://en.wikipedia.org/wiki/Sergey_Brin" TargetMode="External"/><Relationship Id="rId6" Type="http://schemas.openxmlformats.org/officeDocument/2006/relationships/hyperlink" Target="https://en.wikipedia.org/wiki/Larry_Page" TargetMode="External"/><Relationship Id="rId7" Type="http://schemas.openxmlformats.org/officeDocument/2006/relationships/hyperlink" Target="http://infolab.stanford.edu/pub/papers/googl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cornell.edu/home/kleinber/networks-book/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762001"/>
            <a:ext cx="7772400" cy="1470025"/>
          </a:xfrm>
        </p:spPr>
        <p:txBody>
          <a:bodyPr/>
          <a:lstStyle/>
          <a:p>
            <a:r>
              <a:rPr lang="en-US" dirty="0" smtClean="0"/>
              <a:t>Foundations of Data Mining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4847" y="2669504"/>
            <a:ext cx="2211832" cy="670673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/>
              <a:t>Instructors: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5947" y="204428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http://</a:t>
            </a:r>
            <a:r>
              <a:rPr lang="en-US" sz="2400" b="1" dirty="0" err="1">
                <a:solidFill>
                  <a:schemeClr val="tx2"/>
                </a:solidFill>
              </a:rPr>
              <a:t>www.cohenwang.com</a:t>
            </a:r>
            <a:r>
              <a:rPr lang="en-US" sz="2400" b="1" dirty="0">
                <a:solidFill>
                  <a:schemeClr val="tx2"/>
                </a:solidFill>
              </a:rPr>
              <a:t>/</a:t>
            </a:r>
            <a:r>
              <a:rPr lang="en-US" sz="2400" b="1" dirty="0" err="1">
                <a:solidFill>
                  <a:schemeClr val="tx2"/>
                </a:solidFill>
              </a:rPr>
              <a:t>edith</a:t>
            </a:r>
            <a:r>
              <a:rPr lang="en-US" sz="2400" b="1" dirty="0">
                <a:solidFill>
                  <a:schemeClr val="tx2"/>
                </a:solidFill>
              </a:rPr>
              <a:t>/dataminingclass2017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4409" y="3507815"/>
            <a:ext cx="826879" cy="971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173" y="3581400"/>
            <a:ext cx="753937" cy="921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492" y="3507815"/>
            <a:ext cx="899709" cy="899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817324" y="4310214"/>
            <a:ext cx="1906042" cy="5504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Amos Fiat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424067" y="4293880"/>
            <a:ext cx="2286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Edith Cohen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074847" y="4280629"/>
            <a:ext cx="2286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Haim Kaplan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7135" y="5419728"/>
            <a:ext cx="1537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Lecture 9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1389-96DB-44CD-96F7-395762860BAC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2200" y="5559786"/>
            <a:ext cx="1406099" cy="7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 distribution of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57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>
            <a:endCxn id="15" idx="3"/>
          </p:cNvCxnSpPr>
          <p:nvPr/>
        </p:nvCxnSpPr>
        <p:spPr>
          <a:xfrm flipH="1">
            <a:off x="3302254" y="2830270"/>
            <a:ext cx="4207976" cy="204928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7" idx="7"/>
            <a:endCxn id="48" idx="3"/>
          </p:cNvCxnSpPr>
          <p:nvPr/>
        </p:nvCxnSpPr>
        <p:spPr>
          <a:xfrm flipV="1">
            <a:off x="3349199" y="3314007"/>
            <a:ext cx="321371" cy="158671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024029" y="4401962"/>
            <a:ext cx="24178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Distance 1</a:t>
            </a:r>
            <a:r>
              <a:rPr lang="en-US" sz="3200" dirty="0"/>
              <a:t>:  5</a:t>
            </a:r>
          </a:p>
          <a:p>
            <a:r>
              <a:rPr lang="en-US" sz="3200" dirty="0">
                <a:solidFill>
                  <a:srgbClr val="00B050"/>
                </a:solidFill>
              </a:rPr>
              <a:t>Distance 2</a:t>
            </a:r>
            <a:r>
              <a:rPr lang="en-US" sz="3200" dirty="0"/>
              <a:t>: 5</a:t>
            </a:r>
          </a:p>
          <a:p>
            <a:r>
              <a:rPr lang="en-US" sz="3200" dirty="0">
                <a:solidFill>
                  <a:srgbClr val="7030A0"/>
                </a:solidFill>
              </a:rPr>
              <a:t>Distance 3</a:t>
            </a:r>
            <a:r>
              <a:rPr lang="en-US" sz="3200" dirty="0"/>
              <a:t>: 1</a:t>
            </a: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3381865" y="4588590"/>
            <a:ext cx="2415611" cy="36321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870" y="523605"/>
            <a:ext cx="728853" cy="77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Straight Connector 68"/>
          <p:cNvCxnSpPr>
            <a:stCxn id="47" idx="6"/>
            <a:endCxn id="24" idx="1"/>
          </p:cNvCxnSpPr>
          <p:nvPr/>
        </p:nvCxnSpPr>
        <p:spPr>
          <a:xfrm>
            <a:off x="3366960" y="4951804"/>
            <a:ext cx="1265100" cy="60525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26" idx="1"/>
          </p:cNvCxnSpPr>
          <p:nvPr/>
        </p:nvCxnSpPr>
        <p:spPr>
          <a:xfrm>
            <a:off x="3302254" y="5039319"/>
            <a:ext cx="82468" cy="82839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8" idx="5"/>
          </p:cNvCxnSpPr>
          <p:nvPr/>
        </p:nvCxnSpPr>
        <p:spPr>
          <a:xfrm flipH="1">
            <a:off x="3604814" y="2355697"/>
            <a:ext cx="674676" cy="907223"/>
          </a:xfrm>
          <a:prstGeom prst="line">
            <a:avLst/>
          </a:prstGeom>
          <a:ln w="127000">
            <a:solidFill>
              <a:srgbClr val="00B05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7" idx="3"/>
            <a:endCxn id="48" idx="6"/>
          </p:cNvCxnSpPr>
          <p:nvPr/>
        </p:nvCxnSpPr>
        <p:spPr>
          <a:xfrm>
            <a:off x="2707398" y="2153790"/>
            <a:ext cx="1066697" cy="1109131"/>
          </a:xfrm>
          <a:prstGeom prst="line">
            <a:avLst/>
          </a:prstGeom>
          <a:ln w="127000">
            <a:solidFill>
              <a:srgbClr val="00B05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25" idx="6"/>
          </p:cNvCxnSpPr>
          <p:nvPr/>
        </p:nvCxnSpPr>
        <p:spPr>
          <a:xfrm flipH="1" flipV="1">
            <a:off x="2591553" y="3203680"/>
            <a:ext cx="1061254" cy="26958"/>
          </a:xfrm>
          <a:prstGeom prst="line">
            <a:avLst/>
          </a:prstGeom>
          <a:ln w="127000">
            <a:solidFill>
              <a:srgbClr val="00B05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23" idx="7"/>
          </p:cNvCxnSpPr>
          <p:nvPr/>
        </p:nvCxnSpPr>
        <p:spPr>
          <a:xfrm>
            <a:off x="7499446" y="2916069"/>
            <a:ext cx="494301" cy="1109131"/>
          </a:xfrm>
          <a:prstGeom prst="line">
            <a:avLst/>
          </a:prstGeom>
          <a:ln w="127000">
            <a:solidFill>
              <a:srgbClr val="00B05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22" idx="5"/>
          </p:cNvCxnSpPr>
          <p:nvPr/>
        </p:nvCxnSpPr>
        <p:spPr>
          <a:xfrm>
            <a:off x="7405055" y="2892797"/>
            <a:ext cx="1722501" cy="877926"/>
          </a:xfrm>
          <a:prstGeom prst="line">
            <a:avLst/>
          </a:prstGeom>
          <a:ln w="127000">
            <a:solidFill>
              <a:srgbClr val="00B05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20" idx="5"/>
          </p:cNvCxnSpPr>
          <p:nvPr/>
        </p:nvCxnSpPr>
        <p:spPr>
          <a:xfrm flipV="1">
            <a:off x="7510230" y="2386855"/>
            <a:ext cx="483516" cy="442459"/>
          </a:xfrm>
          <a:prstGeom prst="line">
            <a:avLst/>
          </a:prstGeom>
          <a:ln w="127000">
            <a:solidFill>
              <a:srgbClr val="00B05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0" idx="6"/>
            <a:endCxn id="21" idx="2"/>
          </p:cNvCxnSpPr>
          <p:nvPr/>
        </p:nvCxnSpPr>
        <p:spPr>
          <a:xfrm>
            <a:off x="8011508" y="2335767"/>
            <a:ext cx="712706" cy="0"/>
          </a:xfrm>
          <a:prstGeom prst="line">
            <a:avLst/>
          </a:prstGeom>
          <a:ln w="127000">
            <a:solidFill>
              <a:srgbClr val="7030A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6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>
            <a:normAutofit fontScale="90000"/>
          </a:bodyPr>
          <a:lstStyle/>
          <a:p>
            <a:r>
              <a:rPr lang="mr-IN" dirty="0" smtClean="0"/>
              <a:t>…</a:t>
            </a:r>
            <a:r>
              <a:rPr lang="en-US" dirty="0" smtClean="0"/>
              <a:t>Mining the link structure:</a:t>
            </a:r>
            <a:r>
              <a:rPr lang="en-US" dirty="0"/>
              <a:t> </a:t>
            </a:r>
            <a:r>
              <a:rPr lang="en-US" sz="3600" dirty="0" smtClean="0">
                <a:solidFill>
                  <a:schemeClr val="tx2"/>
                </a:solidFill>
              </a:rPr>
              <a:t>Network</a:t>
            </a:r>
            <a:r>
              <a:rPr lang="en-US" sz="3600" dirty="0" smtClean="0"/>
              <a:t>/</a:t>
            </a:r>
            <a:r>
              <a:rPr lang="en-US" sz="3600" dirty="0" smtClean="0">
                <a:solidFill>
                  <a:srgbClr val="00B050"/>
                </a:solidFill>
              </a:rPr>
              <a:t>node</a:t>
            </a:r>
            <a:r>
              <a:rPr lang="en-US" sz="3600" dirty="0" smtClean="0"/>
              <a:t> level </a:t>
            </a:r>
            <a:r>
              <a:rPr lang="en-US" sz="3600" dirty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676400"/>
            <a:ext cx="10744200" cy="2514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Clustering coefficient</a:t>
            </a:r>
            <a:r>
              <a:rPr lang="en-US" dirty="0" smtClean="0"/>
              <a:t>: Ratio of the number of closed triangles to open triangles.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Communities/clusters</a:t>
            </a:r>
            <a:r>
              <a:rPr lang="en-US" dirty="0" smtClean="0"/>
              <a:t>: </a:t>
            </a:r>
            <a:r>
              <a:rPr lang="en-US" dirty="0"/>
              <a:t>set of nodes that are more tightly related to each other than to </a:t>
            </a:r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57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/>
          <p:nvPr/>
        </p:nvCxnSpPr>
        <p:spPr>
          <a:xfrm flipH="1">
            <a:off x="3688818" y="2381108"/>
            <a:ext cx="510844" cy="90287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47" idx="1"/>
          </p:cNvCxnSpPr>
          <p:nvPr/>
        </p:nvCxnSpPr>
        <p:spPr>
          <a:xfrm flipH="1">
            <a:off x="3263435" y="3300017"/>
            <a:ext cx="427626" cy="160070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051533" y="5615946"/>
            <a:ext cx="4823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Open </a:t>
            </a:r>
            <a:r>
              <a:rPr lang="en-US" sz="4000" dirty="0" smtClean="0"/>
              <a:t>triangle (2-path)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5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57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>
            <a:stCxn id="19" idx="3"/>
          </p:cNvCxnSpPr>
          <p:nvPr/>
        </p:nvCxnSpPr>
        <p:spPr>
          <a:xfrm flipH="1">
            <a:off x="3307569" y="2931486"/>
            <a:ext cx="4099136" cy="201175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47" idx="1"/>
          </p:cNvCxnSpPr>
          <p:nvPr/>
        </p:nvCxnSpPr>
        <p:spPr>
          <a:xfrm flipH="1">
            <a:off x="3263435" y="3300017"/>
            <a:ext cx="427626" cy="160070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051533" y="5615946"/>
            <a:ext cx="3225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closed triangle</a:t>
            </a:r>
          </a:p>
        </p:txBody>
      </p:sp>
      <p:cxnSp>
        <p:nvCxnSpPr>
          <p:cNvPr id="61" name="Straight Connector 60"/>
          <p:cNvCxnSpPr>
            <a:stCxn id="19" idx="3"/>
          </p:cNvCxnSpPr>
          <p:nvPr/>
        </p:nvCxnSpPr>
        <p:spPr>
          <a:xfrm flipH="1">
            <a:off x="3652807" y="2931487"/>
            <a:ext cx="3753898" cy="30181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5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81000" y="1295836"/>
            <a:ext cx="1120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Social graphs have many more closed triangle than random </a:t>
            </a:r>
            <a:r>
              <a:rPr lang="en-US" sz="3600" dirty="0" smtClean="0"/>
              <a:t>graphs (high clustering coefficient)</a:t>
            </a: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/>
              <a:t>Triangles much more likely within “community”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3276600" y="3369457"/>
            <a:ext cx="4908382" cy="2708739"/>
            <a:chOff x="533400" y="1371600"/>
            <a:chExt cx="7620000" cy="5181600"/>
          </a:xfrm>
        </p:grpSpPr>
        <p:grpSp>
          <p:nvGrpSpPr>
            <p:cNvPr id="4" name="Group 3"/>
            <p:cNvGrpSpPr/>
            <p:nvPr/>
          </p:nvGrpSpPr>
          <p:grpSpPr>
            <a:xfrm>
              <a:off x="533400" y="1371600"/>
              <a:ext cx="7620000" cy="5181600"/>
              <a:chOff x="415704" y="1455435"/>
              <a:chExt cx="7763903" cy="5009618"/>
            </a:xfrm>
          </p:grpSpPr>
          <p:pic>
            <p:nvPicPr>
              <p:cNvPr id="5" name="Picture 14" descr="C:\Users\edithcohen\Documents\Dropbox\mytalks\MSR 201310\lego_starwars_luk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1387" y="5654591"/>
                <a:ext cx="608584" cy="810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C:\Users\edithcohen\Documents\Dropbox\mytalks\MSR 201310\lego_chima_cragger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223" y="1499498"/>
                <a:ext cx="592923" cy="5929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3" descr="C:\Users\edithcohen\Documents\Dropbox\mytalks\MSR 201310\lego_chima_laval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7431" y="1630992"/>
                <a:ext cx="460849" cy="5806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C:\Users\edithcohen\Documents\Dropbox\mytalks\MSR 201310\lego_chima_razcal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1847" y="3353830"/>
                <a:ext cx="400492" cy="489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5" descr="C:\Users\edithcohen\Documents\Dropbox\mytalks\MSR 201310\lego_ninja_Kai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5107" y="1545542"/>
                <a:ext cx="750718" cy="7276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C:\Users\edithcohen\Documents\Dropbox\mytalks\MSR 201310\lego_ninja_nya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3896" y="1455435"/>
                <a:ext cx="920003" cy="860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7" descr="C:\Users\edithcohen\Documents\Dropbox\mytalks\MSR 201310\lego_ninja_Lloyd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7476" y="3558263"/>
                <a:ext cx="542131" cy="542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C:\Users\edithcohen\Documents\Dropbox\mytalks\MSR 201310\lego_ninja_sensei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0522" y="4129881"/>
                <a:ext cx="1309687" cy="8715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9" descr="C:\Users\edithcohen\Documents\Dropbox\mytalks\MSR 201310\lego_starwars_yoda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7707" y="4438048"/>
                <a:ext cx="944562" cy="9710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0" descr="C:\Users\edithcohen\Documents\Dropbox\mytalks\MSR 201310\lego_starwars_r2d2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4221" y="5516099"/>
                <a:ext cx="696913" cy="8720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1" descr="C:\Users\edithcohen\Documents\Dropbox\mytalks\MSR 201310\lego_starwars_DV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450" y="4472079"/>
                <a:ext cx="742617" cy="7497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2" descr="C:\Users\edithcohen\Documents\Dropbox\mytalks\MSR 201310\lego_snake_accidus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0102" y="2195531"/>
                <a:ext cx="685005" cy="6464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Oval 16"/>
              <p:cNvSpPr/>
              <p:nvPr/>
            </p:nvSpPr>
            <p:spPr>
              <a:xfrm>
                <a:off x="1059879" y="2092421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574278" y="2287627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847933" y="2844306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358677" y="2317750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208420" y="2317750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513898" y="3655688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358677" y="4000500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020889" y="5481511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36367" y="3156857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749995" y="5781861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226410" y="4472079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>
                <a:stCxn id="17" idx="6"/>
                <a:endCxn id="18" idx="2"/>
              </p:cNvCxnSpPr>
              <p:nvPr/>
            </p:nvCxnSpPr>
            <p:spPr>
              <a:xfrm>
                <a:off x="1183457" y="2162271"/>
                <a:ext cx="1390821" cy="19520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7" idx="4"/>
                <a:endCxn id="25" idx="0"/>
              </p:cNvCxnSpPr>
              <p:nvPr/>
            </p:nvCxnSpPr>
            <p:spPr>
              <a:xfrm flipH="1">
                <a:off x="898156" y="2232121"/>
                <a:ext cx="223512" cy="9247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5" idx="7"/>
                <a:endCxn id="18" idx="3"/>
              </p:cNvCxnSpPr>
              <p:nvPr/>
            </p:nvCxnSpPr>
            <p:spPr>
              <a:xfrm flipV="1">
                <a:off x="941847" y="2406868"/>
                <a:ext cx="1650529" cy="770448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4" idx="7"/>
                <a:endCxn id="27" idx="3"/>
              </p:cNvCxnSpPr>
              <p:nvPr/>
            </p:nvCxnSpPr>
            <p:spPr>
              <a:xfrm flipV="1">
                <a:off x="3126369" y="4591320"/>
                <a:ext cx="1118139" cy="91065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6" idx="6"/>
                <a:endCxn id="27" idx="2"/>
              </p:cNvCxnSpPr>
              <p:nvPr/>
            </p:nvCxnSpPr>
            <p:spPr>
              <a:xfrm flipV="1">
                <a:off x="1873573" y="4541929"/>
                <a:ext cx="2352837" cy="1309782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6" idx="5"/>
                <a:endCxn id="24" idx="2"/>
              </p:cNvCxnSpPr>
              <p:nvPr/>
            </p:nvCxnSpPr>
            <p:spPr>
              <a:xfrm flipV="1">
                <a:off x="1855475" y="5551361"/>
                <a:ext cx="1165414" cy="34974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2" idx="0"/>
                <a:endCxn id="21" idx="4"/>
              </p:cNvCxnSpPr>
              <p:nvPr/>
            </p:nvCxnSpPr>
            <p:spPr>
              <a:xfrm flipH="1" flipV="1">
                <a:off x="7270209" y="2457450"/>
                <a:ext cx="305478" cy="119823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1" idx="2"/>
                <a:endCxn id="20" idx="6"/>
              </p:cNvCxnSpPr>
              <p:nvPr/>
            </p:nvCxnSpPr>
            <p:spPr>
              <a:xfrm flipH="1">
                <a:off x="6482255" y="2387600"/>
                <a:ext cx="726165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21" idx="3"/>
                <a:endCxn id="23" idx="7"/>
              </p:cNvCxnSpPr>
              <p:nvPr/>
            </p:nvCxnSpPr>
            <p:spPr>
              <a:xfrm flipH="1">
                <a:off x="6464157" y="2436991"/>
                <a:ext cx="762361" cy="158396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20" idx="3"/>
                <a:endCxn id="19" idx="7"/>
              </p:cNvCxnSpPr>
              <p:nvPr/>
            </p:nvCxnSpPr>
            <p:spPr>
              <a:xfrm flipH="1">
                <a:off x="5953413" y="2436991"/>
                <a:ext cx="423362" cy="42777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9" idx="4"/>
                <a:endCxn id="23" idx="1"/>
              </p:cNvCxnSpPr>
              <p:nvPr/>
            </p:nvCxnSpPr>
            <p:spPr>
              <a:xfrm>
                <a:off x="5909722" y="2984006"/>
                <a:ext cx="467053" cy="103695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2" idx="3"/>
                <a:endCxn id="23" idx="6"/>
              </p:cNvCxnSpPr>
              <p:nvPr/>
            </p:nvCxnSpPr>
            <p:spPr>
              <a:xfrm flipH="1">
                <a:off x="6482255" y="3774929"/>
                <a:ext cx="1049741" cy="29542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20" idx="4"/>
                <a:endCxn id="23" idx="0"/>
              </p:cNvCxnSpPr>
              <p:nvPr/>
            </p:nvCxnSpPr>
            <p:spPr>
              <a:xfrm>
                <a:off x="6420466" y="2457450"/>
                <a:ext cx="0" cy="154305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22" idx="1"/>
                <a:endCxn id="19" idx="5"/>
              </p:cNvCxnSpPr>
              <p:nvPr/>
            </p:nvCxnSpPr>
            <p:spPr>
              <a:xfrm flipH="1" flipV="1">
                <a:off x="5953413" y="2963547"/>
                <a:ext cx="1578583" cy="712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23" idx="2"/>
                <a:endCxn id="27" idx="6"/>
              </p:cNvCxnSpPr>
              <p:nvPr/>
            </p:nvCxnSpPr>
            <p:spPr>
              <a:xfrm flipH="1">
                <a:off x="4349988" y="4070350"/>
                <a:ext cx="2008689" cy="47157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20" idx="5"/>
                <a:endCxn id="22" idx="0"/>
              </p:cNvCxnSpPr>
              <p:nvPr/>
            </p:nvCxnSpPr>
            <p:spPr>
              <a:xfrm>
                <a:off x="6464157" y="2436991"/>
                <a:ext cx="1111530" cy="121869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18" idx="5"/>
                <a:endCxn id="27" idx="0"/>
              </p:cNvCxnSpPr>
              <p:nvPr/>
            </p:nvCxnSpPr>
            <p:spPr>
              <a:xfrm>
                <a:off x="2679758" y="2406868"/>
                <a:ext cx="1608441" cy="206521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23" idx="1"/>
                <a:endCxn id="18" idx="6"/>
              </p:cNvCxnSpPr>
              <p:nvPr/>
            </p:nvCxnSpPr>
            <p:spPr>
              <a:xfrm flipH="1" flipV="1">
                <a:off x="2697856" y="2357477"/>
                <a:ext cx="3678919" cy="166348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6" name="Picture 13" descr="C:\Users\edithcohen\Documents\Dropbox\mytalks\MSR 201310\leg_chima_eagle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704" y="3023338"/>
                <a:ext cx="405519" cy="5930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Oval 46"/>
              <p:cNvSpPr/>
              <p:nvPr/>
            </p:nvSpPr>
            <p:spPr>
              <a:xfrm>
                <a:off x="1626417" y="4846959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041240" y="3214130"/>
                <a:ext cx="123578" cy="139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>
                <a:stCxn id="48" idx="7"/>
                <a:endCxn id="18" idx="4"/>
              </p:cNvCxnSpPr>
              <p:nvPr/>
            </p:nvCxnSpPr>
            <p:spPr>
              <a:xfrm flipV="1">
                <a:off x="2146720" y="2427327"/>
                <a:ext cx="489347" cy="80726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25" idx="6"/>
                <a:endCxn id="48" idx="2"/>
              </p:cNvCxnSpPr>
              <p:nvPr/>
            </p:nvCxnSpPr>
            <p:spPr>
              <a:xfrm>
                <a:off x="959945" y="3226707"/>
                <a:ext cx="1081295" cy="5727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17" idx="5"/>
                <a:endCxn id="48" idx="1"/>
              </p:cNvCxnSpPr>
              <p:nvPr/>
            </p:nvCxnSpPr>
            <p:spPr>
              <a:xfrm>
                <a:off x="1165359" y="2211662"/>
                <a:ext cx="893979" cy="102292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7" idx="6"/>
                <a:endCxn id="27" idx="1"/>
              </p:cNvCxnSpPr>
              <p:nvPr/>
            </p:nvCxnSpPr>
            <p:spPr>
              <a:xfrm flipV="1">
                <a:off x="1749995" y="4492538"/>
                <a:ext cx="2494513" cy="42427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7" idx="4"/>
                <a:endCxn id="26" idx="0"/>
              </p:cNvCxnSpPr>
              <p:nvPr/>
            </p:nvCxnSpPr>
            <p:spPr>
              <a:xfrm>
                <a:off x="1688206" y="4986659"/>
                <a:ext cx="123578" cy="79520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47" idx="5"/>
                <a:endCxn id="24" idx="0"/>
              </p:cNvCxnSpPr>
              <p:nvPr/>
            </p:nvCxnSpPr>
            <p:spPr>
              <a:xfrm>
                <a:off x="1731897" y="4966200"/>
                <a:ext cx="1350781" cy="51531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48" idx="4"/>
                <a:endCxn id="47" idx="0"/>
              </p:cNvCxnSpPr>
              <p:nvPr/>
            </p:nvCxnSpPr>
            <p:spPr>
              <a:xfrm flipH="1">
                <a:off x="1688206" y="3353830"/>
                <a:ext cx="414823" cy="14931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48" idx="6"/>
                <a:endCxn id="19" idx="2"/>
              </p:cNvCxnSpPr>
              <p:nvPr/>
            </p:nvCxnSpPr>
            <p:spPr>
              <a:xfrm flipV="1">
                <a:off x="2164818" y="2914156"/>
                <a:ext cx="3683115" cy="36982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47" idx="7"/>
                <a:endCxn id="19" idx="3"/>
              </p:cNvCxnSpPr>
              <p:nvPr/>
            </p:nvCxnSpPr>
            <p:spPr>
              <a:xfrm flipV="1">
                <a:off x="1731897" y="2963547"/>
                <a:ext cx="4134134" cy="19038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/>
            <p:cNvCxnSpPr>
              <a:stCxn id="19" idx="3"/>
              <a:endCxn id="23" idx="7"/>
            </p:cNvCxnSpPr>
            <p:nvPr/>
          </p:nvCxnSpPr>
          <p:spPr>
            <a:xfrm>
              <a:off x="5882705" y="2931488"/>
              <a:ext cx="587042" cy="1093711"/>
            </a:xfrm>
            <a:prstGeom prst="line">
              <a:avLst/>
            </a:prstGeom>
            <a:ln w="127000">
              <a:solidFill>
                <a:srgbClr val="FF0000">
                  <a:alpha val="3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0" idx="4"/>
              <a:endCxn id="23" idx="5"/>
            </p:cNvCxnSpPr>
            <p:nvPr/>
          </p:nvCxnSpPr>
          <p:spPr>
            <a:xfrm>
              <a:off x="6426865" y="2408015"/>
              <a:ext cx="42882" cy="1719359"/>
            </a:xfrm>
            <a:prstGeom prst="line">
              <a:avLst/>
            </a:prstGeom>
            <a:ln w="127000">
              <a:solidFill>
                <a:srgbClr val="FF0000">
                  <a:alpha val="3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19" idx="3"/>
              <a:endCxn id="20" idx="3"/>
            </p:cNvCxnSpPr>
            <p:nvPr/>
          </p:nvCxnSpPr>
          <p:spPr>
            <a:xfrm flipV="1">
              <a:off x="5882705" y="2386854"/>
              <a:ext cx="501277" cy="544634"/>
            </a:xfrm>
            <a:prstGeom prst="line">
              <a:avLst/>
            </a:prstGeom>
            <a:ln w="127000">
              <a:solidFill>
                <a:srgbClr val="FF0000">
                  <a:alpha val="3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14</a:t>
            </a:fld>
            <a:endParaRPr lang="en-US"/>
          </a:p>
        </p:txBody>
      </p:sp>
      <p:cxnSp>
        <p:nvCxnSpPr>
          <p:cNvPr id="70" name="Straight Connector 69"/>
          <p:cNvCxnSpPr>
            <a:stCxn id="25" idx="1"/>
            <a:endCxn id="18" idx="3"/>
          </p:cNvCxnSpPr>
          <p:nvPr/>
        </p:nvCxnSpPr>
        <p:spPr>
          <a:xfrm flipV="1">
            <a:off x="3553986" y="3883905"/>
            <a:ext cx="1098717" cy="416586"/>
          </a:xfrm>
          <a:prstGeom prst="line">
            <a:avLst/>
          </a:prstGeom>
          <a:ln w="127000">
            <a:solidFill>
              <a:schemeClr val="accent6">
                <a:lumMod val="75000"/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7" idx="5"/>
            <a:endCxn id="18" idx="5"/>
          </p:cNvCxnSpPr>
          <p:nvPr/>
        </p:nvCxnSpPr>
        <p:spPr>
          <a:xfrm flipH="1" flipV="1">
            <a:off x="4707948" y="3883905"/>
            <a:ext cx="1044487" cy="1181150"/>
          </a:xfrm>
          <a:prstGeom prst="line">
            <a:avLst/>
          </a:prstGeom>
          <a:ln w="127000">
            <a:solidFill>
              <a:schemeClr val="accent6">
                <a:lumMod val="75000"/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67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Communities Example (overlapping)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57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Oval 57"/>
          <p:cNvSpPr/>
          <p:nvPr/>
        </p:nvSpPr>
        <p:spPr>
          <a:xfrm>
            <a:off x="1710533" y="3924584"/>
            <a:ext cx="5244822" cy="2823394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051532" y="5615946"/>
            <a:ext cx="2181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Star Wars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2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Communities Example (overlapping)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57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Oval 57"/>
          <p:cNvSpPr/>
          <p:nvPr/>
        </p:nvSpPr>
        <p:spPr>
          <a:xfrm>
            <a:off x="6102618" y="1101190"/>
            <a:ext cx="4184382" cy="416820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051533" y="5615946"/>
            <a:ext cx="1780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Ninjago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Communities Example (overlapping)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57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7051532" y="5615946"/>
            <a:ext cx="2114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Bad Guys</a:t>
            </a:r>
          </a:p>
        </p:txBody>
      </p:sp>
      <p:sp>
        <p:nvSpPr>
          <p:cNvPr id="61" name="Oval 60"/>
          <p:cNvSpPr/>
          <p:nvPr/>
        </p:nvSpPr>
        <p:spPr>
          <a:xfrm>
            <a:off x="2825587" y="2698331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368958" y="2051406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106339" y="4166107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4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 animBg="1"/>
      <p:bldP spid="62" grpId="0" animBg="1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Communities Example (overlapping)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57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7051533" y="5615946"/>
            <a:ext cx="2456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Good Guys</a:t>
            </a:r>
          </a:p>
        </p:txBody>
      </p:sp>
      <p:sp>
        <p:nvSpPr>
          <p:cNvPr id="61" name="Oval 60"/>
          <p:cNvSpPr/>
          <p:nvPr/>
        </p:nvSpPr>
        <p:spPr>
          <a:xfrm>
            <a:off x="3547494" y="1156375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70147" y="3706985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177238" y="4182446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2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 animBg="1"/>
      <p:bldP spid="62" grpId="0" animBg="1"/>
      <p:bldP spid="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1860"/>
          </a:xfrm>
        </p:spPr>
        <p:txBody>
          <a:bodyPr>
            <a:noAutofit/>
          </a:bodyPr>
          <a:lstStyle/>
          <a:p>
            <a:r>
              <a:rPr lang="en-US" sz="3600" dirty="0" smtClean="0"/>
              <a:t>…Mining the link structure</a:t>
            </a:r>
            <a:r>
              <a:rPr lang="en-US" sz="3600" smtClean="0"/>
              <a:t>: </a:t>
            </a:r>
            <a:r>
              <a:rPr lang="en-US" sz="3600">
                <a:solidFill>
                  <a:srgbClr val="00B050"/>
                </a:solidFill>
              </a:rPr>
              <a:t>N</a:t>
            </a:r>
            <a:r>
              <a:rPr lang="en-US" sz="3600" smtClean="0">
                <a:solidFill>
                  <a:srgbClr val="00B050"/>
                </a:solidFill>
              </a:rPr>
              <a:t>ode</a:t>
            </a:r>
            <a:r>
              <a:rPr lang="en-US" sz="3600" smtClean="0"/>
              <a:t> </a:t>
            </a:r>
            <a:r>
              <a:rPr lang="en-US" sz="3600" dirty="0"/>
              <a:t>level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6499"/>
            <a:ext cx="11734800" cy="3915102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Centrality/influence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 smtClean="0">
                <a:solidFill>
                  <a:schemeClr val="tx2"/>
                </a:solidFill>
              </a:rPr>
              <a:t>of nodes </a:t>
            </a:r>
            <a:r>
              <a:rPr lang="en-US" dirty="0" smtClean="0"/>
              <a:t>(measures importance)</a:t>
            </a:r>
          </a:p>
          <a:p>
            <a:r>
              <a:rPr lang="en-US" b="1" dirty="0">
                <a:solidFill>
                  <a:schemeClr val="tx2"/>
                </a:solidFill>
              </a:rPr>
              <a:t>Influence</a:t>
            </a:r>
            <a:r>
              <a:rPr lang="en-US" dirty="0"/>
              <a:t>  of a set of nodes:  Measures their coverage/ joint </a:t>
            </a:r>
            <a:r>
              <a:rPr lang="en-US" dirty="0" smtClean="0"/>
              <a:t>importance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Pairwise Similarity</a:t>
            </a:r>
            <a:r>
              <a:rPr lang="en-US" dirty="0" smtClean="0">
                <a:solidFill>
                  <a:schemeClr val="tx2"/>
                </a:solidFill>
              </a:rPr>
              <a:t> of nodes 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 smtClean="0"/>
              <a:t>basis of</a:t>
            </a:r>
            <a:endParaRPr lang="en-US" dirty="0" smtClean="0"/>
          </a:p>
          <a:p>
            <a:pPr lvl="1">
              <a:buFont typeface="Wingdings" charset="2"/>
              <a:buChar char="§"/>
            </a:pPr>
            <a:r>
              <a:rPr lang="en-US" dirty="0" smtClean="0"/>
              <a:t>influence </a:t>
            </a:r>
            <a:r>
              <a:rPr lang="en-US" dirty="0" smtClean="0"/>
              <a:t>and centrality measures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communities/clusters</a:t>
            </a:r>
            <a:endParaRPr lang="en-US" dirty="0" smtClean="0"/>
          </a:p>
          <a:p>
            <a:pPr lvl="1">
              <a:buFont typeface="Wingdings" charset="2"/>
              <a:buChar char="§"/>
            </a:pPr>
            <a:r>
              <a:rPr lang="en-US" dirty="0"/>
              <a:t>link prediction (friend/product recommendations)</a:t>
            </a:r>
            <a:endParaRPr lang="en-US" dirty="0" smtClean="0"/>
          </a:p>
          <a:p>
            <a:pPr lvl="1">
              <a:buFont typeface="Wingdings" charset="2"/>
              <a:buChar char="§"/>
            </a:pPr>
            <a:r>
              <a:rPr lang="en-US" dirty="0"/>
              <a:t>Label completion (Semi-supervised learning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5210176"/>
            <a:ext cx="975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Based on “</a:t>
            </a:r>
            <a:r>
              <a:rPr lang="en-US" sz="2800" dirty="0" smtClean="0">
                <a:solidFill>
                  <a:srgbClr val="00B050"/>
                </a:solidFill>
              </a:rPr>
              <a:t>distances”</a:t>
            </a:r>
            <a:r>
              <a:rPr lang="en-US" sz="2800" dirty="0" smtClean="0"/>
              <a:t> (shortest paths) /  Based on “</a:t>
            </a:r>
            <a:r>
              <a:rPr lang="en-US" sz="2800" dirty="0" smtClean="0">
                <a:solidFill>
                  <a:srgbClr val="00B050"/>
                </a:solidFill>
              </a:rPr>
              <a:t>cuts”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 Mining </a:t>
            </a:r>
            <a:r>
              <a:rPr lang="en-US" dirty="0" smtClean="0"/>
              <a:t>and </a:t>
            </a:r>
            <a:r>
              <a:rPr lang="en-US" dirty="0" smtClean="0"/>
              <a:t>Learning from </a:t>
            </a:r>
            <a:r>
              <a:rPr lang="en-US" dirty="0" smtClean="0"/>
              <a:t>graphs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11734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Graph datasets: </a:t>
            </a:r>
            <a:r>
              <a:rPr lang="en-US" dirty="0"/>
              <a:t> </a:t>
            </a:r>
            <a:r>
              <a:rPr lang="en-US" dirty="0" smtClean="0"/>
              <a:t>Where graph data comes from and characteristics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Mining graphs:  </a:t>
            </a:r>
            <a:r>
              <a:rPr lang="en-US" dirty="0" smtClean="0"/>
              <a:t>Which </a:t>
            </a:r>
            <a:r>
              <a:rPr lang="en-US" dirty="0" smtClean="0"/>
              <a:t>properties we </a:t>
            </a:r>
            <a:r>
              <a:rPr lang="en-US" dirty="0" smtClean="0"/>
              <a:t>mine </a:t>
            </a:r>
            <a:r>
              <a:rPr lang="en-US" dirty="0" smtClean="0"/>
              <a:t>and why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Computation and algorithm design goals for </a:t>
            </a:r>
            <a:r>
              <a:rPr lang="en-US" dirty="0" smtClean="0"/>
              <a:t>massive graphs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Deep dive: Techniques + algorithms </a:t>
            </a:r>
            <a:r>
              <a:rPr lang="en-US" dirty="0" smtClean="0"/>
              <a:t>for </a:t>
            </a:r>
            <a:r>
              <a:rPr lang="en-US" dirty="0" smtClean="0"/>
              <a:t>mining large </a:t>
            </a:r>
            <a:r>
              <a:rPr lang="en-US" dirty="0" smtClean="0"/>
              <a:t>graphs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Eigenvector centrality (PageRank)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MinHash</a:t>
            </a:r>
            <a:r>
              <a:rPr lang="en-US" dirty="0" smtClean="0"/>
              <a:t> </a:t>
            </a:r>
            <a:r>
              <a:rPr lang="en-US" dirty="0"/>
              <a:t>sketches of reachability </a:t>
            </a:r>
            <a:r>
              <a:rPr lang="en-US" dirty="0" smtClean="0"/>
              <a:t>sets (centrality, similarity, influence)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All-Distances sketches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57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8992443" y="4839620"/>
            <a:ext cx="280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High Centrality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446223" y="5411333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244739" y="1324330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528420" y="2489645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20</a:t>
            </a:fld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6157" y="4251623"/>
            <a:ext cx="1463992" cy="1394222"/>
          </a:xfrm>
          <a:prstGeom prst="ellipse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635917" y="1315454"/>
            <a:ext cx="1463992" cy="1394222"/>
          </a:xfrm>
          <a:prstGeom prst="ellipse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294404" y="3819514"/>
            <a:ext cx="1463992" cy="1394222"/>
          </a:xfrm>
          <a:prstGeom prst="ellipse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9010072" y="5385114"/>
            <a:ext cx="280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L</a:t>
            </a:r>
            <a:r>
              <a:rPr lang="en-US" sz="3200" dirty="0" smtClean="0">
                <a:solidFill>
                  <a:srgbClr val="00B050"/>
                </a:solidFill>
              </a:rPr>
              <a:t>ow centrality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 animBg="1"/>
      <p:bldP spid="62" grpId="0" animBg="1"/>
      <p:bldP spid="64" grpId="0" animBg="1"/>
      <p:bldP spid="63" grpId="0" animBg="1"/>
      <p:bldP spid="65" grpId="0" animBg="1"/>
      <p:bldP spid="66" grpId="0" animBg="1"/>
      <p:bldP spid="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nfluence (“coverage”):  High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57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/>
          <p:cNvSpPr/>
          <p:nvPr/>
        </p:nvSpPr>
        <p:spPr>
          <a:xfrm>
            <a:off x="3547494" y="1156375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70147" y="3706985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177238" y="4182446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48" idx="7"/>
          </p:cNvCxnSpPr>
          <p:nvPr/>
        </p:nvCxnSpPr>
        <p:spPr>
          <a:xfrm flipH="1">
            <a:off x="3756333" y="2421681"/>
            <a:ext cx="469551" cy="790152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25" idx="7"/>
          </p:cNvCxnSpPr>
          <p:nvPr/>
        </p:nvCxnSpPr>
        <p:spPr>
          <a:xfrm flipH="1">
            <a:off x="2573791" y="2263519"/>
            <a:ext cx="1723460" cy="889074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" idx="2"/>
          </p:cNvCxnSpPr>
          <p:nvPr/>
        </p:nvCxnSpPr>
        <p:spPr>
          <a:xfrm flipH="1" flipV="1">
            <a:off x="2746370" y="2030455"/>
            <a:ext cx="1547288" cy="39122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22" idx="4"/>
          </p:cNvCxnSpPr>
          <p:nvPr/>
        </p:nvCxnSpPr>
        <p:spPr>
          <a:xfrm flipV="1">
            <a:off x="7904938" y="3791884"/>
            <a:ext cx="1179737" cy="284402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1" idx="3"/>
          </p:cNvCxnSpPr>
          <p:nvPr/>
        </p:nvCxnSpPr>
        <p:spPr>
          <a:xfrm flipH="1">
            <a:off x="7886674" y="2386854"/>
            <a:ext cx="855302" cy="1756384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0" idx="3"/>
          </p:cNvCxnSpPr>
          <p:nvPr/>
        </p:nvCxnSpPr>
        <p:spPr>
          <a:xfrm flipH="1">
            <a:off x="7904937" y="2386855"/>
            <a:ext cx="3046" cy="164679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420874" y="2953088"/>
            <a:ext cx="487110" cy="1190151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735585" y="4615142"/>
            <a:ext cx="1122534" cy="100080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3306317" y="4636302"/>
            <a:ext cx="2489015" cy="135474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47" idx="7"/>
          </p:cNvCxnSpPr>
          <p:nvPr/>
        </p:nvCxnSpPr>
        <p:spPr>
          <a:xfrm flipH="1">
            <a:off x="3349199" y="4588299"/>
            <a:ext cx="2533663" cy="31241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2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nfluence (“coverage”):  Low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57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/>
          <p:cNvSpPr/>
          <p:nvPr/>
        </p:nvSpPr>
        <p:spPr>
          <a:xfrm>
            <a:off x="8827737" y="3033139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234221" y="1243998"/>
            <a:ext cx="1514710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492214" y="1159811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endCxn id="23" idx="3"/>
          </p:cNvCxnSpPr>
          <p:nvPr/>
        </p:nvCxnSpPr>
        <p:spPr>
          <a:xfrm flipH="1">
            <a:off x="7907983" y="2368558"/>
            <a:ext cx="7735" cy="175881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22" idx="4"/>
          </p:cNvCxnSpPr>
          <p:nvPr/>
        </p:nvCxnSpPr>
        <p:spPr>
          <a:xfrm>
            <a:off x="8784855" y="2369104"/>
            <a:ext cx="299819" cy="142278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1" idx="3"/>
          </p:cNvCxnSpPr>
          <p:nvPr/>
        </p:nvCxnSpPr>
        <p:spPr>
          <a:xfrm flipH="1">
            <a:off x="7886674" y="2386854"/>
            <a:ext cx="855302" cy="1756384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969692" y="2318017"/>
            <a:ext cx="1092016" cy="1382912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7420874" y="2376857"/>
            <a:ext cx="465800" cy="576231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3" idx="5"/>
          </p:cNvCxnSpPr>
          <p:nvPr/>
        </p:nvCxnSpPr>
        <p:spPr>
          <a:xfrm flipH="1" flipV="1">
            <a:off x="7950864" y="2331750"/>
            <a:ext cx="790945" cy="18104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23" idx="5"/>
          </p:cNvCxnSpPr>
          <p:nvPr/>
        </p:nvCxnSpPr>
        <p:spPr>
          <a:xfrm flipH="1">
            <a:off x="7993746" y="3710532"/>
            <a:ext cx="1048046" cy="416841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19" idx="2"/>
          </p:cNvCxnSpPr>
          <p:nvPr/>
        </p:nvCxnSpPr>
        <p:spPr>
          <a:xfrm flipH="1" flipV="1">
            <a:off x="7388943" y="2880399"/>
            <a:ext cx="1691592" cy="879249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5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500" y="1114427"/>
            <a:ext cx="82296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Importance measures of nodes in a network 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…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depends </a:t>
            </a:r>
            <a:r>
              <a:rPr lang="en-US" dirty="0" smtClean="0">
                <a:solidFill>
                  <a:srgbClr val="7030A0"/>
                </a:solidFill>
              </a:rPr>
              <a:t>on what we want to capture: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9200" y="2286000"/>
            <a:ext cx="100584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/>
                </a:solidFill>
              </a:rPr>
              <a:t>Degree (in/out):</a:t>
            </a:r>
            <a:r>
              <a:rPr lang="en-US" dirty="0"/>
              <a:t> largest number of followers, friends.  Easy to compute locally.   </a:t>
            </a:r>
            <a:r>
              <a:rPr lang="en-US" dirty="0" err="1">
                <a:solidFill>
                  <a:srgbClr val="FF0000"/>
                </a:solidFill>
              </a:rPr>
              <a:t>Spammable</a:t>
            </a:r>
            <a:r>
              <a:rPr lang="en-US" dirty="0" smtClean="0"/>
              <a:t>. Local.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9200" y="3352800"/>
            <a:ext cx="10515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Eigenvector </a:t>
            </a:r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PageRank/</a:t>
            </a:r>
            <a:r>
              <a:rPr lang="en-US" dirty="0" err="1" smtClean="0"/>
              <a:t>Bonacich</a:t>
            </a:r>
            <a:r>
              <a:rPr lang="en-US" b="1" dirty="0" smtClean="0">
                <a:solidFill>
                  <a:schemeClr val="tx2"/>
                </a:solidFill>
              </a:rPr>
              <a:t>):  </a:t>
            </a:r>
            <a:r>
              <a:rPr lang="en-US" dirty="0"/>
              <a:t>Your importance/ </a:t>
            </a:r>
            <a:r>
              <a:rPr lang="en-US" sz="3500" dirty="0"/>
              <a:t>reputation</a:t>
            </a:r>
            <a:r>
              <a:rPr lang="en-US" dirty="0"/>
              <a:t> recursively depend on that of your </a:t>
            </a:r>
            <a:r>
              <a:rPr lang="en-US" dirty="0" smtClean="0"/>
              <a:t>friends.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93800" y="4373562"/>
            <a:ext cx="10083800" cy="888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chemeClr val="tx2"/>
                </a:solidFill>
              </a:rPr>
              <a:t>Betweenness</a:t>
            </a:r>
            <a:r>
              <a:rPr lang="en-US" b="1" dirty="0">
                <a:solidFill>
                  <a:schemeClr val="tx2"/>
                </a:solidFill>
              </a:rPr>
              <a:t>:</a:t>
            </a:r>
            <a:r>
              <a:rPr lang="en-US" dirty="0"/>
              <a:t>  Your value as a “hub” </a:t>
            </a:r>
            <a:r>
              <a:rPr lang="mr-IN" dirty="0" smtClean="0"/>
              <a:t>–</a:t>
            </a:r>
            <a:r>
              <a:rPr lang="en-US" dirty="0" smtClean="0"/>
              <a:t>  located </a:t>
            </a:r>
            <a:r>
              <a:rPr lang="en-US" dirty="0"/>
              <a:t>on </a:t>
            </a:r>
            <a:r>
              <a:rPr lang="en-US" dirty="0" smtClean="0"/>
              <a:t>the </a:t>
            </a:r>
            <a:r>
              <a:rPr lang="en-US" dirty="0"/>
              <a:t>shortest path between many </a:t>
            </a:r>
            <a:r>
              <a:rPr lang="en-US" dirty="0" smtClean="0"/>
              <a:t>pairs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93800" y="5440362"/>
            <a:ext cx="105410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/>
                </a:solidFill>
              </a:rPr>
              <a:t>Closeness: </a:t>
            </a:r>
            <a:r>
              <a:rPr lang="en-US" dirty="0"/>
              <a:t> Centrally located, able to  quickly reach/infect many nodes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23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34939" y="2371725"/>
            <a:ext cx="884261" cy="1857375"/>
            <a:chOff x="766739" y="533402"/>
            <a:chExt cx="884261" cy="1206828"/>
          </a:xfrm>
        </p:grpSpPr>
        <p:sp>
          <p:nvSpPr>
            <p:cNvPr id="11" name="Left Brace 10"/>
            <p:cNvSpPr/>
            <p:nvPr/>
          </p:nvSpPr>
          <p:spPr>
            <a:xfrm>
              <a:off x="1193800" y="533402"/>
              <a:ext cx="457200" cy="1066798"/>
            </a:xfrm>
            <a:prstGeom prst="leftBrace">
              <a:avLst/>
            </a:pr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5400000">
              <a:off x="424935" y="875207"/>
              <a:ext cx="1206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</a:rPr>
                <a:t>Cut-based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6747" y="4257677"/>
            <a:ext cx="1099705" cy="2388081"/>
            <a:chOff x="551295" y="533402"/>
            <a:chExt cx="1099705" cy="1206829"/>
          </a:xfrm>
        </p:grpSpPr>
        <p:sp>
          <p:nvSpPr>
            <p:cNvPr id="15" name="Left Brace 14"/>
            <p:cNvSpPr/>
            <p:nvPr/>
          </p:nvSpPr>
          <p:spPr>
            <a:xfrm>
              <a:off x="1193800" y="533402"/>
              <a:ext cx="457200" cy="1066798"/>
            </a:xfrm>
            <a:prstGeom prst="leftBrace">
              <a:avLst/>
            </a:pr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5400000">
              <a:off x="424935" y="659764"/>
              <a:ext cx="12068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</a:rPr>
                <a:t>Distance/reach-based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3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Centrality (</a:t>
            </a:r>
            <a:r>
              <a:rPr lang="en-US" dirty="0" smtClean="0">
                <a:solidFill>
                  <a:srgbClr val="00B050"/>
                </a:solidFill>
              </a:rPr>
              <a:t>distance based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6" y="1370482"/>
                <a:ext cx="9975056" cy="914399"/>
              </a:xfrm>
            </p:spPr>
            <p:txBody>
              <a:bodyPr>
                <a:noAutofit/>
              </a:bodyPr>
              <a:lstStyle/>
              <a:p>
                <a:pPr>
                  <a:buFont typeface="Wingdings" charset="2"/>
                  <a:buChar char="§"/>
                </a:pPr>
                <a:r>
                  <a:rPr lang="en-US" sz="2800" i="1" dirty="0" smtClean="0">
                    <a:solidFill>
                      <a:srgbClr val="7030A0"/>
                    </a:solidFill>
                  </a:rPr>
                  <a:t>“Classic” closeness centrality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>
                        <a:solidFill>
                          <a:schemeClr val="tx2"/>
                        </a:solidFill>
                        <a:latin typeface="Cambria Math" charset="0"/>
                      </a:rPr>
                      <m:t>:=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𝑢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∈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 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𝑢𝑣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   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sz="2800" dirty="0" smtClean="0"/>
                  <a:t> 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chemeClr val="accent1"/>
                    </a:solidFill>
                  </a:rPr>
                  <a:t>Bavelas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 1950]</a:t>
                </a:r>
              </a:p>
              <a:p>
                <a:pPr>
                  <a:buFont typeface="Wingdings" charset="2"/>
                  <a:buChar char="§"/>
                </a:pP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6" y="1370482"/>
                <a:ext cx="9975056" cy="914399"/>
              </a:xfrm>
              <a:blipFill rotWithShape="0">
                <a:blip r:embed="rId2"/>
                <a:stretch>
                  <a:fillRect l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20300" y="1312310"/>
            <a:ext cx="217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!</a:t>
            </a:r>
            <a:r>
              <a:rPr lang="en-US" dirty="0" smtClean="0">
                <a:solidFill>
                  <a:srgbClr val="FF0000"/>
                </a:solidFill>
              </a:rPr>
              <a:t>! </a:t>
            </a:r>
            <a:r>
              <a:rPr lang="en-US" dirty="0" smtClean="0"/>
              <a:t>Not defined well when graph is not (strongly) connected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51571" y="3167283"/>
                <a:ext cx="11811000" cy="20545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2"/>
                  <a:buChar char="§"/>
                </a:pPr>
                <a:r>
                  <a:rPr lang="en-US" sz="3000" i="1" dirty="0" smtClean="0">
                    <a:solidFill>
                      <a:srgbClr val="7030A0"/>
                    </a:solidFill>
                  </a:rPr>
                  <a:t>Distance-decay closeness centrality       </a:t>
                </a:r>
                <a:r>
                  <a:rPr lang="en-US" sz="2800" dirty="0" smtClean="0"/>
                  <a:t>Decay </a:t>
                </a:r>
                <a:r>
                  <a:rPr lang="en-US" sz="2800" dirty="0" smtClean="0"/>
                  <a:t>function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≥0</m:t>
                    </m:r>
                  </m:oMath>
                </a14:m>
                <a:r>
                  <a:rPr lang="en-US" sz="28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𝛼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0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</m:d>
                      <m:r>
                        <a:rPr lang="en-US" sz="2800">
                          <a:solidFill>
                            <a:schemeClr val="tx2"/>
                          </a:solidFill>
                          <a:latin typeface="Cambria Math" charset="0"/>
                        </a:rPr>
                        <m:t>:=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𝑢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∈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𝛼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)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   </m:t>
                          </m:r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marL="457200" lvl="1" indent="0">
                  <a:buNone/>
                </a:pPr>
                <a:r>
                  <a:rPr lang="en-US" i="1" dirty="0" smtClean="0"/>
                  <a:t>Harmonic</a:t>
                </a:r>
                <a:r>
                  <a:rPr lang="en-US" dirty="0" smtClean="0"/>
                  <a:t> centrality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d</m:t>
                        </m:r>
                      </m:e>
                    </m:d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d</m:t>
                        </m:r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 smtClean="0"/>
                  <a:t>      </a:t>
                </a:r>
                <a:r>
                  <a:rPr lang="en-US" i="1" dirty="0" smtClean="0"/>
                  <a:t>Gaussian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d</m:t>
                        </m:r>
                      </m:e>
                    </m:d>
                    <m:r>
                      <a:rPr lang="en-US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e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  </a:t>
                </a:r>
                <a:r>
                  <a:rPr lang="en-US" i="1" dirty="0" smtClean="0"/>
                  <a:t>Exponential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d</m:t>
                        </m:r>
                      </m:e>
                    </m:d>
                    <m:r>
                      <a:rPr lang="en-US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e</m:t>
                        </m:r>
                      </m:e>
                      <m:sup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c</m:t>
                        </m:r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d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71" y="3167283"/>
                <a:ext cx="11811000" cy="2054500"/>
              </a:xfrm>
              <a:prstGeom prst="rect">
                <a:avLst/>
              </a:prstGeom>
              <a:blipFill rotWithShape="0">
                <a:blip r:embed="rId3"/>
                <a:stretch>
                  <a:fillRect l="-826" t="-4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136575" y="5373568"/>
                <a:ext cx="753648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charset="2"/>
                  <a:buChar char="§"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Exact computation</a:t>
                </a:r>
                <a:r>
                  <a:rPr lang="en-US" sz="2400" dirty="0" smtClean="0"/>
                  <a:t>:    All-pairs shortest paths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𝑂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𝑉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buFont typeface="Wingdings" charset="2"/>
                  <a:buChar char="§"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Near-linear approximations </a:t>
                </a:r>
                <a:r>
                  <a:rPr lang="en-US" sz="2400" dirty="0" smtClean="0"/>
                  <a:t>(small relative errors)</a:t>
                </a:r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575" y="5373568"/>
                <a:ext cx="7536487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051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89843" y="2252883"/>
                <a:ext cx="11029952" cy="6378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2"/>
                  <a:buChar char="§"/>
                </a:pPr>
                <a:r>
                  <a:rPr lang="en-US" sz="2800" i="1" dirty="0" smtClean="0">
                    <a:solidFill>
                      <a:srgbClr val="7030A0"/>
                    </a:solidFill>
                  </a:rPr>
                  <a:t>Reach</a:t>
                </a:r>
                <a:r>
                  <a:rPr lang="en-US" sz="2800" i="1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i="1" dirty="0" smtClean="0">
                    <a:solidFill>
                      <a:srgbClr val="7030A0"/>
                    </a:solidFill>
                  </a:rPr>
                  <a:t>centrality</a:t>
                </a:r>
                <a:r>
                  <a:rPr lang="en-US" sz="2800" dirty="0" smtClean="0"/>
                  <a:t> 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:=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𝑣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↝</m:t>
                            </m:r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 smtClean="0"/>
                  <a:t>    </a:t>
                </a:r>
                <a:r>
                  <a:rPr lang="en-US" sz="2800" dirty="0" smtClean="0"/>
                  <a:t>#nodes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can </a:t>
                </a:r>
                <a:r>
                  <a:rPr lang="en-US" sz="2800" dirty="0" smtClean="0"/>
                  <a:t>reach</a:t>
                </a:r>
                <a:endParaRPr lang="en-US" sz="2800" dirty="0"/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43" y="2252883"/>
                <a:ext cx="11029952" cy="637801"/>
              </a:xfrm>
              <a:prstGeom prst="rect">
                <a:avLst/>
              </a:prstGeom>
              <a:blipFill rotWithShape="0">
                <a:blip r:embed="rId5"/>
                <a:stretch>
                  <a:fillRect l="-995" t="-9615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4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4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Degree (to Eigenvector) </a:t>
            </a:r>
            <a:r>
              <a:rPr lang="en-US" sz="3600" dirty="0"/>
              <a:t>Centrality </a:t>
            </a:r>
            <a:r>
              <a:rPr lang="en-US" sz="3600" dirty="0" smtClean="0"/>
              <a:t>(</a:t>
            </a:r>
            <a:r>
              <a:rPr lang="en-US" sz="3600" dirty="0" smtClean="0">
                <a:solidFill>
                  <a:srgbClr val="00B050"/>
                </a:solidFill>
              </a:rPr>
              <a:t>“cut” </a:t>
            </a:r>
            <a:r>
              <a:rPr lang="en-US" sz="3600" dirty="0">
                <a:solidFill>
                  <a:srgbClr val="00B050"/>
                </a:solidFill>
              </a:rPr>
              <a:t>based</a:t>
            </a:r>
            <a:r>
              <a:rPr lang="en-US" sz="3600" dirty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864" y="1260170"/>
            <a:ext cx="9975056" cy="9671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Moto: Your </a:t>
            </a:r>
            <a:r>
              <a:rPr lang="en-US" sz="2400" dirty="0" smtClean="0"/>
              <a:t>reputation is </a:t>
            </a:r>
            <a:r>
              <a:rPr lang="en-US" sz="2400" dirty="0" smtClean="0"/>
              <a:t>derived from that </a:t>
            </a:r>
            <a:r>
              <a:rPr lang="en-US" sz="2400" dirty="0" smtClean="0"/>
              <a:t>of your </a:t>
            </a:r>
            <a:r>
              <a:rPr lang="en-US" sz="2400" dirty="0" smtClean="0"/>
              <a:t>recommenders</a:t>
            </a:r>
            <a:endParaRPr lang="en-US" sz="2400" dirty="0" smtClean="0"/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</a:rPr>
              <a:t>History: Citation analysis [Garfield 50’s] </a:t>
            </a:r>
            <a:r>
              <a:rPr lang="mr-IN" sz="2000" dirty="0" smtClean="0">
                <a:solidFill>
                  <a:schemeClr val="accent1"/>
                </a:solidFill>
              </a:rPr>
              <a:t>…</a:t>
            </a:r>
            <a:r>
              <a:rPr lang="en-US" sz="2000" dirty="0" smtClean="0">
                <a:solidFill>
                  <a:schemeClr val="accent1"/>
                </a:solidFill>
              </a:rPr>
              <a:t>. Google PageRank [</a:t>
            </a:r>
            <a:r>
              <a:rPr lang="en-US" sz="2000" dirty="0" err="1" smtClean="0">
                <a:solidFill>
                  <a:schemeClr val="accent1"/>
                </a:solidFill>
              </a:rPr>
              <a:t>Brin</a:t>
            </a:r>
            <a:r>
              <a:rPr lang="en-US" sz="2000" dirty="0" smtClean="0">
                <a:solidFill>
                  <a:schemeClr val="accent1"/>
                </a:solidFill>
              </a:rPr>
              <a:t> Page ‘98] 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>
              <a:buFont typeface="Wingdings" charset="2"/>
              <a:buChar char="§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965037" y="4308221"/>
                <a:ext cx="4495800" cy="15251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R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𝑢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</m:d>
                        </m:sub>
                        <m:sup/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)|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037" y="4308221"/>
                <a:ext cx="4495800" cy="15251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625929" y="2289807"/>
                <a:ext cx="11174016" cy="62545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/>
                  <a:t>Degree centrality: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R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Γ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𝑣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)|</m:t>
                    </m:r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</a:rPr>
                  <a:t>   (number of “likes”: in degree)</a:t>
                </a:r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29" y="2289807"/>
                <a:ext cx="11174016" cy="625457"/>
              </a:xfrm>
              <a:prstGeom prst="rect">
                <a:avLst/>
              </a:prstGeom>
              <a:blipFill rotWithShape="0">
                <a:blip r:embed="rId3"/>
                <a:stretch>
                  <a:fillRect l="-1146" t="-9804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08697" y="3003419"/>
            <a:ext cx="9666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Issues: 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If someone makes a lot of “likes” it should discount their value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The reputation of the recommender should be factored in (prevent spam)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124200" y="4582109"/>
            <a:ext cx="1489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Proposal: 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6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91" y="242330"/>
            <a:ext cx="10972800" cy="756704"/>
          </a:xfrm>
        </p:spPr>
        <p:txBody>
          <a:bodyPr>
            <a:normAutofit/>
          </a:bodyPr>
          <a:lstStyle/>
          <a:p>
            <a:r>
              <a:rPr lang="mr-IN" sz="3600" dirty="0" smtClean="0"/>
              <a:t>…</a:t>
            </a:r>
            <a:r>
              <a:rPr lang="en-US" sz="3600" dirty="0" smtClean="0"/>
              <a:t> Eigenvector </a:t>
            </a:r>
            <a:r>
              <a:rPr lang="en-US" sz="3600" dirty="0"/>
              <a:t>Centrality </a:t>
            </a:r>
            <a:r>
              <a:rPr lang="en-US" sz="3600" dirty="0" smtClean="0"/>
              <a:t>(</a:t>
            </a:r>
            <a:r>
              <a:rPr lang="en-US" sz="3600" dirty="0" smtClean="0">
                <a:solidFill>
                  <a:srgbClr val="00B050"/>
                </a:solidFill>
              </a:rPr>
              <a:t>“cut” </a:t>
            </a:r>
            <a:r>
              <a:rPr lang="en-US" sz="3600" dirty="0">
                <a:solidFill>
                  <a:srgbClr val="00B050"/>
                </a:solidFill>
              </a:rPr>
              <a:t>based</a:t>
            </a:r>
            <a:r>
              <a:rPr lang="en-US" sz="3600" dirty="0"/>
              <a:t>)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20283" y="1380960"/>
                <a:ext cx="4495800" cy="15251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R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𝑢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</m:d>
                        </m:sub>
                        <m:sup/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)|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3" y="1380960"/>
                <a:ext cx="4495800" cy="15251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6500118" y="1066800"/>
                <a:ext cx="3348353" cy="175227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i="1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b="0" i="1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18" y="1066800"/>
                <a:ext cx="3348353" cy="17522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4884738" y="1343614"/>
            <a:ext cx="1496574" cy="1001547"/>
            <a:chOff x="6172200" y="1284453"/>
            <a:chExt cx="1496574" cy="1001547"/>
          </a:xfrm>
        </p:grpSpPr>
        <p:grpSp>
          <p:nvGrpSpPr>
            <p:cNvPr id="37" name="Group 36"/>
            <p:cNvGrpSpPr/>
            <p:nvPr/>
          </p:nvGrpSpPr>
          <p:grpSpPr>
            <a:xfrm>
              <a:off x="6284627" y="1349776"/>
              <a:ext cx="1291654" cy="918545"/>
              <a:chOff x="6324600" y="1385330"/>
              <a:chExt cx="1291654" cy="91854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629400" y="1385330"/>
                <a:ext cx="301054" cy="28658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315200" y="1966303"/>
                <a:ext cx="301054" cy="28658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324600" y="2017295"/>
                <a:ext cx="301054" cy="28658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Curved Connector 18"/>
              <p:cNvCxnSpPr>
                <a:stCxn id="15" idx="6"/>
                <a:endCxn id="16" idx="0"/>
              </p:cNvCxnSpPr>
              <p:nvPr/>
            </p:nvCxnSpPr>
            <p:spPr>
              <a:xfrm>
                <a:off x="6930454" y="1528620"/>
                <a:ext cx="535273" cy="437683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urved Connector 23"/>
              <p:cNvCxnSpPr>
                <a:stCxn id="16" idx="1"/>
                <a:endCxn id="15" idx="4"/>
              </p:cNvCxnSpPr>
              <p:nvPr/>
            </p:nvCxnSpPr>
            <p:spPr>
              <a:xfrm rot="16200000" flipV="1">
                <a:off x="6901427" y="1550410"/>
                <a:ext cx="336362" cy="579361"/>
              </a:xfrm>
              <a:prstGeom prst="curvedConnector3">
                <a:avLst>
                  <a:gd name="adj1" fmla="val 1455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urved Connector 28"/>
              <p:cNvCxnSpPr>
                <a:stCxn id="15" idx="2"/>
                <a:endCxn id="17" idx="1"/>
              </p:cNvCxnSpPr>
              <p:nvPr/>
            </p:nvCxnSpPr>
            <p:spPr>
              <a:xfrm rot="10800000" flipV="1">
                <a:off x="6368688" y="1528620"/>
                <a:ext cx="260712" cy="530644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urved Connector 32"/>
              <p:cNvCxnSpPr>
                <a:stCxn id="17" idx="4"/>
                <a:endCxn id="16" idx="3"/>
              </p:cNvCxnSpPr>
              <p:nvPr/>
            </p:nvCxnSpPr>
            <p:spPr>
              <a:xfrm rot="5400000" flipH="1" flipV="1">
                <a:off x="6870726" y="1815314"/>
                <a:ext cx="92961" cy="884161"/>
              </a:xfrm>
              <a:prstGeom prst="curvedConnector3">
                <a:avLst>
                  <a:gd name="adj1" fmla="val -24591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ectangle 38"/>
                <p:cNvSpPr/>
                <p:nvPr/>
              </p:nvSpPr>
              <p:spPr>
                <a:xfrm>
                  <a:off x="6509823" y="1284453"/>
                  <a:ext cx="4623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9823" y="1284453"/>
                  <a:ext cx="462371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Rectangle 39"/>
                <p:cNvSpPr/>
                <p:nvPr/>
              </p:nvSpPr>
              <p:spPr>
                <a:xfrm>
                  <a:off x="6172200" y="1916668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1916668"/>
                  <a:ext cx="46769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Rectangle 40"/>
                <p:cNvSpPr/>
                <p:nvPr/>
              </p:nvSpPr>
              <p:spPr>
                <a:xfrm>
                  <a:off x="7201082" y="1867356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1082" y="1867356"/>
                  <a:ext cx="46769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ontent Placeholder 2"/>
              <p:cNvSpPr txBox="1">
                <a:spLocks/>
              </p:cNvSpPr>
              <p:nvPr/>
            </p:nvSpPr>
            <p:spPr>
              <a:xfrm>
                <a:off x="290035" y="4854703"/>
                <a:ext cx="5175741" cy="12616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2"/>
                  <a:buChar char="§"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+“Reputation” as Probability distribution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2"/>
                          </a:solidFill>
                          <a:latin typeface="Cambria Math" charset="0"/>
                        </a:rPr>
                        <m:t>R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≥0</m:t>
                      </m:r>
                      <m:r>
                        <a:rPr lang="en-US" sz="2400" b="0" i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𝑣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R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2400" dirty="0" smtClean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4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35" y="4854703"/>
                <a:ext cx="5175741" cy="1261626"/>
              </a:xfrm>
              <a:prstGeom prst="rect">
                <a:avLst/>
              </a:prstGeom>
              <a:blipFill rotWithShape="0">
                <a:blip r:embed="rId7"/>
                <a:stretch>
                  <a:fillRect l="-1296" t="-2899" r="-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6500118" y="4868836"/>
                <a:ext cx="476239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   </m:t>
                      </m:r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𝑅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   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18" y="4868836"/>
                <a:ext cx="4762394" cy="7861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10125349" y="1066800"/>
                <a:ext cx="1875322" cy="146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mr-IN" sz="200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0  0  1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  0  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  1  0</m:t>
                              </m:r>
                            </m:e>
                          </m:eqArr>
                        </m:e>
                      </m:d>
                      <m:r>
                        <a:rPr lang="en-US" sz="2000" b="1" i="1" smtClean="0">
                          <a:latin typeface="Cambria Math" charset="0"/>
                        </a:rPr>
                        <m:t>𝑹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charset="0"/>
                        </a:rPr>
                        <m:t>𝑹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5349" y="1066800"/>
                <a:ext cx="1875322" cy="14611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eft Brace 45"/>
          <p:cNvSpPr/>
          <p:nvPr/>
        </p:nvSpPr>
        <p:spPr>
          <a:xfrm rot="16200000">
            <a:off x="10510933" y="2381619"/>
            <a:ext cx="342140" cy="9851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7790031" y="3003586"/>
                <a:ext cx="4143891" cy="8826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𝑊</m:t>
                    </m:r>
                  </m:oMath>
                </a14:m>
                <a:r>
                  <a:rPr lang="en-US" sz="2400" dirty="0" smtClean="0"/>
                  <a:t>: </a:t>
                </a:r>
                <a:r>
                  <a:rPr lang="en-US" sz="2400" i="1" dirty="0" smtClean="0"/>
                  <a:t>stochastic</a:t>
                </a:r>
                <a:r>
                  <a:rPr lang="en-US" sz="2400" dirty="0" smtClean="0"/>
                  <a:t> matrix</a:t>
                </a:r>
              </a:p>
              <a:p>
                <a:r>
                  <a:rPr lang="en-US" sz="2400" dirty="0" smtClean="0"/>
                  <a:t>Nonnegative, columns sum to 1</a:t>
                </a:r>
                <a:endParaRPr lang="en-US" sz="2400" dirty="0"/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031" y="3003586"/>
                <a:ext cx="4143891" cy="882614"/>
              </a:xfrm>
              <a:prstGeom prst="rect">
                <a:avLst/>
              </a:prstGeom>
              <a:blipFill rotWithShape="0">
                <a:blip r:embed="rId10"/>
                <a:stretch>
                  <a:fillRect l="-2199" r="-440" b="-13605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3573782" y="3850167"/>
                <a:ext cx="842688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charset="0"/>
                          </a:rPr>
                          <m:t>𝑊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𝐼</m:t>
                        </m:r>
                      </m:e>
                    </m:d>
                    <m:r>
                      <a:rPr lang="en-US" sz="2400" b="1" i="1" smtClean="0">
                        <a:latin typeface="Cambria Math" charset="0"/>
                      </a:rPr>
                      <m:t>𝑹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1" i="1" smtClean="0">
                        <a:latin typeface="Cambria Math" charset="0"/>
                      </a:rPr>
                      <m:t>𝟎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 Not full rank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∃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nonzero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latin typeface="Cambria Math" charset="0"/>
                      </a:rPr>
                      <m:t>𝑹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(when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Γ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𝑢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)|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) 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782" y="3850167"/>
                <a:ext cx="8426889" cy="461665"/>
              </a:xfrm>
              <a:prstGeom prst="rect">
                <a:avLst/>
              </a:prstGeom>
              <a:blipFill rotWithShape="0">
                <a:blip r:embed="rId11"/>
                <a:stretch>
                  <a:fillRect t="-10667" r="-65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Content Placeholder 2"/>
          <p:cNvSpPr txBox="1">
            <a:spLocks/>
          </p:cNvSpPr>
          <p:nvPr/>
        </p:nvSpPr>
        <p:spPr>
          <a:xfrm>
            <a:off x="149009" y="3815107"/>
            <a:ext cx="3576363" cy="468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Linear system of equations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Content Placeholder 2"/>
              <p:cNvSpPr txBox="1">
                <a:spLocks/>
              </p:cNvSpPr>
              <p:nvPr/>
            </p:nvSpPr>
            <p:spPr>
              <a:xfrm>
                <a:off x="143566" y="4430746"/>
                <a:ext cx="11978021" cy="5984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2"/>
                  <a:buChar char="§"/>
                </a:pPr>
                <a:r>
                  <a:rPr lang="en-US" sz="2400" b="1" dirty="0" smtClean="0">
                    <a:solidFill>
                      <a:srgbClr val="C00000"/>
                    </a:solidFill>
                  </a:rPr>
                  <a:t>Random surfer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: Stationary distribution of a “surfer” that follows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𝑊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(uniform random link)</a:t>
                </a:r>
              </a:p>
            </p:txBody>
          </p:sp>
        </mc:Choice>
        <mc:Fallback>
          <p:sp>
            <p:nvSpPr>
              <p:cNvPr id="5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66" y="4430746"/>
                <a:ext cx="11978021" cy="598454"/>
              </a:xfrm>
              <a:prstGeom prst="rect">
                <a:avLst/>
              </a:prstGeom>
              <a:blipFill rotWithShape="0">
                <a:blip r:embed="rId12"/>
                <a:stretch>
                  <a:fillRect l="-713" t="-80612" b="-7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6705600" y="5707170"/>
                <a:ext cx="3699282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Stationary</a:t>
                </a:r>
                <a:r>
                  <a:rPr lang="en-US" sz="2400" dirty="0" smtClean="0"/>
                  <a:t> vector: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sz="240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 </a:t>
                </a:r>
                <a:endParaRPr lang="en-US" sz="2400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707170"/>
                <a:ext cx="3699282" cy="645048"/>
              </a:xfrm>
              <a:prstGeom prst="rect">
                <a:avLst/>
              </a:prstGeom>
              <a:blipFill rotWithShape="0">
                <a:blip r:embed="rId13"/>
                <a:stretch>
                  <a:fillRect l="-2471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67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/>
      <p:bldP spid="44" grpId="0"/>
      <p:bldP spid="45" grpId="0"/>
      <p:bldP spid="46" grpId="0" animBg="1"/>
      <p:bldP spid="47" grpId="0" animBg="1"/>
      <p:bldP spid="48" grpId="0"/>
      <p:bldP spid="49" grpId="0"/>
      <p:bldP spid="51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91" y="242330"/>
            <a:ext cx="10009746" cy="756704"/>
          </a:xfrm>
        </p:spPr>
        <p:txBody>
          <a:bodyPr>
            <a:normAutofit/>
          </a:bodyPr>
          <a:lstStyle/>
          <a:p>
            <a:r>
              <a:rPr lang="mr-IN" sz="3600" dirty="0" smtClean="0"/>
              <a:t>…</a:t>
            </a:r>
            <a:r>
              <a:rPr lang="en-US" sz="3600" dirty="0" smtClean="0"/>
              <a:t> Solving Eigenvector </a:t>
            </a:r>
            <a:r>
              <a:rPr lang="en-US" sz="3600" dirty="0" smtClean="0"/>
              <a:t>equations via power iterations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27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0337497" y="78711"/>
            <a:ext cx="1496574" cy="1001547"/>
            <a:chOff x="6172200" y="1284453"/>
            <a:chExt cx="1496574" cy="1001547"/>
          </a:xfrm>
        </p:grpSpPr>
        <p:grpSp>
          <p:nvGrpSpPr>
            <p:cNvPr id="37" name="Group 36"/>
            <p:cNvGrpSpPr/>
            <p:nvPr/>
          </p:nvGrpSpPr>
          <p:grpSpPr>
            <a:xfrm>
              <a:off x="6284627" y="1349776"/>
              <a:ext cx="1291654" cy="918545"/>
              <a:chOff x="6324600" y="1385330"/>
              <a:chExt cx="1291654" cy="91854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629400" y="1385330"/>
                <a:ext cx="301054" cy="28658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315200" y="1966303"/>
                <a:ext cx="301054" cy="28658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324600" y="2017295"/>
                <a:ext cx="301054" cy="28658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Curved Connector 18"/>
              <p:cNvCxnSpPr>
                <a:stCxn id="15" idx="6"/>
                <a:endCxn id="16" idx="0"/>
              </p:cNvCxnSpPr>
              <p:nvPr/>
            </p:nvCxnSpPr>
            <p:spPr>
              <a:xfrm>
                <a:off x="6930454" y="1528620"/>
                <a:ext cx="535273" cy="437683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urved Connector 23"/>
              <p:cNvCxnSpPr>
                <a:stCxn id="16" idx="1"/>
                <a:endCxn id="15" idx="4"/>
              </p:cNvCxnSpPr>
              <p:nvPr/>
            </p:nvCxnSpPr>
            <p:spPr>
              <a:xfrm rot="16200000" flipV="1">
                <a:off x="6901427" y="1550410"/>
                <a:ext cx="336362" cy="579361"/>
              </a:xfrm>
              <a:prstGeom prst="curvedConnector3">
                <a:avLst>
                  <a:gd name="adj1" fmla="val 1455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urved Connector 28"/>
              <p:cNvCxnSpPr>
                <a:stCxn id="15" idx="2"/>
                <a:endCxn id="17" idx="1"/>
              </p:cNvCxnSpPr>
              <p:nvPr/>
            </p:nvCxnSpPr>
            <p:spPr>
              <a:xfrm rot="10800000" flipV="1">
                <a:off x="6368688" y="1528620"/>
                <a:ext cx="260712" cy="530644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urved Connector 32"/>
              <p:cNvCxnSpPr>
                <a:stCxn id="17" idx="4"/>
                <a:endCxn id="16" idx="3"/>
              </p:cNvCxnSpPr>
              <p:nvPr/>
            </p:nvCxnSpPr>
            <p:spPr>
              <a:xfrm rot="5400000" flipH="1" flipV="1">
                <a:off x="6870726" y="1815314"/>
                <a:ext cx="92961" cy="884161"/>
              </a:xfrm>
              <a:prstGeom prst="curvedConnector3">
                <a:avLst>
                  <a:gd name="adj1" fmla="val -24591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ectangle 38"/>
                <p:cNvSpPr/>
                <p:nvPr/>
              </p:nvSpPr>
              <p:spPr>
                <a:xfrm>
                  <a:off x="6509823" y="1284453"/>
                  <a:ext cx="4623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9823" y="1284453"/>
                  <a:ext cx="462371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Rectangle 39"/>
                <p:cNvSpPr/>
                <p:nvPr/>
              </p:nvSpPr>
              <p:spPr>
                <a:xfrm>
                  <a:off x="6172200" y="1916668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1916668"/>
                  <a:ext cx="467692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Rectangle 40"/>
                <p:cNvSpPr/>
                <p:nvPr/>
              </p:nvSpPr>
              <p:spPr>
                <a:xfrm>
                  <a:off x="7201082" y="1867356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1082" y="1867356"/>
                  <a:ext cx="46769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ontent Placeholder 2"/>
              <p:cNvSpPr txBox="1">
                <a:spLocks/>
              </p:cNvSpPr>
              <p:nvPr/>
            </p:nvSpPr>
            <p:spPr>
              <a:xfrm>
                <a:off x="1220137" y="2676029"/>
                <a:ext cx="5111133" cy="185617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US" sz="2400" smtClean="0">
                    <a:solidFill>
                      <a:schemeClr val="accent1"/>
                    </a:solidFill>
                  </a:rPr>
                  <a:t>Eigenvector equations are solved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using </a:t>
                </a:r>
                <a:r>
                  <a:rPr lang="en-US" sz="2400" b="1" dirty="0" smtClean="0">
                    <a:solidFill>
                      <a:schemeClr val="accent1"/>
                    </a:solidFill>
                  </a:rPr>
                  <a:t>Power Iterations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:  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Initialize, say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>
                            <a:latin typeface="Cambria Math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charset="0"/>
                          </a:rPr>
                          <m:t>𝟎</m:t>
                        </m:r>
                        <m:r>
                          <a:rPr lang="en-US" sz="2400" b="1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1" i="1" smtClean="0">
                        <a:latin typeface="Cambria Math" charset="0"/>
                      </a:rPr>
                      <m:t>≔</m:t>
                    </m:r>
                    <m:f>
                      <m:fPr>
                        <m:ctrlPr>
                          <a:rPr lang="en-US" sz="2400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charset="0"/>
                          </a:rPr>
                          <m:t>𝒏</m:t>
                        </m:r>
                      </m:den>
                    </m:f>
                    <m:r>
                      <a:rPr lang="en-US" sz="2400" b="1" i="1" smtClean="0">
                        <a:latin typeface="Cambria Math" charset="0"/>
                      </a:rPr>
                      <m:t>𝟏</m:t>
                    </m:r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    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charset="0"/>
                          </a:rPr>
                          <m:t>𝒕</m:t>
                        </m:r>
                        <m:r>
                          <a:rPr lang="en-US" sz="2400" b="1" i="1" smtClean="0">
                            <a:latin typeface="Cambria Math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charset="0"/>
                          </a:rPr>
                          <m:t>𝟏</m:t>
                        </m:r>
                        <m:r>
                          <a:rPr lang="en-US" sz="2400" b="1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1" i="1" smtClean="0">
                        <a:latin typeface="Cambria Math" charset="0"/>
                      </a:rPr>
                      <m:t>:=</m:t>
                    </m:r>
                    <m:f>
                      <m:fPr>
                        <m:ctrlPr>
                          <a:rPr lang="en-US" sz="2400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charset="0"/>
                          </a:rPr>
                          <m:t>𝝀</m:t>
                        </m:r>
                      </m:den>
                    </m:f>
                    <m:sSup>
                      <m:sSupPr>
                        <m:ctrlPr>
                          <a:rPr lang="en-US" sz="24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/>
                          <m:t>W</m:t>
                        </m:r>
                        <m:r>
                          <a:rPr lang="en-US" sz="2400" b="1" i="1">
                            <a:latin typeface="Cambria Math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>
                            <a:latin typeface="Cambria Math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4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137" y="2676029"/>
                <a:ext cx="5111133" cy="1856179"/>
              </a:xfrm>
              <a:prstGeom prst="rect">
                <a:avLst/>
              </a:prstGeom>
              <a:blipFill rotWithShape="0">
                <a:blip r:embed="rId6"/>
                <a:stretch>
                  <a:fillRect l="-1788" t="-2632" r="-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375267" y="858648"/>
                <a:ext cx="1875322" cy="146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mr-IN" sz="200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0  0  1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  0  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  1  0</m:t>
                              </m:r>
                            </m:e>
                          </m:eqArr>
                        </m:e>
                      </m:d>
                      <m:r>
                        <a:rPr lang="en-US" sz="2000" b="1" i="1" smtClean="0">
                          <a:latin typeface="Cambria Math" charset="0"/>
                        </a:rPr>
                        <m:t>𝑹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charset="0"/>
                        </a:rPr>
                        <m:t>𝑹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67" y="858648"/>
                <a:ext cx="1875322" cy="14611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eft Brace 45"/>
          <p:cNvSpPr/>
          <p:nvPr/>
        </p:nvSpPr>
        <p:spPr>
          <a:xfrm rot="16200000">
            <a:off x="830510" y="1916352"/>
            <a:ext cx="342140" cy="9851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541892" y="2377677"/>
                <a:ext cx="6219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92" y="2377677"/>
                <a:ext cx="621902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3145732" y="1318689"/>
                <a:ext cx="51638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2400" b="1" dirty="0" smtClean="0"/>
                  <a:t>W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</a:rPr>
                      <m:t>𝑹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𝜆</m:t>
                    </m:r>
                    <m:r>
                      <a:rPr lang="en-US" sz="2400" b="1" i="1" smtClean="0">
                        <a:latin typeface="Cambria Math" charset="0"/>
                      </a:rPr>
                      <m:t>𝑹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 is an </a:t>
                </a:r>
                <a:r>
                  <a:rPr lang="en-US" sz="2400" b="1" dirty="0" smtClean="0">
                    <a:solidFill>
                      <a:schemeClr val="tx2"/>
                    </a:solidFill>
                  </a:rPr>
                  <a:t>Eigenvector equation</a:t>
                </a:r>
                <a:endParaRPr lang="en-US" sz="24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732" y="1318689"/>
                <a:ext cx="5163818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77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06689" y="4537828"/>
                <a:ext cx="65353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Solve for largest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400" b="0" i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charset="0"/>
                      </a:rPr>
                      <m:t>=1</m:t>
                    </m:r>
                  </m:oMath>
                </a14:m>
                <a:endParaRPr lang="en-US" sz="2400" dirty="0" smtClean="0"/>
              </a:p>
              <a:p>
                <a:r>
                  <a:rPr lang="en-US" sz="2400" u="sng" dirty="0" smtClean="0">
                    <a:solidFill>
                      <a:srgbClr val="C00000"/>
                    </a:solidFill>
                  </a:rPr>
                  <a:t>Lemma</a:t>
                </a:r>
                <a:r>
                  <a:rPr lang="en-US" sz="2400" dirty="0" smtClean="0"/>
                  <a:t>: Converge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=1&gt;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…</m:t>
                    </m:r>
                  </m:oMath>
                </a14:m>
                <a:r>
                  <a:rPr lang="en-US" sz="2400" dirty="0" smtClean="0"/>
                  <a:t>      </a:t>
                </a:r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89" y="4537828"/>
                <a:ext cx="6535379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1493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6656743" y="2850828"/>
                <a:ext cx="4844200" cy="846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!! Need only to store and update the current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>
                            <a:latin typeface="Cambria Math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1" i="1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 multiply by sparse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</a:rPr>
                      <m:t>𝑾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743" y="2850828"/>
                <a:ext cx="4844200" cy="846322"/>
              </a:xfrm>
              <a:prstGeom prst="rect">
                <a:avLst/>
              </a:prstGeom>
              <a:blipFill rotWithShape="0">
                <a:blip r:embed="rId11"/>
                <a:stretch>
                  <a:fillRect l="-2013" t="-5797" r="-2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742559" y="2036463"/>
                <a:ext cx="9999019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u="sng" dirty="0" err="1" smtClean="0"/>
                  <a:t>Thm</a:t>
                </a:r>
                <a:r>
                  <a:rPr lang="en-US" sz="2400" dirty="0" smtClean="0"/>
                  <a:t>: Any stochastic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𝑊</m:t>
                    </m:r>
                  </m:oMath>
                </a14:m>
                <a:r>
                  <a:rPr lang="en-US" sz="2400" dirty="0" smtClean="0"/>
                  <a:t> has a </a:t>
                </a:r>
                <a:r>
                  <a:rPr lang="en-US" sz="2400" i="1" dirty="0" smtClean="0"/>
                  <a:t>stationary </a:t>
                </a:r>
                <a:r>
                  <a:rPr lang="en-US" sz="2400" dirty="0" smtClean="0"/>
                  <a:t>vector  (</a:t>
                </a:r>
                <a:r>
                  <a:rPr lang="en-US" sz="2400" dirty="0" err="1" smtClean="0"/>
                  <a:t>prob</a:t>
                </a:r>
                <a:r>
                  <a:rPr lang="en-US" sz="2400" dirty="0" smtClean="0"/>
                  <a:t> vector with eigenvalue 1)</a:t>
                </a:r>
                <a:endParaRPr lang="en-US" sz="24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559" y="2036463"/>
                <a:ext cx="9999019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97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5267" y="5546726"/>
            <a:ext cx="89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Why?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515940" y="5510987"/>
                <a:ext cx="21814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E</a:t>
                </a:r>
                <a:r>
                  <a:rPr lang="en-US" sz="2400" dirty="0" smtClean="0"/>
                  <a:t>igenvectors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940" y="5510987"/>
                <a:ext cx="2181431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446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552822" y="5994894"/>
                <a:ext cx="2073453" cy="48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>
                            <a:latin typeface="Cambria Math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charset="0"/>
                          </a:rPr>
                          <m:t>𝟎</m:t>
                        </m:r>
                        <m:r>
                          <a:rPr lang="en-US" sz="2400" b="1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0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822" y="5994894"/>
                <a:ext cx="2073453" cy="48577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7063893" y="4551662"/>
                <a:ext cx="2305759" cy="486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>
                            <a:latin typeface="Cambria Math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0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893" y="4551662"/>
                <a:ext cx="2305759" cy="48673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7063893" y="5113834"/>
                <a:ext cx="4906408" cy="479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𝑖</m:t>
                    </m:r>
                    <m:r>
                      <a:rPr lang="en-US" sz="2400" b="0" i="1" smtClean="0">
                        <a:latin typeface="Cambria Math" charset="0"/>
                      </a:rPr>
                      <m:t>&gt;1</m:t>
                    </m:r>
                  </m:oMath>
                </a14:m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</m:sup>
                    </m:sSubSup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</m:oMath>
                </a14:m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>
                            <a:latin typeface="Cambria Math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893" y="5113834"/>
                <a:ext cx="4906408" cy="479106"/>
              </a:xfrm>
              <a:prstGeom prst="rect">
                <a:avLst/>
              </a:prstGeom>
              <a:blipFill rotWithShape="0">
                <a:blip r:embed="rId16"/>
                <a:stretch>
                  <a:fillRect l="-1988" t="-641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727641" y="5795091"/>
                <a:ext cx="61498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!! Faster convergence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|</m:t>
                        </m:r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|&lt;1</m:t>
                    </m:r>
                  </m:oMath>
                </a14:m>
                <a:r>
                  <a:rPr lang="en-US" sz="2400" dirty="0" smtClean="0"/>
                  <a:t>  is smaller </a:t>
                </a:r>
                <a:endParaRPr lang="en-US" sz="2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641" y="5795091"/>
                <a:ext cx="6149825" cy="461665"/>
              </a:xfrm>
              <a:prstGeom prst="rect">
                <a:avLst/>
              </a:prstGeom>
              <a:blipFill rotWithShape="0">
                <a:blip r:embed="rId17"/>
                <a:stretch>
                  <a:fillRect l="-1587" t="-10667" r="-59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8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31" grpId="0"/>
      <p:bldP spid="34" grpId="0" animBg="1"/>
      <p:bldP spid="8" grpId="0"/>
      <p:bldP spid="12" grpId="0"/>
      <p:bldP spid="18" grpId="0"/>
      <p:bldP spid="50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242330"/>
                <a:ext cx="10366337" cy="756704"/>
              </a:xfrm>
            </p:spPr>
            <p:txBody>
              <a:bodyPr>
                <a:normAutofit fontScale="90000"/>
              </a:bodyPr>
              <a:lstStyle/>
              <a:p>
                <a:r>
                  <a:rPr lang="mr-IN" sz="3600" dirty="0" smtClean="0"/>
                  <a:t>…</a:t>
                </a:r>
                <a:r>
                  <a:rPr lang="en-US" sz="3600" dirty="0" smtClean="0"/>
                  <a:t> Applying </a:t>
                </a:r>
                <a:r>
                  <a:rPr lang="en-US" sz="3600" dirty="0" smtClean="0"/>
                  <a:t>power iterations to solve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tx2"/>
                        </a:solidFill>
                        <a:latin typeface="Cambria Math" charset="0"/>
                      </a:rPr>
                      <m:t>R</m:t>
                    </m:r>
                    <m:d>
                      <m:dPr>
                        <m:ctrlPr>
                          <a:rPr lang="en-US" sz="36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3600" i="1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6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36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  <m:r>
                          <a:rPr lang="en-US" sz="36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36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Γ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n-US" sz="36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f>
                          <m:fPr>
                            <m:ctrlPr>
                              <a:rPr lang="en-US" sz="36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a:rPr lang="en-US" sz="36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36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𝑢</m:t>
                            </m:r>
                            <m:r>
                              <a:rPr lang="en-US" sz="36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)|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3600" dirty="0" smtClean="0"/>
                  <a:t> </a:t>
                </a:r>
                <a:endParaRPr lang="en-US" sz="36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242330"/>
                <a:ext cx="10366337" cy="756704"/>
              </a:xfrm>
              <a:blipFill rotWithShape="0">
                <a:blip r:embed="rId3"/>
                <a:stretch>
                  <a:fillRect l="-529" b="-13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28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99761" y="1703556"/>
            <a:ext cx="7032364" cy="1599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BUT !! Nonzero solution may not be unique </a:t>
            </a:r>
            <a:endParaRPr lang="en-US" sz="2400" dirty="0">
              <a:solidFill>
                <a:schemeClr val="accent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</a:rPr>
              <a:t>if not strongly connected;  surfer gets “stack” </a:t>
            </a:r>
            <a:r>
              <a:rPr lang="mr-IN" sz="2400" dirty="0" smtClean="0">
                <a:solidFill>
                  <a:schemeClr val="accent1"/>
                </a:solidFill>
              </a:rPr>
              <a:t>–</a:t>
            </a:r>
            <a:r>
              <a:rPr lang="en-US" sz="2400" dirty="0" smtClean="0">
                <a:solidFill>
                  <a:schemeClr val="accent1"/>
                </a:solidFill>
              </a:rPr>
              <a:t> All reputation moves away from component with out-links and no in-links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87576" y="5560777"/>
            <a:ext cx="7227038" cy="542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Page rank!  Basis of Google’s early search engine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4825" y="5631171"/>
            <a:ext cx="2763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Final Improvement:  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337497" y="78711"/>
            <a:ext cx="1496574" cy="1001547"/>
            <a:chOff x="6172200" y="1284453"/>
            <a:chExt cx="1496574" cy="1001547"/>
          </a:xfrm>
        </p:grpSpPr>
        <p:grpSp>
          <p:nvGrpSpPr>
            <p:cNvPr id="37" name="Group 36"/>
            <p:cNvGrpSpPr/>
            <p:nvPr/>
          </p:nvGrpSpPr>
          <p:grpSpPr>
            <a:xfrm>
              <a:off x="6284627" y="1349776"/>
              <a:ext cx="1291654" cy="918545"/>
              <a:chOff x="6324600" y="1385330"/>
              <a:chExt cx="1291654" cy="91854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629400" y="1385330"/>
                <a:ext cx="301054" cy="28658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315200" y="1966303"/>
                <a:ext cx="301054" cy="28658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324600" y="2017295"/>
                <a:ext cx="301054" cy="28658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Curved Connector 18"/>
              <p:cNvCxnSpPr>
                <a:stCxn id="15" idx="6"/>
                <a:endCxn id="16" idx="0"/>
              </p:cNvCxnSpPr>
              <p:nvPr/>
            </p:nvCxnSpPr>
            <p:spPr>
              <a:xfrm>
                <a:off x="6930454" y="1528620"/>
                <a:ext cx="535273" cy="437683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urved Connector 23"/>
              <p:cNvCxnSpPr>
                <a:stCxn id="16" idx="1"/>
                <a:endCxn id="15" idx="4"/>
              </p:cNvCxnSpPr>
              <p:nvPr/>
            </p:nvCxnSpPr>
            <p:spPr>
              <a:xfrm rot="16200000" flipV="1">
                <a:off x="6901427" y="1550410"/>
                <a:ext cx="336362" cy="579361"/>
              </a:xfrm>
              <a:prstGeom prst="curvedConnector3">
                <a:avLst>
                  <a:gd name="adj1" fmla="val 1455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urved Connector 28"/>
              <p:cNvCxnSpPr>
                <a:stCxn id="15" idx="2"/>
                <a:endCxn id="17" idx="1"/>
              </p:cNvCxnSpPr>
              <p:nvPr/>
            </p:nvCxnSpPr>
            <p:spPr>
              <a:xfrm rot="10800000" flipV="1">
                <a:off x="6368688" y="1528620"/>
                <a:ext cx="260712" cy="530644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urved Connector 32"/>
              <p:cNvCxnSpPr>
                <a:stCxn id="17" idx="4"/>
                <a:endCxn id="16" idx="3"/>
              </p:cNvCxnSpPr>
              <p:nvPr/>
            </p:nvCxnSpPr>
            <p:spPr>
              <a:xfrm rot="5400000" flipH="1" flipV="1">
                <a:off x="6870726" y="1815314"/>
                <a:ext cx="92961" cy="884161"/>
              </a:xfrm>
              <a:prstGeom prst="curvedConnector3">
                <a:avLst>
                  <a:gd name="adj1" fmla="val -24591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ectangle 38"/>
                <p:cNvSpPr/>
                <p:nvPr/>
              </p:nvSpPr>
              <p:spPr>
                <a:xfrm>
                  <a:off x="6509823" y="1284453"/>
                  <a:ext cx="4623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9823" y="1284453"/>
                  <a:ext cx="462371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Rectangle 39"/>
                <p:cNvSpPr/>
                <p:nvPr/>
              </p:nvSpPr>
              <p:spPr>
                <a:xfrm>
                  <a:off x="6172200" y="1916668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1916668"/>
                  <a:ext cx="46769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Rectangle 40"/>
                <p:cNvSpPr/>
                <p:nvPr/>
              </p:nvSpPr>
              <p:spPr>
                <a:xfrm>
                  <a:off x="7201082" y="1867356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1082" y="1867356"/>
                  <a:ext cx="46769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384825" y="820931"/>
                <a:ext cx="1875322" cy="146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mr-IN" sz="200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0  0  1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  0  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  1  0</m:t>
                              </m:r>
                            </m:e>
                          </m:eqArr>
                        </m:e>
                      </m:d>
                      <m:r>
                        <a:rPr lang="en-US" sz="2000" b="1" i="1" smtClean="0">
                          <a:latin typeface="Cambria Math" charset="0"/>
                        </a:rPr>
                        <m:t>𝑹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charset="0"/>
                        </a:rPr>
                        <m:t>𝑹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25" y="820931"/>
                <a:ext cx="1875322" cy="14611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eft Brace 45"/>
          <p:cNvSpPr/>
          <p:nvPr/>
        </p:nvSpPr>
        <p:spPr>
          <a:xfrm rot="16200000">
            <a:off x="793383" y="1801407"/>
            <a:ext cx="342140" cy="9851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485958" y="2273157"/>
                <a:ext cx="6219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58" y="2273157"/>
                <a:ext cx="621902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3059523" y="1232808"/>
                <a:ext cx="51638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𝑊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chemeClr val="tx2"/>
                    </a:solidFill>
                  </a:rPr>
                  <a:t>stochastic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2400" b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∃</m:t>
                    </m:r>
                  </m:oMath>
                </a14:m>
                <a:r>
                  <a:rPr lang="en-US" sz="2400" b="1" dirty="0" smtClean="0">
                    <a:solidFill>
                      <a:schemeClr val="tx2"/>
                    </a:solidFill>
                  </a:rPr>
                  <a:t>stationary vector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𝑹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523" y="1232808"/>
                <a:ext cx="5163818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354" t="-10263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7927915" y="1903086"/>
            <a:ext cx="1527069" cy="379156"/>
            <a:chOff x="6509823" y="1284453"/>
            <a:chExt cx="1527069" cy="379156"/>
          </a:xfrm>
        </p:grpSpPr>
        <p:grpSp>
          <p:nvGrpSpPr>
            <p:cNvPr id="38" name="Group 37"/>
            <p:cNvGrpSpPr/>
            <p:nvPr/>
          </p:nvGrpSpPr>
          <p:grpSpPr>
            <a:xfrm>
              <a:off x="6589427" y="1349776"/>
              <a:ext cx="1375380" cy="313833"/>
              <a:chOff x="6629400" y="1385330"/>
              <a:chExt cx="1375380" cy="313833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6629400" y="1385330"/>
                <a:ext cx="301054" cy="28658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699980" y="1417804"/>
                <a:ext cx="304800" cy="28135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Curved Connector 55"/>
              <p:cNvCxnSpPr>
                <a:endCxn id="53" idx="2"/>
              </p:cNvCxnSpPr>
              <p:nvPr/>
            </p:nvCxnSpPr>
            <p:spPr>
              <a:xfrm>
                <a:off x="6629400" y="1528620"/>
                <a:ext cx="1070580" cy="29864"/>
              </a:xfrm>
              <a:prstGeom prst="curved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ectangle 43"/>
                <p:cNvSpPr/>
                <p:nvPr/>
              </p:nvSpPr>
              <p:spPr>
                <a:xfrm>
                  <a:off x="6509823" y="1284453"/>
                  <a:ext cx="4623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9823" y="1284453"/>
                  <a:ext cx="462371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Rectangle 48"/>
                <p:cNvSpPr/>
                <p:nvPr/>
              </p:nvSpPr>
              <p:spPr>
                <a:xfrm>
                  <a:off x="7569200" y="1293800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9200" y="1293800"/>
                  <a:ext cx="467692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/>
          <p:cNvSpPr txBox="1"/>
          <p:nvPr/>
        </p:nvSpPr>
        <p:spPr>
          <a:xfrm>
            <a:off x="9482234" y="1883624"/>
            <a:ext cx="2260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W </a:t>
            </a:r>
            <a:r>
              <a:rPr lang="en-US" sz="2400" dirty="0" smtClean="0"/>
              <a:t>not stochastic</a:t>
            </a:r>
            <a:endParaRPr lang="en-US" sz="24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8061994" y="2825461"/>
            <a:ext cx="1496574" cy="1001547"/>
            <a:chOff x="6172200" y="1284453"/>
            <a:chExt cx="1496574" cy="1001547"/>
          </a:xfrm>
        </p:grpSpPr>
        <p:grpSp>
          <p:nvGrpSpPr>
            <p:cNvPr id="59" name="Group 58"/>
            <p:cNvGrpSpPr/>
            <p:nvPr/>
          </p:nvGrpSpPr>
          <p:grpSpPr>
            <a:xfrm>
              <a:off x="6284627" y="1349776"/>
              <a:ext cx="1291654" cy="918545"/>
              <a:chOff x="6324600" y="1385330"/>
              <a:chExt cx="1291654" cy="918545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6629400" y="1385330"/>
                <a:ext cx="301054" cy="28658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315200" y="1966303"/>
                <a:ext cx="301054" cy="28658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324600" y="2017295"/>
                <a:ext cx="301054" cy="28658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Curved Connector 65"/>
              <p:cNvCxnSpPr>
                <a:stCxn id="64" idx="0"/>
                <a:endCxn id="63" idx="6"/>
              </p:cNvCxnSpPr>
              <p:nvPr/>
            </p:nvCxnSpPr>
            <p:spPr>
              <a:xfrm rot="16200000" flipV="1">
                <a:off x="6979250" y="1479825"/>
                <a:ext cx="437683" cy="535273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urved Connector 67"/>
              <p:cNvCxnSpPr/>
              <p:nvPr/>
            </p:nvCxnSpPr>
            <p:spPr>
              <a:xfrm rot="10800000" flipV="1">
                <a:off x="6368688" y="1528620"/>
                <a:ext cx="260712" cy="530644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5400000" flipH="1" flipV="1">
                <a:off x="6870726" y="1815314"/>
                <a:ext cx="92961" cy="884161"/>
              </a:xfrm>
              <a:prstGeom prst="curvedConnector3">
                <a:avLst>
                  <a:gd name="adj1" fmla="val -24591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Rectangle 59"/>
                <p:cNvSpPr/>
                <p:nvPr/>
              </p:nvSpPr>
              <p:spPr>
                <a:xfrm>
                  <a:off x="6509823" y="1284453"/>
                  <a:ext cx="4623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9823" y="1284453"/>
                  <a:ext cx="462371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Rectangle 60"/>
                <p:cNvSpPr/>
                <p:nvPr/>
              </p:nvSpPr>
              <p:spPr>
                <a:xfrm>
                  <a:off x="6172200" y="1916668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1916668"/>
                  <a:ext cx="46769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Rectangle 61"/>
                <p:cNvSpPr/>
                <p:nvPr/>
              </p:nvSpPr>
              <p:spPr>
                <a:xfrm>
                  <a:off x="7201082" y="1867356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1082" y="1867356"/>
                  <a:ext cx="467692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/>
              <p:cNvSpPr txBox="1"/>
              <p:nvPr/>
            </p:nvSpPr>
            <p:spPr>
              <a:xfrm>
                <a:off x="6634720" y="3204374"/>
                <a:ext cx="13197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720" y="3204374"/>
                <a:ext cx="1319785" cy="461665"/>
              </a:xfrm>
              <a:prstGeom prst="rect">
                <a:avLst/>
              </a:prstGeom>
              <a:blipFill rotWithShape="0">
                <a:blip r:embed="rId1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Content Placeholder 2"/>
          <p:cNvSpPr txBox="1">
            <a:spLocks/>
          </p:cNvSpPr>
          <p:nvPr/>
        </p:nvSpPr>
        <p:spPr>
          <a:xfrm>
            <a:off x="1377804" y="3239583"/>
            <a:ext cx="5423012" cy="49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!! Power iterations may not converge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9609532" y="2455297"/>
                <a:ext cx="2092176" cy="1630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charset="0"/>
                            </a:rPr>
                            <m:t>𝑹</m:t>
                          </m:r>
                        </m:e>
                        <m:sup>
                          <m:r>
                            <a:rPr lang="en-US" sz="2400" b="1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charset="0"/>
                            </a:rPr>
                            <m:t>𝟎</m:t>
                          </m:r>
                          <m:r>
                            <a:rPr lang="en-US" sz="2400" b="1" i="1">
                              <a:latin typeface="Cambria Math" charset="0"/>
                            </a:rPr>
                            <m:t>)</m:t>
                          </m:r>
                        </m:sup>
                      </m:sSup>
                      <m:r>
                        <a:rPr lang="en-US" sz="2400" b="0" i="0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400" b="0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1,0,0</m:t>
                          </m:r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charset="0"/>
                            </a:rPr>
                            <m:t>𝑹</m:t>
                          </m:r>
                        </m:e>
                        <m:sup>
                          <m:r>
                            <a:rPr lang="en-US" sz="2400" b="1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charset="0"/>
                            </a:rPr>
                            <m:t>)</m:t>
                          </m:r>
                        </m:sup>
                      </m:sSup>
                      <m:r>
                        <a:rPr lang="en-US" sz="240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charset="0"/>
                            </a:rPr>
                            <m:t>0</m:t>
                          </m:r>
                          <m:r>
                            <a:rPr lang="en-US" sz="2400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0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2400">
                              <a:latin typeface="Cambria Math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charset="0"/>
                            </a:rPr>
                            <m:t>𝑹</m:t>
                          </m:r>
                        </m:e>
                        <m:sup>
                          <m:r>
                            <a:rPr lang="en-US" sz="2400" b="1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charset="0"/>
                            </a:rPr>
                            <m:t>)</m:t>
                          </m:r>
                        </m:sup>
                      </m:sSup>
                      <m:r>
                        <a:rPr lang="en-US" sz="240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charset="0"/>
                            </a:rPr>
                            <m:t>0</m:t>
                          </m:r>
                          <m:r>
                            <a:rPr lang="en-US" sz="2400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0" smtClean="0">
                              <a:latin typeface="Cambria Math" charset="0"/>
                            </a:rPr>
                            <m:t>0</m:t>
                          </m:r>
                          <m:r>
                            <a:rPr lang="en-US" sz="2400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charset="0"/>
                            </a:rPr>
                            <m:t>𝑹</m:t>
                          </m:r>
                        </m:e>
                        <m:sup>
                          <m:r>
                            <a:rPr lang="en-US" sz="2400" b="1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charset="0"/>
                            </a:rPr>
                            <m:t>𝟑</m:t>
                          </m:r>
                          <m:r>
                            <a:rPr lang="en-US" sz="2400" b="1" i="1">
                              <a:latin typeface="Cambria Math" charset="0"/>
                            </a:rPr>
                            <m:t>)</m:t>
                          </m:r>
                        </m:sup>
                      </m:sSup>
                      <m:r>
                        <a:rPr lang="en-US" sz="240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1</m:t>
                          </m:r>
                          <m:r>
                            <a:rPr lang="en-US" sz="240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0</m:t>
                          </m:r>
                          <m:r>
                            <a:rPr lang="en-US" sz="240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532" y="2455297"/>
                <a:ext cx="2092176" cy="163095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/>
              <p:cNvSpPr txBox="1"/>
              <p:nvPr/>
            </p:nvSpPr>
            <p:spPr>
              <a:xfrm>
                <a:off x="516750" y="4040574"/>
                <a:ext cx="1927066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mr-IN" sz="240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0  0  1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1  0  0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0  1  0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50" y="4040574"/>
                <a:ext cx="1927066" cy="97661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/>
              <p:cNvSpPr txBox="1"/>
              <p:nvPr/>
            </p:nvSpPr>
            <p:spPr>
              <a:xfrm>
                <a:off x="2755162" y="3723188"/>
                <a:ext cx="40319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1,1,1</m:t>
                        </m:r>
                      </m:e>
                    </m:d>
                  </m:oMath>
                </a14:m>
                <a:r>
                  <a:rPr lang="en-US" sz="2400" b="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400" b="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|</m:t>
                    </m:r>
                    <m:r>
                      <a:rPr lang="en-US" sz="2400" i="1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400" b="0" dirty="0" smtClean="0"/>
                  <a:t>    </a:t>
                </a:r>
              </a:p>
            </p:txBody>
          </p:sp>
        </mc:Choice>
        <mc:Fallback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162" y="3723188"/>
                <a:ext cx="4031956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19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/>
              <p:cNvSpPr txBox="1"/>
              <p:nvPr/>
            </p:nvSpPr>
            <p:spPr>
              <a:xfrm>
                <a:off x="2755159" y="4133813"/>
                <a:ext cx="9078909" cy="5527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−1−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charset="0"/>
                          </a:rPr>
                          <m:t>(−1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400" i="1">
                            <a:latin typeface="Cambria Math" charset="0"/>
                          </a:rPr>
                          <m:t> ),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b="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−1</m:t>
                        </m:r>
                        <m:r>
                          <a:rPr lang="en-US" sz="2400" i="1">
                            <a:latin typeface="Cambria Math" charset="0"/>
                          </a:rPr>
                          <m:t>+</m:t>
                        </m:r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|</m:t>
                    </m:r>
                    <m:r>
                      <a:rPr lang="en-US" sz="2400" i="1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400" b="0" dirty="0" smtClean="0"/>
                  <a:t>    </a:t>
                </a:r>
              </a:p>
            </p:txBody>
          </p:sp>
        </mc:Choice>
        <mc:Fallback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159" y="4133813"/>
                <a:ext cx="9078909" cy="55271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/>
              <p:cNvSpPr txBox="1"/>
              <p:nvPr/>
            </p:nvSpPr>
            <p:spPr>
              <a:xfrm>
                <a:off x="2755160" y="4658716"/>
                <a:ext cx="9078909" cy="5527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−1+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charset="0"/>
                          </a:rPr>
                          <m:t>(−1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400" i="1">
                            <a:latin typeface="Cambria Math" charset="0"/>
                          </a:rPr>
                          <m:t> ),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b="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−1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|</m:t>
                    </m:r>
                    <m:r>
                      <a:rPr lang="en-US" sz="2400" i="1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400" b="0" dirty="0" smtClean="0"/>
                  <a:t>    </a:t>
                </a:r>
              </a:p>
            </p:txBody>
          </p:sp>
        </mc:Choice>
        <mc:Fallback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160" y="4658716"/>
                <a:ext cx="9078909" cy="55271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09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1" grpId="0"/>
      <p:bldP spid="70" grpId="0"/>
      <p:bldP spid="71" grpId="0"/>
      <p:bldP spid="26" grpId="0"/>
      <p:bldP spid="72" grpId="0"/>
      <p:bldP spid="73" grpId="0"/>
      <p:bldP spid="74" grpId="0"/>
      <p:bldP spid="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91" y="242330"/>
            <a:ext cx="10009746" cy="75670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Page Rank Centrality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33814" y="5634246"/>
            <a:ext cx="3860800" cy="365125"/>
          </a:xfrm>
        </p:spPr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05814" y="5634246"/>
            <a:ext cx="2844800" cy="365125"/>
          </a:xfrm>
        </p:spPr>
        <p:txBody>
          <a:bodyPr/>
          <a:lstStyle/>
          <a:p>
            <a:fld id="{CE1D9483-DE5B-4179-930D-B03F558A9968}" type="slidenum">
              <a:rPr lang="en-US" smtClean="0"/>
              <a:t>29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75244" y="1984977"/>
            <a:ext cx="3142808" cy="637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475250" y="283277"/>
            <a:ext cx="1496574" cy="1001547"/>
            <a:chOff x="6172200" y="1284453"/>
            <a:chExt cx="1496574" cy="1001547"/>
          </a:xfrm>
        </p:grpSpPr>
        <p:grpSp>
          <p:nvGrpSpPr>
            <p:cNvPr id="37" name="Group 36"/>
            <p:cNvGrpSpPr/>
            <p:nvPr/>
          </p:nvGrpSpPr>
          <p:grpSpPr>
            <a:xfrm>
              <a:off x="6284627" y="1349776"/>
              <a:ext cx="1291654" cy="918545"/>
              <a:chOff x="6324600" y="1385330"/>
              <a:chExt cx="1291654" cy="91854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629400" y="1385330"/>
                <a:ext cx="301054" cy="28658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315200" y="1966303"/>
                <a:ext cx="301054" cy="28658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324600" y="2017295"/>
                <a:ext cx="301054" cy="28658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Curved Connector 18"/>
              <p:cNvCxnSpPr>
                <a:stCxn id="15" idx="6"/>
                <a:endCxn id="16" idx="0"/>
              </p:cNvCxnSpPr>
              <p:nvPr/>
            </p:nvCxnSpPr>
            <p:spPr>
              <a:xfrm>
                <a:off x="6930454" y="1528620"/>
                <a:ext cx="535273" cy="437683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urved Connector 23"/>
              <p:cNvCxnSpPr>
                <a:stCxn id="16" idx="1"/>
                <a:endCxn id="15" idx="4"/>
              </p:cNvCxnSpPr>
              <p:nvPr/>
            </p:nvCxnSpPr>
            <p:spPr>
              <a:xfrm rot="16200000" flipV="1">
                <a:off x="6901427" y="1550410"/>
                <a:ext cx="336362" cy="579361"/>
              </a:xfrm>
              <a:prstGeom prst="curvedConnector3">
                <a:avLst>
                  <a:gd name="adj1" fmla="val 1455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urved Connector 28"/>
              <p:cNvCxnSpPr>
                <a:stCxn id="15" idx="2"/>
                <a:endCxn id="17" idx="1"/>
              </p:cNvCxnSpPr>
              <p:nvPr/>
            </p:nvCxnSpPr>
            <p:spPr>
              <a:xfrm rot="10800000" flipV="1">
                <a:off x="6368688" y="1528620"/>
                <a:ext cx="260712" cy="530644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urved Connector 32"/>
              <p:cNvCxnSpPr>
                <a:stCxn id="17" idx="4"/>
                <a:endCxn id="16" idx="3"/>
              </p:cNvCxnSpPr>
              <p:nvPr/>
            </p:nvCxnSpPr>
            <p:spPr>
              <a:xfrm rot="5400000" flipH="1" flipV="1">
                <a:off x="6870726" y="1815314"/>
                <a:ext cx="92961" cy="884161"/>
              </a:xfrm>
              <a:prstGeom prst="curvedConnector3">
                <a:avLst>
                  <a:gd name="adj1" fmla="val -24591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ectangle 38"/>
                <p:cNvSpPr/>
                <p:nvPr/>
              </p:nvSpPr>
              <p:spPr>
                <a:xfrm>
                  <a:off x="6509823" y="1284453"/>
                  <a:ext cx="4623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9823" y="1284453"/>
                  <a:ext cx="462371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Rectangle 39"/>
                <p:cNvSpPr/>
                <p:nvPr/>
              </p:nvSpPr>
              <p:spPr>
                <a:xfrm>
                  <a:off x="6172200" y="1916668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1916668"/>
                  <a:ext cx="467692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Rectangle 40"/>
                <p:cNvSpPr/>
                <p:nvPr/>
              </p:nvSpPr>
              <p:spPr>
                <a:xfrm>
                  <a:off x="7201082" y="1867356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1082" y="1867356"/>
                  <a:ext cx="46769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278447" y="330508"/>
                <a:ext cx="1141851" cy="146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mr-IN" sz="200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0  0  1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  0  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  1  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47" y="330508"/>
                <a:ext cx="1141851" cy="14611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eft Brace 45"/>
          <p:cNvSpPr/>
          <p:nvPr/>
        </p:nvSpPr>
        <p:spPr>
          <a:xfrm rot="16200000">
            <a:off x="672621" y="1360700"/>
            <a:ext cx="342140" cy="9851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342070" y="1863407"/>
                <a:ext cx="6219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70" y="1863407"/>
                <a:ext cx="621902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876800" y="3833790"/>
                <a:ext cx="4953792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0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W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0" smtClean="0">
                          <a:latin typeface="Cambria Math" charset="0"/>
                        </a:rPr>
                        <m:t>:=</m:t>
                      </m:r>
                      <m:d>
                        <m:d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0  0  1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charset="0"/>
                                </a:rPr>
                                <m:t>  0  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charset="0"/>
                                </a:rPr>
                                <m:t>  1  0</m:t>
                              </m:r>
                            </m:e>
                          </m:eqAr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en-US" sz="24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charset="0"/>
                            </a:rPr>
                            <m:t>𝟏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charset="0"/>
                            </a:rPr>
                            <m:t>𝟑</m:t>
                          </m:r>
                          <m:r>
                            <a:rPr lang="en-US" sz="2400" b="1" i="1" smtClean="0">
                              <a:latin typeface="Cambria Math" charset="0"/>
                            </a:rPr>
                            <m:t>×</m:t>
                          </m:r>
                          <m:r>
                            <a:rPr lang="en-US" sz="2400" b="1" i="1" smtClean="0">
                              <a:latin typeface="Cambria Math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833790"/>
                <a:ext cx="4953792" cy="184576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71978" y="3721311"/>
            <a:ext cx="3521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Our new stochastic matrix: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194468" y="3640818"/>
                <a:ext cx="1017330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468" y="3640818"/>
                <a:ext cx="1017330" cy="7838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9537966" y="3842920"/>
                <a:ext cx="1825180" cy="1727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mr-IN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charset="0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charset="0"/>
                                </a:rPr>
                                <m:t>  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24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charset="0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24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charset="0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966" y="3842920"/>
                <a:ext cx="1825180" cy="172778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524848" y="4214613"/>
                <a:ext cx="3773725" cy="724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0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W</m:t>
                          </m:r>
                        </m:e>
                        <m:sup>
                          <m:r>
                            <a:rPr lang="en-US" sz="2400" b="0" i="0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:=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𝑊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𝟏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𝒏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48" y="4214613"/>
                <a:ext cx="3773725" cy="72475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15520" y="5353401"/>
            <a:ext cx="5127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W’ </a:t>
            </a:r>
            <a:r>
              <a:rPr lang="en-US" sz="2400" dirty="0" smtClean="0">
                <a:solidFill>
                  <a:srgbClr val="C00000"/>
                </a:solidFill>
              </a:rPr>
              <a:t>is Dense!!!   Infeasible to store as is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812873" y="3056665"/>
                <a:ext cx="6903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We get:    “good” stochastic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W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 with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&lt;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873" y="3056665"/>
                <a:ext cx="6903941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132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3249768" y="1207107"/>
                <a:ext cx="7911339" cy="15696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400" dirty="0"/>
                  <a:t>Page rank: </a:t>
                </a:r>
                <a:r>
                  <a:rPr lang="en-US" sz="2400" dirty="0" smtClean="0"/>
                  <a:t> parameter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charset="0"/>
                      </a:rPr>
                      <m:t>0&lt;</m:t>
                    </m:r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charset="0"/>
                      </a:rPr>
                      <m:t>𝛼</m:t>
                    </m:r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charset="0"/>
                      </a:rPr>
                      <m:t>&lt;1</m:t>
                    </m:r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sz="2400" b="1" dirty="0">
                    <a:solidFill>
                      <a:schemeClr val="accent1"/>
                    </a:solidFill>
                  </a:rPr>
                  <a:t>Random </a:t>
                </a:r>
                <a:r>
                  <a:rPr lang="en-US" sz="2400" b="1" dirty="0" smtClean="0">
                    <a:solidFill>
                      <a:schemeClr val="accent1"/>
                    </a:solidFill>
                  </a:rPr>
                  <a:t>surf +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teleport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: flip biased coin at each step  </a:t>
                </a:r>
                <a:endParaRPr lang="en-US" sz="2400" dirty="0">
                  <a:solidFill>
                    <a:schemeClr val="accent1"/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r>
                  <a:rPr lang="en-US" sz="2400" dirty="0"/>
                  <a:t>probability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1"/>
                        </a:solidFill>
                        <a:latin typeface="Cambria Math" charset="0"/>
                      </a:rPr>
                      <m:t>1−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: </a:t>
                </a:r>
                <a:r>
                  <a:rPr lang="en-US" sz="2400" dirty="0" smtClean="0"/>
                  <a:t>Follow </a:t>
                </a:r>
                <a:r>
                  <a:rPr lang="en-US" sz="2400" dirty="0"/>
                  <a:t>a random out-link </a:t>
                </a:r>
              </a:p>
              <a:p>
                <a:pPr lvl="1">
                  <a:buFont typeface="Wingdings" charset="2"/>
                  <a:buChar char="§"/>
                </a:pPr>
                <a:r>
                  <a:rPr lang="en-US" sz="2400" dirty="0"/>
                  <a:t>probability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: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Teleport </a:t>
                </a:r>
                <a:r>
                  <a:rPr lang="en-US" sz="2400" dirty="0"/>
                  <a:t>to a uniform at random node</a:t>
                </a: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768" y="1207107"/>
                <a:ext cx="7911339" cy="1569660"/>
              </a:xfrm>
              <a:prstGeom prst="rect">
                <a:avLst/>
              </a:prstGeom>
              <a:blipFill rotWithShape="0">
                <a:blip r:embed="rId13"/>
                <a:stretch>
                  <a:fillRect t="-2692" b="-7308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3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35" grpId="0"/>
      <p:bldP spid="1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 Datasets:</a:t>
            </a:r>
            <a:br>
              <a:rPr lang="en-US" dirty="0" smtClean="0"/>
            </a:br>
            <a:r>
              <a:rPr lang="en-US" dirty="0" smtClean="0"/>
              <a:t>Represent relations between “entities”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2057401"/>
            <a:ext cx="3476625" cy="2624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05001"/>
            <a:ext cx="4038600" cy="2271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1" y="4671370"/>
            <a:ext cx="463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Bowtie structure of the Web </a:t>
            </a:r>
            <a:r>
              <a:rPr lang="en-US" dirty="0" err="1"/>
              <a:t>Broder</a:t>
            </a:r>
            <a:r>
              <a:rPr lang="en-US" dirty="0"/>
              <a:t> et. al. 2001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809" y="4298092"/>
            <a:ext cx="2609849" cy="22571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45091" y="6185926"/>
            <a:ext cx="208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Dolphin interactions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91" y="242330"/>
            <a:ext cx="10972800" cy="1143000"/>
          </a:xfrm>
        </p:spPr>
        <p:txBody>
          <a:bodyPr/>
          <a:lstStyle/>
          <a:p>
            <a:r>
              <a:rPr lang="en-US" dirty="0" smtClean="0"/>
              <a:t>Computing Page Rank </a:t>
            </a:r>
            <a:r>
              <a:rPr lang="en-US" dirty="0"/>
              <a:t>Centrality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25313" y="3318695"/>
                <a:ext cx="12034936" cy="5541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2"/>
                  <a:buChar char="§"/>
                </a:pPr>
                <a:r>
                  <a:rPr lang="en-US" sz="2400" dirty="0" smtClean="0"/>
                  <a:t>Algebraic solution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𝑹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I</m:t>
                            </m:r>
                            <m: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b="0" i="0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0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𝑊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𝑛</m:t>
                        </m:r>
                      </m:den>
                    </m:f>
                    <m:r>
                      <a:rPr lang="en-US" sz="2400" b="1" i="1">
                        <a:solidFill>
                          <a:schemeClr val="tx2"/>
                        </a:solidFill>
                        <a:latin typeface="Cambria Math" charset="0"/>
                      </a:rPr>
                      <m:t>𝟏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inversion: not scalable (dense huge matrix) </a:t>
                </a:r>
                <a:endParaRPr lang="en-US" sz="2400" dirty="0" smtClean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13" y="3318695"/>
                <a:ext cx="12034936" cy="554146"/>
              </a:xfrm>
              <a:prstGeom prst="rect">
                <a:avLst/>
              </a:prstGeom>
              <a:blipFill rotWithShape="0">
                <a:blip r:embed="rId3"/>
                <a:stretch>
                  <a:fillRect l="-709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736152" y="2432625"/>
                <a:ext cx="10194802" cy="8992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R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𝛼</m:t>
                        </m:r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Γ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)|</m:t>
                            </m:r>
                          </m:den>
                        </m:f>
                      </m:e>
                    </m:nary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𝛼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     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0&lt;</m:t>
                    </m:r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𝛼</m:t>
                    </m:r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&lt;1</m:t>
                    </m:r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)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R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=1</m:t>
                        </m:r>
                      </m:e>
                    </m:nary>
                  </m:oMath>
                </a14:m>
                <a:endParaRPr lang="en-US" sz="2400" dirty="0" smtClean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52" y="2432625"/>
                <a:ext cx="10194802" cy="8992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0363200" y="121151"/>
            <a:ext cx="1496574" cy="1001547"/>
            <a:chOff x="6172200" y="1284453"/>
            <a:chExt cx="1496574" cy="1001547"/>
          </a:xfrm>
        </p:grpSpPr>
        <p:grpSp>
          <p:nvGrpSpPr>
            <p:cNvPr id="11" name="Group 10"/>
            <p:cNvGrpSpPr/>
            <p:nvPr/>
          </p:nvGrpSpPr>
          <p:grpSpPr>
            <a:xfrm>
              <a:off x="6284627" y="1349776"/>
              <a:ext cx="1291654" cy="918545"/>
              <a:chOff x="6324600" y="1385330"/>
              <a:chExt cx="1291654" cy="91854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629400" y="1385330"/>
                <a:ext cx="301054" cy="28658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315200" y="1966303"/>
                <a:ext cx="301054" cy="28658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324600" y="2017295"/>
                <a:ext cx="301054" cy="28658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Curved Connector 19"/>
              <p:cNvCxnSpPr/>
              <p:nvPr/>
            </p:nvCxnSpPr>
            <p:spPr>
              <a:xfrm>
                <a:off x="6930454" y="1528620"/>
                <a:ext cx="535273" cy="437683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urved Connector 20"/>
              <p:cNvCxnSpPr/>
              <p:nvPr/>
            </p:nvCxnSpPr>
            <p:spPr>
              <a:xfrm rot="16200000" flipV="1">
                <a:off x="6901427" y="1550410"/>
                <a:ext cx="336362" cy="579361"/>
              </a:xfrm>
              <a:prstGeom prst="curvedConnector3">
                <a:avLst>
                  <a:gd name="adj1" fmla="val 1455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urved Connector 21"/>
              <p:cNvCxnSpPr/>
              <p:nvPr/>
            </p:nvCxnSpPr>
            <p:spPr>
              <a:xfrm rot="10800000" flipV="1">
                <a:off x="6368688" y="1528620"/>
                <a:ext cx="260712" cy="530644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urved Connector 22"/>
              <p:cNvCxnSpPr/>
              <p:nvPr/>
            </p:nvCxnSpPr>
            <p:spPr>
              <a:xfrm rot="5400000" flipH="1" flipV="1">
                <a:off x="6870726" y="1815314"/>
                <a:ext cx="92961" cy="884161"/>
              </a:xfrm>
              <a:prstGeom prst="curvedConnector3">
                <a:avLst>
                  <a:gd name="adj1" fmla="val -24591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/>
                <p:cNvSpPr/>
                <p:nvPr/>
              </p:nvSpPr>
              <p:spPr>
                <a:xfrm>
                  <a:off x="6509823" y="1284453"/>
                  <a:ext cx="4623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9823" y="1284453"/>
                  <a:ext cx="462371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/>
                <p:cNvSpPr/>
                <p:nvPr/>
              </p:nvSpPr>
              <p:spPr>
                <a:xfrm>
                  <a:off x="6172200" y="1916668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1916668"/>
                  <a:ext cx="46769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/>
                <p:cNvSpPr/>
                <p:nvPr/>
              </p:nvSpPr>
              <p:spPr>
                <a:xfrm>
                  <a:off x="7201082" y="1867356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1082" y="1867356"/>
                  <a:ext cx="46769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7"/>
          <p:cNvSpPr/>
          <p:nvPr/>
        </p:nvSpPr>
        <p:spPr>
          <a:xfrm>
            <a:off x="525320" y="1981025"/>
            <a:ext cx="6852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Linear system of equations, unique nonzero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1529246" y="1282788"/>
                <a:ext cx="9067800" cy="586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Eigenvector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𝑊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𝑅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𝑅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  </a:t>
                </a:r>
                <a:r>
                  <a:rPr lang="en-US" sz="2400" dirty="0" smtClean="0"/>
                  <a:t>for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W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:=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1−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𝑊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𝑛</m:t>
                        </m:r>
                      </m:den>
                    </m:f>
                    <m:sSub>
                      <m:sSub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×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𝒏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246" y="1282788"/>
                <a:ext cx="9067800" cy="586571"/>
              </a:xfrm>
              <a:prstGeom prst="rect">
                <a:avLst/>
              </a:prstGeom>
              <a:blipFill rotWithShape="0">
                <a:blip r:embed="rId8"/>
                <a:stretch>
                  <a:fillRect l="-1076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6140476" y="4376055"/>
                <a:ext cx="4485677" cy="989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charset="0"/>
                        </a:rPr>
                        <m:t>𝑹</m:t>
                      </m:r>
                      <m:r>
                        <a:rPr lang="en-US" sz="240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&gt;0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  <m:r>
                        <a:rPr lang="en-US" sz="2400" b="1" i="1">
                          <a:latin typeface="Cambria Math" charset="0"/>
                        </a:rPr>
                        <m:t>𝟏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476" y="4376055"/>
                <a:ext cx="4485677" cy="98995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1143000" y="4620080"/>
                <a:ext cx="4535112" cy="463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Use identity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I</m:t>
                            </m:r>
                            <m:r>
                              <a:rPr lang="en-US" sz="2400" b="0" i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&gt;0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620080"/>
                <a:ext cx="4535112" cy="463525"/>
              </a:xfrm>
              <a:prstGeom prst="rect">
                <a:avLst/>
              </a:prstGeom>
              <a:blipFill rotWithShape="0">
                <a:blip r:embed="rId10"/>
                <a:stretch>
                  <a:fillRect l="-2153" t="-125000" r="-2826" b="-190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279264" y="5414628"/>
                <a:ext cx="11950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parameter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sz="2400" dirty="0" smtClean="0"/>
                  <a:t> :  Number of steps before teleport, probability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𝛼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 smtClean="0"/>
                  <a:t>  (decays exponentially)  </a:t>
                </a:r>
                <a:endParaRPr lang="en-US" sz="24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4" y="5414628"/>
                <a:ext cx="11950836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8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42070" y="4114668"/>
            <a:ext cx="5962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Algebraic </a:t>
            </a:r>
            <a:r>
              <a:rPr lang="en-US" sz="2400" smtClean="0">
                <a:solidFill>
                  <a:srgbClr val="C00000"/>
                </a:solidFill>
              </a:rPr>
              <a:t>solution gives insights </a:t>
            </a:r>
            <a:r>
              <a:rPr lang="en-US" sz="2400" dirty="0" smtClean="0">
                <a:solidFill>
                  <a:srgbClr val="C00000"/>
                </a:solidFill>
              </a:rPr>
              <a:t>on Page Rank: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312234" y="5973468"/>
                <a:ext cx="110426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Extension</a:t>
                </a:r>
                <a:r>
                  <a:rPr lang="en-US" sz="2400" smtClean="0">
                    <a:solidFill>
                      <a:srgbClr val="C00000"/>
                    </a:solidFill>
                  </a:rPr>
                  <a:t>: </a:t>
                </a:r>
                <a:r>
                  <a:rPr lang="en-US" sz="2400">
                    <a:solidFill>
                      <a:srgbClr val="C00000"/>
                    </a:solidFill>
                  </a:rPr>
                  <a:t>O</a:t>
                </a:r>
                <a:r>
                  <a:rPr lang="en-US" sz="2400" smtClean="0">
                    <a:solidFill>
                      <a:srgbClr val="C00000"/>
                    </a:solidFill>
                  </a:rPr>
                  <a:t>ther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stopping rules, such as 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heat kernel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, where teleport </a:t>
                </a:r>
                <a:r>
                  <a:rPr lang="en-US" sz="2400" dirty="0" err="1" smtClean="0">
                    <a:solidFill>
                      <a:srgbClr val="C00000"/>
                    </a:solidFill>
                  </a:rPr>
                  <a:t>prob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𝑡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34" y="5973468"/>
                <a:ext cx="11042638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82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9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2" grpId="0"/>
      <p:bldP spid="33" grpId="0"/>
      <p:bldP spid="36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91" y="24233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Page Rank via Power iterations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31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781800" y="1149774"/>
            <a:ext cx="1496574" cy="1001547"/>
            <a:chOff x="6172200" y="1284453"/>
            <a:chExt cx="1496574" cy="1001547"/>
          </a:xfrm>
        </p:grpSpPr>
        <p:grpSp>
          <p:nvGrpSpPr>
            <p:cNvPr id="11" name="Group 10"/>
            <p:cNvGrpSpPr/>
            <p:nvPr/>
          </p:nvGrpSpPr>
          <p:grpSpPr>
            <a:xfrm>
              <a:off x="6284627" y="1349776"/>
              <a:ext cx="1291654" cy="918545"/>
              <a:chOff x="6324600" y="1385330"/>
              <a:chExt cx="1291654" cy="91854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629400" y="1385330"/>
                <a:ext cx="301054" cy="28658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315200" y="1966303"/>
                <a:ext cx="301054" cy="28658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324600" y="2017295"/>
                <a:ext cx="301054" cy="28658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Curved Connector 19"/>
              <p:cNvCxnSpPr/>
              <p:nvPr/>
            </p:nvCxnSpPr>
            <p:spPr>
              <a:xfrm>
                <a:off x="6930454" y="1528620"/>
                <a:ext cx="535273" cy="437683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urved Connector 20"/>
              <p:cNvCxnSpPr/>
              <p:nvPr/>
            </p:nvCxnSpPr>
            <p:spPr>
              <a:xfrm rot="16200000" flipV="1">
                <a:off x="6901427" y="1550410"/>
                <a:ext cx="336362" cy="579361"/>
              </a:xfrm>
              <a:prstGeom prst="curvedConnector3">
                <a:avLst>
                  <a:gd name="adj1" fmla="val 1455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urved Connector 21"/>
              <p:cNvCxnSpPr/>
              <p:nvPr/>
            </p:nvCxnSpPr>
            <p:spPr>
              <a:xfrm rot="10800000" flipV="1">
                <a:off x="6368688" y="1528620"/>
                <a:ext cx="260712" cy="530644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urved Connector 22"/>
              <p:cNvCxnSpPr/>
              <p:nvPr/>
            </p:nvCxnSpPr>
            <p:spPr>
              <a:xfrm rot="5400000" flipH="1" flipV="1">
                <a:off x="6870726" y="1815314"/>
                <a:ext cx="92961" cy="884161"/>
              </a:xfrm>
              <a:prstGeom prst="curvedConnector3">
                <a:avLst>
                  <a:gd name="adj1" fmla="val -24591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/>
                <p:cNvSpPr/>
                <p:nvPr/>
              </p:nvSpPr>
              <p:spPr>
                <a:xfrm>
                  <a:off x="6509823" y="1284453"/>
                  <a:ext cx="4623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9823" y="1284453"/>
                  <a:ext cx="462371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/>
                <p:cNvSpPr/>
                <p:nvPr/>
              </p:nvSpPr>
              <p:spPr>
                <a:xfrm>
                  <a:off x="6172200" y="1916668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1916668"/>
                  <a:ext cx="467692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/>
                <p:cNvSpPr/>
                <p:nvPr/>
              </p:nvSpPr>
              <p:spPr>
                <a:xfrm>
                  <a:off x="7201082" y="1867356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1082" y="1867356"/>
                  <a:ext cx="467692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8496482" y="1065517"/>
                <a:ext cx="3551440" cy="146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1−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mr-IN" sz="200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0  0  1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  0  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  1  0</m:t>
                              </m:r>
                            </m:e>
                          </m:eqArr>
                        </m:e>
                      </m:d>
                      <m:r>
                        <a:rPr lang="en-US" sz="2000" b="1" i="1" smtClean="0">
                          <a:latin typeface="Cambria Math" charset="0"/>
                        </a:rPr>
                        <m:t>𝑹</m:t>
                      </m:r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den>
                      </m:f>
                      <m:r>
                        <a:rPr lang="en-US" sz="2000" b="1" i="1" smtClean="0">
                          <a:latin typeface="Cambria Math" charset="0"/>
                        </a:rPr>
                        <m:t>𝟏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=</m:t>
                      </m:r>
                      <m:r>
                        <a:rPr lang="en-US" sz="2000" b="1" i="1" smtClean="0">
                          <a:latin typeface="Cambria Math" charset="0"/>
                        </a:rPr>
                        <m:t>𝑹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482" y="1065517"/>
                <a:ext cx="3551440" cy="14611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9492215" y="2388106"/>
            <a:ext cx="985177" cy="686401"/>
            <a:chOff x="10189414" y="2605000"/>
            <a:chExt cx="985177" cy="686401"/>
          </a:xfrm>
        </p:grpSpPr>
        <p:sp>
          <p:nvSpPr>
            <p:cNvPr id="26" name="Left Brace 25"/>
            <p:cNvSpPr/>
            <p:nvPr/>
          </p:nvSpPr>
          <p:spPr>
            <a:xfrm rot="16200000">
              <a:off x="10510933" y="2283481"/>
              <a:ext cx="342140" cy="98517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/>
                <p:cNvSpPr/>
                <p:nvPr/>
              </p:nvSpPr>
              <p:spPr>
                <a:xfrm>
                  <a:off x="10453793" y="2891291"/>
                  <a:ext cx="49603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3793" y="2891291"/>
                  <a:ext cx="496033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571663" y="4436381"/>
                <a:ext cx="7941564" cy="476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*Stop when change is very small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charset="0"/>
                          </a:rPr>
                          <m:t>|</m:t>
                        </m:r>
                        <m:r>
                          <a:rPr lang="en-US" sz="2400" b="1" i="1">
                            <a:latin typeface="Cambria Math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>
                            <a:latin typeface="Cambria Math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>
                            <a:latin typeface="Cambria Math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1" i="1" smtClean="0">
                        <a:latin typeface="Cambria Math" charset="0"/>
                      </a:rPr>
                      <m:t>|&lt;</m:t>
                    </m:r>
                    <m:r>
                      <a:rPr lang="en-US" sz="2400" b="1" i="1" smtClean="0">
                        <a:latin typeface="Cambria Math" charset="0"/>
                      </a:rPr>
                      <m:t>𝜺</m:t>
                    </m:r>
                  </m:oMath>
                </a14:m>
                <a:endParaRPr lang="en-US" sz="2400" dirty="0" smtClean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663" y="4436381"/>
                <a:ext cx="7941564" cy="476990"/>
              </a:xfrm>
              <a:prstGeom prst="rect">
                <a:avLst/>
              </a:prstGeom>
              <a:blipFill rotWithShape="0">
                <a:blip r:embed="rId7"/>
                <a:stretch>
                  <a:fillRect l="-1228" t="-641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ontent Placeholder 2"/>
          <p:cNvSpPr txBox="1">
            <a:spLocks/>
          </p:cNvSpPr>
          <p:nvPr/>
        </p:nvSpPr>
        <p:spPr>
          <a:xfrm>
            <a:off x="508992" y="5660854"/>
            <a:ext cx="11174016" cy="880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Extension: Teleport vector need not be uniform:  Can focus on topic or one node (personalized page rank)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446923" y="1457662"/>
                <a:ext cx="5661293" cy="147944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/>
                    </a:solidFill>
                  </a:rPr>
                  <a:t>Power iterations</a:t>
                </a:r>
              </a:p>
              <a:p>
                <a:pPr marL="342900" indent="-342900">
                  <a:buFont typeface="Wingdings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en-US" sz="2400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Wingdings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>
                            <a:latin typeface="Cambria Math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1" i="1">
                        <a:latin typeface="Cambria Math" charset="0"/>
                      </a:rPr>
                      <m:t>:=</m:t>
                    </m:r>
                    <m:sSup>
                      <m:sSupPr>
                        <m:ctrlPr>
                          <a:rPr lang="en-US" sz="24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/>
                          <m:t>W</m:t>
                        </m:r>
                        <m:r>
                          <a:rPr lang="en-US" sz="2400" b="1" i="1" dirty="0" smtClean="0"/>
                          <m:t>’</m:t>
                        </m:r>
                        <m:r>
                          <a:rPr lang="en-US" sz="2400" b="1" i="1">
                            <a:latin typeface="Cambria Math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>
                            <a:latin typeface="Cambria Math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0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1−</m:t>
                        </m:r>
                        <m:r>
                          <a:rPr lang="en-US" sz="2400" i="1">
                            <a:latin typeface="Cambria Math" charset="0"/>
                          </a:rPr>
                          <m:t>𝛼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𝑊</m:t>
                    </m:r>
                    <m:sSup>
                      <m:sSupPr>
                        <m:ctrlPr>
                          <a:rPr lang="en-US" sz="24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>
                            <a:latin typeface="Cambria Math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+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latin typeface="Cambria Math" charset="0"/>
                          </a:rPr>
                          <m:t>𝑛</m:t>
                        </m:r>
                      </m:den>
                    </m:f>
                    <m:r>
                      <a:rPr lang="en-US" sz="2400" b="1" i="1" smtClean="0">
                        <a:latin typeface="Cambria Math" charset="0"/>
                      </a:rPr>
                      <m:t>𝟏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23" y="1457662"/>
                <a:ext cx="5661293" cy="1479444"/>
              </a:xfrm>
              <a:prstGeom prst="rect">
                <a:avLst/>
              </a:prstGeom>
              <a:blipFill rotWithShape="0">
                <a:blip r:embed="rId8"/>
                <a:stretch>
                  <a:fillRect l="-1504" t="-2857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990600" y="3376384"/>
                <a:ext cx="762644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charset="2"/>
                  <a:buChar char="§"/>
                </a:pPr>
                <a:r>
                  <a:rPr lang="en-US" sz="2400" dirty="0" smtClean="0"/>
                  <a:t>Work directly with the sparse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𝑊</m:t>
                    </m:r>
                  </m:oMath>
                </a14:m>
                <a:r>
                  <a:rPr lang="en-US" sz="2400" dirty="0" smtClean="0"/>
                  <a:t> instead of with dense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𝑊</m:t>
                    </m:r>
                    <m:r>
                      <a:rPr lang="en-US" sz="2400" b="0" i="1" smtClean="0">
                        <a:latin typeface="Cambria Math" charset="0"/>
                      </a:rPr>
                      <m:t>′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buFont typeface="Wingdings" charset="2"/>
                  <a:buChar char="§"/>
                </a:pPr>
                <a:r>
                  <a:rPr lang="en-US" sz="2400" dirty="0" smtClean="0"/>
                  <a:t>Converge (we always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&lt;</m:t>
                    </m:r>
                    <m:r>
                      <a:rPr lang="en-US" sz="2400" i="1">
                        <a:latin typeface="Cambria Math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376384"/>
                <a:ext cx="7626447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1119" t="-5882" r="-16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550651" y="5093903"/>
            <a:ext cx="7941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*Few </a:t>
            </a:r>
            <a:r>
              <a:rPr lang="en-US" sz="2400" dirty="0"/>
              <a:t>dozen iterations suffice on graphs with billions of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45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3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11811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Next</a:t>
            </a:r>
            <a:r>
              <a:rPr lang="en-US" smtClean="0">
                <a:solidFill>
                  <a:schemeClr val="tx2"/>
                </a:solidFill>
              </a:rPr>
              <a:t>:</a:t>
            </a:r>
            <a:r>
              <a:rPr lang="en-US" smtClean="0"/>
              <a:t>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Node </a:t>
            </a:r>
            <a:r>
              <a:rPr lang="en-US" dirty="0" smtClean="0"/>
              <a:t>sketches for distance/reachability based measures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3397"/>
            <a:ext cx="8229600" cy="14477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7030A0"/>
                </a:solidFill>
              </a:rPr>
              <a:t>MinHash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sketches of reachability sets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All-distances sketches </a:t>
            </a:r>
            <a:r>
              <a:rPr lang="en-US" dirty="0" smtClean="0"/>
              <a:t>(ADS)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3766005"/>
            <a:ext cx="9067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Sketching: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Compute a sketch for each node, </a:t>
            </a:r>
            <a:r>
              <a:rPr lang="en-US" u="sng" dirty="0">
                <a:solidFill>
                  <a:schemeClr val="tx2"/>
                </a:solidFill>
              </a:rPr>
              <a:t>efficiently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From sketch(</a:t>
            </a:r>
            <a:r>
              <a:rPr lang="en-US" dirty="0" err="1"/>
              <a:t>es</a:t>
            </a:r>
            <a:r>
              <a:rPr lang="en-US" dirty="0"/>
              <a:t>) can estimate properties that are “</a:t>
            </a:r>
            <a:r>
              <a:rPr lang="en-US" dirty="0" smtClean="0"/>
              <a:t>hard”  </a:t>
            </a:r>
            <a:r>
              <a:rPr lang="en-US" dirty="0"/>
              <a:t>to compute </a:t>
            </a:r>
            <a:r>
              <a:rPr lang="en-US" dirty="0" smtClean="0"/>
              <a:t>exactly (e.g., centrality of all nodes)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5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Reachability </a:t>
            </a:r>
            <a:r>
              <a:rPr lang="en-US" dirty="0"/>
              <a:t>S</a:t>
            </a:r>
            <a:r>
              <a:rPr lang="en-US" dirty="0" smtClean="0"/>
              <a:t>ets</a:t>
            </a:r>
            <a:endParaRPr lang="en-US" dirty="0"/>
          </a:p>
        </p:txBody>
      </p:sp>
      <p:pic>
        <p:nvPicPr>
          <p:cNvPr id="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87" y="5654591"/>
            <a:ext cx="608584" cy="8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24" y="1499499"/>
            <a:ext cx="592923" cy="5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32" y="1630992"/>
            <a:ext cx="460849" cy="5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47" y="3353831"/>
            <a:ext cx="400492" cy="4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edithcohen\Documents\Dropbox\mytalks\MSR 201310\lego_ninja_Ka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107" y="1545542"/>
            <a:ext cx="750718" cy="72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897" y="1455435"/>
            <a:ext cx="920003" cy="8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edithcohen\Documents\Dropbox\mytalks\MSR 201310\lego_ninja_Lloy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477" y="3558264"/>
            <a:ext cx="542131" cy="5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23" y="4129882"/>
            <a:ext cx="1309687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07" y="4438048"/>
            <a:ext cx="944562" cy="9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22" y="5516100"/>
            <a:ext cx="696913" cy="8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51" y="4472080"/>
            <a:ext cx="742617" cy="7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03" y="2195532"/>
            <a:ext cx="685005" cy="6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2583879" y="209242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98278" y="2287627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71933" y="2844306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82677" y="231775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732420" y="231775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037898" y="3655688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882677" y="400050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44889" y="548151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360367" y="3156857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73995" y="578186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50410" y="447207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7" idx="6"/>
            <a:endCxn id="18" idx="2"/>
          </p:cNvCxnSpPr>
          <p:nvPr/>
        </p:nvCxnSpPr>
        <p:spPr>
          <a:xfrm>
            <a:off x="2707458" y="2162271"/>
            <a:ext cx="1390821" cy="19520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0"/>
            <a:endCxn id="17" idx="4"/>
          </p:cNvCxnSpPr>
          <p:nvPr/>
        </p:nvCxnSpPr>
        <p:spPr>
          <a:xfrm flipV="1">
            <a:off x="2422156" y="2232121"/>
            <a:ext cx="223512" cy="92473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5"/>
            <a:endCxn id="24" idx="2"/>
          </p:cNvCxnSpPr>
          <p:nvPr/>
        </p:nvCxnSpPr>
        <p:spPr>
          <a:xfrm flipV="1">
            <a:off x="3379475" y="5551362"/>
            <a:ext cx="1165414" cy="349741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3"/>
            <a:endCxn id="23" idx="7"/>
          </p:cNvCxnSpPr>
          <p:nvPr/>
        </p:nvCxnSpPr>
        <p:spPr>
          <a:xfrm flipH="1">
            <a:off x="7988158" y="2436991"/>
            <a:ext cx="762361" cy="15839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3"/>
            <a:endCxn id="19" idx="7"/>
          </p:cNvCxnSpPr>
          <p:nvPr/>
        </p:nvCxnSpPr>
        <p:spPr>
          <a:xfrm flipH="1">
            <a:off x="7477413" y="2436991"/>
            <a:ext cx="423362" cy="42777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9" idx="4"/>
            <a:endCxn id="23" idx="1"/>
          </p:cNvCxnSpPr>
          <p:nvPr/>
        </p:nvCxnSpPr>
        <p:spPr>
          <a:xfrm>
            <a:off x="7433723" y="2984007"/>
            <a:ext cx="467053" cy="1036953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0" idx="4"/>
            <a:endCxn id="23" idx="0"/>
          </p:cNvCxnSpPr>
          <p:nvPr/>
        </p:nvCxnSpPr>
        <p:spPr>
          <a:xfrm>
            <a:off x="7944466" y="2457450"/>
            <a:ext cx="0" cy="1543050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2" idx="1"/>
            <a:endCxn id="19" idx="5"/>
          </p:cNvCxnSpPr>
          <p:nvPr/>
        </p:nvCxnSpPr>
        <p:spPr>
          <a:xfrm flipH="1" flipV="1">
            <a:off x="7477414" y="2963547"/>
            <a:ext cx="1578583" cy="712600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5"/>
            <a:endCxn id="23" idx="2"/>
          </p:cNvCxnSpPr>
          <p:nvPr/>
        </p:nvCxnSpPr>
        <p:spPr>
          <a:xfrm flipV="1">
            <a:off x="5855891" y="4070350"/>
            <a:ext cx="2026787" cy="52097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0" idx="5"/>
            <a:endCxn id="22" idx="0"/>
          </p:cNvCxnSpPr>
          <p:nvPr/>
        </p:nvCxnSpPr>
        <p:spPr>
          <a:xfrm>
            <a:off x="7988157" y="2436992"/>
            <a:ext cx="1111530" cy="121869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0"/>
            <a:endCxn id="18" idx="5"/>
          </p:cNvCxnSpPr>
          <p:nvPr/>
        </p:nvCxnSpPr>
        <p:spPr>
          <a:xfrm flipH="1" flipV="1">
            <a:off x="4203759" y="2406869"/>
            <a:ext cx="1608441" cy="206521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3" idx="1"/>
            <a:endCxn id="18" idx="6"/>
          </p:cNvCxnSpPr>
          <p:nvPr/>
        </p:nvCxnSpPr>
        <p:spPr>
          <a:xfrm flipH="1" flipV="1">
            <a:off x="4221857" y="2357477"/>
            <a:ext cx="3678919" cy="166348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05" y="3023339"/>
            <a:ext cx="405519" cy="5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46"/>
          <p:cNvSpPr/>
          <p:nvPr/>
        </p:nvSpPr>
        <p:spPr>
          <a:xfrm>
            <a:off x="3150417" y="484695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565240" y="321413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7" idx="5"/>
            <a:endCxn id="48" idx="1"/>
          </p:cNvCxnSpPr>
          <p:nvPr/>
        </p:nvCxnSpPr>
        <p:spPr>
          <a:xfrm>
            <a:off x="2689360" y="2211663"/>
            <a:ext cx="893979" cy="102292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5"/>
            <a:endCxn id="24" idx="0"/>
          </p:cNvCxnSpPr>
          <p:nvPr/>
        </p:nvCxnSpPr>
        <p:spPr>
          <a:xfrm>
            <a:off x="3255898" y="4966201"/>
            <a:ext cx="1350781" cy="5153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7" idx="7"/>
            <a:endCxn id="48" idx="4"/>
          </p:cNvCxnSpPr>
          <p:nvPr/>
        </p:nvCxnSpPr>
        <p:spPr>
          <a:xfrm flipV="1">
            <a:off x="3255897" y="3353830"/>
            <a:ext cx="371132" cy="1513588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48" idx="6"/>
          </p:cNvCxnSpPr>
          <p:nvPr/>
        </p:nvCxnSpPr>
        <p:spPr>
          <a:xfrm flipH="1">
            <a:off x="3688819" y="2912670"/>
            <a:ext cx="3731823" cy="37131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6" idx="6"/>
          </p:cNvCxnSpPr>
          <p:nvPr/>
        </p:nvCxnSpPr>
        <p:spPr>
          <a:xfrm flipV="1">
            <a:off x="3397574" y="4591321"/>
            <a:ext cx="2352837" cy="126039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4" idx="7"/>
            <a:endCxn id="27" idx="6"/>
          </p:cNvCxnSpPr>
          <p:nvPr/>
        </p:nvCxnSpPr>
        <p:spPr>
          <a:xfrm flipV="1">
            <a:off x="4650370" y="4541930"/>
            <a:ext cx="1223619" cy="96004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47" idx="5"/>
          </p:cNvCxnSpPr>
          <p:nvPr/>
        </p:nvCxnSpPr>
        <p:spPr>
          <a:xfrm flipH="1">
            <a:off x="3255898" y="4541930"/>
            <a:ext cx="2494513" cy="42427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7" idx="7"/>
            <a:endCxn id="26" idx="7"/>
          </p:cNvCxnSpPr>
          <p:nvPr/>
        </p:nvCxnSpPr>
        <p:spPr>
          <a:xfrm>
            <a:off x="3255897" y="4867418"/>
            <a:ext cx="123578" cy="93490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5" idx="7"/>
            <a:endCxn id="18" idx="3"/>
          </p:cNvCxnSpPr>
          <p:nvPr/>
        </p:nvCxnSpPr>
        <p:spPr>
          <a:xfrm flipV="1">
            <a:off x="2465848" y="2406868"/>
            <a:ext cx="1650529" cy="770448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0" idx="6"/>
            <a:endCxn id="21" idx="4"/>
          </p:cNvCxnSpPr>
          <p:nvPr/>
        </p:nvCxnSpPr>
        <p:spPr>
          <a:xfrm>
            <a:off x="8006255" y="2387600"/>
            <a:ext cx="787954" cy="69850"/>
          </a:xfrm>
          <a:prstGeom prst="line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8" idx="4"/>
            <a:endCxn id="48" idx="7"/>
          </p:cNvCxnSpPr>
          <p:nvPr/>
        </p:nvCxnSpPr>
        <p:spPr>
          <a:xfrm flipH="1">
            <a:off x="3670721" y="2427327"/>
            <a:ext cx="489347" cy="80726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8" idx="3"/>
            <a:endCxn id="25" idx="6"/>
          </p:cNvCxnSpPr>
          <p:nvPr/>
        </p:nvCxnSpPr>
        <p:spPr>
          <a:xfrm flipH="1" flipV="1">
            <a:off x="2483946" y="3226707"/>
            <a:ext cx="1099393" cy="106664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3" idx="7"/>
            <a:endCxn id="22" idx="3"/>
          </p:cNvCxnSpPr>
          <p:nvPr/>
        </p:nvCxnSpPr>
        <p:spPr>
          <a:xfrm flipV="1">
            <a:off x="7988158" y="3774929"/>
            <a:ext cx="1067839" cy="246030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21" idx="4"/>
          </p:cNvCxnSpPr>
          <p:nvPr/>
        </p:nvCxnSpPr>
        <p:spPr>
          <a:xfrm flipH="1" flipV="1">
            <a:off x="8794210" y="2457450"/>
            <a:ext cx="362033" cy="122805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Reachability Set of</a:t>
            </a:r>
            <a:endParaRPr lang="en-US" dirty="0"/>
          </a:p>
        </p:txBody>
      </p:sp>
      <p:pic>
        <p:nvPicPr>
          <p:cNvPr id="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87" y="5654591"/>
            <a:ext cx="608584" cy="8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24" y="1499499"/>
            <a:ext cx="592923" cy="5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32" y="1630992"/>
            <a:ext cx="460849" cy="5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47" y="3353831"/>
            <a:ext cx="400492" cy="4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edithcohen\Documents\Dropbox\mytalks\MSR 201310\lego_ninja_Ka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107" y="1545542"/>
            <a:ext cx="750718" cy="72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897" y="1455435"/>
            <a:ext cx="920003" cy="8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edithcohen\Documents\Dropbox\mytalks\MSR 201310\lego_ninja_Lloy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477" y="3558264"/>
            <a:ext cx="542131" cy="5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23" y="4129882"/>
            <a:ext cx="1309687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07" y="4438048"/>
            <a:ext cx="944562" cy="9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22" y="5516100"/>
            <a:ext cx="696913" cy="8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51" y="4472080"/>
            <a:ext cx="742617" cy="7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03" y="2195532"/>
            <a:ext cx="685005" cy="6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2583879" y="209242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98278" y="2287627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71933" y="2844306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82677" y="231775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732420" y="231775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037898" y="3655688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882677" y="400050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44889" y="548151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360367" y="3156857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73995" y="578186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50410" y="447207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7" idx="6"/>
            <a:endCxn id="18" idx="2"/>
          </p:cNvCxnSpPr>
          <p:nvPr/>
        </p:nvCxnSpPr>
        <p:spPr>
          <a:xfrm>
            <a:off x="2707458" y="2162271"/>
            <a:ext cx="1390821" cy="19520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0"/>
            <a:endCxn id="17" idx="4"/>
          </p:cNvCxnSpPr>
          <p:nvPr/>
        </p:nvCxnSpPr>
        <p:spPr>
          <a:xfrm flipV="1">
            <a:off x="2422156" y="2232121"/>
            <a:ext cx="223512" cy="92473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5"/>
            <a:endCxn id="24" idx="2"/>
          </p:cNvCxnSpPr>
          <p:nvPr/>
        </p:nvCxnSpPr>
        <p:spPr>
          <a:xfrm flipV="1">
            <a:off x="3379475" y="5551362"/>
            <a:ext cx="1165414" cy="349741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3"/>
            <a:endCxn id="23" idx="7"/>
          </p:cNvCxnSpPr>
          <p:nvPr/>
        </p:nvCxnSpPr>
        <p:spPr>
          <a:xfrm flipH="1">
            <a:off x="7988158" y="2436991"/>
            <a:ext cx="762361" cy="15839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3"/>
            <a:endCxn id="19" idx="7"/>
          </p:cNvCxnSpPr>
          <p:nvPr/>
        </p:nvCxnSpPr>
        <p:spPr>
          <a:xfrm flipH="1">
            <a:off x="7477413" y="2436991"/>
            <a:ext cx="423362" cy="42777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9" idx="4"/>
            <a:endCxn id="23" idx="1"/>
          </p:cNvCxnSpPr>
          <p:nvPr/>
        </p:nvCxnSpPr>
        <p:spPr>
          <a:xfrm>
            <a:off x="7433723" y="2984007"/>
            <a:ext cx="467053" cy="1036953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0" idx="4"/>
            <a:endCxn id="23" idx="0"/>
          </p:cNvCxnSpPr>
          <p:nvPr/>
        </p:nvCxnSpPr>
        <p:spPr>
          <a:xfrm>
            <a:off x="7944466" y="2457450"/>
            <a:ext cx="0" cy="1543050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2" idx="1"/>
            <a:endCxn id="19" idx="5"/>
          </p:cNvCxnSpPr>
          <p:nvPr/>
        </p:nvCxnSpPr>
        <p:spPr>
          <a:xfrm flipH="1" flipV="1">
            <a:off x="7477414" y="2963547"/>
            <a:ext cx="1578583" cy="712600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5"/>
            <a:endCxn id="23" idx="2"/>
          </p:cNvCxnSpPr>
          <p:nvPr/>
        </p:nvCxnSpPr>
        <p:spPr>
          <a:xfrm flipV="1">
            <a:off x="5855891" y="4070350"/>
            <a:ext cx="2026787" cy="52097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0" idx="5"/>
            <a:endCxn id="22" idx="0"/>
          </p:cNvCxnSpPr>
          <p:nvPr/>
        </p:nvCxnSpPr>
        <p:spPr>
          <a:xfrm>
            <a:off x="7988157" y="2436992"/>
            <a:ext cx="1111530" cy="121869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0"/>
            <a:endCxn id="18" idx="5"/>
          </p:cNvCxnSpPr>
          <p:nvPr/>
        </p:nvCxnSpPr>
        <p:spPr>
          <a:xfrm flipH="1" flipV="1">
            <a:off x="4203759" y="2406869"/>
            <a:ext cx="1608441" cy="206521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3" idx="1"/>
            <a:endCxn id="18" idx="6"/>
          </p:cNvCxnSpPr>
          <p:nvPr/>
        </p:nvCxnSpPr>
        <p:spPr>
          <a:xfrm flipH="1" flipV="1">
            <a:off x="4221857" y="2357477"/>
            <a:ext cx="3678919" cy="166348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05" y="3023339"/>
            <a:ext cx="405519" cy="5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46"/>
          <p:cNvSpPr/>
          <p:nvPr/>
        </p:nvSpPr>
        <p:spPr>
          <a:xfrm>
            <a:off x="3150417" y="484695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565240" y="321413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7" idx="5"/>
            <a:endCxn id="48" idx="1"/>
          </p:cNvCxnSpPr>
          <p:nvPr/>
        </p:nvCxnSpPr>
        <p:spPr>
          <a:xfrm>
            <a:off x="2689360" y="2211663"/>
            <a:ext cx="893979" cy="102292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5"/>
            <a:endCxn id="24" idx="0"/>
          </p:cNvCxnSpPr>
          <p:nvPr/>
        </p:nvCxnSpPr>
        <p:spPr>
          <a:xfrm>
            <a:off x="3255898" y="4966201"/>
            <a:ext cx="1350781" cy="5153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7" idx="7"/>
            <a:endCxn id="48" idx="4"/>
          </p:cNvCxnSpPr>
          <p:nvPr/>
        </p:nvCxnSpPr>
        <p:spPr>
          <a:xfrm flipV="1">
            <a:off x="3255897" y="3353830"/>
            <a:ext cx="371132" cy="1513588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48" idx="6"/>
          </p:cNvCxnSpPr>
          <p:nvPr/>
        </p:nvCxnSpPr>
        <p:spPr>
          <a:xfrm flipH="1">
            <a:off x="3688819" y="2912670"/>
            <a:ext cx="3731823" cy="37131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6" idx="6"/>
          </p:cNvCxnSpPr>
          <p:nvPr/>
        </p:nvCxnSpPr>
        <p:spPr>
          <a:xfrm flipV="1">
            <a:off x="3397574" y="4591321"/>
            <a:ext cx="2352837" cy="126039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4" idx="7"/>
            <a:endCxn id="27" idx="6"/>
          </p:cNvCxnSpPr>
          <p:nvPr/>
        </p:nvCxnSpPr>
        <p:spPr>
          <a:xfrm flipV="1">
            <a:off x="4650370" y="4541930"/>
            <a:ext cx="1223619" cy="96004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47" idx="5"/>
          </p:cNvCxnSpPr>
          <p:nvPr/>
        </p:nvCxnSpPr>
        <p:spPr>
          <a:xfrm flipH="1">
            <a:off x="3255898" y="4541930"/>
            <a:ext cx="2494513" cy="42427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7" idx="7"/>
            <a:endCxn id="26" idx="7"/>
          </p:cNvCxnSpPr>
          <p:nvPr/>
        </p:nvCxnSpPr>
        <p:spPr>
          <a:xfrm>
            <a:off x="3255897" y="4867418"/>
            <a:ext cx="123578" cy="93490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5" idx="7"/>
            <a:endCxn id="18" idx="3"/>
          </p:cNvCxnSpPr>
          <p:nvPr/>
        </p:nvCxnSpPr>
        <p:spPr>
          <a:xfrm flipV="1">
            <a:off x="2465848" y="2406868"/>
            <a:ext cx="1650529" cy="770448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0" idx="6"/>
            <a:endCxn id="21" idx="4"/>
          </p:cNvCxnSpPr>
          <p:nvPr/>
        </p:nvCxnSpPr>
        <p:spPr>
          <a:xfrm>
            <a:off x="8006255" y="2387600"/>
            <a:ext cx="787954" cy="69850"/>
          </a:xfrm>
          <a:prstGeom prst="line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8" idx="4"/>
            <a:endCxn id="48" idx="7"/>
          </p:cNvCxnSpPr>
          <p:nvPr/>
        </p:nvCxnSpPr>
        <p:spPr>
          <a:xfrm flipH="1">
            <a:off x="3670721" y="2427327"/>
            <a:ext cx="489347" cy="80726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8" idx="3"/>
            <a:endCxn id="25" idx="6"/>
          </p:cNvCxnSpPr>
          <p:nvPr/>
        </p:nvCxnSpPr>
        <p:spPr>
          <a:xfrm flipH="1" flipV="1">
            <a:off x="2483946" y="3226707"/>
            <a:ext cx="1099393" cy="106664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3" idx="7"/>
            <a:endCxn id="22" idx="3"/>
          </p:cNvCxnSpPr>
          <p:nvPr/>
        </p:nvCxnSpPr>
        <p:spPr>
          <a:xfrm flipV="1">
            <a:off x="7988158" y="3774929"/>
            <a:ext cx="1067839" cy="246030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21" idx="4"/>
          </p:cNvCxnSpPr>
          <p:nvPr/>
        </p:nvCxnSpPr>
        <p:spPr>
          <a:xfrm flipH="1" flipV="1">
            <a:off x="8794210" y="2457450"/>
            <a:ext cx="362033" cy="122805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33" y="609600"/>
            <a:ext cx="460849" cy="5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345224" y="3177316"/>
            <a:ext cx="1435723" cy="11237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17" idx="3"/>
          </p:cNvCxnSpPr>
          <p:nvPr/>
        </p:nvCxnSpPr>
        <p:spPr>
          <a:xfrm flipV="1">
            <a:off x="2360367" y="2211663"/>
            <a:ext cx="241610" cy="101731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48" idx="6"/>
          </p:cNvCxnSpPr>
          <p:nvPr/>
        </p:nvCxnSpPr>
        <p:spPr>
          <a:xfrm flipH="1">
            <a:off x="3688818" y="2381108"/>
            <a:ext cx="510844" cy="90287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797911" y="1517056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832885" y="317897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734915" y="2960335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142464" y="134089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34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6664662" y="5769119"/>
            <a:ext cx="3423117" cy="523220"/>
            <a:chOff x="6670807" y="5718542"/>
            <a:chExt cx="3423117" cy="5232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670807" y="5718542"/>
                  <a:ext cx="34231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Size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Reach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 charset="0"/>
                                </a:rPr>
                                <m:t>    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=4</m:t>
                      </m:r>
                    </m:oMath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0807" y="5718542"/>
                  <a:ext cx="3423117" cy="52322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3559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366" y="5745959"/>
              <a:ext cx="335249" cy="422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6630581" y="5131951"/>
            <a:ext cx="4701287" cy="627812"/>
            <a:chOff x="6722067" y="5263529"/>
            <a:chExt cx="4701287" cy="6371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722067" y="5278517"/>
                  <a:ext cx="470128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Reach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0" i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charset="0"/>
                            </a:rPr>
                            <m:t>        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={                      } </m:t>
                      </m:r>
                    </m:oMath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2067" y="5278517"/>
                  <a:ext cx="4701287" cy="52322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724" t="-10588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5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6255" y="5318322"/>
              <a:ext cx="335249" cy="422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Group 31"/>
            <p:cNvGrpSpPr/>
            <p:nvPr/>
          </p:nvGrpSpPr>
          <p:grpSpPr>
            <a:xfrm>
              <a:off x="9254514" y="5263529"/>
              <a:ext cx="1669804" cy="637169"/>
              <a:chOff x="9254514" y="5263529"/>
              <a:chExt cx="1669804" cy="637169"/>
            </a:xfrm>
          </p:grpSpPr>
          <p:pic>
            <p:nvPicPr>
              <p:cNvPr id="72" name="Picture 3" descr="C:\Users\edithcohen\Documents\Dropbox\mytalks\MSR 201310\lego_chima_laval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54514" y="5395330"/>
                <a:ext cx="335249" cy="4224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C:\Users\edithcohen\Documents\Dropbox\mytalks\MSR 201310\lego_chima_cragger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83666" y="5307775"/>
                <a:ext cx="592923" cy="5929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4" descr="C:\Users\edithcohen\Documents\Dropbox\mytalks\MSR 201310\lego_chima_razcal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43494" y="5317851"/>
                <a:ext cx="400492" cy="489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13" descr="C:\Users\edithcohen\Documents\Dropbox\mytalks\MSR 201310\leg_chima_eagle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8799" y="5263529"/>
                <a:ext cx="405519" cy="5930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3176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7" grpId="0" animBg="1"/>
      <p:bldP spid="69" grpId="0" animBg="1"/>
      <p:bldP spid="7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Reachability Set of</a:t>
            </a:r>
            <a:endParaRPr lang="en-US" dirty="0"/>
          </a:p>
        </p:txBody>
      </p:sp>
      <p:pic>
        <p:nvPicPr>
          <p:cNvPr id="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87" y="5654591"/>
            <a:ext cx="608584" cy="8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24" y="1499499"/>
            <a:ext cx="592923" cy="5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32" y="1630992"/>
            <a:ext cx="460849" cy="5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47" y="3353831"/>
            <a:ext cx="400492" cy="4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edithcohen\Documents\Dropbox\mytalks\MSR 201310\lego_ninja_Ka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107" y="1545542"/>
            <a:ext cx="750718" cy="72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897" y="1455435"/>
            <a:ext cx="920003" cy="8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edithcohen\Documents\Dropbox\mytalks\MSR 201310\lego_ninja_Lloy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477" y="3558264"/>
            <a:ext cx="542131" cy="5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23" y="4129882"/>
            <a:ext cx="1309687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07" y="4438048"/>
            <a:ext cx="944562" cy="9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22" y="5516100"/>
            <a:ext cx="696913" cy="8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51" y="4472080"/>
            <a:ext cx="742617" cy="7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03" y="2195532"/>
            <a:ext cx="685005" cy="6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2583879" y="209242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98278" y="2287627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71933" y="2844306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82677" y="231775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732420" y="231775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037898" y="3655688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882677" y="400050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44889" y="548151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360367" y="3156857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73995" y="578186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50410" y="447207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7" idx="6"/>
            <a:endCxn id="18" idx="2"/>
          </p:cNvCxnSpPr>
          <p:nvPr/>
        </p:nvCxnSpPr>
        <p:spPr>
          <a:xfrm>
            <a:off x="2707458" y="2162271"/>
            <a:ext cx="1390821" cy="19520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0"/>
            <a:endCxn id="17" idx="4"/>
          </p:cNvCxnSpPr>
          <p:nvPr/>
        </p:nvCxnSpPr>
        <p:spPr>
          <a:xfrm flipV="1">
            <a:off x="2422156" y="2232121"/>
            <a:ext cx="223512" cy="92473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5"/>
            <a:endCxn id="24" idx="2"/>
          </p:cNvCxnSpPr>
          <p:nvPr/>
        </p:nvCxnSpPr>
        <p:spPr>
          <a:xfrm flipV="1">
            <a:off x="3379475" y="5551362"/>
            <a:ext cx="1165414" cy="349741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3"/>
            <a:endCxn id="23" idx="7"/>
          </p:cNvCxnSpPr>
          <p:nvPr/>
        </p:nvCxnSpPr>
        <p:spPr>
          <a:xfrm flipH="1">
            <a:off x="7988158" y="2436991"/>
            <a:ext cx="762361" cy="15839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3"/>
            <a:endCxn id="19" idx="7"/>
          </p:cNvCxnSpPr>
          <p:nvPr/>
        </p:nvCxnSpPr>
        <p:spPr>
          <a:xfrm flipH="1">
            <a:off x="7477413" y="2436991"/>
            <a:ext cx="423362" cy="42777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9" idx="4"/>
            <a:endCxn id="23" idx="1"/>
          </p:cNvCxnSpPr>
          <p:nvPr/>
        </p:nvCxnSpPr>
        <p:spPr>
          <a:xfrm>
            <a:off x="7433723" y="2984007"/>
            <a:ext cx="467053" cy="1036953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0" idx="4"/>
            <a:endCxn id="23" idx="0"/>
          </p:cNvCxnSpPr>
          <p:nvPr/>
        </p:nvCxnSpPr>
        <p:spPr>
          <a:xfrm>
            <a:off x="7944466" y="2457450"/>
            <a:ext cx="0" cy="1543050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2" idx="1"/>
            <a:endCxn id="19" idx="5"/>
          </p:cNvCxnSpPr>
          <p:nvPr/>
        </p:nvCxnSpPr>
        <p:spPr>
          <a:xfrm flipH="1" flipV="1">
            <a:off x="7477414" y="2963547"/>
            <a:ext cx="1578583" cy="712600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5"/>
            <a:endCxn id="23" idx="2"/>
          </p:cNvCxnSpPr>
          <p:nvPr/>
        </p:nvCxnSpPr>
        <p:spPr>
          <a:xfrm flipV="1">
            <a:off x="5855891" y="4070350"/>
            <a:ext cx="2026787" cy="52097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0" idx="5"/>
            <a:endCxn id="22" idx="0"/>
          </p:cNvCxnSpPr>
          <p:nvPr/>
        </p:nvCxnSpPr>
        <p:spPr>
          <a:xfrm>
            <a:off x="7988157" y="2436992"/>
            <a:ext cx="1111530" cy="121869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0"/>
            <a:endCxn id="18" idx="5"/>
          </p:cNvCxnSpPr>
          <p:nvPr/>
        </p:nvCxnSpPr>
        <p:spPr>
          <a:xfrm flipH="1" flipV="1">
            <a:off x="4203759" y="2406869"/>
            <a:ext cx="1608441" cy="206521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3" idx="1"/>
            <a:endCxn id="18" idx="6"/>
          </p:cNvCxnSpPr>
          <p:nvPr/>
        </p:nvCxnSpPr>
        <p:spPr>
          <a:xfrm flipH="1" flipV="1">
            <a:off x="4221857" y="2357477"/>
            <a:ext cx="3678919" cy="166348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05" y="3023339"/>
            <a:ext cx="405519" cy="5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46"/>
          <p:cNvSpPr/>
          <p:nvPr/>
        </p:nvSpPr>
        <p:spPr>
          <a:xfrm>
            <a:off x="3150417" y="484695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565240" y="321413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7" idx="5"/>
            <a:endCxn id="48" idx="1"/>
          </p:cNvCxnSpPr>
          <p:nvPr/>
        </p:nvCxnSpPr>
        <p:spPr>
          <a:xfrm>
            <a:off x="2689360" y="2211663"/>
            <a:ext cx="893979" cy="102292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5"/>
            <a:endCxn id="24" idx="0"/>
          </p:cNvCxnSpPr>
          <p:nvPr/>
        </p:nvCxnSpPr>
        <p:spPr>
          <a:xfrm>
            <a:off x="3255898" y="4966201"/>
            <a:ext cx="1350781" cy="5153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7" idx="7"/>
            <a:endCxn id="48" idx="4"/>
          </p:cNvCxnSpPr>
          <p:nvPr/>
        </p:nvCxnSpPr>
        <p:spPr>
          <a:xfrm flipV="1">
            <a:off x="3255897" y="3353830"/>
            <a:ext cx="371132" cy="1513588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48" idx="6"/>
          </p:cNvCxnSpPr>
          <p:nvPr/>
        </p:nvCxnSpPr>
        <p:spPr>
          <a:xfrm flipH="1">
            <a:off x="3688819" y="2912670"/>
            <a:ext cx="3731823" cy="37131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6" idx="6"/>
          </p:cNvCxnSpPr>
          <p:nvPr/>
        </p:nvCxnSpPr>
        <p:spPr>
          <a:xfrm flipV="1">
            <a:off x="3397574" y="4591321"/>
            <a:ext cx="2352837" cy="126039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4" idx="7"/>
            <a:endCxn id="27" idx="6"/>
          </p:cNvCxnSpPr>
          <p:nvPr/>
        </p:nvCxnSpPr>
        <p:spPr>
          <a:xfrm flipV="1">
            <a:off x="4650370" y="4541930"/>
            <a:ext cx="1223619" cy="96004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47" idx="5"/>
          </p:cNvCxnSpPr>
          <p:nvPr/>
        </p:nvCxnSpPr>
        <p:spPr>
          <a:xfrm flipH="1">
            <a:off x="3255898" y="4541930"/>
            <a:ext cx="2494513" cy="42427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7" idx="7"/>
            <a:endCxn id="26" idx="7"/>
          </p:cNvCxnSpPr>
          <p:nvPr/>
        </p:nvCxnSpPr>
        <p:spPr>
          <a:xfrm>
            <a:off x="3255897" y="4867418"/>
            <a:ext cx="123578" cy="93490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5" idx="7"/>
            <a:endCxn id="18" idx="3"/>
          </p:cNvCxnSpPr>
          <p:nvPr/>
        </p:nvCxnSpPr>
        <p:spPr>
          <a:xfrm flipV="1">
            <a:off x="2465848" y="2406868"/>
            <a:ext cx="1650529" cy="770448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0" idx="6"/>
            <a:endCxn id="21" idx="4"/>
          </p:cNvCxnSpPr>
          <p:nvPr/>
        </p:nvCxnSpPr>
        <p:spPr>
          <a:xfrm>
            <a:off x="8006255" y="2387600"/>
            <a:ext cx="787954" cy="69850"/>
          </a:xfrm>
          <a:prstGeom prst="line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8" idx="4"/>
            <a:endCxn id="48" idx="7"/>
          </p:cNvCxnSpPr>
          <p:nvPr/>
        </p:nvCxnSpPr>
        <p:spPr>
          <a:xfrm flipH="1">
            <a:off x="3670721" y="2427327"/>
            <a:ext cx="489347" cy="80726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8" idx="3"/>
            <a:endCxn id="25" idx="6"/>
          </p:cNvCxnSpPr>
          <p:nvPr/>
        </p:nvCxnSpPr>
        <p:spPr>
          <a:xfrm flipH="1" flipV="1">
            <a:off x="2483946" y="3226707"/>
            <a:ext cx="1099393" cy="106664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3" idx="7"/>
            <a:endCxn id="22" idx="3"/>
          </p:cNvCxnSpPr>
          <p:nvPr/>
        </p:nvCxnSpPr>
        <p:spPr>
          <a:xfrm flipV="1">
            <a:off x="7988158" y="3774929"/>
            <a:ext cx="1067839" cy="246030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21" idx="4"/>
          </p:cNvCxnSpPr>
          <p:nvPr/>
        </p:nvCxnSpPr>
        <p:spPr>
          <a:xfrm flipH="1" flipV="1">
            <a:off x="8794210" y="2457450"/>
            <a:ext cx="362033" cy="122805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345224" y="3177316"/>
            <a:ext cx="1435723" cy="11237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17" idx="3"/>
          </p:cNvCxnSpPr>
          <p:nvPr/>
        </p:nvCxnSpPr>
        <p:spPr>
          <a:xfrm flipV="1">
            <a:off x="2360367" y="2211663"/>
            <a:ext cx="241610" cy="101731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48" idx="6"/>
          </p:cNvCxnSpPr>
          <p:nvPr/>
        </p:nvCxnSpPr>
        <p:spPr>
          <a:xfrm flipH="1">
            <a:off x="3688818" y="2381108"/>
            <a:ext cx="510844" cy="90287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797911" y="1517056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883661" y="3096837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767" y="2879347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247147" y="1373042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139" y="355289"/>
            <a:ext cx="944562" cy="9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Straight Connector 63"/>
          <p:cNvCxnSpPr>
            <a:stCxn id="47" idx="6"/>
          </p:cNvCxnSpPr>
          <p:nvPr/>
        </p:nvCxnSpPr>
        <p:spPr>
          <a:xfrm flipV="1">
            <a:off x="3273995" y="4591321"/>
            <a:ext cx="2538204" cy="32548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18" idx="5"/>
          </p:cNvCxnSpPr>
          <p:nvPr/>
        </p:nvCxnSpPr>
        <p:spPr>
          <a:xfrm flipH="1" flipV="1">
            <a:off x="4203759" y="2406869"/>
            <a:ext cx="1608441" cy="215817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26" idx="6"/>
          </p:cNvCxnSpPr>
          <p:nvPr/>
        </p:nvCxnSpPr>
        <p:spPr>
          <a:xfrm flipH="1" flipV="1">
            <a:off x="3212207" y="4826213"/>
            <a:ext cx="185367" cy="102549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24" idx="0"/>
          </p:cNvCxnSpPr>
          <p:nvPr/>
        </p:nvCxnSpPr>
        <p:spPr>
          <a:xfrm>
            <a:off x="3244504" y="4849255"/>
            <a:ext cx="1362174" cy="63225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23" idx="2"/>
          </p:cNvCxnSpPr>
          <p:nvPr/>
        </p:nvCxnSpPr>
        <p:spPr>
          <a:xfrm flipV="1">
            <a:off x="5852011" y="4070351"/>
            <a:ext cx="2030666" cy="46671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22" idx="1"/>
          </p:cNvCxnSpPr>
          <p:nvPr/>
        </p:nvCxnSpPr>
        <p:spPr>
          <a:xfrm flipV="1">
            <a:off x="7943280" y="3676147"/>
            <a:ext cx="1112717" cy="40369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8855999" y="2406869"/>
            <a:ext cx="219289" cy="127038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19" idx="4"/>
          </p:cNvCxnSpPr>
          <p:nvPr/>
        </p:nvCxnSpPr>
        <p:spPr>
          <a:xfrm flipH="1" flipV="1">
            <a:off x="7433722" y="2984006"/>
            <a:ext cx="503286" cy="105664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20" idx="6"/>
          </p:cNvCxnSpPr>
          <p:nvPr/>
        </p:nvCxnSpPr>
        <p:spPr>
          <a:xfrm flipV="1">
            <a:off x="7900775" y="2387600"/>
            <a:ext cx="105480" cy="163336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2573331" y="5726232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098279" y="5379403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425649" y="4578501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247146" y="4375681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34133" y="210475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484523" y="4072974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965643" y="3335581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8467265" y="1511643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7448717" y="148908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9200678" y="4885150"/>
            <a:ext cx="1857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Size 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5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7" grpId="0" animBg="1"/>
      <p:bldP spid="69" grpId="0" animBg="1"/>
      <p:bldP spid="70" grpId="0" animBg="1"/>
      <p:bldP spid="82" grpId="0" animBg="1"/>
      <p:bldP spid="83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sketch reachability sets 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2698751"/>
                <a:ext cx="12039600" cy="3657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MinHash sketches of reachability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𝑣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∈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sz="2800" dirty="0" smtClean="0"/>
                  <a:t> allo</a:t>
                </a:r>
                <a:r>
                  <a:rPr lang="en-US" sz="2800" dirty="0" smtClean="0"/>
                  <a:t>w us to estimate</a:t>
                </a:r>
                <a:r>
                  <a:rPr lang="en-US" sz="2800" dirty="0" smtClean="0"/>
                  <a:t>:  </a:t>
                </a:r>
                <a:endParaRPr lang="en-US" sz="28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>
                    <a:solidFill>
                      <a:schemeClr val="tx2"/>
                    </a:solidFill>
                  </a:rPr>
                  <a:t>Cardinality (</a:t>
                </a:r>
                <a:r>
                  <a:rPr lang="en-US" sz="2800" i="1" dirty="0" smtClean="0">
                    <a:solidFill>
                      <a:schemeClr val="tx2"/>
                    </a:solidFill>
                  </a:rPr>
                  <a:t>reach centrality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800">
                        <a:latin typeface="Cambria Math" charset="0"/>
                      </a:rPr>
                      <m:t>Reach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𝒗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>
                    <a:solidFill>
                      <a:schemeClr val="tx2"/>
                    </a:solidFill>
                  </a:rPr>
                  <a:t>Get a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random sample of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reachable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nodes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charset="0"/>
                      </a:rPr>
                      <m:t>Reach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(sample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)</a:t>
                </a:r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2"/>
                    </a:solidFill>
                  </a:rPr>
                  <a:t>R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elations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between reachability sets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- e.g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., </a:t>
                </a:r>
                <a:r>
                  <a:rPr lang="en-US" sz="2800" dirty="0" err="1" smtClean="0">
                    <a:solidFill>
                      <a:schemeClr val="tx2"/>
                    </a:solidFill>
                  </a:rPr>
                  <a:t>Jaccard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similarity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</a:rPr>
                              <m:t>Reach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</a:rPr>
                              <m:t>Reach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800">
                            <a:latin typeface="Cambria Math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</a:rPr>
                          <m:t>Reach</m:t>
                        </m:r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charset="0"/>
                          </a:rPr>
                          <m:t>∪</m:t>
                        </m:r>
                        <m:r>
                          <a:rPr lang="en-US" sz="2800">
                            <a:latin typeface="Cambria Math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</a:rPr>
                          <m:t>Reach</m:t>
                        </m:r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𝒖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2"/>
                    </a:solidFill>
                  </a:rPr>
                  <a:t>J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oint reach (</a:t>
                </a:r>
                <a:r>
                  <a:rPr lang="en-US" sz="2800" i="1" dirty="0" smtClean="0">
                    <a:solidFill>
                      <a:schemeClr val="tx2"/>
                    </a:solidFill>
                  </a:rPr>
                  <a:t>reach influence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) of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seed nodes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𝑈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charset="0"/>
                      </a:rPr>
                      <m:t>Inf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𝑈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=|</m:t>
                    </m:r>
                    <m:nary>
                      <m:naryPr>
                        <m:chr m:val="⋃"/>
                        <m:supHide m:val="on"/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𝑈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</a:rPr>
                          <m:t>Reach</m:t>
                        </m:r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sz="2800" i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chemeClr val="tx2"/>
                    </a:solidFill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sz="2800" i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for</a:t>
                </a:r>
                <a:r>
                  <a:rPr lang="en-US" sz="2800" i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𝑣</m:t>
                    </m:r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r>
                      <a:rPr lang="en-US" sz="2800" i="1">
                        <a:latin typeface="Cambria Math" charset="0"/>
                      </a:rPr>
                      <m:t>𝑈</m:t>
                    </m:r>
                  </m:oMath>
                </a14:m>
                <a:endParaRPr lang="en-US" sz="2800" i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2698751"/>
                <a:ext cx="12039600" cy="3657600"/>
              </a:xfrm>
              <a:blipFill rotWithShape="0">
                <a:blip r:embed="rId2"/>
                <a:stretch>
                  <a:fillRect l="-1063" t="-1667" b="-6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838200" y="1393374"/>
                <a:ext cx="11125200" cy="1143000"/>
              </a:xfrm>
              <a:prstGeom prst="rect">
                <a:avLst/>
              </a:prstGeom>
              <a:ln w="25400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Exact </a:t>
                </a:r>
                <a:r>
                  <a:rPr lang="en-US" b="1" dirty="0">
                    <a:solidFill>
                      <a:schemeClr val="tx2"/>
                    </a:solidFill>
                  </a:rPr>
                  <a:t>computation</a:t>
                </a:r>
                <a:r>
                  <a:rPr lang="en-US" dirty="0"/>
                  <a:t> is </a:t>
                </a:r>
                <a:r>
                  <a:rPr lang="en-US" i="1" dirty="0"/>
                  <a:t>costl</a:t>
                </a:r>
                <a:r>
                  <a:rPr lang="en-US" dirty="0"/>
                  <a:t>y: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𝑚𝑛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nodes and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edges, </a:t>
                </a:r>
                <a:r>
                  <a:rPr lang="en-US" b="1" dirty="0">
                    <a:solidFill>
                      <a:schemeClr val="tx2"/>
                    </a:solidFill>
                  </a:rPr>
                  <a:t>representation size </a:t>
                </a:r>
                <a:r>
                  <a:rPr lang="en-US" dirty="0"/>
                  <a:t>is massive: does not  scale to large networks!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93374"/>
                <a:ext cx="111252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l="-1312" t="-5236" r="-55" b="-9948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0820400" cy="7232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(lecture2): </a:t>
            </a:r>
            <a:r>
              <a:rPr lang="en-US" dirty="0" err="1" smtClean="0"/>
              <a:t>MinHash</a:t>
            </a:r>
            <a:r>
              <a:rPr lang="en-US" dirty="0" smtClean="0"/>
              <a:t> </a:t>
            </a:r>
            <a:r>
              <a:rPr lang="en-US" dirty="0" smtClean="0"/>
              <a:t>Sketch Variety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914400" y="1676400"/>
                <a:ext cx="8762999" cy="9525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u="sng" dirty="0" smtClean="0">
                    <a:solidFill>
                      <a:schemeClr val="tx2"/>
                    </a:solidFill>
                  </a:rPr>
                  <a:t>k-</a:t>
                </a:r>
                <a:r>
                  <a:rPr lang="en-US" b="1" u="sng" dirty="0" err="1">
                    <a:solidFill>
                      <a:schemeClr val="tx2"/>
                    </a:solidFill>
                  </a:rPr>
                  <a:t>mins</a:t>
                </a:r>
                <a:r>
                  <a:rPr lang="en-US" b="1" u="sng" dirty="0">
                    <a:solidFill>
                      <a:schemeClr val="tx2"/>
                    </a:solidFill>
                  </a:rPr>
                  <a:t> sketch</a:t>
                </a:r>
                <a:r>
                  <a:rPr lang="en-US" b="1" dirty="0">
                    <a:solidFill>
                      <a:schemeClr val="tx2"/>
                    </a:solidFill>
                  </a:rPr>
                  <a:t>: </a:t>
                </a:r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“independent” hash functions</a:t>
                </a:r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Track the respective 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for each function.</a:t>
                </a:r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76400"/>
                <a:ext cx="8762999" cy="952500"/>
              </a:xfrm>
              <a:prstGeom prst="rect">
                <a:avLst/>
              </a:prstGeom>
              <a:blipFill rotWithShape="0">
                <a:blip r:embed="rId2"/>
                <a:stretch>
                  <a:fillRect l="-1113" t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914400" y="2739214"/>
                <a:ext cx="6984375" cy="838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u="sng" dirty="0" smtClean="0">
                    <a:solidFill>
                      <a:schemeClr val="tx2"/>
                    </a:solidFill>
                  </a:rPr>
                  <a:t>Bottom-k sketch</a:t>
                </a:r>
                <a:r>
                  <a:rPr lang="en-US" b="1" dirty="0">
                    <a:solidFill>
                      <a:schemeClr val="tx2"/>
                    </a:solidFill>
                  </a:rPr>
                  <a:t>: 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One </a:t>
                </a:r>
                <a:r>
                  <a:rPr lang="en-US" dirty="0">
                    <a:solidFill>
                      <a:srgbClr val="7030A0"/>
                    </a:solidFill>
                  </a:rPr>
                  <a:t>hash function</a:t>
                </a:r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Track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 smallest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739214"/>
                <a:ext cx="6984375" cy="838200"/>
              </a:xfrm>
              <a:prstGeom prst="rect">
                <a:avLst/>
              </a:prstGeom>
              <a:blipFill rotWithShape="0">
                <a:blip r:embed="rId3"/>
                <a:stretch>
                  <a:fillRect l="-1658" t="-14493" b="-195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914400" y="3774507"/>
                <a:ext cx="10032375" cy="14733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u="sng" dirty="0" smtClean="0">
                    <a:solidFill>
                      <a:schemeClr val="tx2"/>
                    </a:solidFill>
                  </a:rPr>
                  <a:t>k-partition sketch</a:t>
                </a:r>
                <a:r>
                  <a:rPr lang="en-US" b="1" dirty="0">
                    <a:solidFill>
                      <a:schemeClr val="tx2"/>
                    </a:solidFill>
                  </a:rPr>
                  <a:t>:  </a:t>
                </a:r>
                <a:r>
                  <a:rPr lang="en-US" dirty="0"/>
                  <a:t>Use a </a:t>
                </a:r>
                <a:r>
                  <a:rPr lang="en-US" dirty="0">
                    <a:solidFill>
                      <a:srgbClr val="7030A0"/>
                    </a:solidFill>
                  </a:rPr>
                  <a:t>single hash function</a:t>
                </a:r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Use the first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bits 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/>
                      </a:rPr>
                      <m:t>′(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to map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uniformly  to one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parts</a:t>
                </a:r>
                <a:r>
                  <a:rPr lang="en-US" dirty="0">
                    <a:solidFill>
                      <a:schemeClr val="tx2"/>
                    </a:solidFill>
                  </a:rPr>
                  <a:t>.  </a:t>
                </a:r>
                <a:r>
                  <a:rPr lang="en-US" dirty="0"/>
                  <a:t>Call the remaining bits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2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=1,…,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Track the minimum hash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of the elements in part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774507"/>
                <a:ext cx="10032375" cy="1473350"/>
              </a:xfrm>
              <a:prstGeom prst="rect">
                <a:avLst/>
              </a:prstGeom>
              <a:blipFill rotWithShape="0">
                <a:blip r:embed="rId4"/>
                <a:stretch>
                  <a:fillRect l="-972" t="-12810" b="-429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2768597" y="1154068"/>
                <a:ext cx="6629400" cy="5088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Sketch maintains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hash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𝒔</m:t>
                        </m:r>
                      </m:e>
                      <m:sub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𝒔</m:t>
                        </m:r>
                      </m:e>
                      <m:sub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𝒔</m:t>
                        </m:r>
                      </m:e>
                      <m:sub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597" y="1154068"/>
                <a:ext cx="6629400" cy="508816"/>
              </a:xfrm>
              <a:prstGeom prst="rect">
                <a:avLst/>
              </a:prstGeom>
              <a:blipFill rotWithShape="0">
                <a:blip r:embed="rId5"/>
                <a:stretch>
                  <a:fillRect l="-1746" t="-17857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1752600" y="5321055"/>
                <a:ext cx="5105400" cy="4701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All sketch types </a:t>
                </a:r>
                <a:r>
                  <a:rPr lang="en-US" sz="2400" dirty="0"/>
                  <a:t>are the same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 smtClean="0"/>
                  <a:t>. </a:t>
                </a:r>
              </a:p>
            </p:txBody>
          </p:sp>
        </mc:Choice>
        <mc:Fallback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321055"/>
                <a:ext cx="5105400" cy="470145"/>
              </a:xfrm>
              <a:prstGeom prst="rect">
                <a:avLst/>
              </a:prstGeom>
              <a:blipFill rotWithShape="0">
                <a:blip r:embed="rId6"/>
                <a:stretch>
                  <a:fillRect l="-1912" t="-10390" r="-274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Arrow 24"/>
          <p:cNvSpPr/>
          <p:nvPr/>
        </p:nvSpPr>
        <p:spPr>
          <a:xfrm>
            <a:off x="1253457" y="5450079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Lecture2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2EB2-EEA5-4F0F-8417-A3BB824EEB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99495"/>
            <a:ext cx="112014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MinHash</a:t>
            </a:r>
            <a:r>
              <a:rPr lang="en-US" dirty="0" smtClean="0"/>
              <a:t> sketches of Reachability sets of nodes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77883" y="6100316"/>
                <a:ext cx="5096619" cy="64405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hash values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𝐡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𝒗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∼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𝑼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[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3882" y="6100315"/>
                <a:ext cx="5096619" cy="644051"/>
              </a:xfrm>
              <a:blipFill rotWithShape="1">
                <a:blip r:embed="rId2"/>
                <a:stretch>
                  <a:fillRect l="-3110" t="-11429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1939705" y="1455435"/>
            <a:ext cx="7763903" cy="5009618"/>
            <a:chOff x="415704" y="1455435"/>
            <a:chExt cx="7763903" cy="5009618"/>
          </a:xfrm>
        </p:grpSpPr>
        <p:pic>
          <p:nvPicPr>
            <p:cNvPr id="4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16" idx="6"/>
              <a:endCxn id="17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0"/>
              <a:endCxn id="16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5" idx="5"/>
              <a:endCxn id="23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0" idx="3"/>
              <a:endCxn id="22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9" idx="3"/>
              <a:endCxn id="18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4"/>
              <a:endCxn id="22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4"/>
              <a:endCxn id="22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1" idx="1"/>
              <a:endCxn id="18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6" idx="5"/>
              <a:endCxn id="22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9" idx="5"/>
              <a:endCxn id="21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6" idx="0"/>
              <a:endCxn id="17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2" idx="1"/>
              <a:endCxn id="17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Oval 39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>
              <a:stCxn id="16" idx="5"/>
              <a:endCxn id="41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0" idx="5"/>
              <a:endCxn id="23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7"/>
              <a:endCxn id="41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41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5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3" idx="7"/>
              <a:endCxn id="26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40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0" idx="7"/>
              <a:endCxn id="25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4" idx="7"/>
              <a:endCxn id="17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9" idx="6"/>
              <a:endCxn id="20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7" idx="4"/>
              <a:endCxn id="41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1" idx="3"/>
              <a:endCxn id="24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2" idx="7"/>
              <a:endCxn id="21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20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1590661" y="1545542"/>
            <a:ext cx="8489657" cy="5312458"/>
            <a:chOff x="66660" y="1545542"/>
            <a:chExt cx="8489657" cy="5312458"/>
          </a:xfrm>
        </p:grpSpPr>
        <p:sp>
          <p:nvSpPr>
            <p:cNvPr id="71" name="TextBox 70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0.37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0.23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0.85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0.45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0.06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0.95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0.69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0.93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0.32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0.34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0.12</a:t>
              </a:r>
            </a:p>
          </p:txBody>
        </p:sp>
      </p:grpSp>
      <p:sp>
        <p:nvSpPr>
          <p:cNvPr id="57" name="Footer Placeholder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4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748043" y="740229"/>
                <a:ext cx="10210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err="1" smtClean="0"/>
                  <a:t>MinHash</a:t>
                </a:r>
                <a:r>
                  <a:rPr lang="en-US" dirty="0" smtClean="0"/>
                  <a:t> </a:t>
                </a:r>
                <a:r>
                  <a:rPr lang="en-US" dirty="0"/>
                  <a:t>sketches of all Reachability Sets: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3" y="740229"/>
                <a:ext cx="10210800" cy="1143000"/>
              </a:xfrm>
              <a:prstGeom prst="rect">
                <a:avLst/>
              </a:prstGeom>
              <a:blipFill rotWithShape="0">
                <a:blip r:embed="rId2"/>
                <a:stretch>
                  <a:fillRect l="-1612" b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632494" y="2590800"/>
                <a:ext cx="6830088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000" dirty="0" smtClean="0"/>
                  <a:t>For each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</a:rPr>
                      <m:t>𝑣</m:t>
                    </m:r>
                  </m:oMath>
                </a14:m>
                <a:r>
                  <a:rPr lang="en-US" sz="4000" dirty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40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4000" b="1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𝒗</m:t>
                        </m:r>
                      </m:sub>
                    </m:sSub>
                    <m:r>
                      <a:rPr lang="en-US" sz="4000" b="1" i="1" dirty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sz="4000" b="1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a:rPr lang="en-US" sz="4000" b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𝐦𝐢𝐧</m:t>
                        </m:r>
                      </m:e>
                      <m:lim>
                        <m:r>
                          <a:rPr lang="en-US" sz="40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sz="40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sz="40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sz="40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sz="4000" b="1" i="1" dirty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4000" b="1" i="1" dirty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sz="4000" b="1" i="1" dirty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000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94" y="2590800"/>
                <a:ext cx="6830088" cy="1066800"/>
              </a:xfrm>
              <a:prstGeom prst="rect">
                <a:avLst/>
              </a:prstGeom>
              <a:blipFill rotWithShape="0">
                <a:blip r:embed="rId3"/>
                <a:stretch>
                  <a:fillRect l="-3214" t="-9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637044" y="3886200"/>
                <a:ext cx="8432799" cy="1828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M</a:t>
                </a:r>
                <a:r>
                  <a:rPr lang="en-US" sz="3600" dirty="0" smtClean="0"/>
                  <a:t>ay </a:t>
                </a:r>
                <a:r>
                  <a:rPr lang="en-US" sz="3600" dirty="0"/>
                  <a:t>also want to include node ID in sketch: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𝒗</m:t>
                        </m:r>
                      </m:sub>
                    </m:sSub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(</m:t>
                    </m:r>
                    <m:limLow>
                      <m:limLowPr>
                        <m:ctrlPr>
                          <a:rPr lang="en-US" sz="3200" b="1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a:rPr lang="en-US" sz="3200" b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𝐦𝐢𝐧</m:t>
                        </m:r>
                      </m:e>
                      <m:lim>
                        <m:r>
                          <a:rPr lang="en-US" sz="32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sz="32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sz="32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  <m:r>
                      <m:rPr>
                        <m:nor/>
                      </m:rPr>
                      <a:rPr lang="en-US" sz="3200" b="1" dirty="0">
                        <a:solidFill>
                          <a:srgbClr val="7030A0"/>
                        </a:solidFill>
                      </a:rPr>
                      <m:t> </m:t>
                    </m:r>
                    <m:r>
                      <a:rPr lang="en-US" sz="3200" b="1" i="1" dirty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32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e>
                    </m:d>
                    <m:r>
                      <a:rPr lang="en-US" sz="32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,   </m:t>
                    </m:r>
                    <m:limLow>
                      <m:limLowPr>
                        <m:ctrlP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a:rPr lang="en-US" sz="2400" b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𝐚𝐫𝐠𝐦𝐢𝐧</m:t>
                        </m:r>
                      </m:e>
                      <m:lim>
                        <m: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sz="36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sz="3600" b="1" i="1" dirty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3600" b="1" i="1" dirty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sz="3600" b="1" i="1" dirty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  <m:r>
                      <a:rPr lang="en-US" sz="3600" b="1" i="0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</a:rPr>
                  <a:t> </a:t>
                </a:r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44" y="3886200"/>
                <a:ext cx="8432799" cy="1828962"/>
              </a:xfrm>
              <a:prstGeom prst="rect">
                <a:avLst/>
              </a:prstGeom>
              <a:blipFill rotWithShape="0">
                <a:blip r:embed="rId4"/>
                <a:stretch>
                  <a:fillRect l="-2242" t="-5333" r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Hyperlinks</a:t>
            </a:r>
            <a:r>
              <a:rPr lang="en-US" dirty="0" smtClean="0"/>
              <a:t> (Web,  linked documents)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Social </a:t>
            </a:r>
            <a:r>
              <a:rPr lang="en-US" dirty="0" smtClean="0">
                <a:solidFill>
                  <a:schemeClr val="accent1"/>
                </a:solidFill>
              </a:rPr>
              <a:t>interactions</a:t>
            </a:r>
            <a:r>
              <a:rPr lang="en-US" dirty="0" smtClean="0"/>
              <a:t> </a:t>
            </a:r>
            <a:r>
              <a:rPr lang="en-US" dirty="0" smtClean="0"/>
              <a:t>(Facebook, Twitter, LinkedIn</a:t>
            </a:r>
            <a:r>
              <a:rPr lang="en-US" dirty="0" smtClean="0"/>
              <a:t>,…  friends) Email, </a:t>
            </a:r>
            <a:r>
              <a:rPr lang="en-US" dirty="0" smtClean="0"/>
              <a:t>phone </a:t>
            </a:r>
            <a:r>
              <a:rPr lang="en-US" dirty="0" smtClean="0"/>
              <a:t>call detail, </a:t>
            </a:r>
            <a:r>
              <a:rPr lang="en-US" dirty="0" smtClean="0"/>
              <a:t>messages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Commercial </a:t>
            </a:r>
            <a:r>
              <a:rPr lang="en-US" dirty="0" smtClean="0">
                <a:solidFill>
                  <a:schemeClr val="accent1"/>
                </a:solidFill>
              </a:rPr>
              <a:t>transactions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/>
              <a:t>purchases, Reviews, Likes, Ratings)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Road networks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Communication </a:t>
            </a:r>
            <a:r>
              <a:rPr lang="en-US" dirty="0" smtClean="0">
                <a:solidFill>
                  <a:schemeClr val="accent1"/>
                </a:solidFill>
              </a:rPr>
              <a:t>networks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Protein interactions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Knowledge graph</a:t>
            </a:r>
            <a:r>
              <a:rPr lang="en-US" dirty="0" smtClean="0"/>
              <a:t>: Many types of entities (nodes) and relations (edges)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Graphs generated from </a:t>
            </a:r>
            <a:r>
              <a:rPr lang="en-US" dirty="0" smtClean="0">
                <a:solidFill>
                  <a:schemeClr val="accent1"/>
                </a:solidFill>
              </a:rPr>
              <a:t>metric data/</a:t>
            </a:r>
            <a:r>
              <a:rPr lang="en-US" dirty="0" err="1" smtClean="0">
                <a:solidFill>
                  <a:schemeClr val="accent1"/>
                </a:solidFill>
              </a:rPr>
              <a:t>embeddings</a:t>
            </a:r>
            <a:r>
              <a:rPr lang="en-US" dirty="0" smtClean="0"/>
              <a:t>: (nearest neighbors/neighborhoods</a:t>
            </a:r>
            <a:r>
              <a:rPr lang="en-US" dirty="0"/>
              <a:t>): Images, search queries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483791" y="202190"/>
                <a:ext cx="107442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err="1" smtClean="0"/>
                  <a:t>MinHash</a:t>
                </a:r>
                <a:r>
                  <a:rPr lang="en-US" dirty="0" smtClean="0"/>
                  <a:t> </a:t>
                </a:r>
                <a:r>
                  <a:rPr lang="en-US" dirty="0"/>
                  <a:t>sketches of all Reachability Sets: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1" y="202190"/>
                <a:ext cx="10744200" cy="1143000"/>
              </a:xfrm>
              <a:prstGeom prst="rect">
                <a:avLst/>
              </a:prstGeom>
              <a:blipFill rotWithShape="0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855999" y="5304993"/>
                <a:ext cx="3450379" cy="825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𝒗</m:t>
                        </m:r>
                      </m:sub>
                    </m:sSub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a:rPr lang="en-US" b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𝐦𝐢𝐧</m:t>
                        </m:r>
                      </m:e>
                      <m:lim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999" y="5304993"/>
                <a:ext cx="3450379" cy="8257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939705" y="1455435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590661" y="1545542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0.85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0.45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0.06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0.69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0.12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781549" y="215539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88333" y="578186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677397" y="578186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06677" y="481161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538106" y="447208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990000" y="230765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421335" y="361635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863069" y="436069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58445" y="308938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810427" y="176457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673510" y="1570654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302183" y="328398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541978" y="271178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152400" y="609600"/>
                <a:ext cx="11811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 err="1" smtClean="0"/>
                  <a:t>MinHash</a:t>
                </a:r>
                <a:r>
                  <a:rPr lang="en-US" sz="4000" dirty="0" smtClean="0"/>
                  <a:t> </a:t>
                </a:r>
                <a:r>
                  <a:rPr lang="en-US" sz="4000" dirty="0"/>
                  <a:t>sketches of all Reachability Sets: bottom-2 </a:t>
                </a:r>
                <a14:m>
                  <m:oMath xmlns:m="http://schemas.openxmlformats.org/officeDocument/2006/math">
                    <m:r>
                      <a:rPr lang="en-US" sz="4000" dirty="0">
                        <a:latin typeface="Cambria Math"/>
                      </a:rPr>
                      <m:t>(</m:t>
                    </m:r>
                    <m:r>
                      <a:rPr lang="en-US" sz="4000" i="1" dirty="0">
                        <a:latin typeface="Cambria Math"/>
                      </a:rPr>
                      <m:t>𝑘</m:t>
                    </m:r>
                    <m:r>
                      <a:rPr lang="en-US" sz="4000" i="1" dirty="0">
                        <a:latin typeface="Cambria Math"/>
                      </a:rPr>
                      <m:t>=2)</m:t>
                    </m:r>
                  </m:oMath>
                </a14:m>
                <a:r>
                  <a:rPr lang="en-US" sz="4000" dirty="0"/>
                  <a:t> </a:t>
                </a:r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09600"/>
                <a:ext cx="11811000" cy="1143000"/>
              </a:xfrm>
              <a:prstGeom prst="rect">
                <a:avLst/>
              </a:prstGeom>
              <a:blipFill rotWithShape="0">
                <a:blip r:embed="rId2"/>
                <a:stretch>
                  <a:fillRect t="-17021" b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905000" y="2590800"/>
                <a:ext cx="8001000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000" dirty="0" smtClean="0"/>
                  <a:t>For each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</a:rPr>
                      <m:t>𝑣</m:t>
                    </m:r>
                  </m:oMath>
                </a14:m>
                <a:r>
                  <a:rPr lang="en-US" sz="4000" dirty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0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4000" b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𝐬</m:t>
                        </m:r>
                      </m:e>
                      <m:sub>
                        <m:r>
                          <a:rPr lang="en-US" sz="4000" b="1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𝒗</m:t>
                        </m:r>
                      </m:sub>
                    </m:sSub>
                    <m:r>
                      <a:rPr lang="en-US" sz="4000" b="1" i="1" dirty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sz="4000" b="1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a:rPr lang="en-US" sz="4000" b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𝐛𝐨𝐭𝐭𝐨𝐦</m:t>
                        </m:r>
                        <m:r>
                          <m:rPr>
                            <m:nor/>
                          </m:rPr>
                          <a:rPr lang="en-US" sz="4000" dirty="0"/>
                          <m:t>−</m:t>
                        </m:r>
                        <m:r>
                          <a:rPr lang="en-US" sz="4000" b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  <m:lim>
                        <m:r>
                          <a:rPr lang="en-US" sz="40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sz="40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sz="40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sz="40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sz="4000" b="1" i="1" dirty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4000" b="1" i="1" dirty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sz="4000" b="1" i="1" dirty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000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590800"/>
                <a:ext cx="8001000" cy="1066800"/>
              </a:xfrm>
              <a:prstGeom prst="rect">
                <a:avLst/>
              </a:prstGeom>
              <a:blipFill rotWithShape="0">
                <a:blip r:embed="rId3"/>
                <a:stretch>
                  <a:fillRect l="-2744" t="-9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2516" y="293673"/>
            <a:ext cx="1127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MinHash</a:t>
            </a:r>
            <a:r>
              <a:rPr lang="en-US" dirty="0" smtClean="0"/>
              <a:t> </a:t>
            </a:r>
            <a:r>
              <a:rPr lang="en-US" dirty="0"/>
              <a:t>sketches </a:t>
            </a:r>
            <a:r>
              <a:rPr lang="en-US" dirty="0" smtClean="0"/>
              <a:t>of Reachability </a:t>
            </a:r>
            <a:r>
              <a:rPr lang="en-US" dirty="0"/>
              <a:t>Sets: bottom-2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39705" y="1455435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590661" y="1545542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0.85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0.45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0.06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0.69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0.12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460268" y="4905995"/>
            <a:ext cx="2040943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{0.06,0.12}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730047" y="2900855"/>
            <a:ext cx="2040943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{0.12,0.23}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157873" y="2499705"/>
            <a:ext cx="2040943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{0.23,0.37}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8" grpId="0" animBg="1"/>
      <p:bldP spid="8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609600"/>
            <a:ext cx="1165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Next:</a:t>
            </a:r>
            <a:r>
              <a:rPr lang="en-US" dirty="0"/>
              <a:t> Computing </a:t>
            </a:r>
            <a:r>
              <a:rPr lang="en-US" dirty="0" err="1" smtClean="0"/>
              <a:t>MinHash</a:t>
            </a:r>
            <a:r>
              <a:rPr lang="en-US" dirty="0" smtClean="0"/>
              <a:t> </a:t>
            </a:r>
            <a:r>
              <a:rPr lang="en-US" dirty="0"/>
              <a:t>sketches </a:t>
            </a:r>
            <a:r>
              <a:rPr lang="en-US" dirty="0" smtClean="0"/>
              <a:t>of </a:t>
            </a:r>
            <a:r>
              <a:rPr lang="en-US" dirty="0"/>
              <a:t>reachability sets </a:t>
            </a:r>
            <a:r>
              <a:rPr lang="en-US" u="sng" dirty="0"/>
              <a:t>efficiently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866900" y="1981200"/>
                <a:ext cx="8229600" cy="1676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dirty="0">
                    <a:solidFill>
                      <a:schemeClr val="tx2"/>
                    </a:solidFill>
                    <a:latin typeface="Cambria Math"/>
                  </a:rPr>
                  <a:t>Sketch size </a:t>
                </a:r>
                <a:r>
                  <a:rPr lang="en-US" sz="3600" dirty="0">
                    <a:latin typeface="Cambria Math"/>
                  </a:rPr>
                  <a:t>for a node: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𝑂</m:t>
                    </m:r>
                    <m:r>
                      <a:rPr lang="en-US" sz="3600" i="1" dirty="0">
                        <a:latin typeface="Cambria Math"/>
                      </a:rPr>
                      <m:t>(</m:t>
                    </m:r>
                    <m:r>
                      <a:rPr lang="en-US" sz="3600" i="1" dirty="0">
                        <a:latin typeface="Cambria Math"/>
                      </a:rPr>
                      <m:t>𝑘</m:t>
                    </m:r>
                    <m:r>
                      <a:rPr lang="en-US" sz="3600" i="1" dirty="0">
                        <a:latin typeface="Cambria Math"/>
                      </a:rPr>
                      <m:t>) </m:t>
                    </m:r>
                  </m:oMath>
                </a14:m>
                <a:endParaRPr lang="en-US" sz="360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chemeClr val="tx2"/>
                    </a:solidFill>
                  </a:rPr>
                  <a:t>Total computation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≈</m:t>
                    </m:r>
                    <m:r>
                      <a:rPr lang="en-US" sz="3600" i="1" dirty="0">
                        <a:latin typeface="Cambria Math"/>
                      </a:rPr>
                      <m:t>𝑂</m:t>
                    </m:r>
                    <m:r>
                      <a:rPr lang="en-US" sz="3600" i="1" dirty="0">
                        <a:latin typeface="Cambria Math"/>
                      </a:rPr>
                      <m:t>(</m:t>
                    </m:r>
                    <m:r>
                      <a:rPr lang="en-US" sz="3600" i="1" dirty="0">
                        <a:latin typeface="Cambria Math"/>
                      </a:rPr>
                      <m:t>𝑘𝑚</m:t>
                    </m:r>
                    <m:r>
                      <a:rPr lang="en-US" sz="36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/>
                  <a:t>   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1981200"/>
                <a:ext cx="8229600" cy="1676400"/>
              </a:xfrm>
              <a:prstGeom prst="rect">
                <a:avLst/>
              </a:prstGeom>
              <a:blipFill rotWithShape="0">
                <a:blip r:embed="rId2"/>
                <a:stretch>
                  <a:fillRect l="-2222" t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1817687" y="3505200"/>
            <a:ext cx="89916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Algorithms/methods</a:t>
            </a:r>
            <a:r>
              <a:rPr lang="en-US" sz="3600" dirty="0">
                <a:solidFill>
                  <a:schemeClr val="tx2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Graphs searches (say BFS)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Dynamic programming/ Distributed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0" y="609600"/>
                <a:ext cx="115824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Computing </a:t>
                </a:r>
                <a:r>
                  <a:rPr lang="en-US" dirty="0" err="1" smtClean="0"/>
                  <a:t>MinHash</a:t>
                </a:r>
                <a:r>
                  <a:rPr lang="en-US" dirty="0" smtClean="0"/>
                  <a:t> </a:t>
                </a:r>
                <a:r>
                  <a:rPr lang="en-US" dirty="0"/>
                  <a:t>Sketches of all Reachability Sets: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 BFS method</a:t>
                </a:r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9600"/>
                <a:ext cx="11582400" cy="1143000"/>
              </a:xfrm>
              <a:prstGeom prst="rect">
                <a:avLst/>
              </a:prstGeom>
              <a:blipFill rotWithShape="0">
                <a:blip r:embed="rId2"/>
                <a:stretch>
                  <a:fillRect t="-15957" r="-1105" b="-2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305300" y="1752601"/>
                <a:ext cx="3581400" cy="8870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𝐬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sub>
                    </m:sSub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a:rPr lang="en-US" b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𝐦𝐢𝐧</m:t>
                        </m:r>
                      </m:e>
                      <m:lim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0" y="1752601"/>
                <a:ext cx="3581400" cy="8870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133600" y="2622551"/>
                <a:ext cx="8360434" cy="3733800"/>
              </a:xfrm>
              <a:prstGeom prst="rect">
                <a:avLst/>
              </a:prstGeom>
              <a:solidFill>
                <a:schemeClr val="accent1">
                  <a:alpha val="13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Iterate over nodes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 by increasing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:endParaRPr lang="en-US" dirty="0"/>
              </a:p>
              <a:p>
                <a:pPr marL="400050" lvl="1" indent="0">
                  <a:buNone/>
                </a:pPr>
                <a:r>
                  <a:rPr lang="en-US" sz="3200" dirty="0"/>
                  <a:t>Visit nodes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3200" dirty="0"/>
                  <a:t> through a </a:t>
                </a:r>
                <a:r>
                  <a:rPr lang="en-US" sz="3200" i="1" dirty="0"/>
                  <a:t>reverse search </a:t>
                </a:r>
                <a:r>
                  <a:rPr lang="en-US" sz="3200" dirty="0"/>
                  <a:t>from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sz="3200" dirty="0"/>
                  <a:t>: </a:t>
                </a:r>
              </a:p>
              <a:p>
                <a:pPr marL="1257300" lvl="2" indent="-457200">
                  <a:buFont typeface="Wingdings" panose="05000000000000000000" pitchFamily="2" charset="2"/>
                  <a:buChar char="§"/>
                </a:pPr>
                <a:r>
                  <a:rPr lang="en-US" sz="3200" b="1" dirty="0"/>
                  <a:t>IF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</m:sub>
                    </m:sSub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=∅</m:t>
                    </m:r>
                    <m:r>
                      <a:rPr lang="en-US" sz="3200" i="1" dirty="0">
                        <a:latin typeface="Cambria Math"/>
                      </a:rPr>
                      <m:t>,  </m:t>
                    </m:r>
                  </m:oMath>
                </a14:m>
                <a:endParaRPr lang="en-US" sz="3200" i="1" dirty="0">
                  <a:latin typeface="Cambria Math"/>
                </a:endParaRPr>
              </a:p>
              <a:p>
                <a:pPr marL="1714500" lvl="3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</m:sub>
                    </m:sSub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←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tx2"/>
                  </a:solidFill>
                </a:endParaRPr>
              </a:p>
              <a:p>
                <a:pPr marL="1714500" lvl="3" indent="-457200"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Continue search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chemeClr val="tx2"/>
                        </a:solidFill>
                        <a:latin typeface="Cambria Math"/>
                      </a:rPr>
                      <m:t>inNeighbors</m:t>
                    </m:r>
                    <m:r>
                      <a:rPr lang="en-US" sz="3200" dirty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tx2"/>
                  </a:solidFill>
                </a:endParaRPr>
              </a:p>
              <a:p>
                <a:pPr marL="1257300" lvl="2" indent="-457200">
                  <a:buFont typeface="Wingdings" panose="05000000000000000000" pitchFamily="2" charset="2"/>
                  <a:buChar char="§"/>
                </a:pPr>
                <a:r>
                  <a:rPr lang="en-US" sz="3200" b="1" dirty="0"/>
                  <a:t>ELSE</a:t>
                </a:r>
                <a:r>
                  <a:rPr lang="en-US" sz="3200" dirty="0"/>
                  <a:t>, truncate search at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622551"/>
                <a:ext cx="8360434" cy="3733800"/>
              </a:xfrm>
              <a:prstGeom prst="rect">
                <a:avLst/>
              </a:prstGeom>
              <a:blipFill rotWithShape="0">
                <a:blip r:embed="rId4"/>
                <a:stretch>
                  <a:fillRect l="-1748" t="-1789" r="-1165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069020" y="5879513"/>
                <a:ext cx="3450379" cy="825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𝐬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sub>
                    </m:sSub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a:rPr lang="en-US" b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𝐦𝐢𝐧</m:t>
                        </m:r>
                      </m:e>
                      <m:lim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20" y="5879513"/>
                <a:ext cx="3450379" cy="8257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939705" y="1455435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590661" y="1545542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0.85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0.45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0.06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0.69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0.12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781549" y="215539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88333" y="578186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677397" y="578186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06677" y="481161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538106" y="447208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990000" y="230765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421335" y="361635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863069" y="436069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58445" y="308938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810427" y="176457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673510" y="1570654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302183" y="328398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541978" y="271178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8" name="Oval 87"/>
          <p:cNvSpPr/>
          <p:nvPr/>
        </p:nvSpPr>
        <p:spPr>
          <a:xfrm>
            <a:off x="2353375" y="4493892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477414" y="1559948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258222" y="554230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438314" y="4625591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713799" y="5655226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>
            <a:endCxn id="31" idx="7"/>
          </p:cNvCxnSpPr>
          <p:nvPr/>
        </p:nvCxnSpPr>
        <p:spPr>
          <a:xfrm flipV="1">
            <a:off x="3212206" y="4492538"/>
            <a:ext cx="2643684" cy="49152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263005" y="2388787"/>
            <a:ext cx="3547423" cy="164626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4503154" y="4528645"/>
            <a:ext cx="1189577" cy="112594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379476" y="4528644"/>
            <a:ext cx="2514627" cy="127367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3402867" y="5593106"/>
            <a:ext cx="1195804" cy="28640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516339" y="5029370"/>
            <a:ext cx="1152128" cy="49624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5" idx="7"/>
          </p:cNvCxnSpPr>
          <p:nvPr/>
        </p:nvCxnSpPr>
        <p:spPr>
          <a:xfrm>
            <a:off x="3255897" y="4867418"/>
            <a:ext cx="123578" cy="97633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26" idx="5"/>
          </p:cNvCxnSpPr>
          <p:nvPr/>
        </p:nvCxnSpPr>
        <p:spPr>
          <a:xfrm>
            <a:off x="7452764" y="2956485"/>
            <a:ext cx="1690614" cy="81844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7944467" y="2457185"/>
            <a:ext cx="35651" cy="141157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23" idx="0"/>
          </p:cNvCxnSpPr>
          <p:nvPr/>
        </p:nvCxnSpPr>
        <p:spPr>
          <a:xfrm flipV="1">
            <a:off x="7433723" y="2383738"/>
            <a:ext cx="475311" cy="46056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25" idx="3"/>
          </p:cNvCxnSpPr>
          <p:nvPr/>
        </p:nvCxnSpPr>
        <p:spPr>
          <a:xfrm>
            <a:off x="7810428" y="2380437"/>
            <a:ext cx="940091" cy="56554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7569108" y="4067317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6648487" y="2199967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8535839" y="154084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2883661" y="318921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1682153" y="2997267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8987625" y="337030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>
            <a:stCxn id="27" idx="1"/>
          </p:cNvCxnSpPr>
          <p:nvPr/>
        </p:nvCxnSpPr>
        <p:spPr>
          <a:xfrm flipH="1" flipV="1">
            <a:off x="7405789" y="2938503"/>
            <a:ext cx="494986" cy="108245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endCxn id="110" idx="0"/>
          </p:cNvCxnSpPr>
          <p:nvPr/>
        </p:nvCxnSpPr>
        <p:spPr>
          <a:xfrm flipV="1">
            <a:off x="5982520" y="4067317"/>
            <a:ext cx="2046899" cy="49565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7886557" y="2398049"/>
            <a:ext cx="1213131" cy="121830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27" idx="7"/>
            <a:endCxn id="26" idx="3"/>
          </p:cNvCxnSpPr>
          <p:nvPr/>
        </p:nvCxnSpPr>
        <p:spPr>
          <a:xfrm flipV="1">
            <a:off x="7988158" y="3774929"/>
            <a:ext cx="1067839" cy="24603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27" idx="7"/>
          </p:cNvCxnSpPr>
          <p:nvPr/>
        </p:nvCxnSpPr>
        <p:spPr>
          <a:xfrm flipV="1">
            <a:off x="7988158" y="2518759"/>
            <a:ext cx="749891" cy="150220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18" idx="1"/>
          </p:cNvCxnSpPr>
          <p:nvPr/>
        </p:nvCxnSpPr>
        <p:spPr>
          <a:xfrm flipH="1" flipV="1">
            <a:off x="8803458" y="2553564"/>
            <a:ext cx="318989" cy="940614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21" idx="5"/>
            <a:endCxn id="46" idx="0"/>
          </p:cNvCxnSpPr>
          <p:nvPr/>
        </p:nvCxnSpPr>
        <p:spPr>
          <a:xfrm>
            <a:off x="2689359" y="2211662"/>
            <a:ext cx="937670" cy="100246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22" idx="1"/>
          </p:cNvCxnSpPr>
          <p:nvPr/>
        </p:nvCxnSpPr>
        <p:spPr>
          <a:xfrm flipV="1">
            <a:off x="3583932" y="2308087"/>
            <a:ext cx="532445" cy="90604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2405105" y="3190066"/>
            <a:ext cx="1221925" cy="12978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>
          <a:xfrm>
            <a:off x="2073602" y="140781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3761545" y="1542488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>
            <a:endCxn id="141" idx="4"/>
          </p:cNvCxnSpPr>
          <p:nvPr/>
        </p:nvCxnSpPr>
        <p:spPr>
          <a:xfrm>
            <a:off x="2689359" y="2115370"/>
            <a:ext cx="1532496" cy="27295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22" idx="4"/>
          </p:cNvCxnSpPr>
          <p:nvPr/>
        </p:nvCxnSpPr>
        <p:spPr>
          <a:xfrm>
            <a:off x="4160067" y="2427327"/>
            <a:ext cx="1711922" cy="210131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3688819" y="2914156"/>
            <a:ext cx="3547423" cy="369824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70116" y="251648"/>
                <a:ext cx="115824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Computing </a:t>
                </a:r>
                <a:r>
                  <a:rPr lang="en-US" dirty="0" err="1" smtClean="0"/>
                  <a:t>MinHash</a:t>
                </a:r>
                <a:r>
                  <a:rPr lang="en-US" dirty="0" smtClean="0"/>
                  <a:t> </a:t>
                </a:r>
                <a:r>
                  <a:rPr lang="en-US" dirty="0"/>
                  <a:t>sketches of all Reachability Sets: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, BFS </a:t>
                </a:r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16" y="251648"/>
                <a:ext cx="11582400" cy="1143000"/>
              </a:xfrm>
              <a:prstGeom prst="rect">
                <a:avLst/>
              </a:prstGeom>
              <a:blipFill rotWithShape="0">
                <a:blip r:embed="rId16"/>
                <a:stretch>
                  <a:fillRect t="-15426" r="-947" b="-20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4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89" grpId="0" animBg="1"/>
      <p:bldP spid="90" grpId="0" animBg="1"/>
      <p:bldP spid="91" grpId="0" animBg="1"/>
      <p:bldP spid="93" grpId="0" animBg="1"/>
      <p:bldP spid="110" grpId="0" animBg="1"/>
      <p:bldP spid="111" grpId="0" animBg="1"/>
      <p:bldP spid="112" grpId="0" animBg="1"/>
      <p:bldP spid="116" grpId="0" animBg="1"/>
      <p:bldP spid="117" grpId="0" animBg="1"/>
      <p:bldP spid="118" grpId="0" animBg="1"/>
      <p:bldP spid="140" grpId="0" animBg="1"/>
      <p:bldP spid="14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1981200" y="6096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Computing </a:t>
                </a:r>
                <a:r>
                  <a:rPr lang="en-US" dirty="0" err="1" smtClean="0"/>
                  <a:t>MinHash</a:t>
                </a:r>
                <a:r>
                  <a:rPr lang="en-US" dirty="0" smtClean="0"/>
                  <a:t> </a:t>
                </a:r>
                <a:r>
                  <a:rPr lang="en-US" dirty="0"/>
                  <a:t>sketches of all reachability sets: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 BFS method</a:t>
                </a:r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609600"/>
                <a:ext cx="8229600" cy="1143000"/>
              </a:xfrm>
              <a:prstGeom prst="rect">
                <a:avLst/>
              </a:prstGeom>
              <a:blipFill rotWithShape="0">
                <a:blip r:embed="rId2"/>
                <a:stretch>
                  <a:fillRect t="-15957" b="-2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680956" y="3200400"/>
                <a:ext cx="7225044" cy="1676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u="sng" dirty="0">
                    <a:solidFill>
                      <a:schemeClr val="tx2"/>
                    </a:solidFill>
                  </a:rPr>
                  <a:t>Analysis:</a:t>
                </a:r>
              </a:p>
              <a:p>
                <a:pPr marL="0" indent="0">
                  <a:buNone/>
                </a:pPr>
                <a:r>
                  <a:rPr lang="en-US" sz="3600" dirty="0"/>
                  <a:t>Each arc is </a:t>
                </a:r>
                <a:r>
                  <a:rPr lang="en-US" sz="3600" dirty="0" smtClean="0"/>
                  <a:t>traversed </a:t>
                </a:r>
                <a:r>
                  <a:rPr lang="en-US" sz="3600" dirty="0"/>
                  <a:t>exactly once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𝑂</m:t>
                    </m:r>
                    <m:r>
                      <a:rPr lang="en-US" sz="3600" i="1" dirty="0">
                        <a:latin typeface="Cambria Math"/>
                      </a:rPr>
                      <m:t>(</m:t>
                    </m:r>
                    <m:r>
                      <a:rPr lang="en-US" sz="3600" i="1" dirty="0">
                        <a:latin typeface="Cambria Math"/>
                      </a:rPr>
                      <m:t>𝑚</m:t>
                    </m:r>
                    <m:r>
                      <a:rPr lang="en-US" sz="3600" i="1" dirty="0">
                        <a:latin typeface="Cambria Math"/>
                      </a:rPr>
                      <m:t>)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956" y="3200400"/>
                <a:ext cx="7225044" cy="1676400"/>
              </a:xfrm>
              <a:prstGeom prst="rect">
                <a:avLst/>
              </a:prstGeom>
              <a:blipFill rotWithShape="0">
                <a:blip r:embed="rId3"/>
                <a:stretch>
                  <a:fillRect l="-2278" t="-5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4572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Parallelizing BFS-based </a:t>
            </a:r>
            <a:r>
              <a:rPr lang="en-US" dirty="0" err="1" smtClean="0"/>
              <a:t>MinHash</a:t>
            </a:r>
            <a:r>
              <a:rPr lang="en-US" dirty="0" smtClean="0"/>
              <a:t> </a:t>
            </a:r>
            <a:r>
              <a:rPr lang="en-US" dirty="0"/>
              <a:t>computation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676400" y="2356450"/>
                <a:ext cx="8817634" cy="18345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dirty="0"/>
                  <a:t>Each graph search depends on all previous ones: seems like we need to perform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3600" dirty="0"/>
                  <a:t> searches sequentially.</a:t>
                </a:r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356449"/>
                <a:ext cx="8817634" cy="1834551"/>
              </a:xfrm>
              <a:prstGeom prst="rect">
                <a:avLst/>
              </a:prstGeom>
              <a:blipFill rotWithShape="1">
                <a:blip r:embed="rId2"/>
                <a:stretch>
                  <a:fillRect l="-2075" t="-4983" b="-7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1828800" y="4724401"/>
            <a:ext cx="78486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How can we reduce dependencies ?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457200"/>
            <a:ext cx="967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Parallelizing BFS-based </a:t>
            </a:r>
            <a:r>
              <a:rPr lang="en-US" dirty="0" err="1" smtClean="0"/>
              <a:t>MinHash</a:t>
            </a:r>
            <a:r>
              <a:rPr lang="en-US" dirty="0" smtClean="0"/>
              <a:t> </a:t>
            </a:r>
            <a:r>
              <a:rPr lang="en-US" dirty="0"/>
              <a:t>computation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295400" y="1479551"/>
                <a:ext cx="100584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>
                    <a:solidFill>
                      <a:srgbClr val="7030A0"/>
                    </a:solidFill>
                  </a:rPr>
                  <a:t>Idea (</a:t>
                </a:r>
                <a14:m>
                  <m:oMath xmlns:m="http://schemas.openxmlformats.org/officeDocument/2006/math">
                    <m:r>
                      <a:rPr lang="en-US" i="1" u="sng" dirty="0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  <m:r>
                      <a:rPr lang="en-US" i="1" u="sng" dirty="0">
                        <a:solidFill>
                          <a:srgbClr val="7030A0"/>
                        </a:solidFill>
                        <a:latin typeface="Cambria Math"/>
                      </a:rPr>
                      <m:t>=1</m:t>
                    </m:r>
                    <m:r>
                      <a:rPr lang="en-US" u="sng" dirty="0">
                        <a:solidFill>
                          <a:srgbClr val="7030A0"/>
                        </a:solidFill>
                        <a:latin typeface="Cambria Math"/>
                      </a:rPr>
                      <m:t>):</m:t>
                    </m:r>
                  </m:oMath>
                </a14:m>
                <a:endParaRPr lang="en-US" u="sng" dirty="0">
                  <a:solidFill>
                    <a:srgbClr val="7030A0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Create a </a:t>
                </a:r>
                <a:r>
                  <a:rPr lang="en-US" dirty="0">
                    <a:solidFill>
                      <a:srgbClr val="00B050"/>
                    </a:solidFill>
                  </a:rPr>
                  <a:t>super-node</a:t>
                </a:r>
                <a:r>
                  <a:rPr lang="en-US" dirty="0"/>
                  <a:t> of 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/2</m:t>
                    </m:r>
                  </m:oMath>
                </a14:m>
                <a:r>
                  <a:rPr lang="en-US" dirty="0"/>
                  <a:t> lowest hash nodes.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Perform a (reverse) search from </a:t>
                </a:r>
                <a:r>
                  <a:rPr lang="en-US" dirty="0">
                    <a:solidFill>
                      <a:srgbClr val="00B050"/>
                    </a:solidFill>
                  </a:rPr>
                  <a:t>super-node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FF0000"/>
                    </a:solidFill>
                  </a:rPr>
                  <a:t>mark</a:t>
                </a:r>
                <a:r>
                  <a:rPr lang="en-US" dirty="0"/>
                  <a:t> all nodes that are accessed.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7030A0"/>
                    </a:solidFill>
                  </a:rPr>
                  <a:t>Concurrently</a:t>
                </a:r>
                <a:r>
                  <a:rPr lang="en-US" dirty="0"/>
                  <a:t> perform searches: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From the </a:t>
                </a:r>
                <a:r>
                  <a:rPr lang="en-US" sz="3200" dirty="0">
                    <a:solidFill>
                      <a:srgbClr val="7030A0"/>
                    </a:solidFill>
                  </a:rPr>
                  <a:t>lowest</a:t>
                </a:r>
                <a:r>
                  <a:rPr lang="en-US" sz="3200" dirty="0"/>
                  <a:t>-hash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𝑛</m:t>
                    </m:r>
                    <m:r>
                      <a:rPr lang="en-US" sz="3200" i="1" dirty="0">
                        <a:latin typeface="Cambria Math"/>
                      </a:rPr>
                      <m:t>/2</m:t>
                    </m:r>
                  </m:oMath>
                </a14:m>
                <a:r>
                  <a:rPr lang="en-US" sz="3200" dirty="0"/>
                  <a:t> nodes (sequentially)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From the </a:t>
                </a:r>
                <a:r>
                  <a:rPr lang="en-US" sz="3200" dirty="0">
                    <a:solidFill>
                      <a:srgbClr val="7030A0"/>
                    </a:solidFill>
                  </a:rPr>
                  <a:t>highest</a:t>
                </a:r>
                <a:r>
                  <a:rPr lang="en-US" sz="3200" dirty="0"/>
                  <a:t>-hash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𝑛</m:t>
                    </m:r>
                    <m:r>
                      <a:rPr lang="en-US" sz="3200" i="1">
                        <a:latin typeface="Cambria Math"/>
                      </a:rPr>
                      <m:t>/2</m:t>
                    </m:r>
                  </m:oMath>
                </a14:m>
                <a:r>
                  <a:rPr lang="en-US" sz="3200" dirty="0"/>
                  <a:t> (sequentially). Prune searches </a:t>
                </a:r>
                <a:r>
                  <a:rPr lang="en-US" sz="3200" b="1" dirty="0"/>
                  <a:t>also</a:t>
                </a:r>
                <a:r>
                  <a:rPr lang="en-US" sz="3200" dirty="0"/>
                  <a:t> at </a:t>
                </a:r>
                <a:r>
                  <a:rPr lang="en-US" sz="3200" dirty="0">
                    <a:solidFill>
                      <a:srgbClr val="FF0000"/>
                    </a:solidFill>
                  </a:rPr>
                  <a:t>marked nodes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479551"/>
                <a:ext cx="10058400" cy="4876800"/>
              </a:xfrm>
              <a:prstGeom prst="rect">
                <a:avLst/>
              </a:prstGeom>
              <a:blipFill rotWithShape="0">
                <a:blip r:embed="rId2"/>
                <a:stretch>
                  <a:fillRect l="-1576" t="-1500" r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457200"/>
            <a:ext cx="967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Parallelizing BFS-based </a:t>
            </a:r>
            <a:r>
              <a:rPr lang="en-US" dirty="0" err="1" smtClean="0"/>
              <a:t>MinHash</a:t>
            </a:r>
            <a:r>
              <a:rPr lang="en-US" dirty="0" smtClean="0"/>
              <a:t> </a:t>
            </a:r>
            <a:r>
              <a:rPr lang="en-US" dirty="0"/>
              <a:t>computation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828800" y="1752600"/>
                <a:ext cx="86868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>
                    <a:solidFill>
                      <a:srgbClr val="7030A0"/>
                    </a:solidFill>
                  </a:rPr>
                  <a:t>Correctness: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>
                    <a:solidFill>
                      <a:schemeClr val="tx2"/>
                    </a:solidFill>
                  </a:rPr>
                  <a:t>For the lower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 hash values</a:t>
                </a:r>
                <a:r>
                  <a:rPr lang="en-US" dirty="0"/>
                  <a:t>: computation is the same.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>
                    <a:solidFill>
                      <a:schemeClr val="tx2"/>
                    </a:solidFill>
                  </a:rPr>
                  <a:t>For the higher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marL="400050" lvl="1" indent="0">
                  <a:buNone/>
                </a:pPr>
                <a:r>
                  <a:rPr lang="en-US" sz="3200" dirty="0"/>
                  <a:t>We do not know the minimum reachable hash from higher-hash nodes, but we do know it is one of the lower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𝑛</m:t>
                    </m:r>
                    <m:r>
                      <a:rPr lang="en-US" sz="3200" i="1" dirty="0">
                        <a:latin typeface="Cambria Math"/>
                      </a:rPr>
                      <m:t>/2</m:t>
                    </m:r>
                  </m:oMath>
                </a14:m>
                <a:r>
                  <a:rPr lang="en-US" sz="3200" dirty="0"/>
                  <a:t> hash values.  This is all we need to know for correct pruning.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52600"/>
                <a:ext cx="8686800" cy="4876800"/>
              </a:xfrm>
              <a:prstGeom prst="rect">
                <a:avLst/>
              </a:prstGeom>
              <a:blipFill rotWithShape="1">
                <a:blip r:embed="rId2"/>
                <a:stretch>
                  <a:fillRect l="-1754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Directed/Undirected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2"/>
                </a:solidFill>
              </a:rPr>
              <a:t>Snapshot</a:t>
            </a:r>
            <a:r>
              <a:rPr lang="en-US" sz="3600" dirty="0"/>
              <a:t> or </a:t>
            </a:r>
            <a:r>
              <a:rPr lang="en-US" sz="3600" dirty="0">
                <a:solidFill>
                  <a:schemeClr val="tx2"/>
                </a:solidFill>
              </a:rPr>
              <a:t>with time dimension </a:t>
            </a:r>
            <a:r>
              <a:rPr lang="en-US" sz="3600" dirty="0"/>
              <a:t>(dynamic)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One or more </a:t>
            </a:r>
            <a:r>
              <a:rPr lang="en-US" sz="3600" dirty="0">
                <a:solidFill>
                  <a:schemeClr val="tx2"/>
                </a:solidFill>
              </a:rPr>
              <a:t>types of entities </a:t>
            </a:r>
            <a:r>
              <a:rPr lang="en-US" sz="3600" dirty="0"/>
              <a:t>(people, pages, products)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2"/>
                </a:solidFill>
              </a:rPr>
              <a:t>Features (Meta data) </a:t>
            </a:r>
            <a:r>
              <a:rPr lang="en-US" sz="3600" dirty="0" smtClean="0"/>
              <a:t>associated </a:t>
            </a:r>
            <a:r>
              <a:rPr lang="en-US" sz="3600" dirty="0"/>
              <a:t>with nodes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Some graphs are really </a:t>
            </a:r>
            <a:r>
              <a:rPr lang="en-US" sz="3600" dirty="0">
                <a:solidFill>
                  <a:schemeClr val="tx2"/>
                </a:solidFill>
              </a:rPr>
              <a:t>large</a:t>
            </a:r>
            <a:r>
              <a:rPr lang="en-US" sz="3600" dirty="0"/>
              <a:t>: </a:t>
            </a:r>
            <a:r>
              <a:rPr lang="en-US" sz="3600" dirty="0" smtClean="0"/>
              <a:t>Hyperlinks, social, images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457200"/>
            <a:ext cx="967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Parallelizing BFS-based </a:t>
            </a:r>
            <a:r>
              <a:rPr lang="en-US" dirty="0" err="1" smtClean="0"/>
              <a:t>MinHash</a:t>
            </a:r>
            <a:r>
              <a:rPr lang="en-US" dirty="0" smtClean="0"/>
              <a:t> </a:t>
            </a:r>
            <a:r>
              <a:rPr lang="en-US" dirty="0"/>
              <a:t>computation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89030" y="4183092"/>
            <a:ext cx="7848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 </a:t>
            </a:r>
            <a:r>
              <a:rPr lang="en-US" b="1" dirty="0">
                <a:solidFill>
                  <a:srgbClr val="7030A0"/>
                </a:solidFill>
              </a:rPr>
              <a:t>recursively</a:t>
            </a:r>
            <a:r>
              <a:rPr lang="en-US" dirty="0"/>
              <a:t> apply this to each of the lower/higher sets: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089030" y="1828800"/>
                <a:ext cx="7848600" cy="1828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This only gives us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/>
                  <a:t> sequential searches.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How can we obtain more parallelism ?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30" y="1828800"/>
                <a:ext cx="7848600" cy="1828800"/>
              </a:xfrm>
              <a:prstGeom prst="rect">
                <a:avLst/>
              </a:prstGeom>
              <a:blipFill rotWithShape="1">
                <a:blip r:embed="rId2"/>
                <a:stretch>
                  <a:fillRect l="-2020" t="-40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8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457200"/>
            <a:ext cx="975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Parallelizing BFS-based </a:t>
            </a:r>
            <a:r>
              <a:rPr lang="en-US" dirty="0" err="1" smtClean="0"/>
              <a:t>MinHash</a:t>
            </a:r>
            <a:r>
              <a:rPr lang="en-US" dirty="0" smtClean="0"/>
              <a:t> </a:t>
            </a:r>
            <a:r>
              <a:rPr lang="en-US" dirty="0"/>
              <a:t>computation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57811" y="4061604"/>
            <a:ext cx="608363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Super-nodes created in recursion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959633" y="1600200"/>
            <a:ext cx="8084390" cy="304800"/>
            <a:chOff x="435633" y="1600200"/>
            <a:chExt cx="8084390" cy="304800"/>
          </a:xfrm>
        </p:grpSpPr>
        <p:sp>
          <p:nvSpPr>
            <p:cNvPr id="2" name="Oval 1"/>
            <p:cNvSpPr/>
            <p:nvPr/>
          </p:nvSpPr>
          <p:spPr>
            <a:xfrm>
              <a:off x="435633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50151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464669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79187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493705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008223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522741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037259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51777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066295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580813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095331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609849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124367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638885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153400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1864072" y="3581400"/>
                <a:ext cx="4231929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Nodes ordered by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h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" y="3581400"/>
                <a:ext cx="4231929" cy="914400"/>
              </a:xfrm>
              <a:prstGeom prst="rect">
                <a:avLst/>
              </a:prstGeom>
              <a:blipFill rotWithShape="1">
                <a:blip r:embed="rId2"/>
                <a:stretch>
                  <a:fillRect l="-3746"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1959632" y="2133600"/>
            <a:ext cx="3968250" cy="0"/>
          </a:xfrm>
          <a:prstGeom prst="line">
            <a:avLst/>
          </a:prstGeom>
          <a:ln w="12700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59632" y="2514600"/>
            <a:ext cx="1910178" cy="0"/>
          </a:xfrm>
          <a:prstGeom prst="line">
            <a:avLst/>
          </a:prstGeom>
          <a:ln w="12700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54623" y="2514600"/>
            <a:ext cx="1910178" cy="0"/>
          </a:xfrm>
          <a:prstGeom prst="line">
            <a:avLst/>
          </a:prstGeom>
          <a:ln w="12700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59634" y="2971800"/>
            <a:ext cx="881141" cy="0"/>
          </a:xfrm>
          <a:prstGeom prst="line">
            <a:avLst/>
          </a:prstGeom>
          <a:ln w="12700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33850" y="2996242"/>
            <a:ext cx="881141" cy="0"/>
          </a:xfrm>
          <a:prstGeom prst="line">
            <a:avLst/>
          </a:prstGeom>
          <a:ln w="12700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28572" y="2971800"/>
            <a:ext cx="881141" cy="0"/>
          </a:xfrm>
          <a:prstGeom prst="line">
            <a:avLst/>
          </a:prstGeom>
          <a:ln w="12700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017706" y="2971800"/>
            <a:ext cx="881141" cy="0"/>
          </a:xfrm>
          <a:prstGeom prst="line">
            <a:avLst/>
          </a:prstGeom>
          <a:ln w="12700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1864072" y="4800600"/>
                <a:ext cx="8156229" cy="16954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The depth of dependencies is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The total number of edge traversals can increase by a factor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" y="4800600"/>
                <a:ext cx="8156229" cy="1695450"/>
              </a:xfrm>
              <a:prstGeom prst="rect">
                <a:avLst/>
              </a:prstGeom>
              <a:blipFill rotWithShape="1">
                <a:blip r:embed="rId3"/>
                <a:stretch>
                  <a:fillRect l="-1719" t="-4317" b="-9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3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1981200" y="6096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Computing </a:t>
                </a:r>
                <a:r>
                  <a:rPr lang="en-US" dirty="0" err="1" smtClean="0"/>
                  <a:t>MinHash</a:t>
                </a:r>
                <a:r>
                  <a:rPr lang="en-US" dirty="0" smtClean="0"/>
                  <a:t> </a:t>
                </a:r>
                <a:r>
                  <a:rPr lang="en-US" dirty="0"/>
                  <a:t>Sketches of all Reachability Sets: bottom-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 BFS method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609600"/>
                <a:ext cx="8229600" cy="1143000"/>
              </a:xfrm>
              <a:prstGeom prst="rect">
                <a:avLst/>
              </a:prstGeom>
              <a:blipFill rotWithShape="0">
                <a:blip r:embed="rId2"/>
                <a:stretch>
                  <a:fillRect l="-74" t="-10106" r="-74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296263" y="3404447"/>
                <a:ext cx="5142273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7030A0"/>
                        </a:solidFill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a:rPr lang="en-US" b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𝐛𝐨𝐭𝐭𝐨𝐦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7030A0"/>
                            </a:solidFill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b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e>
                      <m:lim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263" y="3404447"/>
                <a:ext cx="5142273" cy="1066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43000" y="2286136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Next</a:t>
            </a:r>
            <a:r>
              <a:rPr lang="en-US" sz="3200" dirty="0">
                <a:solidFill>
                  <a:schemeClr val="tx2"/>
                </a:solidFill>
              </a:rPr>
              <a:t>: Computing sketches using the BFS method for k&gt;1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6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1981200" y="6096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Computing </a:t>
                </a:r>
                <a:r>
                  <a:rPr lang="en-US" dirty="0" err="1" smtClean="0"/>
                  <a:t>MinHash</a:t>
                </a:r>
                <a:r>
                  <a:rPr lang="en-US" dirty="0" smtClean="0"/>
                  <a:t> </a:t>
                </a:r>
                <a:r>
                  <a:rPr lang="en-US" dirty="0"/>
                  <a:t>Sketches of all Reachability Sets: bottom-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 BFS method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609600"/>
                <a:ext cx="8229600" cy="1143000"/>
              </a:xfrm>
              <a:prstGeom prst="rect">
                <a:avLst/>
              </a:prstGeom>
              <a:blipFill rotWithShape="0">
                <a:blip r:embed="rId2"/>
                <a:stretch>
                  <a:fillRect l="-74" t="-10106" r="-74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931278" y="1752600"/>
                <a:ext cx="4329444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𝐬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𝒗</m:t>
                        </m:r>
                      </m:sub>
                    </m:sSub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a:rPr lang="en-US" b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𝐛𝐨𝐭𝐭𝐨𝐦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7030A0"/>
                            </a:solidFill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b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e>
                      <m:lim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78" y="1752600"/>
                <a:ext cx="4329444" cy="1066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018581" y="2684253"/>
                <a:ext cx="8360434" cy="3733800"/>
              </a:xfrm>
              <a:prstGeom prst="rect">
                <a:avLst/>
              </a:prstGeom>
              <a:solidFill>
                <a:schemeClr val="accent1">
                  <a:alpha val="13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Iterate over nodes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 by increasing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:endParaRPr lang="en-US" dirty="0"/>
              </a:p>
              <a:p>
                <a:pPr marL="400050" lvl="1" indent="0">
                  <a:buNone/>
                </a:pPr>
                <a:r>
                  <a:rPr lang="en-US" sz="3200" dirty="0"/>
                  <a:t>Visit nodes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3200" dirty="0"/>
                  <a:t> through a reverse search from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sz="3200" dirty="0"/>
                  <a:t>: </a:t>
                </a:r>
              </a:p>
              <a:p>
                <a:pPr marL="1257300" lvl="2" indent="-457200">
                  <a:buFont typeface="Wingdings" panose="05000000000000000000" pitchFamily="2" charset="2"/>
                  <a:buChar char="§"/>
                </a:pPr>
                <a:r>
                  <a:rPr lang="en-US" sz="3200" b="1" dirty="0"/>
                  <a:t>IF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sz="3200" i="1" dirty="0">
                        <a:latin typeface="Cambria Math"/>
                      </a:rPr>
                      <m:t>,  </m:t>
                    </m:r>
                  </m:oMath>
                </a14:m>
                <a:endParaRPr lang="en-US" sz="3200" i="1" dirty="0">
                  <a:latin typeface="Cambria Math"/>
                </a:endParaRPr>
              </a:p>
              <a:p>
                <a:pPr marL="1714500" lvl="3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</m:sub>
                    </m:sSub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</m:sub>
                    </m:sSub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∪</m:t>
                    </m:r>
                    <m:r>
                      <m:rPr>
                        <m:lit/>
                      </m:rP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{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m:rPr>
                        <m:lit/>
                      </m:rP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tx2"/>
                  </a:solidFill>
                </a:endParaRPr>
              </a:p>
              <a:p>
                <a:pPr marL="1714500" lvl="3" indent="-457200"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Continue search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chemeClr val="tx2"/>
                        </a:solidFill>
                        <a:latin typeface="Cambria Math"/>
                      </a:rPr>
                      <m:t>inNeighbors</m:t>
                    </m:r>
                    <m:r>
                      <a:rPr lang="en-US" sz="3200" dirty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tx2"/>
                  </a:solidFill>
                </a:endParaRPr>
              </a:p>
              <a:p>
                <a:pPr marL="1257300" lvl="2" indent="-457200">
                  <a:buFont typeface="Wingdings" panose="05000000000000000000" pitchFamily="2" charset="2"/>
                  <a:buChar char="§"/>
                </a:pPr>
                <a:r>
                  <a:rPr lang="en-US" sz="3200" b="1" dirty="0"/>
                  <a:t>ELSE</a:t>
                </a:r>
                <a:r>
                  <a:rPr lang="en-US" sz="3200" dirty="0"/>
                  <a:t>, truncate search at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581" y="2684253"/>
                <a:ext cx="8360434" cy="3733800"/>
              </a:xfrm>
              <a:prstGeom prst="rect">
                <a:avLst/>
              </a:prstGeom>
              <a:blipFill rotWithShape="0">
                <a:blip r:embed="rId4"/>
                <a:stretch>
                  <a:fillRect l="-1747" t="-1789" r="-1310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1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39705" y="1455435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590661" y="1545542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0.85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0.45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0.06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0.69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0.12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379475" y="4824284"/>
            <a:ext cx="2236510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{0.06,          }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730046" y="2900855"/>
            <a:ext cx="2236510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{0.12,          }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157872" y="2499705"/>
            <a:ext cx="2236510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{0.23,          }</a:t>
            </a:r>
          </a:p>
        </p:txBody>
      </p:sp>
      <p:sp>
        <p:nvSpPr>
          <p:cNvPr id="75" name="Oval 74"/>
          <p:cNvSpPr/>
          <p:nvPr/>
        </p:nvSpPr>
        <p:spPr>
          <a:xfrm>
            <a:off x="2345224" y="4468302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140855" y="1365828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452884" y="4826404"/>
            <a:ext cx="918841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0.12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837794" y="2934320"/>
            <a:ext cx="918841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0.23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221810" y="2513550"/>
            <a:ext cx="918841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0.37</a:t>
            </a:r>
          </a:p>
        </p:txBody>
      </p:sp>
      <p:sp>
        <p:nvSpPr>
          <p:cNvPr id="81" name="Oval 80"/>
          <p:cNvSpPr/>
          <p:nvPr/>
        </p:nvSpPr>
        <p:spPr>
          <a:xfrm>
            <a:off x="1640725" y="2864766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569108" y="1467255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746628" y="2034533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116377" y="5551362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3789" y="136288"/>
            <a:ext cx="1082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MinHash</a:t>
            </a:r>
            <a:r>
              <a:rPr lang="en-US" dirty="0" smtClean="0"/>
              <a:t> </a:t>
            </a:r>
            <a:r>
              <a:rPr lang="en-US" dirty="0"/>
              <a:t>sketches of all Reachability Sets: bottom-2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8" grpId="0" animBg="1"/>
      <p:bldP spid="89" grpId="0" animBg="1"/>
      <p:bldP spid="75" grpId="0" animBg="1"/>
      <p:bldP spid="76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1981200" y="6096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/>
                  <a:t>Computing </a:t>
                </a:r>
                <a:r>
                  <a:rPr lang="en-US" sz="3200" dirty="0" err="1" smtClean="0"/>
                  <a:t>MinHash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Sketches of all Reachability Sets: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𝑘</m:t>
                    </m:r>
                    <m:r>
                      <a:rPr lang="en-US" sz="32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sz="3200" dirty="0"/>
                  <a:t>  Distributed (DP)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609600"/>
                <a:ext cx="8229600" cy="1143000"/>
              </a:xfrm>
              <a:prstGeom prst="rect">
                <a:avLst/>
              </a:prstGeom>
              <a:blipFill rotWithShape="0">
                <a:blip r:embed="rId2"/>
                <a:stretch>
                  <a:fillRect t="-2660" r="-593"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09750" y="1981201"/>
                <a:ext cx="838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2"/>
                    </a:solidFill>
                  </a:rPr>
                  <a:t>Next</a:t>
                </a:r>
                <a:r>
                  <a:rPr lang="en-US" sz="3200" dirty="0">
                    <a:solidFill>
                      <a:schemeClr val="tx2"/>
                    </a:solidFill>
                  </a:rPr>
                  <a:t>: back to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𝑘</m:t>
                    </m:r>
                    <m:r>
                      <a:rPr lang="en-US" sz="3200" i="1" dirty="0">
                        <a:latin typeface="Cambria Math"/>
                      </a:rPr>
                      <m:t>=1.</m:t>
                    </m:r>
                  </m:oMath>
                </a14:m>
                <a:r>
                  <a:rPr lang="en-US" sz="3200" dirty="0">
                    <a:solidFill>
                      <a:schemeClr val="tx2"/>
                    </a:solidFill>
                  </a:rPr>
                  <a:t>   </a:t>
                </a:r>
              </a:p>
              <a:p>
                <a:r>
                  <a:rPr lang="en-US" sz="3200" dirty="0">
                    <a:solidFill>
                      <a:schemeClr val="tx2"/>
                    </a:solidFill>
                  </a:rPr>
                  <a:t>We present </a:t>
                </a:r>
                <a:r>
                  <a:rPr lang="en-US" sz="3200" b="1" dirty="0">
                    <a:solidFill>
                      <a:schemeClr val="tx2"/>
                    </a:solidFill>
                  </a:rPr>
                  <a:t>another method</a:t>
                </a:r>
                <a:r>
                  <a:rPr lang="en-US" sz="3200" dirty="0">
                    <a:solidFill>
                      <a:schemeClr val="tx2"/>
                    </a:solidFill>
                  </a:rPr>
                  <a:t> to compute the sketches.  The algorithm has fewer dependencies. It is specified for each node.  It is suitable for computation that is:</a:t>
                </a:r>
              </a:p>
              <a:p>
                <a:endParaRPr lang="en-US" sz="3200" dirty="0">
                  <a:solidFill>
                    <a:schemeClr val="tx2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>
                    <a:solidFill>
                      <a:schemeClr val="tx2"/>
                    </a:solidFill>
                  </a:rPr>
                  <a:t>Distributed, Asynchronous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>
                    <a:solidFill>
                      <a:schemeClr val="tx2"/>
                    </a:solidFill>
                  </a:rPr>
                  <a:t>Dynamic Programming (DP)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>
                    <a:solidFill>
                      <a:schemeClr val="tx2"/>
                    </a:solidFill>
                  </a:rPr>
                  <a:t>Multiple passes on the set of arcs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981200"/>
                <a:ext cx="8382000" cy="4524315"/>
              </a:xfrm>
              <a:prstGeom prst="rect">
                <a:avLst/>
              </a:prstGeom>
              <a:blipFill rotWithShape="1">
                <a:blip r:embed="rId3"/>
                <a:stretch>
                  <a:fillRect l="-1891" t="-1617" r="-2909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1981200" y="6096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/>
                  <a:t>Computing </a:t>
                </a:r>
                <a:r>
                  <a:rPr lang="en-US" sz="3200" dirty="0" err="1" smtClean="0"/>
                  <a:t>MinHash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Sketches of all Reachability Sets: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𝑘</m:t>
                    </m:r>
                    <m:r>
                      <a:rPr lang="en-US" sz="32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sz="3200" dirty="0"/>
                  <a:t>  Distributed (DP)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609600"/>
                <a:ext cx="8229600" cy="1143000"/>
              </a:xfrm>
              <a:prstGeom prst="rect">
                <a:avLst/>
              </a:prstGeom>
              <a:blipFill rotWithShape="0">
                <a:blip r:embed="rId2"/>
                <a:stretch>
                  <a:fillRect t="-2660" r="-593"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305300" y="1752601"/>
                <a:ext cx="3581400" cy="8870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𝐬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sub>
                    </m:sSub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a:rPr lang="en-US" b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𝐦𝐢𝐧</m:t>
                        </m:r>
                      </m:e>
                      <m:lim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0" y="1752601"/>
                <a:ext cx="3581400" cy="8870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981200" y="2870603"/>
                <a:ext cx="8397815" cy="3200400"/>
              </a:xfrm>
              <a:prstGeom prst="rect">
                <a:avLst/>
              </a:prstGeom>
              <a:solidFill>
                <a:schemeClr val="accent1">
                  <a:alpha val="13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𝐬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sub>
                    </m:sSub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i="1" dirty="0"/>
                  <a:t> </a:t>
                </a:r>
              </a:p>
              <a:p>
                <a:pPr marL="1257300" lvl="2" indent="-457200">
                  <a:buFont typeface="Wingdings" panose="05000000000000000000" pitchFamily="2" charset="2"/>
                  <a:buChar char="§"/>
                </a:pPr>
                <a:r>
                  <a:rPr lang="en-US" sz="3200" b="1" dirty="0"/>
                  <a:t>IF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i="1" dirty="0">
                    <a:latin typeface="Cambria Math"/>
                  </a:rPr>
                  <a:t> </a:t>
                </a:r>
                <a:r>
                  <a:rPr lang="en-US" sz="3200" dirty="0">
                    <a:latin typeface="Cambria Math"/>
                  </a:rPr>
                  <a:t>is initialized/updated,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atin typeface="Cambria Math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chemeClr val="tx2"/>
                        </a:solidFill>
                        <a:latin typeface="Cambria Math"/>
                      </a:rPr>
                      <m:t>inNeighbors</m:t>
                    </m:r>
                    <m:r>
                      <a:rPr lang="en-US" sz="3200" dirty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tx2"/>
                  </a:solidFill>
                </a:endParaRPr>
              </a:p>
              <a:p>
                <a:pPr marL="1257300" lvl="2" indent="-457200">
                  <a:buFont typeface="Wingdings" panose="05000000000000000000" pitchFamily="2" charset="2"/>
                  <a:buChar char="§"/>
                </a:pPr>
                <a:r>
                  <a:rPr lang="en-US" sz="3200" b="1" dirty="0"/>
                  <a:t>IF</a:t>
                </a:r>
                <a:r>
                  <a:rPr lang="en-US" sz="3200" dirty="0">
                    <a:latin typeface="Cambria Math"/>
                  </a:rPr>
                  <a:t> value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>
                    <a:latin typeface="Cambria Math"/>
                  </a:rPr>
                  <a:t> is received from neighbor:</a:t>
                </a:r>
              </a:p>
              <a:p>
                <a:pPr marL="1714500" lvl="3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</m:sub>
                    </m:sSub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←</m:t>
                    </m:r>
                    <m:func>
                      <m:funcPr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m:rPr>
                            <m:lit/>
                          </m:rP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870603"/>
                <a:ext cx="8397815" cy="3200400"/>
              </a:xfrm>
              <a:prstGeom prst="rect">
                <a:avLst/>
              </a:prstGeom>
              <a:blipFill rotWithShape="0">
                <a:blip r:embed="rId4"/>
                <a:stretch>
                  <a:fillRect l="-1739" t="-2087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8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1478305" y="312435"/>
                <a:ext cx="9144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DP computation of </a:t>
                </a:r>
                <a:r>
                  <a:rPr lang="en-US" dirty="0" err="1" smtClean="0"/>
                  <a:t>MinHash</a:t>
                </a:r>
                <a:r>
                  <a:rPr lang="en-US" dirty="0" smtClean="0"/>
                  <a:t> </a:t>
                </a:r>
                <a:r>
                  <a:rPr lang="en-US" dirty="0"/>
                  <a:t>sketches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𝑘</m:t>
                    </m:r>
                    <m:r>
                      <a:rPr lang="en-US" sz="36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305" y="312435"/>
                <a:ext cx="9144000" cy="1143000"/>
              </a:xfrm>
              <a:prstGeom prst="rect">
                <a:avLst/>
              </a:prstGeom>
              <a:blipFill rotWithShape="0">
                <a:blip r:embed="rId2"/>
                <a:stretch>
                  <a:fillRect l="-1533" b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346270" y="5879513"/>
                <a:ext cx="4173129" cy="825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Initialize: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𝐬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sub>
                    </m:sSub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70" y="5879513"/>
                <a:ext cx="4173129" cy="825787"/>
              </a:xfrm>
              <a:prstGeom prst="rect">
                <a:avLst/>
              </a:prstGeom>
              <a:blipFill rotWithShape="0">
                <a:blip r:embed="rId3"/>
                <a:stretch>
                  <a:fillRect l="-3650" t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939705" y="1455435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590661" y="1545542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0.85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0.45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0.06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0.69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0.12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781549" y="215539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{0.45}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88333" y="578186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{0.95}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677397" y="578186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{0.32}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06677" y="481161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{0.69}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538106" y="447208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990000" y="230765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{0.28}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421335" y="361635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{0.93}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863069" y="436069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{0.77}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58445" y="308938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{0.34}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810427" y="176457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673510" y="1570654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{0.37}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302183" y="328398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{0.85}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541978" y="271178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1478305" y="312435"/>
                <a:ext cx="9144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DP computation of </a:t>
                </a:r>
                <a:r>
                  <a:rPr lang="en-US" dirty="0" err="1" smtClean="0"/>
                  <a:t>MinHash</a:t>
                </a:r>
                <a:r>
                  <a:rPr lang="en-US" dirty="0" smtClean="0"/>
                  <a:t> </a:t>
                </a:r>
                <a:r>
                  <a:rPr lang="en-US" dirty="0"/>
                  <a:t>sketches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𝑘</m:t>
                    </m:r>
                    <m:r>
                      <a:rPr lang="en-US" sz="36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305" y="312435"/>
                <a:ext cx="9144000" cy="1143000"/>
              </a:xfrm>
              <a:prstGeom prst="rect">
                <a:avLst/>
              </a:prstGeom>
              <a:blipFill rotWithShape="0">
                <a:blip r:embed="rId2"/>
                <a:stretch>
                  <a:fillRect l="-1533" b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6449177" y="5740460"/>
            <a:ext cx="4173129" cy="825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Send to </a:t>
            </a:r>
            <a:r>
              <a:rPr lang="en-US" b="1" dirty="0" err="1">
                <a:solidFill>
                  <a:srgbClr val="7030A0"/>
                </a:solidFill>
              </a:rPr>
              <a:t>inNeighbors</a:t>
            </a:r>
            <a:endParaRPr lang="en-US" b="1" dirty="0">
              <a:solidFill>
                <a:srgbClr val="7030A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39705" y="1455435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590661" y="1545542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0.85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0.45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0.06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0.69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0.12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781549" y="215539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{0.45}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88333" y="578186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{0.95}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677397" y="578186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{0.32}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06677" y="481161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{0.69}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538106" y="447208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990000" y="230765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{0.28}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421335" y="361635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{0.93}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863069" y="436069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{0.77}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58445" y="308938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{0.34}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810427" y="176457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673510" y="1570654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{0.37}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302183" y="328398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{0.85}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541978" y="271178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cxnSp>
        <p:nvCxnSpPr>
          <p:cNvPr id="89" name="Straight Connector 88"/>
          <p:cNvCxnSpPr>
            <a:stCxn id="23" idx="1"/>
          </p:cNvCxnSpPr>
          <p:nvPr/>
        </p:nvCxnSpPr>
        <p:spPr>
          <a:xfrm flipV="1">
            <a:off x="7390032" y="2355809"/>
            <a:ext cx="554435" cy="50895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443842" y="3169355"/>
            <a:ext cx="1226878" cy="11068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3354043" y="5556290"/>
            <a:ext cx="1067839" cy="24603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3226744" y="4565650"/>
            <a:ext cx="2523666" cy="34076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27" idx="0"/>
          </p:cNvCxnSpPr>
          <p:nvPr/>
        </p:nvCxnSpPr>
        <p:spPr>
          <a:xfrm flipH="1">
            <a:off x="7944466" y="2287628"/>
            <a:ext cx="71008" cy="171287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25" idx="6"/>
          </p:cNvCxnSpPr>
          <p:nvPr/>
        </p:nvCxnSpPr>
        <p:spPr>
          <a:xfrm>
            <a:off x="7986360" y="2373280"/>
            <a:ext cx="869639" cy="14321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26" idx="7"/>
          </p:cNvCxnSpPr>
          <p:nvPr/>
        </p:nvCxnSpPr>
        <p:spPr>
          <a:xfrm>
            <a:off x="8855998" y="2425929"/>
            <a:ext cx="287380" cy="1250219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8437678" y="149841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622063" y="561921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489242" y="4537123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2855783" y="3169355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746628" y="2078097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610118" y="406058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8948855" y="338176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9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1478305" y="312435"/>
                <a:ext cx="9144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DP computation of </a:t>
                </a:r>
                <a:r>
                  <a:rPr lang="en-US" dirty="0" err="1" smtClean="0"/>
                  <a:t>MinHash</a:t>
                </a:r>
                <a:r>
                  <a:rPr lang="en-US" dirty="0" smtClean="0"/>
                  <a:t> </a:t>
                </a:r>
                <a:r>
                  <a:rPr lang="en-US" dirty="0"/>
                  <a:t>sketches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𝑘</m:t>
                    </m:r>
                    <m:r>
                      <a:rPr lang="en-US" sz="36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305" y="312435"/>
                <a:ext cx="9144000" cy="1143000"/>
              </a:xfrm>
              <a:prstGeom prst="rect">
                <a:avLst/>
              </a:prstGeom>
              <a:blipFill rotWithShape="0">
                <a:blip r:embed="rId2"/>
                <a:stretch>
                  <a:fillRect l="-1533" b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8054058" y="5797588"/>
            <a:ext cx="2136913" cy="825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Update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39705" y="1455435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590661" y="1545542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0.85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0.45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0.06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0.69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0.12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781549" y="215539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{0.45}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88333" y="578186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{0.32}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677397" y="578186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{0.32}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06677" y="481161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538106" y="447208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990000" y="230765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421335" y="361635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{0.28}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863069" y="436069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58445" y="308938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810427" y="176457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673510" y="1570654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{0.37}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302183" y="328398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541978" y="271178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cxnSp>
        <p:nvCxnSpPr>
          <p:cNvPr id="89" name="Straight Connector 88"/>
          <p:cNvCxnSpPr>
            <a:stCxn id="23" idx="1"/>
          </p:cNvCxnSpPr>
          <p:nvPr/>
        </p:nvCxnSpPr>
        <p:spPr>
          <a:xfrm flipV="1">
            <a:off x="7390032" y="2355809"/>
            <a:ext cx="554435" cy="50895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443842" y="3169355"/>
            <a:ext cx="1226878" cy="11068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3354043" y="5556290"/>
            <a:ext cx="1067839" cy="24603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3226744" y="4565650"/>
            <a:ext cx="2523666" cy="34076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27" idx="0"/>
          </p:cNvCxnSpPr>
          <p:nvPr/>
        </p:nvCxnSpPr>
        <p:spPr>
          <a:xfrm flipH="1">
            <a:off x="7944466" y="2287628"/>
            <a:ext cx="71008" cy="171287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25" idx="6"/>
          </p:cNvCxnSpPr>
          <p:nvPr/>
        </p:nvCxnSpPr>
        <p:spPr>
          <a:xfrm>
            <a:off x="7986360" y="2373280"/>
            <a:ext cx="869639" cy="14321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26" idx="7"/>
          </p:cNvCxnSpPr>
          <p:nvPr/>
        </p:nvCxnSpPr>
        <p:spPr>
          <a:xfrm>
            <a:off x="8855998" y="2425929"/>
            <a:ext cx="287380" cy="1250219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8437678" y="149841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622063" y="561921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489242" y="4537123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2855783" y="3169355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746628" y="2078097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610118" y="406058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8948855" y="338176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5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  <p:bldP spid="80" grpId="0"/>
      <p:bldP spid="81" grpId="0"/>
      <p:bldP spid="82" grpId="0"/>
      <p:bldP spid="83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 </a:t>
            </a:r>
            <a:r>
              <a:rPr lang="en-US" dirty="0" smtClean="0"/>
              <a:t>on Very </a:t>
            </a:r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/>
              <a:t>G</a:t>
            </a:r>
            <a:r>
              <a:rPr lang="en-US" dirty="0" smtClean="0"/>
              <a:t>raphs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0981"/>
            <a:ext cx="11734800" cy="82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Design </a:t>
            </a:r>
            <a:r>
              <a:rPr lang="en-US" dirty="0" err="1"/>
              <a:t>a</a:t>
            </a:r>
            <a:r>
              <a:rPr lang="en-US" smtClean="0"/>
              <a:t>lgorithms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chemeClr val="tx2"/>
                </a:solidFill>
              </a:rPr>
              <a:t>Streamed /  Distributed / Parallel</a:t>
            </a:r>
            <a:r>
              <a:rPr lang="en-US" dirty="0"/>
              <a:t> </a:t>
            </a:r>
            <a:r>
              <a:rPr lang="en-US" dirty="0" smtClean="0"/>
              <a:t>computation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413000"/>
            <a:ext cx="111252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B050"/>
                </a:solidFill>
              </a:rPr>
              <a:t>General </a:t>
            </a:r>
            <a:r>
              <a:rPr lang="en-US" b="1" dirty="0" smtClean="0">
                <a:solidFill>
                  <a:srgbClr val="00B050"/>
                </a:solidFill>
              </a:rPr>
              <a:t>guidelines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 smtClean="0"/>
              <a:t>keep </a:t>
            </a:r>
            <a:r>
              <a:rPr lang="en-US" sz="3300" dirty="0"/>
              <a:t>total computation/ communication/ storage  </a:t>
            </a:r>
            <a:r>
              <a:rPr lang="en-US" sz="3300" dirty="0" smtClean="0"/>
              <a:t>“sub/linear”  </a:t>
            </a:r>
            <a:r>
              <a:rPr lang="en-US" sz="3300" dirty="0"/>
              <a:t>in the size of the </a:t>
            </a:r>
            <a:r>
              <a:rPr lang="en-US" sz="3300" dirty="0" smtClean="0"/>
              <a:t>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 smtClean="0"/>
              <a:t>Trade off computation and approximation quality</a:t>
            </a:r>
            <a:endParaRPr lang="en-US" sz="33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/>
              <a:t>Parallelize (minimize chains of dependencies)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/>
              <a:t>Localize </a:t>
            </a:r>
            <a:r>
              <a:rPr lang="en-US" sz="3300" dirty="0" smtClean="0"/>
              <a:t>dependencies  (nodes that share edges are stored closer to each other)</a:t>
            </a:r>
            <a:endParaRPr lang="en-US" sz="3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0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1478305" y="312435"/>
                <a:ext cx="9144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DP computation of </a:t>
                </a:r>
                <a:r>
                  <a:rPr lang="en-US" dirty="0" err="1" smtClean="0"/>
                  <a:t>MinHash</a:t>
                </a:r>
                <a:r>
                  <a:rPr lang="en-US" dirty="0" smtClean="0"/>
                  <a:t> </a:t>
                </a:r>
                <a:r>
                  <a:rPr lang="en-US" dirty="0"/>
                  <a:t>sketches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𝑘</m:t>
                    </m:r>
                    <m:r>
                      <a:rPr lang="en-US" sz="36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305" y="312435"/>
                <a:ext cx="9144000" cy="1143000"/>
              </a:xfrm>
              <a:prstGeom prst="rect">
                <a:avLst/>
              </a:prstGeom>
              <a:blipFill rotWithShape="0">
                <a:blip r:embed="rId2"/>
                <a:stretch>
                  <a:fillRect l="-1533" b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7058931" y="5661354"/>
            <a:ext cx="3132040" cy="825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If updated, send to </a:t>
            </a:r>
            <a:r>
              <a:rPr lang="en-US" b="1" dirty="0" err="1">
                <a:solidFill>
                  <a:srgbClr val="7030A0"/>
                </a:solidFill>
              </a:rPr>
              <a:t>inNeighbors</a:t>
            </a:r>
            <a:endParaRPr lang="en-US" b="1" dirty="0">
              <a:solidFill>
                <a:srgbClr val="7030A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39705" y="1455435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590661" y="1545542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0.85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0.45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0.06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0.69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0.12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781549" y="215539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{0.45}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88333" y="578186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{0.32}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677397" y="578186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{0.32}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06677" y="481161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538106" y="447208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990000" y="230765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421335" y="361635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{0.28}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863069" y="436069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58445" y="308938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810427" y="176457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673510" y="1570654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{0.37}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302183" y="328398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541978" y="271178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99" name="Oval 98"/>
          <p:cNvSpPr/>
          <p:nvPr/>
        </p:nvSpPr>
        <p:spPr>
          <a:xfrm>
            <a:off x="8437678" y="149841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622063" y="561921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489242" y="4537123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2855783" y="3169355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746628" y="2078097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610118" y="406058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8948855" y="338176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1478305" y="312435"/>
                <a:ext cx="9144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DP computation of </a:t>
                </a:r>
                <a:r>
                  <a:rPr lang="en-US" dirty="0" err="1" smtClean="0"/>
                  <a:t>MinHash</a:t>
                </a:r>
                <a:r>
                  <a:rPr lang="en-US" dirty="0" smtClean="0"/>
                  <a:t> </a:t>
                </a:r>
                <a:r>
                  <a:rPr lang="en-US" dirty="0"/>
                  <a:t>sketches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𝑘</m:t>
                    </m:r>
                    <m:r>
                      <a:rPr lang="en-US" sz="36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305" y="312435"/>
                <a:ext cx="9144000" cy="1143000"/>
              </a:xfrm>
              <a:prstGeom prst="rect">
                <a:avLst/>
              </a:prstGeom>
              <a:blipFill rotWithShape="0">
                <a:blip r:embed="rId2"/>
                <a:stretch>
                  <a:fillRect l="-1533" b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8054058" y="5797588"/>
            <a:ext cx="2136913" cy="825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Update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39705" y="1455435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590661" y="1545542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0.85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0.45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0.06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0.69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0.12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781549" y="215539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{0.45}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88333" y="578186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{0.32}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677397" y="578186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{0.32}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06677" y="481161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538106" y="447208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990000" y="230765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421335" y="361635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{0.28}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863069" y="436069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58445" y="308938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810427" y="176457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673510" y="1570654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{0.37}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302183" y="328398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541978" y="271178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8853439" y="2422526"/>
            <a:ext cx="246248" cy="130301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8" idx="0"/>
          </p:cNvCxnSpPr>
          <p:nvPr/>
        </p:nvCxnSpPr>
        <p:spPr>
          <a:xfrm flipV="1">
            <a:off x="4606678" y="4518437"/>
            <a:ext cx="1242710" cy="99766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00" idx="7"/>
          </p:cNvCxnSpPr>
          <p:nvPr/>
        </p:nvCxnSpPr>
        <p:spPr>
          <a:xfrm flipV="1">
            <a:off x="3407862" y="4504102"/>
            <a:ext cx="2451589" cy="123898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21" idx="4"/>
          </p:cNvCxnSpPr>
          <p:nvPr/>
        </p:nvCxnSpPr>
        <p:spPr>
          <a:xfrm>
            <a:off x="2645669" y="2232122"/>
            <a:ext cx="945857" cy="968559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22" idx="6"/>
          </p:cNvCxnSpPr>
          <p:nvPr/>
        </p:nvCxnSpPr>
        <p:spPr>
          <a:xfrm flipH="1">
            <a:off x="3627030" y="2357478"/>
            <a:ext cx="594827" cy="89845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8437678" y="149841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622063" y="561921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489242" y="4537123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2855783" y="3169355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746628" y="2078097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610118" y="406058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8948855" y="338176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1478305" y="312435"/>
                <a:ext cx="9144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DP computation of </a:t>
                </a:r>
                <a:r>
                  <a:rPr lang="en-US" dirty="0" err="1" smtClean="0"/>
                  <a:t>MinHash</a:t>
                </a:r>
                <a:r>
                  <a:rPr lang="en-US" dirty="0" smtClean="0"/>
                  <a:t> </a:t>
                </a:r>
                <a:r>
                  <a:rPr lang="en-US" dirty="0"/>
                  <a:t>sketches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𝑘</m:t>
                    </m:r>
                    <m:r>
                      <a:rPr lang="en-US" sz="36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305" y="312435"/>
                <a:ext cx="9144000" cy="1143000"/>
              </a:xfrm>
              <a:prstGeom prst="rect">
                <a:avLst/>
              </a:prstGeom>
              <a:blipFill rotWithShape="0">
                <a:blip r:embed="rId2"/>
                <a:stretch>
                  <a:fillRect l="-1533" b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6473570" y="5759772"/>
            <a:ext cx="3888162" cy="825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If updated, send to </a:t>
            </a:r>
            <a:r>
              <a:rPr lang="en-US" b="1" dirty="0" err="1">
                <a:solidFill>
                  <a:srgbClr val="7030A0"/>
                </a:solidFill>
              </a:rPr>
              <a:t>inNeighbors</a:t>
            </a:r>
            <a:r>
              <a:rPr lang="en-US" b="1" dirty="0">
                <a:solidFill>
                  <a:srgbClr val="7030A0"/>
                </a:solidFill>
              </a:rPr>
              <a:t>.  Done.</a:t>
            </a:r>
            <a:r>
              <a:rPr lang="en-US" b="1" dirty="0">
                <a:solidFill>
                  <a:srgbClr val="7030A0"/>
                </a:solidFill>
                <a:latin typeface="+mj-lt"/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39705" y="1455435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590661" y="1545542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0.85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0.45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0.06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0.69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0.12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781549" y="215539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88333" y="578186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677397" y="578186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06677" y="481161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538106" y="447208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990000" y="230765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421335" y="361635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863069" y="436069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58445" y="308938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810427" y="176457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673510" y="1570654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302183" y="328398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541978" y="271178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DP: Edge traversals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295400"/>
                <a:ext cx="9144000" cy="65273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 smtClean="0">
                    <a:solidFill>
                      <a:schemeClr val="tx2"/>
                    </a:solidFill>
                  </a:rPr>
                  <a:t>Lemma</a:t>
                </a:r>
                <a:r>
                  <a:rPr lang="en-US" dirty="0" smtClean="0"/>
                  <a:t>:  Each arc is used in expectation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&lt; </m:t>
                    </m:r>
                    <m:r>
                      <m:rPr>
                        <m:sty m:val="p"/>
                      </m:rP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ln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/>
                  <a:t>times.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95400"/>
                <a:ext cx="9144000" cy="652732"/>
              </a:xfrm>
              <a:blipFill rotWithShape="1">
                <a:blip r:embed="rId2"/>
                <a:stretch>
                  <a:fillRect l="-1667" t="-11215" r="-2600" b="-1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963947" y="1903562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u="sng" dirty="0" smtClean="0">
                    <a:solidFill>
                      <a:schemeClr val="tx2"/>
                    </a:solidFill>
                  </a:rPr>
                  <a:t>Proof:</a:t>
                </a:r>
                <a:r>
                  <a:rPr lang="en-US" dirty="0"/>
                  <a:t>  We bound the expected number of updates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. </a:t>
                </a:r>
                <a:r>
                  <a:rPr lang="en-US" sz="2800" dirty="0"/>
                  <a:t>(similar to lecture2)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947" y="1903562"/>
                <a:ext cx="82296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l="-1852" t="-6915"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794294" y="3048000"/>
                <a:ext cx="8568906" cy="3657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Consider nodes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𝑣</m:t>
                    </m:r>
                    <m:r>
                      <a:rPr lang="en-US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,…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in order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/>
                  <a:t>  </a:t>
                </a:r>
                <a:r>
                  <a:rPr lang="en-US" dirty="0"/>
                  <a:t>is propagated to (can reach)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The probability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h</m:t>
                    </m:r>
                    <m:r>
                      <a:rPr lang="en-US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updates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𝑣</m:t>
                        </m:r>
                      </m:sub>
                    </m:sSub>
                    <m:r>
                      <a:rPr lang="en-US" b="0" i="0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tx2"/>
                        </a:solidFill>
                        <a:latin typeface="Cambria Math"/>
                      </a:rPr>
                      <m:t>𝐏𝐫</m:t>
                    </m:r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⁡[</m:t>
                    </m:r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&lt;</m:t>
                    </m:r>
                    <m:limLow>
                      <m:limLowPr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func>
                          <m:func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a:rPr lang="en-US" b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𝐦𝐢𝐧</m:t>
                            </m:r>
                          </m:fName>
                          <m:e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𝒉</m:t>
                            </m:r>
                            <m:d>
                              <m:dPr>
                                <m:ctrlPr>
                                  <a:rPr lang="en-US" b="1" i="1" dirty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dirty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  <m:lim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𝒊</m:t>
                        </m:r>
                      </m:lim>
                    </m:limLow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]=</m:t>
                    </m:r>
                    <m:box>
                      <m:boxPr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𝒊</m:t>
                            </m:r>
                          </m:den>
                        </m:f>
                      </m:e>
                    </m:box>
                  </m:oMath>
                </a14:m>
                <a:endParaRPr lang="en-US" b="1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Summing over nodes (linearity of expectation):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</m:sup>
                      <m:e>
                        <m:box>
                          <m:boxPr>
                            <m:ctrlP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den>
                            </m:f>
                          </m:e>
                        </m:box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ln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</m:e>
                    </m:nary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294" y="3048000"/>
                <a:ext cx="8568906" cy="3657600"/>
              </a:xfrm>
              <a:prstGeom prst="rect">
                <a:avLst/>
              </a:prstGeom>
              <a:blipFill rotWithShape="0">
                <a:blip r:embed="rId4"/>
                <a:stretch>
                  <a:fillRect l="-1565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DP: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95250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longest</a:t>
            </a:r>
            <a:r>
              <a:rPr lang="en-US" dirty="0" smtClean="0"/>
              <a:t> chain of dependencies is at most the longest shortest path (the </a:t>
            </a:r>
            <a:r>
              <a:rPr lang="en-US" b="1" dirty="0" smtClean="0">
                <a:solidFill>
                  <a:schemeClr val="accent1"/>
                </a:solidFill>
              </a:rPr>
              <a:t>diameter</a:t>
            </a:r>
            <a:r>
              <a:rPr lang="en-US" dirty="0" smtClean="0"/>
              <a:t> of the graph)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Next</a:t>
            </a:r>
            <a:r>
              <a:rPr lang="en-US" dirty="0" smtClean="0"/>
              <a:t>: All-Distances Sketches (ADS)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1"/>
            <a:ext cx="10744200" cy="403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Sketch for  </a:t>
            </a:r>
            <a:r>
              <a:rPr lang="en-US" dirty="0" smtClean="0">
                <a:solidFill>
                  <a:schemeClr val="accent1"/>
                </a:solidFill>
              </a:rPr>
              <a:t>distance</a:t>
            </a:r>
            <a:r>
              <a:rPr lang="en-US" dirty="0" smtClean="0"/>
              <a:t>  (generalize </a:t>
            </a:r>
            <a:r>
              <a:rPr lang="en-US" dirty="0" smtClean="0">
                <a:solidFill>
                  <a:schemeClr val="accent1"/>
                </a:solidFill>
              </a:rPr>
              <a:t>reachability)</a:t>
            </a:r>
            <a:r>
              <a:rPr lang="en-US" dirty="0" smtClean="0"/>
              <a:t>: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Sketch supports distance-based queries: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Centrality, similarity, influence, approximate distances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0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ADSs</a:t>
            </a:r>
            <a:br>
              <a:rPr lang="en-US" dirty="0" smtClean="0"/>
            </a:br>
            <a:endParaRPr lang="en-US" sz="36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00200" y="2438400"/>
                <a:ext cx="8763000" cy="3502025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Distance distribution, effective diameter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(distance-decay) Closeness centrality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Similarity  of distance/rank vectors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Distance oracles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Tightness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⊂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as a community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Influence (Coverage) 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2438400"/>
                <a:ext cx="8763000" cy="3502025"/>
              </a:xfrm>
              <a:blipFill rotWithShape="0">
                <a:blip r:embed="rId2"/>
                <a:stretch>
                  <a:fillRect l="-1601" t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66</a:t>
            </a:fld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88950" y="1222374"/>
            <a:ext cx="10941050" cy="9874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tx2"/>
                </a:solidFill>
              </a:rPr>
              <a:t>Estimate node/subset/network level properties that are costly to compute exactly: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Recommended </a:t>
            </a:r>
            <a:r>
              <a:rPr lang="en-US" b="1" dirty="0" smtClean="0">
                <a:solidFill>
                  <a:schemeClr val="tx2"/>
                </a:solidFill>
              </a:rPr>
              <a:t>reading on social networks analysis: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Book: “Networks</a:t>
            </a:r>
            <a:r>
              <a:rPr lang="en-US" dirty="0"/>
              <a:t>, Crowds, and Markets:  Reasoning About a Highly Connected </a:t>
            </a:r>
            <a:r>
              <a:rPr lang="en-US" dirty="0" smtClean="0"/>
              <a:t>World” By David Easley and Jon Kleinberg.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http://www.cs.cornell.edu/home/kleinber/networks-book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Course/Lectures by </a:t>
            </a:r>
            <a:r>
              <a:rPr lang="en-US" dirty="0" err="1" smtClean="0"/>
              <a:t>Lada</a:t>
            </a:r>
            <a:r>
              <a:rPr lang="en-US" dirty="0" smtClean="0"/>
              <a:t> </a:t>
            </a:r>
            <a:r>
              <a:rPr lang="en-US" dirty="0" err="1" smtClean="0"/>
              <a:t>Adamic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www.coursera.org/course/sna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open.umich.edu/education/si/si508/fall2008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Page Rank: </a:t>
            </a:r>
            <a:r>
              <a:rPr lang="en-US" dirty="0"/>
              <a:t> </a:t>
            </a:r>
            <a:r>
              <a:rPr lang="en-US" i="1" dirty="0">
                <a:hlinkClick r:id="rId5" tooltip="Sergey Brin"/>
              </a:rPr>
              <a:t>Brin, S.</a:t>
            </a:r>
            <a:r>
              <a:rPr lang="en-US" i="1" dirty="0"/>
              <a:t>; </a:t>
            </a:r>
            <a:r>
              <a:rPr lang="en-US" i="1" dirty="0">
                <a:hlinkClick r:id="rId6" tooltip="Larry Page"/>
              </a:rPr>
              <a:t>Page, L.</a:t>
            </a:r>
            <a:r>
              <a:rPr lang="en-US" i="1" dirty="0"/>
              <a:t> (1998). </a:t>
            </a:r>
            <a:r>
              <a:rPr lang="en-US" i="1" dirty="0">
                <a:hlinkClick r:id="rId7"/>
              </a:rPr>
              <a:t>"The anatomy of a large-scale hypertextual Web search engine</a:t>
            </a:r>
            <a:r>
              <a:rPr lang="en-US" i="1" dirty="0" smtClean="0">
                <a:hlinkClick r:id="rId7"/>
              </a:rPr>
              <a:t>"</a:t>
            </a:r>
            <a:r>
              <a:rPr lang="en-US" i="1" dirty="0" smtClean="0"/>
              <a:t>.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9829800" cy="449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Reachability </a:t>
            </a:r>
            <a:r>
              <a:rPr lang="en-US" b="1" dirty="0" err="1" smtClean="0">
                <a:solidFill>
                  <a:schemeClr val="tx2"/>
                </a:solidFill>
              </a:rPr>
              <a:t>MinHash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sketches, All-Distances sketches (lectures </a:t>
            </a:r>
            <a:r>
              <a:rPr lang="en-US" b="1" dirty="0" smtClean="0">
                <a:solidFill>
                  <a:schemeClr val="tx2"/>
                </a:solidFill>
              </a:rPr>
              <a:t>9</a:t>
            </a:r>
            <a:r>
              <a:rPr lang="en-US" b="1" dirty="0" smtClean="0">
                <a:solidFill>
                  <a:schemeClr val="tx2"/>
                </a:solidFill>
              </a:rPr>
              <a:t>,10): </a:t>
            </a:r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E. Cohen “Size-Estimation </a:t>
            </a:r>
            <a:r>
              <a:rPr lang="en-US" dirty="0"/>
              <a:t>Framework with Applications to Transitive Closure and </a:t>
            </a:r>
            <a:r>
              <a:rPr lang="en-US" dirty="0" smtClean="0"/>
              <a:t>Reachability” JCSS 1997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E. Cohen H. Kaplan “Spatially-decaying </a:t>
            </a:r>
            <a:r>
              <a:rPr lang="en-US" dirty="0"/>
              <a:t>aggregation over a </a:t>
            </a:r>
            <a:r>
              <a:rPr lang="en-US" dirty="0" smtClean="0"/>
              <a:t>network” JCSS 2007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E. Cohen H. Kaplan “Summarizing data using bottom-k sketches” PODC 2007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E. Cohen: “All-Distances </a:t>
            </a:r>
            <a:r>
              <a:rPr lang="en-US" dirty="0"/>
              <a:t>Sketches, Revisited: HIP Estimators for Massive Graphs </a:t>
            </a:r>
            <a:r>
              <a:rPr lang="en-US" dirty="0" smtClean="0"/>
              <a:t>Analysis” </a:t>
            </a:r>
            <a:r>
              <a:rPr lang="en-US" dirty="0" smtClean="0"/>
              <a:t>TKDE</a:t>
            </a:r>
            <a:r>
              <a:rPr lang="en-US" dirty="0" smtClean="0"/>
              <a:t> 2015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Mining the link structure:</a:t>
            </a:r>
            <a:r>
              <a:rPr lang="en-US" dirty="0"/>
              <a:t> </a:t>
            </a:r>
            <a:r>
              <a:rPr lang="en-US" sz="3600" dirty="0" smtClean="0">
                <a:solidFill>
                  <a:schemeClr val="tx2"/>
                </a:solidFill>
              </a:rPr>
              <a:t>Network</a:t>
            </a:r>
            <a:r>
              <a:rPr lang="en-US" sz="3600" dirty="0" smtClean="0"/>
              <a:t> level </a:t>
            </a:r>
            <a:r>
              <a:rPr lang="en-US" sz="3600" dirty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219200"/>
            <a:ext cx="10744200" cy="3429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Connected/Strongly connected components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Diamete</a:t>
            </a:r>
            <a:r>
              <a:rPr lang="en-US" dirty="0" smtClean="0"/>
              <a:t>r (longest shortest </a:t>
            </a:r>
            <a:r>
              <a:rPr lang="en-US" i="1" dirty="0" smtClean="0"/>
              <a:t>s-t</a:t>
            </a:r>
            <a:r>
              <a:rPr lang="en-US" dirty="0" smtClean="0"/>
              <a:t> path)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Effective diameter </a:t>
            </a:r>
            <a:r>
              <a:rPr lang="en-US" dirty="0" smtClean="0"/>
              <a:t>(90% percentile of pairwise </a:t>
            </a:r>
            <a:r>
              <a:rPr lang="en-US" dirty="0" smtClean="0"/>
              <a:t>distances)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D</a:t>
            </a:r>
            <a:r>
              <a:rPr lang="en-US" dirty="0" smtClean="0">
                <a:solidFill>
                  <a:schemeClr val="tx2"/>
                </a:solidFill>
              </a:rPr>
              <a:t>istance distribution </a:t>
            </a:r>
            <a:r>
              <a:rPr lang="en-US" dirty="0" smtClean="0"/>
              <a:t>(number of pairs within each distance)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Degree </a:t>
            </a:r>
            <a:r>
              <a:rPr lang="en-US" dirty="0" smtClean="0">
                <a:solidFill>
                  <a:schemeClr val="tx2"/>
                </a:solidFill>
              </a:rPr>
              <a:t>distribution </a:t>
            </a:r>
            <a:r>
              <a:rPr lang="en-US" dirty="0" smtClean="0"/>
              <a:t>(number of nodes with each degree)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1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Diameter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57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/>
          <p:nvPr/>
        </p:nvCxnSpPr>
        <p:spPr>
          <a:xfrm flipH="1">
            <a:off x="3688819" y="2754146"/>
            <a:ext cx="3893645" cy="52983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17" idx="3"/>
          </p:cNvCxnSpPr>
          <p:nvPr/>
        </p:nvCxnSpPr>
        <p:spPr>
          <a:xfrm flipH="1" flipV="1">
            <a:off x="2707397" y="2153789"/>
            <a:ext cx="983664" cy="114622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051532" y="5615946"/>
            <a:ext cx="2933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Diameter is 3</a:t>
            </a:r>
          </a:p>
        </p:txBody>
      </p:sp>
      <p:cxnSp>
        <p:nvCxnSpPr>
          <p:cNvPr id="63" name="Straight Connector 62"/>
          <p:cNvCxnSpPr>
            <a:endCxn id="22" idx="2"/>
          </p:cNvCxnSpPr>
          <p:nvPr/>
        </p:nvCxnSpPr>
        <p:spPr>
          <a:xfrm>
            <a:off x="7365954" y="2830270"/>
            <a:ext cx="1658076" cy="88936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Degree distribution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57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8770569" y="4390390"/>
            <a:ext cx="319940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Degree 3: 5 nodes</a:t>
            </a:r>
          </a:p>
          <a:p>
            <a:r>
              <a:rPr lang="en-US" sz="3200" dirty="0" smtClean="0"/>
              <a:t>Degree 4: 3 nodes</a:t>
            </a:r>
          </a:p>
          <a:p>
            <a:r>
              <a:rPr lang="en-US" sz="3200" dirty="0" smtClean="0"/>
              <a:t>Degree 5: 4 nodes</a:t>
            </a:r>
          </a:p>
          <a:p>
            <a:r>
              <a:rPr lang="en-US" sz="3200" dirty="0" smtClean="0"/>
              <a:t>Degree 6: 1 node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Lecture9</a:t>
            </a:r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17529</TotalTime>
  <Words>3045</Words>
  <Application>Microsoft Macintosh PowerPoint</Application>
  <PresentationFormat>Widescreen</PresentationFormat>
  <Paragraphs>786</Paragraphs>
  <Slides>68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Calibri</vt:lpstr>
      <vt:lpstr>Cambria Math</vt:lpstr>
      <vt:lpstr>Mangal</vt:lpstr>
      <vt:lpstr>Wingdings</vt:lpstr>
      <vt:lpstr>Arial</vt:lpstr>
      <vt:lpstr>Office Theme</vt:lpstr>
      <vt:lpstr>Foundations of Data Mining</vt:lpstr>
      <vt:lpstr>Today:  Mining and Learning from graphs (I)</vt:lpstr>
      <vt:lpstr>Graph Datasets: Represent relations between “entities”</vt:lpstr>
      <vt:lpstr>Graph Datasets</vt:lpstr>
      <vt:lpstr>Properties</vt:lpstr>
      <vt:lpstr>Computation on Very Large Graphs </vt:lpstr>
      <vt:lpstr>Mining the link structure: Network level properties</vt:lpstr>
      <vt:lpstr>Diameter</vt:lpstr>
      <vt:lpstr>Degree distribution</vt:lpstr>
      <vt:lpstr>Distance distribution of </vt:lpstr>
      <vt:lpstr>…Mining the link structure: Network/node level properties</vt:lpstr>
      <vt:lpstr>Triangles</vt:lpstr>
      <vt:lpstr>Triangles</vt:lpstr>
      <vt:lpstr>Triangles</vt:lpstr>
      <vt:lpstr>Communities Example (overlapping)</vt:lpstr>
      <vt:lpstr>Communities Example (overlapping)</vt:lpstr>
      <vt:lpstr>Communities Example (overlapping)</vt:lpstr>
      <vt:lpstr>Communities Example (overlapping)</vt:lpstr>
      <vt:lpstr>…Mining the link structure: Node level properties</vt:lpstr>
      <vt:lpstr>Centrality</vt:lpstr>
      <vt:lpstr>Influence (“coverage”):  High</vt:lpstr>
      <vt:lpstr>Influence (“coverage”):  Low</vt:lpstr>
      <vt:lpstr>Centrality</vt:lpstr>
      <vt:lpstr>Closeness Centrality (distance based)</vt:lpstr>
      <vt:lpstr>Degree (to Eigenvector) Centrality (“cut” based)</vt:lpstr>
      <vt:lpstr>… Eigenvector Centrality (“cut” based)</vt:lpstr>
      <vt:lpstr>… Solving Eigenvector equations via power iterations</vt:lpstr>
      <vt:lpstr>… Applying power iterations to solve R(v)=∑_(u∈Γ^- (v))▒R(u)/(〖|Γ〗^+ (u)|) </vt:lpstr>
      <vt:lpstr>Page Rank Centrality</vt:lpstr>
      <vt:lpstr>Computing Page Rank Centrality </vt:lpstr>
      <vt:lpstr>Page Rank via Power iterations</vt:lpstr>
      <vt:lpstr>Next:  Node sketches for distance/reachability based measures</vt:lpstr>
      <vt:lpstr>Reachability Sets</vt:lpstr>
      <vt:lpstr>Reachability Set of</vt:lpstr>
      <vt:lpstr>Reachability Set of</vt:lpstr>
      <vt:lpstr>Why sketch reachability sets ?</vt:lpstr>
      <vt:lpstr>Review (lecture2): MinHash Sketch Variety</vt:lpstr>
      <vt:lpstr>MinHash sketches of Reachability sets of nodes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 of DP: Edge traversals </vt:lpstr>
      <vt:lpstr>Analysis of DP: dependencies</vt:lpstr>
      <vt:lpstr>Next: All-Distances Sketches (ADS)</vt:lpstr>
      <vt:lpstr>Applications of ADSs </vt:lpstr>
      <vt:lpstr>Bibliography</vt:lpstr>
      <vt:lpstr>Bibliography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Big Data:  Lecture 11</dc:title>
  <dc:creator>Edith Cohen</dc:creator>
  <cp:lastModifiedBy>Edith Cohen</cp:lastModifiedBy>
  <cp:revision>576</cp:revision>
  <cp:lastPrinted>2017-12-19T09:28:59Z</cp:lastPrinted>
  <dcterms:created xsi:type="dcterms:W3CDTF">2013-12-15T13:25:52Z</dcterms:created>
  <dcterms:modified xsi:type="dcterms:W3CDTF">2017-12-19T10:55:54Z</dcterms:modified>
</cp:coreProperties>
</file>