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74" r:id="rId3"/>
    <p:sldId id="398" r:id="rId4"/>
    <p:sldId id="399" r:id="rId5"/>
    <p:sldId id="400" r:id="rId6"/>
    <p:sldId id="456" r:id="rId7"/>
    <p:sldId id="455" r:id="rId8"/>
    <p:sldId id="429" r:id="rId9"/>
    <p:sldId id="466" r:id="rId10"/>
    <p:sldId id="458" r:id="rId11"/>
    <p:sldId id="431" r:id="rId12"/>
    <p:sldId id="432" r:id="rId13"/>
    <p:sldId id="459" r:id="rId14"/>
    <p:sldId id="434" r:id="rId15"/>
    <p:sldId id="460" r:id="rId16"/>
    <p:sldId id="461" r:id="rId17"/>
    <p:sldId id="463" r:id="rId18"/>
    <p:sldId id="464" r:id="rId19"/>
    <p:sldId id="465" r:id="rId20"/>
    <p:sldId id="467" r:id="rId21"/>
    <p:sldId id="468" r:id="rId22"/>
    <p:sldId id="469" r:id="rId23"/>
    <p:sldId id="470" r:id="rId24"/>
    <p:sldId id="440" r:id="rId25"/>
    <p:sldId id="403" r:id="rId26"/>
    <p:sldId id="445" r:id="rId27"/>
    <p:sldId id="444" r:id="rId28"/>
    <p:sldId id="446" r:id="rId29"/>
    <p:sldId id="449" r:id="rId30"/>
    <p:sldId id="447" r:id="rId31"/>
    <p:sldId id="452" r:id="rId32"/>
    <p:sldId id="419" r:id="rId33"/>
    <p:sldId id="423" r:id="rId34"/>
    <p:sldId id="453" r:id="rId35"/>
    <p:sldId id="425" r:id="rId36"/>
    <p:sldId id="454" r:id="rId37"/>
    <p:sldId id="450" r:id="rId38"/>
    <p:sldId id="451" r:id="rId39"/>
    <p:sldId id="427" r:id="rId40"/>
    <p:sldId id="428" r:id="rId41"/>
    <p:sldId id="33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 snapToGrid="0">
      <p:cViewPr varScale="1">
        <p:scale>
          <a:sx n="62" d="100"/>
          <a:sy n="62" d="100"/>
        </p:scale>
        <p:origin x="139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A78CF-6985-4B0D-BBEE-7FF090114E1D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D4C4-D301-46E9-9620-4376E73D9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276A0-30FC-4860-AD68-DF87A0E8DE75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2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182B7-3121-4AEC-AF7D-2C6CA31FA99F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0FA40-CF6D-41E5-A38F-2554D9AB85DE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5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30B5-5419-4E8C-A536-21B8C7B584F0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02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834A-38E7-4FB9-951E-2EE93C096729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BA81F-1115-4D64-8360-C1EFDFE0F70C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9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FD7-C93D-4FD8-8499-F31CA0D3DC85}" type="datetime1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692D-C6C0-4B54-BFC6-4BA912C7F90F}" type="datetime1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4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8486F-393D-4E65-8ABF-4AF12127B9C4}" type="datetime1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9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4F09-98BC-4C64-87C8-D624B50663EC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5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95058-7F79-4499-AE77-A48125938892}" type="datetime1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69B7F-5AB8-4C44-ABFC-99D3A2D59350}" type="datetime1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71389-96DB-44CD-96F7-395762860B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7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6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6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0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Locality sensitive hashing (LSH)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Locality Sensitive Family for a distance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7021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345" y="1887653"/>
            <a:ext cx="5076967" cy="42440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86900" y="5099902"/>
                <a:ext cx="108879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900" y="5099902"/>
                <a:ext cx="1088796" cy="461665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1091" y="5101474"/>
                <a:ext cx="1088796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091" y="5101474"/>
                <a:ext cx="108879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9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LSF for hamming distance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1914" y="1655784"/>
                <a:ext cx="821724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</a:rPr>
                  <a:t>Think of the points as strings of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Comic Sans MS" pitchFamily="66" charset="0"/>
                  </a:rPr>
                  <a:t>m</a:t>
                </a:r>
                <a:r>
                  <a:rPr lang="en-US" sz="2800" dirty="0" smtClean="0">
                    <a:latin typeface="Comic Sans MS" pitchFamily="66" charset="0"/>
                  </a:rPr>
                  <a:t> bits  and consider the hamming distance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14" y="1655784"/>
                <a:ext cx="8217243" cy="954107"/>
              </a:xfrm>
              <a:prstGeom prst="rect">
                <a:avLst/>
              </a:prstGeom>
              <a:blipFill>
                <a:blip r:embed="rId2"/>
                <a:stretch>
                  <a:fillRect l="-1484" t="-7051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5397" y="2879757"/>
                <a:ext cx="860854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H={h</a:t>
                </a:r>
                <a:r>
                  <a:rPr lang="en-US" sz="2800" baseline="-250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i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(p) = the </a:t>
                </a:r>
                <a:r>
                  <a:rPr lang="en-US" sz="2800" dirty="0" err="1" smtClean="0">
                    <a:solidFill>
                      <a:srgbClr val="0070C0"/>
                    </a:solidFill>
                    <a:latin typeface="Comic Sans MS" pitchFamily="66" charset="0"/>
                  </a:rPr>
                  <a:t>i-th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 bit of p}</a:t>
                </a:r>
                <a:r>
                  <a:rPr lang="en-US" sz="2800" dirty="0" smtClean="0">
                    <a:latin typeface="Comic Sans MS" pitchFamily="66" charset="0"/>
                  </a:rPr>
                  <a:t> is locality sensitive </a:t>
                </a:r>
                <a:r>
                  <a:rPr lang="en-US" sz="2800" dirty="0" err="1" smtClean="0">
                    <a:latin typeface="Comic Sans MS" pitchFamily="66" charset="0"/>
                  </a:rPr>
                  <a:t>wrt</a:t>
                </a:r>
                <a:r>
                  <a:rPr lang="en-US" sz="2800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97" y="2879757"/>
                <a:ext cx="8608542" cy="954107"/>
              </a:xfrm>
              <a:prstGeom prst="rect">
                <a:avLst/>
              </a:prstGeom>
              <a:blipFill>
                <a:blip r:embed="rId3"/>
                <a:stretch>
                  <a:fillRect l="-1415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79330" y="4298460"/>
            <a:ext cx="7113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Pr[h(p) = h(q)] = 1 – ham(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)/m   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6111" y="5458134"/>
                <a:ext cx="8110689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</a:rPr>
                  <a:t>So this family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-sensitive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11" y="5458134"/>
                <a:ext cx="8110689" cy="737189"/>
              </a:xfrm>
              <a:prstGeom prst="rect">
                <a:avLst/>
              </a:prstGeom>
              <a:blipFill>
                <a:blip r:embed="rId4"/>
                <a:stretch>
                  <a:fillRect l="-1579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Jaacard</a:t>
            </a:r>
            <a:r>
              <a:rPr lang="en-US" dirty="0" smtClean="0"/>
              <a:t> distance and random permutations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89002" y="2220081"/>
            <a:ext cx="750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jaccard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q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|/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q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8976" y="1589404"/>
            <a:ext cx="4852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Think of p and q as sets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4886" y="3405033"/>
            <a:ext cx="7681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H={h</a:t>
            </a:r>
            <a:r>
              <a:rPr lang="en-US" sz="2800" baseline="-25000" dirty="0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(p) = min in 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of the items in p}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5460" y="4033214"/>
            <a:ext cx="786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Pr[h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h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(q)] =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jaccard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 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8429" y="4693658"/>
            <a:ext cx="8554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Efficiency: Need to pick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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from a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min-wise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ind.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family of permutations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852" y="2674140"/>
            <a:ext cx="750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1-jaccard(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1 - 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q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|/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q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0573" y="5722752"/>
                <a:ext cx="85549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-sensitive family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73" y="5722752"/>
                <a:ext cx="8554998" cy="954107"/>
              </a:xfrm>
              <a:prstGeom prst="rect">
                <a:avLst/>
              </a:prstGeom>
              <a:blipFill>
                <a:blip r:embed="rId2"/>
                <a:stretch>
                  <a:fillRect l="-1497" t="-7051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Jaacard</a:t>
            </a:r>
            <a:r>
              <a:rPr lang="en-US" dirty="0"/>
              <a:t> distance and </a:t>
            </a:r>
            <a:r>
              <a:rPr lang="en-US" dirty="0" err="1"/>
              <a:t>minhash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4886" y="3405033"/>
                <a:ext cx="76817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H={</a:t>
                </a:r>
                <a:r>
                  <a:rPr lang="en-US" sz="2800" dirty="0" err="1" smtClean="0">
                    <a:solidFill>
                      <a:srgbClr val="0070C0"/>
                    </a:solidFill>
                    <a:latin typeface="Comic Sans MS" pitchFamily="66" charset="0"/>
                  </a:rPr>
                  <a:t>h</a:t>
                </a:r>
                <a:r>
                  <a:rPr lang="en-US" sz="2800" baseline="-25000" dirty="0" err="1" smtClean="0">
                    <a:solidFill>
                      <a:srgbClr val="0070C0"/>
                    </a:solidFill>
                    <a:latin typeface="Comic Sans MS" pitchFamily="66" charset="0"/>
                    <a:sym typeface="Symbol"/>
                  </a:rPr>
                  <a:t>r</a:t>
                </a:r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(p) = min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  <a:latin typeface="Comic Sans MS" pitchFamily="66" charset="0"/>
                  </a:rPr>
                  <a:t>}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86" y="3405033"/>
                <a:ext cx="7681785" cy="523220"/>
              </a:xfrm>
              <a:prstGeom prst="rect">
                <a:avLst/>
              </a:prstGeom>
              <a:blipFill>
                <a:blip r:embed="rId2"/>
                <a:stretch>
                  <a:fillRect l="-1667" t="-12941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15460" y="4033214"/>
            <a:ext cx="7863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h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h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(q)] = 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jaccard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 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8429" y="4693658"/>
                <a:ext cx="85549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Precision for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𝑟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should avoid ties</a:t>
                </a:r>
                <a:endParaRPr lang="en-US" sz="2800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29" y="4693658"/>
                <a:ext cx="8554998" cy="523220"/>
              </a:xfrm>
              <a:prstGeom prst="rect">
                <a:avLst/>
              </a:prstGeom>
              <a:blipFill>
                <a:blip r:embed="rId3"/>
                <a:stretch>
                  <a:fillRect l="-1425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18852" y="2674140"/>
            <a:ext cx="750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Jd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1-jaccard(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p,q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= 1 - 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q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|/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|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q</a:t>
            </a:r>
            <a:r>
              <a:rPr lang="en-US" sz="2800" dirty="0" smtClean="0">
                <a:latin typeface="Comic Sans MS" pitchFamily="66" charset="0"/>
                <a:sym typeface="Symbol"/>
              </a:rPr>
              <a:t>|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976" y="1589404"/>
            <a:ext cx="4852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Think of p and q as sets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0573" y="5722752"/>
                <a:ext cx="855499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This is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1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𝑗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Comic Sans MS" pitchFamily="66" charset="0"/>
                  </a:rPr>
                  <a:t>-sensitive family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73" y="5722752"/>
                <a:ext cx="8554998" cy="954107"/>
              </a:xfrm>
              <a:prstGeom prst="rect">
                <a:avLst/>
              </a:prstGeom>
              <a:blipFill>
                <a:blip r:embed="rId4"/>
                <a:stretch>
                  <a:fillRect l="-1497" t="-7051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5432" y="1688730"/>
                <a:ext cx="76405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𝑞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are vectors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𝑑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,</m:t>
                    </m:r>
                    <m:r>
                      <a:rPr lang="en-US" sz="2800" i="1" dirty="0" err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𝑞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)=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𝜃</m:t>
                    </m:r>
                  </m:oMath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32" y="1688730"/>
                <a:ext cx="7640599" cy="523220"/>
              </a:xfrm>
              <a:prstGeom prst="rect">
                <a:avLst/>
              </a:prstGeom>
              <a:blipFill>
                <a:blip r:embed="rId2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" name="Straight Arrow Connector 10"/>
          <p:cNvCxnSpPr>
            <a:endCxn id="12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54144" y="2595703"/>
            <a:ext cx="7932656" cy="354114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45243"/>
            <a:ext cx="321275" cy="6796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16075" y="3475029"/>
            <a:ext cx="44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Straight Arrow Connector 18"/>
          <p:cNvCxnSpPr>
            <a:endCxn id="13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54144" y="2595703"/>
            <a:ext cx="7932656" cy="354114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45243"/>
            <a:ext cx="321275" cy="6796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16075" y="3475029"/>
            <a:ext cx="44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Straight Arrow Connector 18"/>
          <p:cNvCxnSpPr>
            <a:endCxn id="13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78014" y="6188291"/>
                <a:ext cx="48520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Pr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⁡[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h</m:t>
                      </m:r>
                      <m:r>
                        <a:rPr lang="en-US" sz="2800" i="1" baseline="-25000" dirty="0" smtClean="0">
                          <a:latin typeface="Cambria Math" panose="02040503050406030204" pitchFamily="18" charset="0"/>
                          <a:sym typeface="Symbol"/>
                        </a:rPr>
                        <m:t>𝑟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𝑝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) =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h</m:t>
                      </m:r>
                      <m:r>
                        <a:rPr lang="en-US" sz="2800" i="1" baseline="-25000" dirty="0" smtClean="0">
                          <a:latin typeface="Cambria Math" panose="02040503050406030204" pitchFamily="18" charset="0"/>
                          <a:sym typeface="Symbol"/>
                        </a:rPr>
                        <m:t>𝑟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𝑞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)] = ?   </m:t>
                      </m:r>
                    </m:oMath>
                  </m:oMathPara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014" y="6188291"/>
                <a:ext cx="485208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54144" y="2595703"/>
            <a:ext cx="7932656" cy="354114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45243"/>
            <a:ext cx="321275" cy="6796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16075" y="3475029"/>
            <a:ext cx="44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Straight Arrow Connector 18"/>
          <p:cNvCxnSpPr>
            <a:endCxn id="13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91496" y="5890444"/>
                <a:ext cx="4852089" cy="905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Pr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⁡[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h</m:t>
                      </m:r>
                      <m:r>
                        <a:rPr lang="en-US" sz="2800" i="1" baseline="-25000" dirty="0" smtClean="0">
                          <a:latin typeface="Cambria Math" panose="02040503050406030204" pitchFamily="18" charset="0"/>
                          <a:sym typeface="Symbol"/>
                        </a:rPr>
                        <m:t>𝑟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𝑝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) =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h</m:t>
                      </m:r>
                      <m:r>
                        <a:rPr lang="en-US" sz="2800" i="1" baseline="-25000" dirty="0" smtClean="0">
                          <a:latin typeface="Cambria Math" panose="02040503050406030204" pitchFamily="18" charset="0"/>
                          <a:sym typeface="Symbol"/>
                        </a:rPr>
                        <m:t>𝑟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𝑞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)] =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1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− </m:t>
                      </m:r>
                      <m:f>
                        <m:fPr>
                          <m:ctrlPr>
                            <a:rPr lang="en-US" sz="28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𝜃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𝜋</m:t>
                          </m:r>
                        </m:den>
                      </m:f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496" y="5890444"/>
                <a:ext cx="4852089" cy="9055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54144" y="2595703"/>
            <a:ext cx="7932656" cy="354114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45243"/>
            <a:ext cx="321275" cy="6796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16075" y="3475029"/>
            <a:ext cx="44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Straight Arrow Connector 18"/>
          <p:cNvCxnSpPr>
            <a:endCxn id="13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146" y="5975287"/>
                <a:ext cx="7880808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</a:rPr>
                  <a:t>This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-sensitive family</a:t>
                </a:r>
                <a:endParaRPr lang="en-US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46" y="5975287"/>
                <a:ext cx="7880808" cy="737189"/>
              </a:xfrm>
              <a:prstGeom prst="rect">
                <a:avLst/>
              </a:prstGeom>
              <a:blipFill>
                <a:blip r:embed="rId5"/>
                <a:stretch>
                  <a:fillRect l="-1625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0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68873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 = {h</a:t>
            </a:r>
            <a:r>
              <a:rPr lang="en-US" sz="2800" baseline="-250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 =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if </a:t>
            </a:r>
            <a:r>
              <a:rPr lang="en-US" sz="2800" dirty="0" err="1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err="1" smtClean="0">
                <a:latin typeface="Comic Sans MS"/>
                <a:sym typeface="Wingdings" pitchFamily="2" charset="2"/>
              </a:rPr>
              <a:t>·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&gt; 0,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0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otherwise | </a:t>
            </a: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is a   random unit vector} </a:t>
            </a:r>
            <a:endParaRPr lang="en-US" sz="2800" dirty="0" smtClean="0">
              <a:latin typeface="Comic Sans MS" pitchFamily="66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754144" y="2595703"/>
            <a:ext cx="7932656" cy="354114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077730" y="3845243"/>
            <a:ext cx="321275" cy="67962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16075" y="3475029"/>
            <a:ext cx="44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310714" y="4524865"/>
            <a:ext cx="42136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5085681" y="531879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04" y="4472509"/>
                <a:ext cx="35426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386650" y="2918487"/>
            <a:ext cx="15668" cy="32183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386650" y="3374795"/>
            <a:ext cx="1655931" cy="115007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6029934" y="3293601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" name="Straight Arrow Connector 18"/>
          <p:cNvCxnSpPr>
            <a:endCxn id="13" idx="1"/>
          </p:cNvCxnSpPr>
          <p:nvPr/>
        </p:nvCxnSpPr>
        <p:spPr>
          <a:xfrm>
            <a:off x="4386650" y="4524865"/>
            <a:ext cx="714847" cy="80974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020" y="3606811"/>
                <a:ext cx="354267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824" y="4946987"/>
                <a:ext cx="354267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 rot="4065262">
            <a:off x="4018114" y="4088002"/>
            <a:ext cx="920069" cy="614782"/>
          </a:xfrm>
          <a:prstGeom prst="arc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4146" y="5975287"/>
                <a:ext cx="7880808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</a:rPr>
                  <a:t>This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-sensitive family</a:t>
                </a:r>
                <a:endParaRPr lang="en-US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46" y="5975287"/>
                <a:ext cx="7880808" cy="737189"/>
              </a:xfrm>
              <a:prstGeom prst="rect">
                <a:avLst/>
              </a:prstGeom>
              <a:blipFill>
                <a:blip r:embed="rId6"/>
                <a:stretch>
                  <a:fillRect l="-1625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746788" y="3322317"/>
            <a:ext cx="1878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binary vectors (like term-doc) incidence vectors:</a:t>
            </a:r>
          </a:p>
        </p:txBody>
      </p:sp>
      <p:graphicFrame>
        <p:nvGraphicFramePr>
          <p:cNvPr id="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09102"/>
              </p:ext>
            </p:extLst>
          </p:nvPr>
        </p:nvGraphicFramePr>
        <p:xfrm>
          <a:off x="6820929" y="4860041"/>
          <a:ext cx="2179288" cy="952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6" name="Equation" r:id="rId7" imgW="1218671" imgH="583947" progId="Equation.DSMT4">
                  <p:embed/>
                </p:oleObj>
              </mc:Choice>
              <mc:Fallback>
                <p:oleObj name="Equation" r:id="rId7" imgW="1218671" imgH="583947" progId="Equation.DSMT4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0929" y="4860041"/>
                        <a:ext cx="2179288" cy="952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Nearest Neighbor </a:t>
            </a:r>
            <a:endParaRPr lang="en-US" sz="3100" dirty="0">
              <a:latin typeface="Comic Sans MS" pitchFamily="66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78130" y="2677324"/>
            <a:ext cx="5670552" cy="3067364"/>
            <a:chOff x="1419777" y="2541397"/>
            <a:chExt cx="5670552" cy="3067364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2590184" y="25413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680184" y="34415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3878805" y="305625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4451335" y="36905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910329" y="3061604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3047400" y="470793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1419777" y="300682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2130096" y="417948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4543621" y="265260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912636" y="5004513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173025" y="378242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2310096" y="54287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712572" y="1538066"/>
            <a:ext cx="5033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Given a set P of n points in R</a:t>
            </a:r>
            <a:r>
              <a:rPr lang="en-US" sz="2400" baseline="30000" dirty="0" smtClean="0">
                <a:latin typeface="Comic Sans MS" pitchFamily="66" charset="0"/>
              </a:rPr>
              <a:t>d</a:t>
            </a:r>
            <a:endParaRPr lang="en-US" sz="2400" baseline="30000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by “AND”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509620"/>
            <a:ext cx="7640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Reduce the number of false positives by concatenating hash function to get a new family of hash functions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5432" y="3068779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>
                <a:latin typeface="Comic Sans MS" pitchFamily="66" charset="0"/>
                <a:sym typeface="Wingdings" pitchFamily="2" charset="2"/>
              </a:rPr>
              <a:t>(p)……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h</a:t>
            </a:r>
            <a:r>
              <a:rPr lang="en-US" sz="2800" baseline="-25000" dirty="0" err="1" smtClean="0">
                <a:latin typeface="Comic Sans MS" pitchFamily="66" charset="0"/>
                <a:sym typeface="Wingdings" pitchFamily="2" charset="2"/>
              </a:rPr>
              <a:t>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</a:t>
            </a:r>
            <a:r>
              <a:rPr lang="en-US" sz="28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= 00101010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5432" y="3745347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get a new family of hash functions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5432" y="5170367"/>
                <a:ext cx="8288931" cy="1440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If the original family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-sensitive then the new family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𝑘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𝑘</m:t>
                            </m:r>
                          </m:sup>
                        </m:sSup>
                        <m:r>
                          <a:rPr lang="en-US" sz="28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800" dirty="0">
                    <a:latin typeface="Comic Sans MS" pitchFamily="66" charset="0"/>
                  </a:rPr>
                  <a:t>-sensitive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32" y="5170367"/>
                <a:ext cx="8288931" cy="1440459"/>
              </a:xfrm>
              <a:prstGeom prst="rect">
                <a:avLst/>
              </a:prstGeom>
              <a:blipFill>
                <a:blip r:embed="rId2"/>
                <a:stretch>
                  <a:fillRect l="-1471" t="-4237" b="-1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5432" y="4284246"/>
                <a:ext cx="76405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)=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𝑞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) </m:t>
                    </m:r>
                  </m:oMath>
                </a14:m>
                <a:r>
                  <a:rPr lang="en-US" sz="2800" dirty="0" err="1" smtClean="0">
                    <a:latin typeface="Comic Sans MS" pitchFamily="66" charset="0"/>
                    <a:sym typeface="Wingdings" pitchFamily="2" charset="2"/>
                  </a:rPr>
                  <a:t>iff</a:t>
                </a:r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𝑞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 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∀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𝒊</m:t>
                    </m:r>
                  </m:oMath>
                </a14:m>
                <a:endParaRPr lang="en-US" sz="2800" b="1" dirty="0" smtClean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32" y="4284246"/>
                <a:ext cx="7640599" cy="523220"/>
              </a:xfrm>
              <a:prstGeom prst="rect">
                <a:avLst/>
              </a:prstGeom>
              <a:blipFill>
                <a:blip r:embed="rId3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by “OR”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27724" y="1509620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Reduce the number of false negatives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7724" y="2208776"/>
            <a:ext cx="81145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(p),h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(p),h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3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(p),h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(p),……,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h</a:t>
            </a:r>
            <a:r>
              <a:rPr lang="en-US" sz="2800" baseline="-25000" dirty="0" err="1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(p</a:t>
            </a:r>
            <a:r>
              <a:rPr lang="en-US" sz="28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= 0,0,1,0,1,0,1,0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7724" y="4727307"/>
                <a:ext cx="8609443" cy="1495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If the original family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-sensitive then the new family is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1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𝐿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</m:ctrlPr>
                              </m:d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1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sym typeface="Wingdings" pitchFamily="2" charset="2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sym typeface="Wingdings" pitchFamily="2" charset="2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𝐿</m:t>
                            </m:r>
                          </m:sup>
                        </m:sSup>
                        <m:r>
                          <a:rPr lang="en-US" sz="28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800" dirty="0">
                    <a:latin typeface="Comic Sans MS" pitchFamily="66" charset="0"/>
                  </a:rPr>
                  <a:t>-sensitive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24" y="4727307"/>
                <a:ext cx="8609443" cy="1495922"/>
              </a:xfrm>
              <a:prstGeom prst="rect">
                <a:avLst/>
              </a:prstGeom>
              <a:blipFill>
                <a:blip r:embed="rId2"/>
                <a:stretch>
                  <a:fillRect l="-1416" t="-4065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7724" y="3283432"/>
            <a:ext cx="7640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get a new family of hash functions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7724" y="3822331"/>
                <a:ext cx="76405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h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(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𝑝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)=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h</m:t>
                    </m:r>
                    <m:d>
                      <m:dPr>
                        <m:ctrlPr>
                          <a:rPr lang="en-US" sz="280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80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𝑞</m:t>
                        </m:r>
                      </m:e>
                    </m:d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iff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∃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𝒊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.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.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𝑝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h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𝑞</m:t>
                        </m:r>
                      </m:e>
                    </m:d>
                  </m:oMath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24" y="3822331"/>
                <a:ext cx="7640599" cy="523220"/>
              </a:xfrm>
              <a:prstGeom prst="rect">
                <a:avLst/>
              </a:prstGeom>
              <a:blipFill>
                <a:blip r:embed="rId3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8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“And k” followed by “Or L”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sym typeface="Wingdings" pitchFamily="2" charset="2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-sensitive 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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-sensitive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What does this do 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56501"/>
          </a:xfrm>
        </p:spPr>
        <p:txBody>
          <a:bodyPr/>
          <a:lstStyle/>
          <a:p>
            <a:r>
              <a:rPr lang="en-US" dirty="0" smtClean="0"/>
              <a:t>k=5, L=20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96037"/>
            <a:ext cx="6197600" cy="29858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13" y="2594241"/>
            <a:ext cx="1724025" cy="2838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59021" y="1866508"/>
                <a:ext cx="5467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021" y="1866508"/>
                <a:ext cx="546754" cy="369332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92652" y="1802088"/>
                <a:ext cx="2092750" cy="459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652" y="1802088"/>
                <a:ext cx="2092750" cy="459678"/>
              </a:xfrm>
              <a:prstGeom prst="rect">
                <a:avLst/>
              </a:prstGeom>
              <a:blipFill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8412" y="5608948"/>
                <a:ext cx="714551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Comic Sans MS" pitchFamily="66" charset="0"/>
                  </a:rPr>
                  <a:t>For example 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 were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US" sz="2800" dirty="0" smtClean="0">
                    <a:latin typeface="Comic Sans MS" pitchFamily="66" charset="0"/>
                  </a:rPr>
                  <a:t> then now they are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802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186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12" y="5608948"/>
                <a:ext cx="7145518" cy="954107"/>
              </a:xfrm>
              <a:prstGeom prst="rect">
                <a:avLst/>
              </a:prstGeom>
              <a:blipFill>
                <a:blip r:embed="rId7"/>
                <a:stretch>
                  <a:fillRect l="-1706" t="-6369" r="-1365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theoretical result on NN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If there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neighbor p, such that d(</a:t>
            </a:r>
            <a:r>
              <a:rPr lang="en-US" dirty="0" err="1" smtClean="0"/>
              <a:t>p,q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r, return p’, </a:t>
            </a:r>
            <a:r>
              <a:rPr lang="en-US" dirty="0" err="1" smtClean="0">
                <a:sym typeface="Symbol"/>
              </a:rPr>
              <a:t>s.t.</a:t>
            </a:r>
            <a:r>
              <a:rPr lang="en-US" dirty="0" smtClean="0">
                <a:sym typeface="Symbol"/>
              </a:rPr>
              <a:t> d(</a:t>
            </a:r>
            <a:r>
              <a:rPr lang="en-US" dirty="0" err="1" smtClean="0">
                <a:sym typeface="Symbol"/>
              </a:rPr>
              <a:t>p’,q</a:t>
            </a:r>
            <a:r>
              <a:rPr lang="en-US" dirty="0" smtClean="0">
                <a:sym typeface="Symbol"/>
              </a:rPr>
              <a:t>) 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)r.</a:t>
            </a:r>
            <a:endParaRPr lang="en-US" dirty="0">
              <a:sym typeface="Symbol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389866" y="3924116"/>
            <a:ext cx="2421665" cy="2052000"/>
            <a:chOff x="3389866" y="4122896"/>
            <a:chExt cx="2421665" cy="2052000"/>
          </a:xfrm>
        </p:grpSpPr>
        <p:sp>
          <p:nvSpPr>
            <p:cNvPr id="4" name="Oval 3"/>
            <p:cNvSpPr>
              <a:spLocks noChangeAspect="1"/>
            </p:cNvSpPr>
            <p:nvPr/>
          </p:nvSpPr>
          <p:spPr>
            <a:xfrm>
              <a:off x="4339530" y="5056833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620534" y="4365921"/>
              <a:ext cx="1581661" cy="158166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389866" y="4122896"/>
              <a:ext cx="2052000" cy="20520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4474218" y="4559646"/>
              <a:ext cx="456662" cy="5231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519531" y="4522571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r</a:t>
              </a:r>
              <a:endParaRPr lang="he-IL" dirty="0" smtClean="0">
                <a:latin typeface="Comic Sans MS" pitchFamily="66" charset="0"/>
              </a:endParaRPr>
            </a:p>
          </p:txBody>
        </p:sp>
        <p:cxnSp>
          <p:nvCxnSpPr>
            <p:cNvPr id="11" name="Straight Connector 10"/>
            <p:cNvCxnSpPr>
              <a:endCxn id="6" idx="6"/>
            </p:cNvCxnSpPr>
            <p:nvPr/>
          </p:nvCxnSpPr>
          <p:spPr>
            <a:xfrm flipV="1">
              <a:off x="4519530" y="5148896"/>
              <a:ext cx="922336" cy="78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9504" y="5095109"/>
              <a:ext cx="91332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>
                  <a:sym typeface="Symbol"/>
                </a:rPr>
                <a:t>(1+</a:t>
              </a:r>
              <a:r>
                <a:rPr lang="el-GR" dirty="0">
                  <a:sym typeface="Symbol"/>
                </a:rPr>
                <a:t>ε</a:t>
              </a:r>
              <a:r>
                <a:rPr lang="en-US" dirty="0">
                  <a:sym typeface="Symbol"/>
                </a:rPr>
                <a:t>)r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78795" y="4934468"/>
              <a:ext cx="50967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</a:t>
              </a:r>
              <a:endParaRPr lang="he-IL" dirty="0" smtClean="0">
                <a:latin typeface="Comic Sans MS" pitchFamily="66" charset="0"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027104" y="46750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4327788" y="48274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5229849" y="4827416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703531" y="5325812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929156" y="5787137"/>
              <a:ext cx="108000" cy="108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Lets construct a data structure that succeeds with constant probability </a:t>
            </a:r>
          </a:p>
          <a:p>
            <a:endParaRPr lang="en-US" dirty="0" smtClean="0"/>
          </a:p>
          <a:p>
            <a:r>
              <a:rPr lang="en-US" dirty="0" smtClean="0"/>
              <a:t>Focus on the hamming distance first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,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endParaRPr lang="en-US" sz="2800" dirty="0" smtClean="0">
              <a:solidFill>
                <a:srgbClr val="FF0000"/>
              </a:solidFill>
              <a:sym typeface="Symbol"/>
            </a:endParaRPr>
          </a:p>
          <a:p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,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so to guarantee catching it we need to “or”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 </a:t>
            </a:r>
            <a:r>
              <a:rPr lang="en-US" sz="2800" dirty="0" smtClean="0">
                <a:solidFill>
                  <a:srgbClr val="FF0000"/>
                </a:solidFill>
              </a:rPr>
              <a:t>(r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r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1 </a:t>
            </a:r>
            <a:r>
              <a:rPr lang="en-US" sz="2800" dirty="0" smtClean="0">
                <a:solidFill>
                  <a:srgbClr val="FF0000"/>
                </a:solidFill>
              </a:rPr>
              <a:t>, p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(r , 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800" dirty="0" smtClean="0">
                <a:solidFill>
                  <a:srgbClr val="FF0000"/>
                </a:solidFill>
              </a:rPr>
              <a:t> ,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800" dirty="0" smtClean="0">
                <a:solidFill>
                  <a:srgbClr val="FF0000"/>
                </a:solidFill>
              </a:rPr>
              <a:t>(1+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800" dirty="0" smtClean="0">
                <a:sym typeface="Symbol"/>
              </a:rPr>
              <a:t>sensitive family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If there is a neighbor at distance r we catch it with probability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so to guarantee catching it we </a:t>
            </a:r>
            <a:r>
              <a:rPr lang="en-US" sz="2800" dirty="0">
                <a:sym typeface="Symbol"/>
              </a:rPr>
              <a:t>need to “or”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1/p</a:t>
            </a:r>
            <a:r>
              <a:rPr lang="en-US" sz="28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functions..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But we also get false positives, how many ? </a:t>
            </a:r>
          </a:p>
          <a:p>
            <a:endParaRPr lang="en-US" sz="2800" dirty="0" smtClean="0">
              <a:sym typeface="Symbol"/>
            </a:endParaRPr>
          </a:p>
          <a:p>
            <a:endParaRPr lang="he-IL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Nearest Neighbor 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571" y="1538066"/>
            <a:ext cx="83449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Want to build a data structure to answer nearest neighbor queries</a:t>
            </a:r>
            <a:endParaRPr lang="en-US" sz="2400" baseline="30000" dirty="0">
              <a:latin typeface="Comic Sans MS" pitchFamily="66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778130" y="2677324"/>
            <a:ext cx="5670552" cy="3067364"/>
            <a:chOff x="1419777" y="2541397"/>
            <a:chExt cx="5670552" cy="3067364"/>
          </a:xfrm>
        </p:grpSpPr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2590184" y="25413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2680184" y="3441597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3878805" y="3056252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4451335" y="36905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910329" y="3061604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047400" y="470793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1419777" y="300682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2130096" y="417948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4543621" y="2652609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912636" y="5004513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6173025" y="3782426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2310096" y="5428761"/>
              <a:ext cx="180000" cy="180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35" name="Oval 34"/>
          <p:cNvSpPr>
            <a:spLocks noChangeAspect="1"/>
          </p:cNvSpPr>
          <p:nvPr/>
        </p:nvSpPr>
        <p:spPr>
          <a:xfrm>
            <a:off x="3585753" y="4315413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dirty="0" smtClean="0"/>
                  <a:t>Take a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(r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, r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, p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1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, p</a:t>
                </a:r>
                <a:r>
                  <a:rPr lang="en-US" sz="2800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) = </a:t>
                </a:r>
              </a:p>
              <a:p>
                <a:pPr>
                  <a:buNone/>
                </a:pPr>
                <a:r>
                  <a:rPr lang="en-US" sz="2800" dirty="0" smtClean="0">
                    <a:solidFill>
                      <a:srgbClr val="FF0000"/>
                    </a:solidFill>
                  </a:rPr>
                  <a:t>    (r , (1+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)r, 1-r/m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 , 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1-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(1+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)r/m) - </a:t>
                </a:r>
                <a:r>
                  <a:rPr lang="en-US" sz="2800" dirty="0" smtClean="0">
                    <a:sym typeface="Symbol"/>
                  </a:rPr>
                  <a:t>sensitive family</a:t>
                </a:r>
              </a:p>
              <a:p>
                <a:endParaRPr lang="en-US" sz="2800" dirty="0" smtClean="0">
                  <a:sym typeface="Symbol"/>
                </a:endParaRPr>
              </a:p>
              <a:p>
                <a:r>
                  <a:rPr lang="en-US" sz="2800" dirty="0" smtClean="0">
                    <a:sym typeface="Symbol"/>
                  </a:rPr>
                  <a:t>If there is a neighbor at distance r we catch it with probability 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p</a:t>
                </a:r>
                <a:r>
                  <a:rPr lang="en-US" sz="2800" baseline="-25000" dirty="0" smtClean="0">
                    <a:solidFill>
                      <a:srgbClr val="FF0000"/>
                    </a:solidFill>
                    <a:sym typeface="Symbol"/>
                  </a:rPr>
                  <a:t>1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 </a:t>
                </a:r>
                <a:r>
                  <a:rPr lang="en-US" sz="2800" dirty="0" smtClean="0">
                    <a:sym typeface="Symbol"/>
                  </a:rPr>
                  <a:t>so to guarantee catching it we need </a:t>
                </a:r>
                <a:r>
                  <a:rPr lang="en-US" sz="2800" dirty="0">
                    <a:sym typeface="Symbol"/>
                  </a:rPr>
                  <a:t>to “or” </a:t>
                </a:r>
                <a:r>
                  <a:rPr lang="en-US" sz="2800" dirty="0" smtClean="0">
                    <a:solidFill>
                      <a:srgbClr val="FF0000"/>
                    </a:solidFill>
                    <a:sym typeface="Symbol"/>
                  </a:rPr>
                  <a:t>1/p</a:t>
                </a:r>
                <a:r>
                  <a:rPr lang="en-US" sz="2800" baseline="-25000" dirty="0" smtClean="0">
                    <a:solidFill>
                      <a:srgbClr val="FF0000"/>
                    </a:solidFill>
                    <a:sym typeface="Symbol"/>
                  </a:rPr>
                  <a:t>1</a:t>
                </a:r>
                <a:r>
                  <a:rPr lang="en-US" sz="2800" dirty="0" smtClean="0">
                    <a:sym typeface="Symbol"/>
                  </a:rPr>
                  <a:t> functions..</a:t>
                </a:r>
              </a:p>
              <a:p>
                <a:endParaRPr lang="en-US" sz="2800" dirty="0" smtClean="0">
                  <a:sym typeface="Symbol"/>
                </a:endParaRPr>
              </a:p>
              <a:p>
                <a:r>
                  <a:rPr lang="en-US" sz="2800" dirty="0">
                    <a:sym typeface="Symbol"/>
                  </a:rPr>
                  <a:t>But we also get false positives, how many </a:t>
                </a:r>
                <a:r>
                  <a:rPr lang="en-US" sz="2800" dirty="0" smtClean="0">
                    <a:sym typeface="Symbol"/>
                  </a:rPr>
                  <a:t>?    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𝑛</m:t>
                    </m:r>
                    <m:f>
                      <m:f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≈</m:t>
                    </m:r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𝑛</m:t>
                    </m:r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(</m:t>
                    </m:r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1</m:t>
                    </m:r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dPr>
                          <m:e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1</m:t>
                            </m:r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Symbol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sym typeface="Symbol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sup>
                    </m:sSup>
                    <m:r>
                      <a:rPr lang="en-US" sz="28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Symbol"/>
                      </a:rPr>
                      <m:t>)</m:t>
                    </m:r>
                  </m:oMath>
                </a14:m>
                <a:endParaRPr lang="en-US" sz="2800" dirty="0" smtClean="0">
                  <a:sym typeface="Symbol"/>
                </a:endParaRPr>
              </a:p>
              <a:p>
                <a:endParaRPr lang="he-IL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  <a:blipFill>
                <a:blip r:embed="rId2"/>
                <a:stretch>
                  <a:fillRect l="-1263" t="-2426" r="-2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NN using 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930" y="1477650"/>
            <a:ext cx="8517835" cy="511168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400" dirty="0" smtClean="0"/>
              <a:t>Take a </a:t>
            </a:r>
            <a:r>
              <a:rPr lang="en-US" sz="2400" dirty="0">
                <a:solidFill>
                  <a:srgbClr val="FF0000"/>
                </a:solidFill>
              </a:rPr>
              <a:t>(r</a:t>
            </a:r>
            <a:r>
              <a:rPr lang="en-US" sz="2400" baseline="-25000" dirty="0">
                <a:solidFill>
                  <a:srgbClr val="FF0000"/>
                </a:solidFill>
              </a:rPr>
              <a:t>1 </a:t>
            </a:r>
            <a:r>
              <a:rPr lang="en-US" sz="2400" dirty="0">
                <a:solidFill>
                  <a:srgbClr val="FF0000"/>
                </a:solidFill>
              </a:rPr>
              <a:t>, r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p</a:t>
            </a:r>
            <a:r>
              <a:rPr lang="en-US" sz="2400" baseline="-25000" dirty="0">
                <a:solidFill>
                  <a:srgbClr val="FF0000"/>
                </a:solidFill>
              </a:rPr>
              <a:t>1 </a:t>
            </a:r>
            <a:r>
              <a:rPr lang="en-US" sz="2400" dirty="0">
                <a:solidFill>
                  <a:srgbClr val="FF0000"/>
                </a:solidFill>
              </a:rPr>
              <a:t>, p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) = </a:t>
            </a:r>
            <a:r>
              <a:rPr lang="en-US" sz="2400" dirty="0" smtClean="0">
                <a:solidFill>
                  <a:srgbClr val="FF0000"/>
                </a:solidFill>
              </a:rPr>
              <a:t>(r , (1+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)r, 1-r/m</a:t>
            </a:r>
            <a:r>
              <a:rPr lang="en-US" sz="2400" dirty="0" smtClean="0">
                <a:solidFill>
                  <a:srgbClr val="FF0000"/>
                </a:solidFill>
              </a:rPr>
              <a:t> 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1-</a:t>
            </a:r>
            <a:r>
              <a:rPr lang="en-US" sz="2400" dirty="0" smtClean="0">
                <a:solidFill>
                  <a:srgbClr val="FF0000"/>
                </a:solidFill>
              </a:rPr>
              <a:t>(1+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)r/m) - </a:t>
            </a:r>
            <a:r>
              <a:rPr lang="en-US" sz="2400" dirty="0" smtClean="0">
                <a:sym typeface="Symbol"/>
              </a:rPr>
              <a:t>sensitive family</a:t>
            </a:r>
          </a:p>
          <a:p>
            <a:pPr>
              <a:spcBef>
                <a:spcPts val="1800"/>
              </a:spcBef>
            </a:pPr>
            <a:r>
              <a:rPr lang="en-US" sz="2400" dirty="0" smtClean="0">
                <a:sym typeface="Symbol"/>
              </a:rPr>
              <a:t>Make a new function by concatenating (“and”)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k</a:t>
            </a:r>
            <a:r>
              <a:rPr lang="en-US" sz="2400" dirty="0" smtClean="0">
                <a:sym typeface="Symbol"/>
              </a:rPr>
              <a:t> of these basic functions</a:t>
            </a:r>
          </a:p>
          <a:p>
            <a:pPr>
              <a:spcBef>
                <a:spcPts val="1800"/>
              </a:spcBef>
            </a:pPr>
            <a:r>
              <a:rPr lang="en-US" sz="2400" dirty="0" smtClean="0">
                <a:sym typeface="Symbol"/>
              </a:rPr>
              <a:t>We get </a:t>
            </a: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FF0000"/>
                </a:solidFill>
              </a:rPr>
              <a:t>(r</a:t>
            </a:r>
            <a:r>
              <a:rPr lang="en-US" sz="2400" baseline="-25000" dirty="0" smtClean="0">
                <a:solidFill>
                  <a:srgbClr val="FF0000"/>
                </a:solidFill>
              </a:rPr>
              <a:t>1 </a:t>
            </a:r>
            <a:r>
              <a:rPr lang="en-US" sz="2400" dirty="0" smtClean="0">
                <a:solidFill>
                  <a:srgbClr val="FF0000"/>
                </a:solidFill>
              </a:rPr>
              <a:t>, 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, (p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, (p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/>
              <a:t>sensitive family</a:t>
            </a:r>
            <a:endParaRPr lang="en-US" sz="2400" dirty="0" smtClean="0">
              <a:sym typeface="Symbol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sym typeface="Symbol"/>
              </a:rPr>
              <a:t>If there is a neighbor at distance r we catch it with probability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(p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so to guarantee catching it we need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L=1/(p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ym typeface="Symbol"/>
              </a:rPr>
              <a:t> functions. We get a  </a:t>
            </a:r>
            <a:r>
              <a:rPr lang="en-US" sz="2400" dirty="0">
                <a:solidFill>
                  <a:srgbClr val="FF0000"/>
                </a:solidFill>
              </a:rPr>
              <a:t>(r</a:t>
            </a:r>
            <a:r>
              <a:rPr lang="en-US" sz="2400" baseline="-25000" dirty="0">
                <a:solidFill>
                  <a:srgbClr val="FF0000"/>
                </a:solidFill>
              </a:rPr>
              <a:t>1 </a:t>
            </a:r>
            <a:r>
              <a:rPr lang="en-US" sz="2400" dirty="0" smtClean="0">
                <a:solidFill>
                  <a:srgbClr val="FF0000"/>
                </a:solidFill>
              </a:rPr>
              <a:t>, 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1-(1-(p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L 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1-(1-(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L 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/>
              <a:t>sensitive family</a:t>
            </a:r>
            <a:endParaRPr lang="en-US" sz="2400" dirty="0">
              <a:sym typeface="Symbol"/>
            </a:endParaRPr>
          </a:p>
          <a:p>
            <a:pPr>
              <a:spcBef>
                <a:spcPts val="1800"/>
              </a:spcBef>
            </a:pPr>
            <a:r>
              <a:rPr lang="en-US" sz="2400" dirty="0" smtClean="0">
                <a:sym typeface="Symbol"/>
              </a:rPr>
              <a:t>But we also get false positives in our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1/(p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ym typeface="Symbol"/>
              </a:rPr>
              <a:t> buckets, how many ?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n(p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/(p</a:t>
            </a:r>
            <a:r>
              <a:rPr lang="en-US" sz="24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</a:rPr>
              <a:t>k</a:t>
            </a:r>
            <a:endParaRPr lang="en-US" sz="2400" dirty="0" smtClean="0">
              <a:solidFill>
                <a:srgbClr val="FF0000"/>
              </a:solidFill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(r,</a:t>
            </a:r>
            <a:r>
              <a:rPr lang="el-GR" dirty="0" smtClean="0"/>
              <a:t>ε</a:t>
            </a:r>
            <a:r>
              <a:rPr lang="en-US" dirty="0" smtClean="0"/>
              <a:t>)-Neighbor with constant </a:t>
            </a:r>
            <a:r>
              <a:rPr lang="en-US" dirty="0" err="1" smtClean="0"/>
              <a:t>prob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65432" y="1441590"/>
            <a:ext cx="7640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Scan the first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n(p</a:t>
            </a:r>
            <a:r>
              <a:rPr lang="en-US" sz="28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/(p</a:t>
            </a:r>
            <a:r>
              <a:rPr lang="en-US" sz="2800" baseline="-250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points in the buckets and return the closest</a:t>
            </a:r>
            <a:r>
              <a:rPr lang="en-US" sz="2800" baseline="30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7198" y="2542785"/>
            <a:ext cx="7841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A close neighbor (≤ r</a:t>
            </a:r>
            <a:r>
              <a:rPr lang="en-US" sz="28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 is in one of the buckets with probability ≥ 1-(1/e)</a:t>
            </a:r>
            <a:endParaRPr lang="en-US" sz="2800" baseline="30000" dirty="0" smtClean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696" y="3669207"/>
            <a:ext cx="7841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There are ≤ 4</a:t>
            </a:r>
            <a:r>
              <a:rPr lang="en-US" sz="2800" dirty="0" smtClean="0">
                <a:latin typeface="Comic Sans MS" pitchFamily="66" charset="0"/>
                <a:sym typeface="Symbol"/>
              </a:rPr>
              <a:t>n(p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800" dirty="0" smtClean="0"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latin typeface="Comic Sans MS" pitchFamily="66" charset="0"/>
              </a:rPr>
              <a:t>k</a:t>
            </a:r>
            <a:r>
              <a:rPr lang="en-US" sz="2800" dirty="0" smtClean="0">
                <a:latin typeface="Comic Sans MS" pitchFamily="66" charset="0"/>
                <a:sym typeface="Symbol"/>
              </a:rPr>
              <a:t>/(p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1</a:t>
            </a:r>
            <a:r>
              <a:rPr lang="en-US" sz="2800" dirty="0" smtClean="0">
                <a:latin typeface="Comic Sans MS" pitchFamily="66" charset="0"/>
                <a:sym typeface="Symbol"/>
              </a:rPr>
              <a:t>)</a:t>
            </a:r>
            <a:r>
              <a:rPr lang="en-US" sz="2800" baseline="30000" dirty="0" smtClean="0">
                <a:latin typeface="Comic Sans MS" pitchFamily="66" charset="0"/>
              </a:rPr>
              <a:t>k  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false positives with probability ≥ 3/4</a:t>
            </a:r>
            <a:endParaRPr lang="en-US" sz="2800" baseline="30000" dirty="0" smtClean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4194" y="4944714"/>
            <a:ext cx="7841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 Both events happen with constant prob.</a:t>
            </a:r>
            <a:endParaRPr lang="en-US" sz="2800" baseline="30000" dirty="0" smtClean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630190" y="3101544"/>
            <a:ext cx="7908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want to choose k to minimize this.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6073" y="1626945"/>
            <a:ext cx="32168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time:</a:t>
            </a:r>
          </a:p>
          <a:p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(each op takes time prop. to the dim.)</a:t>
            </a:r>
            <a:endParaRPr lang="en-US" sz="2000" dirty="0" smtClean="0">
              <a:latin typeface="Comic Sans MS" pitchFamily="66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191341" y="1389994"/>
          <a:ext cx="2824768" cy="1353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0" name="Equation" r:id="rId3" imgW="1016000" imgH="533400" progId="Equation.DSMT4">
                  <p:embed/>
                </p:oleObj>
              </mc:Choice>
              <mc:Fallback>
                <p:oleObj name="Equation" r:id="rId3" imgW="1016000" imgH="533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341" y="1389994"/>
                        <a:ext cx="2824768" cy="13531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2375452" y="3985591"/>
            <a:ext cx="9939" cy="2256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36913" y="6042991"/>
            <a:ext cx="3438939" cy="99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34879" y="5824330"/>
            <a:ext cx="3279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k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3" y="3886212"/>
            <a:ext cx="665921" cy="3677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time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2385391" y="4194313"/>
            <a:ext cx="3140766" cy="1641612"/>
          </a:xfrm>
          <a:custGeom>
            <a:avLst/>
            <a:gdLst>
              <a:gd name="connsiteX0" fmla="*/ 0 w 3140766"/>
              <a:gd name="connsiteY0" fmla="*/ 0 h 1641612"/>
              <a:gd name="connsiteX1" fmla="*/ 417444 w 3140766"/>
              <a:gd name="connsiteY1" fmla="*/ 844826 h 1641612"/>
              <a:gd name="connsiteX2" fmla="*/ 904461 w 3140766"/>
              <a:gd name="connsiteY2" fmla="*/ 1292087 h 1641612"/>
              <a:gd name="connsiteX3" fmla="*/ 1699592 w 3140766"/>
              <a:gd name="connsiteY3" fmla="*/ 1560444 h 1641612"/>
              <a:gd name="connsiteX4" fmla="*/ 2653748 w 3140766"/>
              <a:gd name="connsiteY4" fmla="*/ 1630017 h 1641612"/>
              <a:gd name="connsiteX5" fmla="*/ 3140766 w 3140766"/>
              <a:gd name="connsiteY5" fmla="*/ 1630017 h 1641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40766" h="1641612">
                <a:moveTo>
                  <a:pt x="0" y="0"/>
                </a:moveTo>
                <a:cubicBezTo>
                  <a:pt x="133350" y="314739"/>
                  <a:pt x="266701" y="629478"/>
                  <a:pt x="417444" y="844826"/>
                </a:cubicBezTo>
                <a:cubicBezTo>
                  <a:pt x="568187" y="1060174"/>
                  <a:pt x="690770" y="1172817"/>
                  <a:pt x="904461" y="1292087"/>
                </a:cubicBezTo>
                <a:cubicBezTo>
                  <a:pt x="1118152" y="1411357"/>
                  <a:pt x="1408044" y="1504122"/>
                  <a:pt x="1699592" y="1560444"/>
                </a:cubicBezTo>
                <a:cubicBezTo>
                  <a:pt x="1991140" y="1616766"/>
                  <a:pt x="2413552" y="1618422"/>
                  <a:pt x="2653748" y="1630017"/>
                </a:cubicBezTo>
                <a:cubicBezTo>
                  <a:pt x="2893944" y="1641612"/>
                  <a:pt x="3017355" y="1635814"/>
                  <a:pt x="3140766" y="1630017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Freeform 21"/>
          <p:cNvSpPr/>
          <p:nvPr/>
        </p:nvSpPr>
        <p:spPr>
          <a:xfrm>
            <a:off x="2385391" y="4253948"/>
            <a:ext cx="2753139" cy="1798982"/>
          </a:xfrm>
          <a:custGeom>
            <a:avLst/>
            <a:gdLst>
              <a:gd name="connsiteX0" fmla="*/ 0 w 2753139"/>
              <a:gd name="connsiteY0" fmla="*/ 1798982 h 1798982"/>
              <a:gd name="connsiteX1" fmla="*/ 884583 w 2753139"/>
              <a:gd name="connsiteY1" fmla="*/ 1630017 h 1798982"/>
              <a:gd name="connsiteX2" fmla="*/ 1878496 w 2753139"/>
              <a:gd name="connsiteY2" fmla="*/ 1083365 h 1798982"/>
              <a:gd name="connsiteX3" fmla="*/ 2753139 w 2753139"/>
              <a:gd name="connsiteY3" fmla="*/ 0 h 179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3139" h="1798982">
                <a:moveTo>
                  <a:pt x="0" y="1798982"/>
                </a:moveTo>
                <a:cubicBezTo>
                  <a:pt x="285750" y="1774134"/>
                  <a:pt x="571500" y="1749287"/>
                  <a:pt x="884583" y="1630017"/>
                </a:cubicBezTo>
                <a:cubicBezTo>
                  <a:pt x="1197666" y="1510747"/>
                  <a:pt x="1567070" y="1355034"/>
                  <a:pt x="1878496" y="1083365"/>
                </a:cubicBezTo>
                <a:cubicBezTo>
                  <a:pt x="2189922" y="811696"/>
                  <a:pt x="2471530" y="405848"/>
                  <a:pt x="2753139" y="0"/>
                </a:cubicBezTo>
              </a:path>
            </a:pathLst>
          </a:cu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3727180" y="5637919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56992" y="5673919"/>
            <a:ext cx="12371" cy="3889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375452" y="5667736"/>
            <a:ext cx="1387728" cy="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444493" y="5469828"/>
            <a:ext cx="1080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≤ 2*min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630190" y="3101544"/>
            <a:ext cx="7908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We want to choose k to minimize this: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400179" y="3918891"/>
          <a:ext cx="19431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0" name="Equation" r:id="rId3" imgW="698500" imgH="279400" progId="Equation.DSMT4">
                  <p:embed/>
                </p:oleObj>
              </mc:Choice>
              <mc:Fallback>
                <p:oleObj name="Equation" r:id="rId3" imgW="698500" imgH="27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9" y="3918891"/>
                        <a:ext cx="1943100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673776" y="3810128"/>
          <a:ext cx="190817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1" name="Equation" r:id="rId5" imgW="685800" imgH="508000" progId="Equation.DSMT4">
                  <p:embed/>
                </p:oleObj>
              </mc:Choice>
              <mc:Fallback>
                <p:oleObj name="Equation" r:id="rId5" imgW="685800" imgH="508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776" y="3810128"/>
                        <a:ext cx="1908175" cy="128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698842" y="4007721"/>
            <a:ext cx="762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Symbol"/>
              </a:rPr>
              <a:t></a:t>
            </a:r>
            <a:endParaRPr lang="en-US" sz="2800" dirty="0" smtClean="0">
              <a:latin typeface="Comic Sans MS" pitchFamily="66" charset="0"/>
            </a:endParaRP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346099" y="5465635"/>
          <a:ext cx="477043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2" name="Equation" r:id="rId7" imgW="1713756" imgH="317362" progId="Equation.DSMT4">
                  <p:embed/>
                </p:oleObj>
              </mc:Choice>
              <mc:Fallback>
                <p:oleObj name="Equation" r:id="rId7" imgW="1713756" imgH="317362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6099" y="5465635"/>
                        <a:ext cx="4770438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6073" y="1626945"/>
            <a:ext cx="321687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time:</a:t>
            </a:r>
          </a:p>
          <a:p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(each op takes time prop. to the dim.)</a:t>
            </a:r>
            <a:endParaRPr lang="en-US" sz="2000" dirty="0" smtClean="0">
              <a:latin typeface="Comic Sans MS" pitchFamily="66" charset="0"/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191341" y="1389994"/>
          <a:ext cx="2824768" cy="1353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3" name="Equation" r:id="rId9" imgW="1016000" imgH="533400" progId="Equation.DSMT4">
                  <p:embed/>
                </p:oleObj>
              </mc:Choice>
              <mc:Fallback>
                <p:oleObj name="Equation" r:id="rId9" imgW="1016000" imgH="533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341" y="1389994"/>
                        <a:ext cx="2824768" cy="13531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50787" y="1478661"/>
            <a:ext cx="32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Total query time:</a:t>
            </a:r>
            <a:endParaRPr lang="en-US" sz="2800" dirty="0" smtClean="0">
              <a:latin typeface="Comic Sans MS" pitchFamily="66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194290"/>
            <a:ext cx="2825750" cy="135413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29046" y="2718477"/>
            <a:ext cx="1087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Put: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688" y="5869512"/>
            <a:ext cx="32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space:</a:t>
            </a:r>
            <a:endParaRPr lang="en-US" sz="2800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7875" y="2671290"/>
                <a:ext cx="4788817" cy="749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f>
                                    <m:fPr>
                                      <m:type m:val="skw"/>
                                      <m:ctrlPr>
                                        <a:rPr lang="en-US" sz="3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20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3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3200">
                                              <a:latin typeface="Cambria Math" panose="02040503050406030204" pitchFamily="18" charset="0"/>
                                            </a:rPr>
                                            <m:t>p</m:t>
                                          </m:r>
                                        </m:e>
                                        <m:sub>
                                          <m:r>
                                            <a:rPr lang="en-US" sz="32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sub>
                              </m:sSub>
                            </m:fNam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32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875" y="2671290"/>
                <a:ext cx="4788817" cy="749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" y="3874417"/>
                <a:ext cx="9549353" cy="1021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d>
                            <m:dPr>
                              <m:begChr m:val="⌈"/>
                              <m:endChr m:val="⌉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40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f>
                                        <m:fPr>
                                          <m:type m:val="skw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400">
                                                  <a:latin typeface="Cambria Math" panose="02040503050406030204" pitchFamily="18" charset="0"/>
                                                </a:rPr>
                                                <m:t>p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sub>
                                  </m:sSub>
                                </m:fName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e>
                          </m:d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f>
                                    <m:fPr>
                                      <m:type m:val="skw"/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400">
                                              <a:latin typeface="Cambria Math" panose="02040503050406030204" pitchFamily="18" charset="0"/>
                                            </a:rPr>
                                            <m:t>p</m:t>
                                          </m:r>
                                        </m:e>
                                        <m:sub>
                                          <m:r>
                                            <a:rPr lang="en-US" sz="240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sub>
                              </m:sSub>
                            </m:fName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den>
                          </m:f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" y="3874417"/>
                <a:ext cx="9549353" cy="10216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04593" y="5690403"/>
                <a:ext cx="3987538" cy="848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𝜌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93" y="5690403"/>
                <a:ext cx="3987538" cy="8484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ym typeface="Symbol"/>
              </a:rPr>
              <a:t> ?</a:t>
            </a:r>
            <a:endParaRPr lang="he-IL" dirty="0"/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710870"/>
              </p:ext>
            </p:extLst>
          </p:nvPr>
        </p:nvGraphicFramePr>
        <p:xfrm>
          <a:off x="640086" y="2427224"/>
          <a:ext cx="7712765" cy="201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3" name="Equation" r:id="rId3" imgW="3187440" imgH="914400" progId="Equation.DSMT4">
                  <p:embed/>
                </p:oleObj>
              </mc:Choice>
              <mc:Fallback>
                <p:oleObj name="Equation" r:id="rId3" imgW="3187440" imgH="914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6" y="2427224"/>
                        <a:ext cx="7712765" cy="20197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(1+</a:t>
            </a:r>
            <a:r>
              <a:rPr lang="el-GR" dirty="0" smtClean="0"/>
              <a:t>ε</a:t>
            </a:r>
            <a:r>
              <a:rPr lang="en-US" dirty="0" smtClean="0"/>
              <a:t>)-approximate NN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q find p such that </a:t>
            </a:r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p’p</a:t>
            </a: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d(</a:t>
            </a:r>
            <a:r>
              <a:rPr lang="en-US" dirty="0" err="1" smtClean="0">
                <a:sym typeface="Symbol"/>
              </a:rPr>
              <a:t>q,p</a:t>
            </a:r>
            <a:r>
              <a:rPr lang="en-US" dirty="0" smtClean="0">
                <a:sym typeface="Symbol"/>
              </a:rPr>
              <a:t>)  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)d(</a:t>
            </a:r>
            <a:r>
              <a:rPr lang="en-US" dirty="0" err="1" smtClean="0">
                <a:sym typeface="Symbol"/>
              </a:rPr>
              <a:t>q,p</a:t>
            </a:r>
            <a:r>
              <a:rPr lang="en-US" dirty="0" smtClean="0">
                <a:sym typeface="Symbol"/>
              </a:rPr>
              <a:t>’)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We can use our solution to the (r,)-neighbor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/>
        </p:nvSpPr>
        <p:spPr>
          <a:xfrm>
            <a:off x="3620534" y="4069353"/>
            <a:ext cx="1581661" cy="158166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389866" y="3826328"/>
            <a:ext cx="2052000" cy="2052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060343" y="3533876"/>
            <a:ext cx="2664000" cy="266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2644321" y="3130211"/>
            <a:ext cx="3474000" cy="347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(1+</a:t>
            </a:r>
            <a:r>
              <a:rPr lang="el-GR" dirty="0" smtClean="0"/>
              <a:t>ε</a:t>
            </a:r>
            <a:r>
              <a:rPr lang="en-US" dirty="0" smtClean="0"/>
              <a:t>)-</a:t>
            </a:r>
            <a:r>
              <a:rPr lang="en-US" dirty="0"/>
              <a:t>approximate </a:t>
            </a:r>
            <a:r>
              <a:rPr lang="en-US" dirty="0" smtClean="0"/>
              <a:t>NN </a:t>
            </a:r>
            <a:r>
              <a:rPr lang="en-US" dirty="0" err="1" smtClean="0"/>
              <a:t>vs</a:t>
            </a:r>
            <a:r>
              <a:rPr lang="en-US" dirty="0" smtClean="0"/>
              <a:t> (r,</a:t>
            </a:r>
            <a:r>
              <a:rPr lang="el-GR" dirty="0" smtClean="0"/>
              <a:t>ε</a:t>
            </a:r>
            <a:r>
              <a:rPr lang="en-US" dirty="0" smtClean="0"/>
              <a:t>)-neighbor problem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1"/>
            <a:ext cx="8538519" cy="1797908"/>
          </a:xfrm>
        </p:spPr>
        <p:txBody>
          <a:bodyPr/>
          <a:lstStyle/>
          <a:p>
            <a:r>
              <a:rPr lang="en-US" dirty="0" smtClean="0"/>
              <a:t>If we know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min</a:t>
            </a:r>
            <a:r>
              <a:rPr lang="en-US" dirty="0" smtClean="0"/>
              <a:t> and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max</a:t>
            </a:r>
            <a:r>
              <a:rPr lang="en-US" dirty="0"/>
              <a:t> </a:t>
            </a:r>
            <a:r>
              <a:rPr lang="en-US" dirty="0" smtClean="0"/>
              <a:t>we can find (1+</a:t>
            </a:r>
            <a:r>
              <a:rPr lang="el-GR" dirty="0" smtClean="0"/>
              <a:t>ε</a:t>
            </a:r>
            <a:r>
              <a:rPr lang="en-US" dirty="0" smtClean="0"/>
              <a:t>)-</a:t>
            </a:r>
            <a:r>
              <a:rPr lang="en-US" dirty="0"/>
              <a:t>approximate NN </a:t>
            </a:r>
            <a:r>
              <a:rPr lang="en-US" dirty="0" smtClean="0"/>
              <a:t>using log(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min</a:t>
            </a:r>
            <a:r>
              <a:rPr lang="en-US" dirty="0" smtClean="0"/>
              <a:t>)    </a:t>
            </a:r>
            <a:r>
              <a:rPr lang="en-US" dirty="0"/>
              <a:t>(r,</a:t>
            </a:r>
            <a:r>
              <a:rPr lang="el-GR" dirty="0" smtClean="0"/>
              <a:t>ε</a:t>
            </a:r>
            <a:r>
              <a:rPr lang="en-US" dirty="0" smtClean="0"/>
              <a:t>’≈</a:t>
            </a:r>
            <a:r>
              <a:rPr lang="el-GR" dirty="0" smtClean="0"/>
              <a:t> ε</a:t>
            </a:r>
            <a:r>
              <a:rPr lang="en-US" dirty="0" smtClean="0"/>
              <a:t>/2)-</a:t>
            </a:r>
            <a:r>
              <a:rPr lang="en-US" dirty="0"/>
              <a:t>neighbor </a:t>
            </a:r>
            <a:r>
              <a:rPr lang="en-US" dirty="0" smtClean="0"/>
              <a:t>problems</a:t>
            </a:r>
            <a:endParaRPr lang="en-US" baseline="-25000" dirty="0">
              <a:sym typeface="Symbol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339530" y="4760265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474218" y="4263078"/>
            <a:ext cx="456662" cy="523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19531" y="4226003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  <a:endParaRPr lang="he-IL" dirty="0" smtClean="0">
              <a:latin typeface="Comic Sans MS" pitchFamily="66" charset="0"/>
            </a:endParaRPr>
          </a:p>
        </p:txBody>
      </p:sp>
      <p:cxnSp>
        <p:nvCxnSpPr>
          <p:cNvPr id="11" name="Straight Connector 10"/>
          <p:cNvCxnSpPr>
            <a:endCxn id="6" idx="6"/>
          </p:cNvCxnSpPr>
          <p:nvPr/>
        </p:nvCxnSpPr>
        <p:spPr>
          <a:xfrm flipV="1">
            <a:off x="4519530" y="4852328"/>
            <a:ext cx="922336" cy="7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49504" y="4798541"/>
            <a:ext cx="9133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ym typeface="Symbol"/>
              </a:rPr>
              <a:t>(1+</a:t>
            </a:r>
            <a:r>
              <a:rPr lang="el-GR" dirty="0" smtClean="0">
                <a:sym typeface="Symbol"/>
              </a:rPr>
              <a:t>ε</a:t>
            </a:r>
            <a:r>
              <a:rPr lang="en-US" dirty="0" smtClean="0">
                <a:sym typeface="Symbol"/>
              </a:rPr>
              <a:t>’)</a:t>
            </a:r>
            <a:r>
              <a:rPr lang="en-US" dirty="0">
                <a:sym typeface="Symbol"/>
              </a:rPr>
              <a:t>r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8795" y="4637900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5505819" y="50292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5658219" y="5539997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3112677" y="5750066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LSH using </a:t>
            </a:r>
            <a:r>
              <a:rPr lang="en-US" dirty="0" smtClean="0">
                <a:solidFill>
                  <a:srgbClr val="FF0000"/>
                </a:solidFill>
              </a:rPr>
              <a:t>p-stable</a:t>
            </a:r>
            <a:r>
              <a:rPr lang="en-US" dirty="0" smtClean="0"/>
              <a:t> distributions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0787" y="1478661"/>
                <a:ext cx="7986586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Definition: </a:t>
                </a:r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A distribution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𝐷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is 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2-stable</a:t>
                </a:r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if when X</a:t>
                </a:r>
                <a:r>
                  <a:rPr lang="en-US" sz="2800" baseline="-25000" dirty="0" smtClean="0">
                    <a:latin typeface="Comic Sans MS" pitchFamily="66" charset="0"/>
                    <a:sym typeface="Wingdings" pitchFamily="2" charset="2"/>
                  </a:rPr>
                  <a:t>1</a:t>
                </a:r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,……,</a:t>
                </a:r>
                <a:r>
                  <a:rPr lang="en-US" sz="2800" dirty="0" err="1" smtClean="0">
                    <a:latin typeface="Comic Sans MS" pitchFamily="66" charset="0"/>
                    <a:sym typeface="Wingdings" pitchFamily="2" charset="2"/>
                  </a:rPr>
                  <a:t>X</a:t>
                </a:r>
                <a:r>
                  <a:rPr lang="en-US" sz="2800" baseline="-25000" dirty="0" err="1" smtClean="0">
                    <a:latin typeface="Comic Sans MS" pitchFamily="66" charset="0"/>
                    <a:sym typeface="Wingdings" pitchFamily="2" charset="2"/>
                  </a:rPr>
                  <a:t>d</a:t>
                </a:r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 are drawn from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Wingdings" pitchFamily="2" charset="2"/>
                      </a:rPr>
                      <m:t>𝐷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Wingdings" pitchFamily="2" charset="2"/>
                  </a:rPr>
                  <a:t>, 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sym typeface="Symbol"/>
                      </a:rPr>
                      <m:t>∑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𝑣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𝑋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sym typeface="Symbol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sym typeface="Symbol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sym typeface="Symbol"/>
                      </a:rPr>
                      <m:t>𝑋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Symbol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Symbol"/>
                      </a:rPr>
                      <m:t>𝑋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Symbol"/>
                  </a:rPr>
                  <a:t> is drawn from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Symbol"/>
                      </a:rPr>
                      <m:t>𝐷</m:t>
                    </m:r>
                  </m:oMath>
                </a14:m>
                <a:r>
                  <a:rPr lang="en-US" sz="2800" dirty="0" smtClean="0">
                    <a:latin typeface="Comic Sans MS" pitchFamily="66" charset="0"/>
                    <a:sym typeface="Symbol"/>
                  </a:rPr>
                  <a:t>.</a:t>
                </a:r>
                <a:endParaRPr lang="en-US" sz="28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87" y="1478661"/>
                <a:ext cx="7986586" cy="1384995"/>
              </a:xfrm>
              <a:prstGeom prst="rect">
                <a:avLst/>
              </a:prstGeom>
              <a:blipFill>
                <a:blip r:embed="rId2"/>
                <a:stretch>
                  <a:fillRect l="-1603" t="-4846" r="-2366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42546" y="313861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So what do we do with this ?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376" y="3958293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849" y="4753257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h(p)-h(q)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p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 - 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q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X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= (p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-</a:t>
            </a:r>
            <a:r>
              <a:rPr lang="en-US" sz="2800" dirty="0" err="1" smtClean="0">
                <a:latin typeface="Comic Sans MS" pitchFamily="66" charset="0"/>
                <a:sym typeface="Symbol"/>
              </a:rPr>
              <a:t>q</a:t>
            </a:r>
            <a:r>
              <a:rPr lang="en-US" sz="2800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latin typeface="Comic Sans MS" pitchFamily="66" charset="0"/>
                <a:sym typeface="Symbol"/>
              </a:rPr>
              <a:t>)X</a:t>
            </a:r>
            <a:r>
              <a:rPr lang="en-US" sz="2800" baseline="-25000" dirty="0" smtClean="0">
                <a:latin typeface="Comic Sans MS" pitchFamily="66" charset="0"/>
                <a:sym typeface="Symbol"/>
              </a:rPr>
              <a:t>i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Symbol"/>
              </a:rPr>
              <a:t>=||p-q||X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C:\Users\CLAL\Dropbox\LSH\vorono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877" y="2250246"/>
            <a:ext cx="4699692" cy="416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itchFamily="66" charset="0"/>
              </a:rPr>
              <a:t>Voronoi</a:t>
            </a:r>
            <a:r>
              <a:rPr lang="en-US" dirty="0" smtClean="0">
                <a:latin typeface="Comic Sans MS" pitchFamily="66" charset="0"/>
              </a:rPr>
              <a:t> Diagram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2571" y="1538066"/>
            <a:ext cx="780123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Build a </a:t>
            </a:r>
            <a:r>
              <a:rPr lang="en-US" sz="2400" dirty="0" err="1" smtClean="0">
                <a:latin typeface="Comic Sans MS" pitchFamily="66" charset="0"/>
              </a:rPr>
              <a:t>Voronoi</a:t>
            </a:r>
            <a:r>
              <a:rPr lang="en-US" sz="2400" dirty="0" smtClean="0">
                <a:latin typeface="Comic Sans MS" pitchFamily="66" charset="0"/>
              </a:rPr>
              <a:t> diagram &amp; a point location data structure</a:t>
            </a:r>
            <a:endParaRPr lang="en-US" sz="2400" baseline="30000" dirty="0">
              <a:latin typeface="Comic Sans MS" pitchFamily="66" charset="0"/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3561049" y="5051467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8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LSH using </a:t>
            </a:r>
            <a:r>
              <a:rPr lang="en-US" dirty="0" smtClean="0">
                <a:solidFill>
                  <a:srgbClr val="FF0000"/>
                </a:solidFill>
              </a:rPr>
              <a:t>p-stable</a:t>
            </a:r>
            <a:r>
              <a:rPr lang="en-US" dirty="0" smtClean="0"/>
              <a:t> distributions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642546" y="313861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So what do we do with this ?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2563" y="3937695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h(p) = 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800" dirty="0" err="1" smtClean="0">
                <a:latin typeface="Comic Sans MS" pitchFamily="66" charset="0"/>
                <a:sym typeface="Wingdings" pitchFamily="2" charset="2"/>
              </a:rPr>
              <a:t>p</a:t>
            </a:r>
            <a:r>
              <a:rPr lang="en-US" sz="2800" dirty="0" err="1" smtClean="0">
                <a:solidFill>
                  <a:srgbClr val="92D050"/>
                </a:solidFill>
                <a:latin typeface="Comic Sans MS" pitchFamily="66" charset="0"/>
                <a:sym typeface="Wingdings" pitchFamily="2" charset="2"/>
              </a:rPr>
              <a:t>X</a:t>
            </a:r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)/r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</a:t>
            </a:r>
            <a:endParaRPr lang="en-US" sz="28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78476" y="6104238"/>
            <a:ext cx="7846540" cy="12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00649" y="6005384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14607" y="5997143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75021" y="6009500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988979" y="6001259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65866" y="5993018"/>
            <a:ext cx="12356" cy="23477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16200000">
            <a:off x="5171293" y="4998318"/>
            <a:ext cx="308938" cy="13592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189837" y="5152767"/>
            <a:ext cx="42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393" y="4547304"/>
            <a:ext cx="7986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itchFamily="66" charset="0"/>
                <a:sym typeface="Wingdings" pitchFamily="2" charset="2"/>
              </a:rPr>
              <a:t>Pick r to maximize </a:t>
            </a:r>
            <a:r>
              <a:rPr lang="el-GR" sz="2800" dirty="0" smtClean="0">
                <a:solidFill>
                  <a:srgbClr val="FF0000"/>
                </a:solidFill>
                <a:latin typeface="Comic Sans MS"/>
                <a:sym typeface="Wingdings" pitchFamily="2" charset="2"/>
              </a:rPr>
              <a:t>ρ</a:t>
            </a:r>
            <a:r>
              <a:rPr lang="en-US" sz="2800" smtClean="0">
                <a:latin typeface="Comic Sans MS"/>
                <a:sym typeface="Wingdings" pitchFamily="2" charset="2"/>
              </a:rPr>
              <a:t>…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199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M. </a:t>
            </a:r>
            <a:r>
              <a:rPr lang="en-US" sz="2400" dirty="0" err="1" smtClean="0"/>
              <a:t>Charikar</a:t>
            </a:r>
            <a:r>
              <a:rPr lang="en-US" sz="2400" dirty="0" smtClean="0"/>
              <a:t>: Similarity estimation techniques from rounding algorithms. STOC 2002: 380-388</a:t>
            </a:r>
          </a:p>
          <a:p>
            <a:r>
              <a:rPr lang="en-US" sz="2400" dirty="0" smtClean="0"/>
              <a:t>P. </a:t>
            </a:r>
            <a:r>
              <a:rPr lang="en-US" sz="2400" dirty="0" err="1" smtClean="0"/>
              <a:t>Indyk</a:t>
            </a:r>
            <a:r>
              <a:rPr lang="en-US" sz="2400" dirty="0" smtClean="0"/>
              <a:t>, R. </a:t>
            </a:r>
            <a:r>
              <a:rPr lang="en-US" sz="2400" dirty="0" err="1" smtClean="0"/>
              <a:t>Motwani</a:t>
            </a:r>
            <a:r>
              <a:rPr lang="en-US" sz="2400" dirty="0" smtClean="0"/>
              <a:t>: Approximate Nearest Neighbors: Towards Removing the Curse of Dimensionality. STOC 1998: 604-613.</a:t>
            </a:r>
          </a:p>
          <a:p>
            <a:r>
              <a:rPr lang="en-US" sz="2400" dirty="0" smtClean="0"/>
              <a:t>A. </a:t>
            </a:r>
            <a:r>
              <a:rPr lang="en-US" sz="2400" dirty="0" err="1" smtClean="0"/>
              <a:t>Gionis</a:t>
            </a:r>
            <a:r>
              <a:rPr lang="en-US" sz="2400" dirty="0" smtClean="0"/>
              <a:t>, P. </a:t>
            </a:r>
            <a:r>
              <a:rPr lang="en-US" sz="2400" dirty="0" err="1" smtClean="0"/>
              <a:t>Indyk</a:t>
            </a:r>
            <a:r>
              <a:rPr lang="en-US" sz="2400" dirty="0" smtClean="0"/>
              <a:t>, R. </a:t>
            </a:r>
            <a:r>
              <a:rPr lang="en-US" sz="2400" dirty="0" err="1" smtClean="0"/>
              <a:t>Motwani</a:t>
            </a:r>
            <a:r>
              <a:rPr lang="en-US" sz="2400" dirty="0" smtClean="0"/>
              <a:t>: Similarity Search in High Dimensions via Hashing. VLDB 1999: 518-529</a:t>
            </a:r>
          </a:p>
          <a:p>
            <a:r>
              <a:rPr lang="en-US" sz="2400" dirty="0" smtClean="0"/>
              <a:t>M. R. </a:t>
            </a:r>
            <a:r>
              <a:rPr lang="en-US" sz="2400" dirty="0" err="1" smtClean="0"/>
              <a:t>Henzinger</a:t>
            </a:r>
            <a:r>
              <a:rPr lang="en-US" sz="2400" dirty="0" smtClean="0"/>
              <a:t>: Finding near-duplicate web pages: a large-scale evaluation of algorithms. SIGIR 2006: 284-291</a:t>
            </a:r>
          </a:p>
          <a:p>
            <a:r>
              <a:rPr lang="en-US" sz="2400" dirty="0" smtClean="0"/>
              <a:t>G. S. </a:t>
            </a:r>
            <a:r>
              <a:rPr lang="en-US" sz="2400" dirty="0" err="1" smtClean="0"/>
              <a:t>Manku</a:t>
            </a:r>
            <a:r>
              <a:rPr lang="en-US" sz="2400" dirty="0" smtClean="0"/>
              <a:t>,  A. Jain , A. Das </a:t>
            </a:r>
            <a:r>
              <a:rPr lang="en-US" sz="2400" dirty="0" err="1" smtClean="0"/>
              <a:t>Sarma</a:t>
            </a:r>
            <a:r>
              <a:rPr lang="en-US" sz="2400" dirty="0" smtClean="0"/>
              <a:t>: Detecting near-duplicates for web crawling. WWW 2007: 141-150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Curse of dimensionality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R</a:t>
            </a:r>
            <a:r>
              <a:rPr lang="en-US" baseline="30000" dirty="0" smtClean="0"/>
              <a:t>2</a:t>
            </a:r>
            <a:r>
              <a:rPr lang="en-US" dirty="0" smtClean="0"/>
              <a:t> the </a:t>
            </a:r>
            <a:r>
              <a:rPr lang="en-US" dirty="0" err="1" smtClean="0"/>
              <a:t>Voronoi</a:t>
            </a:r>
            <a:r>
              <a:rPr lang="en-US" dirty="0" smtClean="0"/>
              <a:t> diagram is of size O(n)</a:t>
            </a:r>
          </a:p>
          <a:p>
            <a:endParaRPr lang="en-US" dirty="0" smtClean="0"/>
          </a:p>
          <a:p>
            <a:r>
              <a:rPr lang="en-US" dirty="0" smtClean="0"/>
              <a:t>Query takes O(</a:t>
            </a:r>
            <a:r>
              <a:rPr lang="en-US" dirty="0" err="1" smtClean="0"/>
              <a:t>logn</a:t>
            </a:r>
            <a:r>
              <a:rPr lang="en-US" dirty="0" smtClean="0"/>
              <a:t>) time</a:t>
            </a:r>
          </a:p>
          <a:p>
            <a:endParaRPr lang="en-US" dirty="0"/>
          </a:p>
          <a:p>
            <a:r>
              <a:rPr lang="en-US" dirty="0" smtClean="0"/>
              <a:t>In R</a:t>
            </a:r>
            <a:r>
              <a:rPr lang="en-US" baseline="30000" dirty="0" smtClean="0"/>
              <a:t>d</a:t>
            </a:r>
            <a:r>
              <a:rPr lang="en-US" dirty="0"/>
              <a:t> </a:t>
            </a:r>
            <a:r>
              <a:rPr lang="en-US" dirty="0" smtClean="0"/>
              <a:t>the complexity is O(</a:t>
            </a:r>
            <a:r>
              <a:rPr lang="en-US" dirty="0" err="1" smtClean="0"/>
              <a:t>n</a:t>
            </a:r>
            <a:r>
              <a:rPr lang="en-US" baseline="30000" dirty="0" err="1" smtClean="0">
                <a:sym typeface="Symbol"/>
              </a:rPr>
              <a:t>d</a:t>
            </a:r>
            <a:r>
              <a:rPr lang="en-US" baseline="30000" dirty="0" smtClean="0">
                <a:sym typeface="Symbol"/>
              </a:rPr>
              <a:t>/2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Other techniques also scale bad with the dimension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has many variants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Approximate (will talk about this soon)</a:t>
                </a:r>
              </a:p>
              <a:p>
                <a:r>
                  <a:rPr lang="en-US" dirty="0" smtClean="0"/>
                  <a:t>k nearest neighbors</a:t>
                </a:r>
              </a:p>
              <a:p>
                <a:r>
                  <a:rPr lang="en-US" dirty="0" smtClean="0"/>
                  <a:t>All neighbors at distance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nearest neighbors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the nearest neighbors of every point in the data</a:t>
            </a:r>
            <a:r>
              <a:rPr lang="en-US" dirty="0"/>
              <a:t> </a:t>
            </a:r>
            <a:r>
              <a:rPr lang="en-US" dirty="0" smtClean="0"/>
              <a:t>(near duplicate web pages)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a family of hash functions such that close points tend to hash to the same bucket.</a:t>
            </a:r>
          </a:p>
          <a:p>
            <a:endParaRPr lang="en-US" dirty="0"/>
          </a:p>
          <a:p>
            <a:r>
              <a:rPr lang="en-US" dirty="0" smtClean="0"/>
              <a:t>Put all points of P in their buckets, ideally we want the query q to find its nearest neighbor in its bucket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5704741" y="2836291"/>
            <a:ext cx="2664000" cy="26640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81914" y="1699619"/>
            <a:ext cx="82172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A family H of functions is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(d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&lt; d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,p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&gt; p</a:t>
            </a:r>
            <a:r>
              <a:rPr lang="en-US" sz="3200" baseline="-25000" dirty="0" smtClean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)-sensitive</a:t>
            </a:r>
            <a:r>
              <a:rPr lang="en-US" sz="3200" dirty="0" smtClean="0">
                <a:latin typeface="Comic Sans MS" pitchFamily="66" charset="0"/>
              </a:rPr>
              <a:t> if  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264932" y="3371768"/>
            <a:ext cx="1581661" cy="158166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6983928" y="4062680"/>
            <a:ext cx="180000" cy="18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118616" y="3565493"/>
            <a:ext cx="456662" cy="523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03288" y="3528418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he-IL" baseline="-25000" dirty="0" smtClean="0">
              <a:latin typeface="Comic Sans MS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163928" y="3750847"/>
            <a:ext cx="1139865" cy="411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23193" y="3940315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he-IL" dirty="0" smtClean="0">
              <a:latin typeface="Comic Sans MS" pitchFamily="66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607426" y="4331659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7165773" y="4521130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7785895" y="3495463"/>
            <a:ext cx="509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he-IL" baseline="-25000" dirty="0" smtClean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101" y="2939435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≤ d</a:t>
            </a:r>
            <a:r>
              <a:rPr lang="en-US" sz="2400" baseline="-25000" dirty="0" smtClean="0"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≥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1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9574" y="3610829"/>
            <a:ext cx="485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d(</a:t>
            </a:r>
            <a:r>
              <a:rPr lang="en-US" sz="2400" dirty="0" err="1" smtClean="0">
                <a:latin typeface="Comic Sans MS" pitchFamily="66" charset="0"/>
              </a:rPr>
              <a:t>p,q</a:t>
            </a:r>
            <a:r>
              <a:rPr lang="en-US" sz="2400" dirty="0" smtClean="0">
                <a:latin typeface="Comic Sans MS" pitchFamily="66" charset="0"/>
              </a:rPr>
              <a:t>) ≥ d</a:t>
            </a:r>
            <a:r>
              <a:rPr lang="en-US" sz="2400" baseline="-25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 Pr[h(p) = h(q)] ≤ p</a:t>
            </a:r>
            <a:r>
              <a:rPr lang="en-US" sz="2400" baseline="-25000" dirty="0" smtClean="0"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400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1389-96DB-44CD-96F7-395762860B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2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15656</TotalTime>
  <Words>1669</Words>
  <Application>Microsoft Office PowerPoint</Application>
  <PresentationFormat>On-screen Show (4:3)</PresentationFormat>
  <Paragraphs>253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Office Theme</vt:lpstr>
      <vt:lpstr>Equation</vt:lpstr>
      <vt:lpstr>Locality sensitive hashing (LSH)</vt:lpstr>
      <vt:lpstr>Nearest Neighbor </vt:lpstr>
      <vt:lpstr>Nearest Neighbor </vt:lpstr>
      <vt:lpstr>Voronoi Diagram</vt:lpstr>
      <vt:lpstr>Curse of dimensionality</vt:lpstr>
      <vt:lpstr>Problem has many variants</vt:lpstr>
      <vt:lpstr>All nearest neighbors</vt:lpstr>
      <vt:lpstr>Locality Sensitive Hashing</vt:lpstr>
      <vt:lpstr>Locality Sensitive Hashing</vt:lpstr>
      <vt:lpstr>Locality Sensitive Family for a distance function d(x,y)</vt:lpstr>
      <vt:lpstr>LSF for hamming distance</vt:lpstr>
      <vt:lpstr>Jaacard distance and random permutations</vt:lpstr>
      <vt:lpstr>Jaacard distance and minhash</vt:lpstr>
      <vt:lpstr>Cosine distance</vt:lpstr>
      <vt:lpstr>Cosine distance</vt:lpstr>
      <vt:lpstr>Cosine distance</vt:lpstr>
      <vt:lpstr>Cosine distance</vt:lpstr>
      <vt:lpstr>Cosine distance</vt:lpstr>
      <vt:lpstr>Cosine distance</vt:lpstr>
      <vt:lpstr>Combining by “AND”</vt:lpstr>
      <vt:lpstr>Combining by “OR”</vt:lpstr>
      <vt:lpstr>“And k” followed by “Or L”</vt:lpstr>
      <vt:lpstr>The function 1-(1-p^k )^L</vt:lpstr>
      <vt:lpstr>A theoretical result on NN</vt:lpstr>
      <vt:lpstr>(r,ε)-neighbor problem</vt:lpstr>
      <vt:lpstr>(r,ε)-neighbor problem</vt:lpstr>
      <vt:lpstr>NN using locality sensitive hashing</vt:lpstr>
      <vt:lpstr>NN using locality sensitive hashing</vt:lpstr>
      <vt:lpstr>NN using locality sensitive hashing</vt:lpstr>
      <vt:lpstr>NN using locality sensitive hashing</vt:lpstr>
      <vt:lpstr>NN using locality sensitive hashing</vt:lpstr>
      <vt:lpstr>(r,ε)-Neighbor with constant prob</vt:lpstr>
      <vt:lpstr>Analysis</vt:lpstr>
      <vt:lpstr>Analysis</vt:lpstr>
      <vt:lpstr>Summary </vt:lpstr>
      <vt:lpstr>What is  ?</vt:lpstr>
      <vt:lpstr>(1+ε)-approximate NN</vt:lpstr>
      <vt:lpstr>(1+ε)-approximate NN vs (r,ε)-neighbor problem</vt:lpstr>
      <vt:lpstr>LSH using p-stable distributions</vt:lpstr>
      <vt:lpstr>LSH using p-stable distributions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Edith Cohen</dc:creator>
  <cp:lastModifiedBy>Windows User</cp:lastModifiedBy>
  <cp:revision>864</cp:revision>
  <dcterms:created xsi:type="dcterms:W3CDTF">2013-10-11T11:49:17Z</dcterms:created>
  <dcterms:modified xsi:type="dcterms:W3CDTF">2017-12-12T07:50:05Z</dcterms:modified>
</cp:coreProperties>
</file>