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44" r:id="rId2"/>
    <p:sldId id="260" r:id="rId3"/>
    <p:sldId id="261" r:id="rId4"/>
    <p:sldId id="291" r:id="rId5"/>
    <p:sldId id="263" r:id="rId6"/>
    <p:sldId id="351" r:id="rId7"/>
    <p:sldId id="264" r:id="rId8"/>
    <p:sldId id="296" r:id="rId9"/>
    <p:sldId id="292" r:id="rId10"/>
    <p:sldId id="329" r:id="rId11"/>
    <p:sldId id="294" r:id="rId12"/>
    <p:sldId id="295" r:id="rId13"/>
    <p:sldId id="266" r:id="rId14"/>
    <p:sldId id="297" r:id="rId15"/>
    <p:sldId id="330" r:id="rId16"/>
    <p:sldId id="331" r:id="rId17"/>
    <p:sldId id="332" r:id="rId18"/>
    <p:sldId id="333" r:id="rId19"/>
    <p:sldId id="334" r:id="rId20"/>
    <p:sldId id="335" r:id="rId21"/>
    <p:sldId id="287" r:id="rId22"/>
    <p:sldId id="288" r:id="rId23"/>
    <p:sldId id="337" r:id="rId24"/>
    <p:sldId id="338" r:id="rId25"/>
    <p:sldId id="339" r:id="rId26"/>
    <p:sldId id="341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71" r:id="rId47"/>
    <p:sldId id="365" r:id="rId48"/>
    <p:sldId id="366" r:id="rId49"/>
    <p:sldId id="367" r:id="rId50"/>
    <p:sldId id="368" r:id="rId51"/>
    <p:sldId id="369" r:id="rId52"/>
    <p:sldId id="372" r:id="rId53"/>
    <p:sldId id="373" r:id="rId54"/>
    <p:sldId id="374" r:id="rId55"/>
    <p:sldId id="407" r:id="rId56"/>
    <p:sldId id="409" r:id="rId57"/>
    <p:sldId id="397" r:id="rId58"/>
    <p:sldId id="398" r:id="rId59"/>
    <p:sldId id="399" r:id="rId60"/>
    <p:sldId id="400" r:id="rId61"/>
    <p:sldId id="419" r:id="rId62"/>
    <p:sldId id="402" r:id="rId63"/>
    <p:sldId id="401" r:id="rId64"/>
    <p:sldId id="406" r:id="rId65"/>
    <p:sldId id="408" r:id="rId66"/>
    <p:sldId id="414" r:id="rId67"/>
    <p:sldId id="415" r:id="rId68"/>
    <p:sldId id="416" r:id="rId69"/>
    <p:sldId id="417" r:id="rId70"/>
    <p:sldId id="404" r:id="rId71"/>
    <p:sldId id="410" r:id="rId72"/>
    <p:sldId id="411" r:id="rId73"/>
    <p:sldId id="412" r:id="rId74"/>
    <p:sldId id="413" r:id="rId75"/>
    <p:sldId id="41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97"/>
  </p:normalViewPr>
  <p:slideViewPr>
    <p:cSldViewPr snapToGrid="0">
      <p:cViewPr varScale="1">
        <p:scale>
          <a:sx n="85" d="100"/>
          <a:sy n="85" d="100"/>
        </p:scale>
        <p:origin x="13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8T11:33:42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514 122,'9'-5,"16"0,17-1,15 1,19-2,19-1,33-3,30 0,33 2,35 3,34 2,29 2,31 1,20 1,8 5,7 1,-13 4,-16 1,-23-2,-29-2,-30-3,-29 3,-26 0,-31-1,-29-2,-24-1,-25-2,-26 4,-36 10,-38 7,-51 3,-71 12,-86 3,-114 0,-145-8,-100 1,-82-7,-6 3,54 4,79 1,97 3,94 1,83-3,80-2,66-7,51-8,36-2,29-5,33-3,52-4,65-2,74-2,71 0,96-1,89 1,38-1,16 0,-24 5,-46 7,-56 4,-74 6,-80 2,-78-2,-76-4,-77-6,-75-4,-74-4,-79-2,-83-1,-102-1,-68 0,-24 0,16 0,59 1,86 0,94-1,91 1,88 0,83 0,77 0,86 0,81 0,69 5,61 1,49-1,36 9,1 9,-25 7,-43 6,-54 6,-57 4,-57-5,-61-5,-59-9,-53-5,-43-5,-34 2,-38 3,-44 2,-49 10,-60-1,-72-6,-55-7,-52-7,-21-7,2-3,32-3,49 0,68-2,70 1,81-1,86 2,95-1,94 5,98 11,85 2,75-1,50 0,29 3,-18 2,-47 6,-66 8,-70 2,-81-5,-78-4,-71-2,-70-1,-61-1,-68-4,-70-5,-62-6,-62-4,-46-3,-35-2,-15 0,-2-1,22 0,31 0,47-4,61-2,61 2,60-4,59-5,56 1,63 2,65-2,54 2,54-2,35 2,32 2,5 3,-2 11,-31 5,-40 5,-56 0,-64 1,-68-1,-73-3,-69-4,-61-4,-44-2,-33-1,-25-1,-17-1,2 0,8 1,14-1,14 1,11 0,14 0,21 0,15 0,26 0,32 0,28 0,34 0,39 0,39 0,44 4,35 11,37 6,16 5,4-2,-25-1,-40-4,-49-6,-58-5,-63-3,-67-3,-61-2,-50-5,-38-7,-23-4,-19-14,-11-11,6-2,20 6,38 9,49 10,56 8,48 5,42 8,35 8,27 6,17 6,23-2,22-1,23 2,26 1,35 6,17-3,26-1,3-4,-11-2,-18-4,-24-5,-27-4,-25-2,-22-7,-18-8,-18-5,-19-14,-19-11,-14-7,-16 1,-10-1,-7 3,2 1,10 3,12 9,15 5,15 3,16-4,19 0,21-6,23 0,29 0,31 3,27 5,17 8,12 7,-5 5,-4 4,-20 2,-30 1,-42-4,-50-2,-51 1,-50-4,-51-10,-37-9,-35-15,-21-4,-21-3,2 3,19 4,36 9,46 7,56 7,57 7,51 5,49 0,39 1,29 1,7 2,-6 1,-22 1,-36 1,-44 0,-41 1,-42-6,-30 0,-24-1,-12 2,0 1,10 1,15 1,17 1,26 0,38 0,47 0,61 0,71 5,67 5,65 6,55 9,46 9,21 3,4-1,-23-5,-27-9,-25-8,-25 2,-19-1,-23-3,-12-4,-12-3,-17-3,-19-1,-21-1,-33-1,-32 0,-32 1,-34-5,-39-6,-34 0,-17-4,-11 1,-1-1,9-3,11 2,12-1,5-1,0-3,-5-2,-8-2,-13 4,-16-3,-21-3,-23 0,-30-5,-14-6,0-1,11 7,25 4,22 7,21 2,23-4,31 2,27-5,24-2,24-5,14-1,3 5,-3-2,3 1,-7 0,-17 6,-12 2,-14 1,-12 4,-9-4,-6 1,-11 0,-19 3,-21 5,-20 4,-21 4,-12-2,-7 0,-2 0,0-2,5 0,13 1,8-2,19 0,33 1,41-1,36-1,37 3,23 2,6 2,-2 1,-6-3,-21-1,-23 1,-32 9,-32 14,-29 12,-17 15,-9 7,-3 5,6-3,7-7,9-7,6-5,6-5,3-3,1-1,6-1,6-1,1 1,-2 0,-2 5,1 1,3 0,0 4,-2 0,-4-1,-2-3,2-6,0-3,-2 0,-1 4,-5 2,-4 1,-4 5,-2 0,3-1,-4-6,2-3,2-1,-3-5,2-1,2 1,-3-2,1 0,2 2,2 2,-3-2,1 5,-4 2,-4 2,1 1,7-5,9-6,13-6,8-5,9-3,4-3,0 0,-2-2,-6 6,-13 0,-13 6,-12 4,-7 0,-11 7,-9 0,-3 0,-3 1,1 2,4 0,3-3,4-5,2-6,2-4,6-8,5-3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8T11:33:59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2965 182,'0'5,"-5"5,-10 6,-6 0,-5 2,-7 6,-6 4,-5 6,-5-3,-6 2,-3 0,-1-1,1 2,-2 1,-1-3,-2-1,0 3,2 0,-2-2,6-2,3-1,3-6,0 3,1-5,4 0,-3 1,-7 0,-2 1,-1 6,-3 2,-4 0,0 0,3-2,2-1,0 4,-4-4,5-2,4-2,6-4,9-1,6-4,9-1,4-1,2 0,9-1,15-8,6-9,16-3,7-9,7-6,9 0,7 1,5-6,2 3,-1 0,-6 1,0 0,-5-1,-3 0,-4-1,-6 1,0 3,-7 2,-9 0,-3 3,-5 0,-5-2,-18 3,-19 4,-24 4,-29 4,-31 1,-24 3,-14 5,-5 1,7 5,16 0,16-2,20-2,21-2,20 2,9 0,9-2,2 0,2 2,3 0,1-1,2-1,1 2,0 1,5 3,10-1,12-1,18-3,20 2,16 5,17 3,8 1,14-4,8 0,13-1,5 1,8-2,4 3,3 2,-5-1,-11-3,-13 0,-2 4,-1 2,-1 3,1-2,-5-4,-1-5,-4 1,4 2,-5 4,-5 3,-9-2,-9-3,-7-1,-5-2,-13 1,-9-2,-10 2,-10 8,-16 4,-17 2,-10 6,-13 2,-17 3,-21 4,-15 0,-8-4,-10 2,2 2,5-7,9 1,10-6,12-4,14-7,13-6,19-5,18-4,20-3,21-6,15-11,16-7,16 0,21 5,25 0,17 3,20 1,27 1,16 4,14 3,5 3,8 2,-8 0,-12 2,-10-1,-18 1,-22 0,-25-1,-27 0,-24 0,-30 5,-29 5,-27 2,-23 2,-12 0,-8 1,-1-2,15-3,36-3,51-3,57-2,60-1,81-1,81-1,58 1,45-1,24-4,21-1,3-4,-29-1,-39 2,-55 3,-55-3,-48 1,-52 1,-48-2,-42 1,-33-4,-22 1,-17 2,-9 3,-19 2,-26 2,-29 1,-44 1,-57 1,-58-10,-57-2,-62-4,-38-4,-12 1,7 0,29 2,39 4,56 5,54 3,49 2,42 1,27 2,20-1,12 1,15 0,20-1,30-8,40-8,51-5,43-9,42-2,33-2,15 7,-6 2,-16 6,-30 6,-42 5,-45 4,-47 3,-59 1,-66 1,-78 1,-101-1,-116 0,-133-1,-129-8,-85-8,-58-10,-36-5,0-10,64 2,110 2,133 9,136 8,120 8,109 6,95 4,90 2,92 1,88 1,76 0,54-1,50 0,18-1,-19 1,-38-1,-59 4,-73 2,-80 4,-80 0,-74-1,-72-3,-68-1,-53-3,-66-1,-49-1,-43 0,-23 0,8-1,31 1,50-1,62 1,59 0,66-4,64-7,51-4,49-6,62-2,62-3,56 0,40 3,37 2,12 4,-1 5,-19 5,-45 3,-59 3,-74-4,-87-4,-86-2,-82 2,-87-7,-74 0,-59-7,-35-3,-7 2,14 1,38 5,57 4,62 6,62-1,56 2,48 1,41 2,42-2,42-1,37-3,25-1,24 3,10-3,-13 2,-24-4,-33 2,-42-2,-55 1,-60 2,-61 4,-47-2,-27 0,-9-3,6 1,27 2,32-3,33-3,33-4,32-3,29-7,38-7,39-3,42 6,27 3,20 3,14 6,-3 5,-21 7,-33 3,-37 4,-46-4,-47 0,-52-3,-53-2,-49 3,-46-4,-28 2,-4 1,13-2,27 1,39 1,48 3,50-7,60-6,65-4,71-3,61 3,59 1,41 4,18 0,5 3,-8 5,-24 2,-44 4,-58 2,-64-4,-61 0,-63 0,-65 1,-60 2,-61 0,-46 1,-23 1,-6 0,20 0,39 0,46 1,55-1,67 4,72 7,79 5,68 4,58 4,40-3,27-1,5-3,-10-4,-20-5,-32 0,-40 0,-37-2,-44-3,-43 0,-40 2,-41 1,-51 0,-52 2,-59 1,-40-2,-32 3,-6 4,10-1,32-2,39-3,51-3,57-2,68-2,65-1,67-1,57 1,45-10,29-2,5 1,-10 1,-26 4,-47 2,-58 2,-68 1,-68 1,-63 5,-48 6,-56 9,-41 16,-35 5,-18 9,-6 5,10-2,17-2,37-5,44-10,38-12,46-9,62-8,65-4,59-4,64-5,51-2,33 0,2 2,-15 2,-33 1,-41 2,-47 0,-47 1,-43 5,-37 6,-29 5,-29 5,-33 11,-36 10,-43 10,-47 6,-40-3,-31-6,-12-7,-5-11,17-7,39-6,47-7,57-5,51-4,53-2,51-1,48-1,44 1,38 0,34 0,16 1,2-5,-20-1,-42 0,-43 2,-51 1,-56 1,-60 1,-63 0,-65 1,-60 1,-62-1,-32 0,-19-8,-2-4,13-4,29 2,41-7,51 1,68 3,66 1,66-2,53-2,37 3,19-1,7 3,-5 4,-14 4,-35 3,-38 2,-43-3,-33 0,-23 0,-13 1,-12 2,5 0,21-3,31-1,37-4,50-9,41-10,40-13,32-9,19 0,-1 5,-15 5,-27 10,-33 6,-41 2,-45 6,-49 5,-46 5,-43 4,-41 2,-31 1,-13 1,8 0,28 0,38 0,39-1,34 1,40-1,34 0,35 0,35 0,28 0,19 0,13 0,7 0,-16 0,-22 0,-33 0,-40 0,-42 0,-52 0,-50 0,-39 0,-20 0,-9 0,14 0,28 4,48 6,58 2,67-2,69-2,71 1,64 0,47-2,24-2,0 3,-19-1,-45-1,-58-1,-69 2,-70 0,-64 0,-59-3,-51-1,-37 3,-17 1,11 3,31 5,54-1,73-2,66-4,74-2,64-3,46-2,31-1,15 0,-3-1,-19 0,-25 1,-39-1,-57 6,-54 9,-56 3,-43 12,-29 10,-14 2,-1-1,5-3,9-8,12-4,13-2,14-5,23-1,18 0,25-1,25-1,26-1,25 0,26-1,3-4,-4-3,-10-3,-18-1,-30 3,-32 5,-32 1,-22 3,-17 3,-9 4,-6-3,1 6,-7 2,-2 6,-11 2,-2-1,0-5,3-4,-1-1,2-5,2-5,3-5,2-3,1-8,6-12,-2-3,3-12,0-18,-5-15,-2-9,4-11,1-4,0-9,-5-2,3 8,-4 5,-1 8,5 14,-3 7,0 10,4 8,2 11,0 9,-5 4,-11 0,-17 2,-20 3,-21 3,-15 3,-16 2,-7 0,5 2,7-1,6 1,6-1,0 5,-5 10,1 11,-7 11,-10 7,-8 0,-3-2,0-4,3 0,3-2,6 2,0-1,0-7,-6-4,-9-3,-11 1,-6-6,-1-4,8-6,15-3,12-3,10-2,17-1,13 0,16 0,16 1,13-1,10 1,6-1,3-7,-8-9,-2-13,-9-11,-6-3,1-7,-5-3,-2-2,9 4,3 7,-5 2,2 9,4 5,5 8,4 2,4 6,2 0,-3 2,-1 3,0 3,-3 2,-9 2,-11-4,-8 0,0 0,3-4,7 1,12 5,14 8,14 7,10 11,10 6,8 2,0 0,4-5,10-2,0-2,0-3,4-2,-1-3,0-4,-2-3,-6 0,-7 5,-8 4,-4 4,-4 2,-2 3,-5 1,-7 1,0 8,-8 4,-1-2,0-1,-2-4,4-2,5-1,-1-7,4-2,3 0,-2-4,2 1,1 5,3 4,-4 2,1 0,1 0,2 0,1-1,-3 4,-1 1,-3 0,0-1,-3-2,1-6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8T11:34:15.49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7599 1065,'-5'0,"-9"0,-13 0,-13-4,-14-2,-16 0,-21-3,-23 0,-22 2,-24-3,-19-4,-10-4,-9 1,-14-1,-7-1,-6-3,6-2,3 4,0 0,9 4,14 5,18 4,21 3,14-2,23 0,13 1,11 1,13 2,6-4,4 0,-6 0,-1 2,2 1,1 1,5 1,5 1,4 0,0 0,0 0,7 1,-1-1,0-4,0-2,0 0,-3 2,-6 1,-9 1,-6 1,-7 0,-3 1,5 0,-1 1,5-1,3 0,10 0,11 0,7 0,7 0,1 0,4 0,3 0,3 0,2 0,1 0,1 0,1 0,0 0,0 0,-5 0,-6 0,-10 0,-6 0,-3 0,-1 0,0 0,5 0,8 0,5 0,6 0,3 0,3 0,1 0,1 0,-1 0,0 0,0 0,4 5,1 0,0 1,-1 3,-2 0,-1 3,-1-1,-1-1,0 1,5 3,-4 0,3 1,1-2,-1-2,-1-4,4 1,0 0,-1 3,-1-1,-2-2,4 3,0-2,-1-1,-2-3,-5-2,-4 3,1 1,0-2,5 4,2-1,2 0,-1-3,-1-2,3 4,15-1,16 0,15 3,21 4,25 9,21 5,23 6,21 3,19-1,17-2,11 3,10-1,6-2,5 2,7 0,-2-1,-1 1,-5 0,-16-2,-8 3,-9-1,-2-2,-9-6,-4 0,-2 1,-6-5,-6-1,-9-1,-1 1,-5-4,-11 1,-8-5,-13-3,-10-4,-10-3,-14-3,-4-1,-7 0,-3-1,-6 0,-4 0,-6 1,-2 0,-11-5,-13-1,-16-4,-16 0,-15-3,-23-4,-14-3,-11 1,-8 5,-5 0,-6 2,-4 3,6 4,7-3,7 1,15-3,17 0,14 2,11-3,6 2,5 1,6-2,7-3,5-5,8-3,4-2,10-2,7 3,8 1,8 0,7 3,8 1,5-2,0-1,5 2,4 4,-5 5,-9 3,-8 4,-12-3,-21-5,-25-1,-24 2,-24-2,-27-4,-29-4,-18-2,-7-3,2-2,17 5,25 4,24 7,29-1,36 2,37 3,40-2,35 0,35 1,38 2,25 3,22 0,8 1,9 1,-14 1,-28-1,-34 0,-37 1,-35-6,-42 0,-43 4,-40 6,-37 4,-32-1,-17-2,-19-1,-13-2,-11-1,-9-2,-6 1,5-2,18-3,27-3,26 1,34 2,43 0,51 2,52 1,52 1,52 0,44 0,36 0,18 1,8-1,1 0,-2 0,-14 0,-18-4,-22-2,-29 0,-36 2,-33 0,-41-2,-48-1,-47 1,-44 2,-42 1,-32 1,-28 1,-19 1,-3 0,12 0,21 0,28 1,29-1,26-4,32-7,33 0,30-8,23-9,21 0,14 0,3-3,-4-2,0 1,-13 2,-13 5,-14-2,-13 5,-15 0,-12 1,-10-2,-7-4,-17-4,-19-4,-26-9,-34-7,-32-12,-21-4,-8 5,9 13,16 6,26 10,30 2,40 2,36 2,29 5,24 6,14 6,10 0,3 3,2 1,-1 2,-11 2,-12 2,-22 0,-30 0,-35 0,-30 1,-28-1,-17 0,-13 0,3 1,17-1,15 0,21 4,25 2,32-1,37 0,39-2,34 3,33 6,28 0,20 2,9 0,-4 0,-16 4,-31 2,-35-1,-42-5,-37-5,-33-3,-26-3,-22-2,-11-1,-5-1,3 0,9 0,12 5,22 1,22 1,24-2,11 4,4 0,-2-2,-8 4,-10 3,-17 5,-19 3,-17 3,-20 6,-29 2,-27-4,-22-7,-26-7,-34-6,-12-5,-3-2,6 3,19 1,31-1,26-1,26 0,20-2,8 0,-1-1,-12-5,-14-1,-22 1,-9-4,-15-1,-10-2,-1-4,-3 1,9 3,14 4,12 2,9-1,5 0,2 1,6-2,-3 0,2 1,0-3,7 1,16 2,14 2,15 1,9 3,7 0,4 1,2 0,-4 0,-2 1,-10-1,-6 0,-4 1,-8-1,-7 0,-1 0,1 0,3 0,3 0,7 0,7 0,8 0,5 0,-2 0,2 0,1 0,1 0,1 0,1 0,1 0,0 0,0 0,-4 0,-6 0,-1 0,1 0,3 0,2 0,2 0,1 0,2 0,0 0,1 0,-1 0,1 0,-1 0,-4 0,-2 0,1 0,1 0,0 0,3 0,4 4,7 6,6 6,4 4,4 4,11 6,12 7,21 6,25 9,32 8,39 13,26 2,26 1,11-3,2-5,-7-6,-6-8,-17-10,-26-7,-23-10,-21-10,-19-3,-14-5,-15 2,-8-2,-8-2,-6-3,-4-1,-2-2,-2 0,3-2,3 1,-1 0,-1-1,0 1,-1 0,-2 0,1-1,-1 1,-1 0,1 1,0-6,0-1,-1 1,6 0,5 2,6 1,4 1,3 1,7 0,11 0,13 0,18 0,10 0,18 1,10-1,12 0,16 0,2 0,5 0,-11 4,-4 2,-13 0,-16-2,-22-1,-19-1,-16-1,-6 0,-6-1,-8 0,-8-1,-7 1,-5 0,-3 0,-1 0,-2 0,0 0,1 0,0 0,0 0,0 0,1 0,4 0,2 0,0 0,-2 0,4 0,4 0,9 0,1 0,2 0,0 0,1 0,-4 0,-10-5,-11-5,-10-6,-12-4,-7-4,-3-1,-5-6,-5-2,1 0,-2 2,2 1,3 1,4 2,-1 5,1 2,2 0,-3-1,1-2,1 0,2-2,2 0,2-1,-5-5,1-1,-5 1,0 0,1 2,-1 5,0 3,2 0,2 0,3-2,1-1,6 4,6 5,11 5,6 5,7 2,2 7,-5 7,-3 10,-7 6,-6 8,-6 1,-5 5,-3 3,-1 3,-1 3,-1 1,-3-4,-7 0,-4 0,-5 1,-3-3,-1-1,-2-7,0-2,0-6,-4 0,-6 0,-1-1,-2-4,-9-3,1 0,3-4,-3 0,1-4,5-3,1-3,-2-4,2-2,4 0,4-2,-2 0,-3 1,0-1,-2 1,-4-1,-6 1,-5 0,-5 0,-11 0,-2 0,-1 0,-2 0,3 0,1 0,4 0,5 0,4 0,3 0,7 0,8 0,5 0,6 0,2 0,3 0,0 0,-4 5,-1 1,-1-1,2 4,0 0,1-1,6 2,1-1,1-6,3-3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8T11:34:21.72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2236 27,'0'-4,"-5"-2,-5 0,-10 2,-7 1,-2 1,-1 0,0 2,-3 0,-1 0,-3 0,0 1,2-1,2 0,3 0,-2 0,-5 0,-1 0,-2 0,1 0,3 0,-2 5,2 0,3 1,1-1,3-2,2 3,-4 1,-5-1,-5-1,-5-2,-3-2,2 5,1 0,-2-1,5 4,3-1,6 0,3-3,-2-1,-8-2,-2 3,-2 1,2-1,0 4,2-1,4 0,4-3,3-2,2 4,2 0,1-2,-1 0,-3 2,-2 0,0 0,1-3,1-1,1-1,5 3,3 1,-1 4,0 0,-1 3,-2-1,4 2,5 3,9-1,6 1,8 1,6-1,5 0,9 2,8-2,7 0,4 6,4-1,11-4,3-5,-1-5,-6-4,-4-2,-3-2,-6-1,-1 0,0 0,-2 1,-1-1,-1 1,-5-1,-2 1,-4 0,-1 0,-2 0,4 0,1 0,0 1,-1-1,3 0,5 0,4 0,5 0,2 0,3 0,4 0,-1 0,-3 0,-5 0,-1 0,-1 0,-3 0,-4 0,0 0,3 0,-2 0,-3 0,2 0,-2 0,-3 0,-1 0,-3 0,-2 0,-1 4,-4 6,-7 6,-5 4,-5 8,-3 4,-2 0,-1 0,-5-2,-5-6,-1-2,1-1,-2-3,2-2,-7-2,1 0,-2-2,-3-3,4 1,0 0,-2-3,-1-2,-2 2,-2 0,-9-1,-12-1,-3-3,-2 0,-1-1,4-1,-3-1,3 1,4 0,2 0,-1-1,2 1,4 0,4 0,3 0,2 0,2 0,0 0,1 0,0 0,-5-4,-1-2,-5 0,0 2,-3 1,-8 1,-1 1,0 0,3 1,0 0,0 1,2-1,5 0,3 0,5 0,2 0,1 0,-3 0,-1 0,1 0,0 0,2 0,0 0,10 0,21 0,19 0,19 0,15 0,13 0,6 0,9 0,3 0,4 5,1 5,-3 1,-3 0,-3 1,-7-1,-7-3,-7-2,-5-2,-8-2,-8-2,-6 0,-5 0,-3-1,-2 1,0-1,-5 6,-11 0,-10 5,-10 1,-7-3,-6-1,-6-3,-8 3,-6 0,-5-1,-2-2,-6-1,-2-2,-4 0,0-1,5 0,10 0,7-1,3-3,2-2,4 0,3 1,1 2,-7 1,-2 1,1 1,1 0,-1 0,-4 0,1 0,-2 1,2-1,2 0,4 0,3-4,2-2,2-4,-5-1,0 3,0 1,2 3,4-3,4 0,-1 1,-4 2,-2 1,-6 2,-1 0,1 1,2 0,1 0,3 1,5-6,7-5,6-5,5-6,3-2,2-3,1 0,0-1,0-1,0 2,0-1,0 1,-1-1,4 6,2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0268-7D37-4A63-8BCE-E8FE585718F8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56E6-7765-4DDE-B402-992B066CF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Say: 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“background knowledge”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more of an issue now than it was twenty years ago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UT logo</a:t>
            </a:r>
          </a:p>
        </p:txBody>
      </p:sp>
    </p:spTree>
    <p:extLst>
      <p:ext uri="{BB962C8B-B14F-4D97-AF65-F5344CB8AC3E}">
        <p14:creationId xmlns:p14="http://schemas.microsoft.com/office/powerpoint/2010/main" val="184805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31CB-71E8-4AB0-8C6A-9EE105DCD4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52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70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0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31CB-71E8-4AB0-8C6A-9EE105DCD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3B71-3E19-4FEA-A4D7-FC48F59D839F}" type="slidenum">
              <a:rPr lang="he-IL"/>
              <a:pPr/>
              <a:t>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29666-83D1-4E17-9DC8-0C1FA5DCCDA7}" type="slidenum">
              <a:rPr lang="he-IL"/>
              <a:pPr/>
              <a:t>8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Idea is recurring, probably rediscovered every few years (</a:t>
            </a:r>
            <a:r>
              <a:rPr lang="en-US" dirty="0" err="1"/>
              <a:t>there;s</a:t>
            </a:r>
            <a:r>
              <a:rPr lang="en-US" dirty="0"/>
              <a:t> a paper by </a:t>
            </a:r>
            <a:r>
              <a:rPr lang="en-US" dirty="0" err="1"/>
              <a:t>Dalenius</a:t>
            </a:r>
            <a:r>
              <a:rPr lang="en-US" dirty="0"/>
              <a:t> from 86). What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interesting here is that this really works and in masses.</a:t>
            </a:r>
          </a:p>
        </p:txBody>
      </p:sp>
    </p:spTree>
    <p:extLst>
      <p:ext uri="{BB962C8B-B14F-4D97-AF65-F5344CB8AC3E}">
        <p14:creationId xmlns:p14="http://schemas.microsoft.com/office/powerpoint/2010/main" val="188744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272530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31CB-71E8-4AB0-8C6A-9EE105DCD4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5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Killer App for IBE - CRPTO 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877B71F-0433-4B2D-8A40-FFC3EEBF2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30013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9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458F-FB68-46C1-BA5F-BC67F0197234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20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1.png"/><Relationship Id="rId7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4" Type="http://schemas.openxmlformats.org/officeDocument/2006/relationships/image" Target="../media/image260.png"/><Relationship Id="rId6" Type="http://schemas.openxmlformats.org/officeDocument/2006/relationships/image" Target="../media/image281.png"/><Relationship Id="rId7" Type="http://schemas.openxmlformats.org/officeDocument/2006/relationships/image" Target="../media/image290.png"/><Relationship Id="rId8" Type="http://schemas.openxmlformats.org/officeDocument/2006/relationships/image" Target="../media/image270.png"/><Relationship Id="rId9" Type="http://schemas.openxmlformats.org/officeDocument/2006/relationships/image" Target="../media/image31.png"/><Relationship Id="rId10" Type="http://schemas.openxmlformats.org/officeDocument/2006/relationships/image" Target="../media/image250.png"/><Relationship Id="rId11" Type="http://schemas.openxmlformats.org/officeDocument/2006/relationships/image" Target="../media/image300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0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50.png"/><Relationship Id="rId6" Type="http://schemas.openxmlformats.org/officeDocument/2006/relationships/image" Target="../media/image36.png"/><Relationship Id="rId7" Type="http://schemas.openxmlformats.org/officeDocument/2006/relationships/image" Target="../media/image370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6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gi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5" Type="http://schemas.openxmlformats.org/officeDocument/2006/relationships/image" Target="../media/image50.png"/><Relationship Id="rId6" Type="http://schemas.openxmlformats.org/officeDocument/2006/relationships/image" Target="../media/image5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47.jpe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71.png"/><Relationship Id="rId5" Type="http://schemas.openxmlformats.org/officeDocument/2006/relationships/customXml" Target="../ink/ink2.xml"/><Relationship Id="rId6" Type="http://schemas.openxmlformats.org/officeDocument/2006/relationships/image" Target="../media/image72.png"/><Relationship Id="rId7" Type="http://schemas.openxmlformats.org/officeDocument/2006/relationships/customXml" Target="../ink/ink3.xml"/><Relationship Id="rId8" Type="http://schemas.openxmlformats.org/officeDocument/2006/relationships/image" Target="../media/image73.png"/><Relationship Id="rId9" Type="http://schemas.openxmlformats.org/officeDocument/2006/relationships/customXml" Target="../ink/ink4.xml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B41E8D-42D7-4721-B4CC-2B08BC06B98F}"/>
              </a:ext>
            </a:extLst>
          </p:cNvPr>
          <p:cNvSpPr txBox="1"/>
          <p:nvPr/>
        </p:nvSpPr>
        <p:spPr>
          <a:xfrm>
            <a:off x="2192694" y="1296955"/>
            <a:ext cx="8496685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Data Mining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2017: Privacy and Differential Privacy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Slides stolen from </a:t>
            </a:r>
            <a:r>
              <a:rPr lang="en-US" sz="3200" dirty="0" err="1">
                <a:solidFill>
                  <a:srgbClr val="C00000"/>
                </a:solidFill>
              </a:rPr>
              <a:t>Kobbi</a:t>
            </a:r>
            <a:r>
              <a:rPr lang="en-US" sz="3200" dirty="0">
                <a:solidFill>
                  <a:srgbClr val="C00000"/>
                </a:solidFill>
              </a:rPr>
              <a:t> Nissim (with permission)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Also used: The Algorithmic Foundations of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Differential Privacy by </a:t>
            </a:r>
            <a:r>
              <a:rPr lang="en-US" sz="3200" dirty="0" err="1">
                <a:solidFill>
                  <a:srgbClr val="0070C0"/>
                </a:solidFill>
              </a:rPr>
              <a:t>Dwork</a:t>
            </a:r>
            <a:r>
              <a:rPr lang="en-US" sz="3200" dirty="0">
                <a:solidFill>
                  <a:srgbClr val="0070C0"/>
                </a:solidFill>
              </a:rPr>
              <a:t> and Roth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B6AFA3-C92B-464C-9B9D-27230D046B7B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AOL Data release (2006)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196976"/>
            <a:ext cx="8208962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AOL released search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sample of ~20M web queries collected from ~650k users over three months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Goal:</a:t>
            </a:r>
            <a:r>
              <a:rPr lang="en-US" dirty="0"/>
              <a:t> provide real query log data that is based on real users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“It could be used for personalization, query reformulation or other types of search research”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The data set: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8214" y="4724400"/>
            <a:ext cx="7705725" cy="287338"/>
            <a:chOff x="-295" y="1616"/>
            <a:chExt cx="5670" cy="182"/>
          </a:xfrm>
        </p:grpSpPr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>
              <a:off x="839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Query</a:t>
              </a:r>
            </a:p>
          </p:txBody>
        </p:sp>
        <p:sp>
          <p:nvSpPr>
            <p:cNvPr id="176139" name="Rectangle 11"/>
            <p:cNvSpPr>
              <a:spLocks noChangeArrowheads="1"/>
            </p:cNvSpPr>
            <p:nvPr/>
          </p:nvSpPr>
          <p:spPr bwMode="auto">
            <a:xfrm>
              <a:off x="3107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ItemRank</a:t>
              </a:r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1973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QueryTime</a:t>
              </a:r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-295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AnonID</a:t>
              </a:r>
            </a:p>
          </p:txBody>
        </p:sp>
        <p:sp>
          <p:nvSpPr>
            <p:cNvPr id="176142" name="Rectangle 14"/>
            <p:cNvSpPr>
              <a:spLocks noChangeArrowheads="1"/>
            </p:cNvSpPr>
            <p:nvPr/>
          </p:nvSpPr>
          <p:spPr bwMode="auto">
            <a:xfrm>
              <a:off x="4241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ClickURL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1676400" y="304801"/>
            <a:ext cx="8991600" cy="6340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dog for older owner	 3/6/2006	11:48:24	1    http://www.canismajor.com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dog for older owner	 3/6/2006	11:48:24	5    http://dogs.about.com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landscapers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lilburn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	 3/6/2006	18:37:26		</a:t>
            </a:r>
          </a:p>
          <a:p>
            <a:pPr defTabSz="2951163">
              <a:tabLst>
                <a:tab pos="3584575" algn="l"/>
                <a:tab pos="4389438" algn="l"/>
                <a:tab pos="5291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 effects of nicotine	 3/7/2006	 19:17:19	 6    http://www.nida.nih.gov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in the world	 3/9/2006	21:47:26	4    http://www.escapeartist.com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place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3/9/2006	21:49:37	10  http://www.clubmarena.com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place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3/9/2006	21:49:37	9    http://www.committment.com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bi polar and heredity	 	 3/13/2006	20:57:11		</a:t>
            </a:r>
          </a:p>
          <a:p>
            <a:pPr defTabSz="8270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adventure for the older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american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3/17/2006 21:35:48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nicotine effects on the body	 3/26/2006	10:31:15	3    http://www.geocities.com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nicotine effects on the body	 3/26/2006	10:31:15	2    http://health.howstuffworks.com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wrinkling of the skin		 3/26/2006	10:38:23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mini strokes		 	 3/26/2006	14:56:56	1    http://www.ninds.nih.gov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panic disorders		 3/26/2006	14:58:25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jarrett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arnold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eugene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oregon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3/23/2006	21:48:01	2    http://www2.eugeneweekly.com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jarrett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arnold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eugene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oregon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3/23/2006	21:48:01	3    http://www2.eugeneweekly.com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15:04:23	1    http://www.wedalert.com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15:04:23	4    http://www.implantinfo.com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15:31:00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60 single men		 3/29/2006	20:11:52	6    http://www.adultlovecompass.com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60 single men		 3/29/2006	20:14:14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60 plus age		 4/19/2006	12:44:03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age 60		 4/19/2006	12:44:41	10  http://www.news.cornell.edu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age 60		 4/19/2006	12:45:41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lactose intolerant		 4/21/2006	20:53:51	2    http://digestive.niddk.nih.gov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lactose intolerant		 4/21/2006	20:53:51	10  http://www.netdoctor.co.uk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dog who urinate on everything	 4/28/2006	13:24:07	6    http://www.dogdaysusa.com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fingers going numb		 5/2/2006	17:35:47			</a:t>
            </a:r>
          </a:p>
        </p:txBody>
      </p:sp>
    </p:spTree>
    <p:extLst>
      <p:ext uri="{BB962C8B-B14F-4D97-AF65-F5344CB8AC3E}">
        <p14:creationId xmlns:p14="http://schemas.microsoft.com/office/powerpoint/2010/main" val="27531668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headl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4225147"/>
          </a:xfrm>
          <a:prstGeom prst="rect">
            <a:avLst/>
          </a:prstGeom>
          <a:noFill/>
        </p:spPr>
      </p:pic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270126" y="4670426"/>
            <a:ext cx="2809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pitchFamily="18" charset="0"/>
              </a:rPr>
              <a:t>Name: Thelma Arnold</a:t>
            </a:r>
          </a:p>
          <a:p>
            <a:r>
              <a:rPr lang="en-US" sz="2000" dirty="0">
                <a:latin typeface="Palatino Linotype" pitchFamily="18" charset="0"/>
              </a:rPr>
              <a:t>Age: 62</a:t>
            </a:r>
          </a:p>
          <a:p>
            <a:r>
              <a:rPr lang="en-US" sz="2000" dirty="0">
                <a:latin typeface="Palatino Linotype" pitchFamily="18" charset="0"/>
              </a:rPr>
              <a:t>Widow</a:t>
            </a:r>
          </a:p>
          <a:p>
            <a:r>
              <a:rPr lang="en-US" sz="2000" dirty="0">
                <a:latin typeface="Palatino Linotype" pitchFamily="18" charset="0"/>
              </a:rPr>
              <a:t>Residence: Lilburn, GA</a:t>
            </a:r>
          </a:p>
        </p:txBody>
      </p:sp>
      <p:pic>
        <p:nvPicPr>
          <p:cNvPr id="578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1143001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47479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Other Re-Identification Examples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/>
              <a:t>[partial and unordered list]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1440" tIns="45720" rIns="132080" bIns="45720" rtlCol="0">
            <a:normAutofit/>
          </a:bodyPr>
          <a:lstStyle/>
          <a:p>
            <a:r>
              <a:rPr lang="en-US" sz="2300" dirty="0"/>
              <a:t>Netflix award </a:t>
            </a:r>
            <a:r>
              <a:rPr lang="en-US" sz="2300" dirty="0">
                <a:solidFill>
                  <a:srgbClr val="0070C0"/>
                </a:solidFill>
              </a:rPr>
              <a:t>[Narayanan, Shmatikov 08].</a:t>
            </a:r>
          </a:p>
          <a:p>
            <a:r>
              <a:rPr lang="en-US" sz="2300" dirty="0"/>
              <a:t>Social networks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Backstrom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Dwork</a:t>
            </a:r>
            <a:r>
              <a:rPr lang="en-US" sz="2300" dirty="0">
                <a:solidFill>
                  <a:srgbClr val="0070C0"/>
                </a:solidFill>
              </a:rPr>
              <a:t>, Kleinberg 07, NS 09].</a:t>
            </a:r>
          </a:p>
          <a:p>
            <a:r>
              <a:rPr lang="en-US" sz="2300" dirty="0"/>
              <a:t>Computer networks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Coull</a:t>
            </a:r>
            <a:r>
              <a:rPr lang="en-US" sz="2300" dirty="0">
                <a:solidFill>
                  <a:srgbClr val="0070C0"/>
                </a:solidFill>
              </a:rPr>
              <a:t>, Wright, </a:t>
            </a:r>
            <a:r>
              <a:rPr lang="en-US" sz="2300" dirty="0" err="1">
                <a:solidFill>
                  <a:srgbClr val="0070C0"/>
                </a:solidFill>
              </a:rPr>
              <a:t>Monrose</a:t>
            </a:r>
            <a:r>
              <a:rPr lang="en-US" sz="2300" dirty="0">
                <a:solidFill>
                  <a:srgbClr val="0070C0"/>
                </a:solidFill>
              </a:rPr>
              <a:t>, Collins, Reiter ’07, </a:t>
            </a:r>
            <a:r>
              <a:rPr lang="en-US" sz="2300" dirty="0" err="1">
                <a:solidFill>
                  <a:srgbClr val="0070C0"/>
                </a:solidFill>
              </a:rPr>
              <a:t>Ribeiro</a:t>
            </a:r>
            <a:r>
              <a:rPr lang="en-US" sz="2300" dirty="0">
                <a:solidFill>
                  <a:srgbClr val="0070C0"/>
                </a:solidFill>
              </a:rPr>
              <a:t>, Chen, </a:t>
            </a:r>
            <a:r>
              <a:rPr lang="en-US" sz="2300" dirty="0" err="1">
                <a:solidFill>
                  <a:srgbClr val="0070C0"/>
                </a:solidFill>
              </a:rPr>
              <a:t>Miklau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Townsley</a:t>
            </a:r>
            <a:r>
              <a:rPr lang="en-US" sz="2300" dirty="0">
                <a:solidFill>
                  <a:srgbClr val="0070C0"/>
                </a:solidFill>
              </a:rPr>
              <a:t> 08].</a:t>
            </a:r>
          </a:p>
          <a:p>
            <a:r>
              <a:rPr lang="en-US" sz="2300" dirty="0"/>
              <a:t>Genetic data (GWAS) </a:t>
            </a:r>
            <a:r>
              <a:rPr lang="en-US" sz="2300" dirty="0">
                <a:solidFill>
                  <a:srgbClr val="0070C0"/>
                </a:solidFill>
              </a:rPr>
              <a:t>[Homer, </a:t>
            </a:r>
            <a:r>
              <a:rPr lang="en-US" sz="2300" dirty="0" err="1">
                <a:solidFill>
                  <a:srgbClr val="0070C0"/>
                </a:solidFill>
              </a:rPr>
              <a:t>Szelinger</a:t>
            </a:r>
            <a:r>
              <a:rPr lang="en-US" sz="2300" dirty="0">
                <a:solidFill>
                  <a:srgbClr val="0070C0"/>
                </a:solidFill>
              </a:rPr>
              <a:t>, Redman, Duggan, </a:t>
            </a:r>
            <a:r>
              <a:rPr lang="en-US" sz="2300" dirty="0" err="1">
                <a:solidFill>
                  <a:srgbClr val="0070C0"/>
                </a:solidFill>
              </a:rPr>
              <a:t>Tembe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Muehling</a:t>
            </a:r>
            <a:r>
              <a:rPr lang="en-US" sz="2300" dirty="0">
                <a:solidFill>
                  <a:srgbClr val="0070C0"/>
                </a:solidFill>
              </a:rPr>
              <a:t>, Pearson, Stephan, Nelson, Craig 08, ...].</a:t>
            </a:r>
          </a:p>
          <a:p>
            <a:r>
              <a:rPr lang="en-US" sz="2300" dirty="0" err="1"/>
              <a:t>Microtargeted</a:t>
            </a:r>
            <a:r>
              <a:rPr lang="en-US" sz="2300" dirty="0"/>
              <a:t> advertising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Korolova</a:t>
            </a:r>
            <a:r>
              <a:rPr lang="en-US" sz="2300" dirty="0">
                <a:solidFill>
                  <a:srgbClr val="0070C0"/>
                </a:solidFill>
              </a:rPr>
              <a:t> 11].</a:t>
            </a:r>
          </a:p>
          <a:p>
            <a:r>
              <a:rPr lang="en-US" sz="2300" dirty="0"/>
              <a:t>Recommendation Systems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Calandrino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Kiltzer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Naryanan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Felten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Shmatikov</a:t>
            </a:r>
            <a:r>
              <a:rPr lang="en-US" sz="2300" dirty="0">
                <a:solidFill>
                  <a:srgbClr val="0070C0"/>
                </a:solidFill>
              </a:rPr>
              <a:t> 11].</a:t>
            </a:r>
          </a:p>
          <a:p>
            <a:r>
              <a:rPr lang="en-US" sz="2300" dirty="0"/>
              <a:t>Israeli CBS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Mukatren</a:t>
            </a:r>
            <a:r>
              <a:rPr lang="en-US" sz="2300" dirty="0">
                <a:solidFill>
                  <a:srgbClr val="0070C0"/>
                </a:solidFill>
              </a:rPr>
              <a:t>, N, Salman, Tromer].</a:t>
            </a:r>
          </a:p>
          <a:p>
            <a:r>
              <a:rPr lang="en-US" sz="23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198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99688" y="6381750"/>
            <a:ext cx="468312" cy="476250"/>
          </a:xfrm>
          <a:prstGeom prst="rect">
            <a:avLst/>
          </a:prstGeom>
        </p:spPr>
        <p:txBody>
          <a:bodyPr/>
          <a:lstStyle/>
          <a:p>
            <a:fld id="{14D83AB5-C6C1-4DFC-9BF7-9C9A578D16CE}" type="slidenum">
              <a:rPr lang="en-US"/>
              <a:pPr/>
              <a:t>14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92659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k-Anonymity </a:t>
            </a:r>
            <a:r>
              <a:rPr lang="en-US" sz="3200" dirty="0"/>
              <a:t>[SS98,S02]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Prevent re-identification: 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 every individual’s identity unidentifiable from other k-1 individuals</a:t>
            </a:r>
          </a:p>
        </p:txBody>
      </p:sp>
      <p:graphicFrame>
        <p:nvGraphicFramePr>
          <p:cNvPr id="363669" name="Group 149"/>
          <p:cNvGraphicFramePr>
            <a:graphicFrameLocks noGrp="1"/>
          </p:cNvGraphicFramePr>
          <p:nvPr/>
        </p:nvGraphicFramePr>
        <p:xfrm>
          <a:off x="1992313" y="2103756"/>
          <a:ext cx="4038600" cy="2620645"/>
        </p:xfrm>
        <a:graphic>
          <a:graphicData uri="http://schemas.openxmlformats.org/drawingml/2006/table">
            <a:tbl>
              <a:tblPr rtl="1"/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ZIP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Breast Cancer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13144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13155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Viral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63668" name="Group 148"/>
          <p:cNvGraphicFramePr>
            <a:graphicFrameLocks noGrp="1"/>
          </p:cNvGraphicFramePr>
          <p:nvPr/>
        </p:nvGraphicFramePr>
        <p:xfrm>
          <a:off x="6240463" y="2103756"/>
          <a:ext cx="4038600" cy="2607945"/>
        </p:xfrm>
        <a:graphic>
          <a:graphicData uri="http://schemas.openxmlformats.org/drawingml/2006/table">
            <a:tbl>
              <a:tblPr rtl="1"/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ZIP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1234*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1234*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Breast Cancer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131**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131**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Viral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7010401" y="2590800"/>
            <a:ext cx="3095625" cy="3538538"/>
            <a:chOff x="3456" y="1632"/>
            <a:chExt cx="1950" cy="2229"/>
          </a:xfrm>
        </p:grpSpPr>
        <p:sp>
          <p:nvSpPr>
            <p:cNvPr id="363670" name="Text Box 150"/>
            <p:cNvSpPr txBox="1">
              <a:spLocks noChangeArrowheads="1"/>
            </p:cNvSpPr>
            <p:nvPr/>
          </p:nvSpPr>
          <p:spPr bwMode="auto">
            <a:xfrm>
              <a:off x="3456" y="3264"/>
              <a:ext cx="1950" cy="597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dirty="0">
                  <a:latin typeface="Comic Sans MS" pitchFamily="66" charset="0"/>
                </a:rPr>
                <a:t>Bugger! I Cannot tell which disease for the patients from zip 23456</a:t>
              </a:r>
            </a:p>
          </p:txBody>
        </p:sp>
        <p:sp>
          <p:nvSpPr>
            <p:cNvPr id="363674" name="Line 154"/>
            <p:cNvSpPr>
              <a:spLocks noChangeShapeType="1"/>
            </p:cNvSpPr>
            <p:nvPr/>
          </p:nvSpPr>
          <p:spPr bwMode="auto">
            <a:xfrm flipH="1" flipV="1">
              <a:off x="3456" y="1632"/>
              <a:ext cx="336" cy="163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63675" name="Line 155"/>
            <p:cNvSpPr>
              <a:spLocks noChangeShapeType="1"/>
            </p:cNvSpPr>
            <p:nvPr/>
          </p:nvSpPr>
          <p:spPr bwMode="auto">
            <a:xfrm flipH="1" flipV="1">
              <a:off x="3456" y="2880"/>
              <a:ext cx="336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" name="Group 170"/>
          <p:cNvGrpSpPr>
            <a:grpSpLocks/>
          </p:cNvGrpSpPr>
          <p:nvPr/>
        </p:nvGrpSpPr>
        <p:grpSpPr bwMode="auto">
          <a:xfrm>
            <a:off x="1774825" y="2971800"/>
            <a:ext cx="4549776" cy="2984500"/>
            <a:chOff x="158" y="1872"/>
            <a:chExt cx="2866" cy="1880"/>
          </a:xfrm>
        </p:grpSpPr>
        <p:sp>
          <p:nvSpPr>
            <p:cNvPr id="363682" name="Text Box 162"/>
            <p:cNvSpPr txBox="1">
              <a:spLocks noChangeArrowheads="1"/>
            </p:cNvSpPr>
            <p:nvPr/>
          </p:nvSpPr>
          <p:spPr bwMode="auto">
            <a:xfrm>
              <a:off x="158" y="3155"/>
              <a:ext cx="1950" cy="597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Both guys from zip 1234* that are in their thirties have heart problems</a:t>
              </a:r>
            </a:p>
          </p:txBody>
        </p:sp>
        <p:sp>
          <p:nvSpPr>
            <p:cNvPr id="363683" name="Line 163"/>
            <p:cNvSpPr>
              <a:spLocks noChangeShapeType="1"/>
            </p:cNvSpPr>
            <p:nvPr/>
          </p:nvSpPr>
          <p:spPr bwMode="auto">
            <a:xfrm flipV="1">
              <a:off x="2108" y="1872"/>
              <a:ext cx="916" cy="1541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63684" name="Line 164"/>
            <p:cNvSpPr>
              <a:spLocks noChangeShapeType="1"/>
            </p:cNvSpPr>
            <p:nvPr/>
          </p:nvSpPr>
          <p:spPr bwMode="auto">
            <a:xfrm flipV="1">
              <a:off x="2108" y="2112"/>
              <a:ext cx="916" cy="1301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1774825" y="3733801"/>
            <a:ext cx="4625976" cy="2954338"/>
            <a:chOff x="158" y="2352"/>
            <a:chExt cx="2914" cy="1861"/>
          </a:xfrm>
        </p:grpSpPr>
        <p:sp>
          <p:nvSpPr>
            <p:cNvPr id="363686" name="Text Box 166"/>
            <p:cNvSpPr txBox="1">
              <a:spLocks noChangeArrowheads="1"/>
            </p:cNvSpPr>
            <p:nvPr/>
          </p:nvSpPr>
          <p:spPr bwMode="auto">
            <a:xfrm>
              <a:off x="158" y="3793"/>
              <a:ext cx="1950" cy="42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My (male) neighbor from zip 13155 has hepatitis!</a:t>
              </a:r>
            </a:p>
          </p:txBody>
        </p:sp>
        <p:sp>
          <p:nvSpPr>
            <p:cNvPr id="363687" name="Line 167"/>
            <p:cNvSpPr>
              <a:spLocks noChangeShapeType="1"/>
            </p:cNvSpPr>
            <p:nvPr/>
          </p:nvSpPr>
          <p:spPr bwMode="auto">
            <a:xfrm flipV="1">
              <a:off x="2108" y="2352"/>
              <a:ext cx="964" cy="1696"/>
            </a:xfrm>
            <a:prstGeom prst="line">
              <a:avLst/>
            </a:prstGeom>
            <a:noFill/>
            <a:ln w="31750">
              <a:solidFill>
                <a:srgbClr val="CC99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63688" name="Line 168"/>
            <p:cNvSpPr>
              <a:spLocks noChangeShapeType="1"/>
            </p:cNvSpPr>
            <p:nvPr/>
          </p:nvSpPr>
          <p:spPr bwMode="auto">
            <a:xfrm flipV="1">
              <a:off x="2108" y="2688"/>
              <a:ext cx="916" cy="1360"/>
            </a:xfrm>
            <a:prstGeom prst="line">
              <a:avLst/>
            </a:prstGeom>
            <a:noFill/>
            <a:ln w="31750">
              <a:solidFill>
                <a:srgbClr val="CC99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6699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96026"/>
            <a:ext cx="2133600" cy="365125"/>
          </a:xfrm>
          <a:prstGeom prst="rect">
            <a:avLst/>
          </a:prstGeom>
        </p:spPr>
        <p:txBody>
          <a:bodyPr/>
          <a:lstStyle/>
          <a:p>
            <a:fld id="{0950B9CD-671C-43ED-ABB4-CCFF2111CB3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47650"/>
            <a:ext cx="7772400" cy="933450"/>
          </a:xfrm>
        </p:spPr>
        <p:txBody>
          <a:bodyPr/>
          <a:lstStyle/>
          <a:p>
            <a:r>
              <a:rPr lang="en-US"/>
              <a:t>Auditing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7256464" y="4722813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7256464" y="5156200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2200275" y="4338638"/>
            <a:ext cx="7467600" cy="2081212"/>
            <a:chOff x="426" y="2771"/>
            <a:chExt cx="4704" cy="1311"/>
          </a:xfrm>
        </p:grpSpPr>
        <p:pic>
          <p:nvPicPr>
            <p:cNvPr id="20530" name="Picture 50" descr="t3exwqrf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26" y="3331"/>
              <a:ext cx="1000" cy="751"/>
            </a:xfrm>
            <a:prstGeom prst="rect">
              <a:avLst/>
            </a:prstGeom>
            <a:noFill/>
          </p:spPr>
        </p:pic>
        <p:sp>
          <p:nvSpPr>
            <p:cNvPr id="20534" name="AutoShape 54"/>
            <p:cNvSpPr>
              <a:spLocks noChangeArrowheads="1"/>
            </p:cNvSpPr>
            <p:nvPr/>
          </p:nvSpPr>
          <p:spPr bwMode="auto">
            <a:xfrm flipH="1">
              <a:off x="4320" y="2806"/>
              <a:ext cx="810" cy="1152"/>
            </a:xfrm>
            <a:prstGeom prst="flowChartMagneticDisk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Statistical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database</a:t>
              </a:r>
            </a:p>
          </p:txBody>
        </p:sp>
        <p:pic>
          <p:nvPicPr>
            <p:cNvPr id="20535" name="Picture 55" descr="bd06784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9" y="2771"/>
              <a:ext cx="819" cy="655"/>
            </a:xfrm>
            <a:prstGeom prst="rect">
              <a:avLst/>
            </a:prstGeom>
            <a:noFill/>
          </p:spPr>
        </p:pic>
      </p:grpSp>
      <p:sp>
        <p:nvSpPr>
          <p:cNvPr id="20538" name="AutoShape 58"/>
          <p:cNvSpPr>
            <a:spLocks noChangeArrowheads="1"/>
          </p:cNvSpPr>
          <p:nvPr/>
        </p:nvSpPr>
        <p:spPr bwMode="auto">
          <a:xfrm flipH="1">
            <a:off x="5421313" y="5561013"/>
            <a:ext cx="1643062" cy="1116012"/>
          </a:xfrm>
          <a:prstGeom prst="flowChartDocumen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Query log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q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,…,q</a:t>
            </a:r>
            <a:r>
              <a:rPr lang="en-US" sz="2400" baseline="-250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4506913" y="4699000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H="1">
            <a:off x="4506913" y="5173663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44" name="AutoShape 64"/>
          <p:cNvSpPr>
            <a:spLocks noChangeArrowheads="1"/>
          </p:cNvSpPr>
          <p:nvPr/>
        </p:nvSpPr>
        <p:spPr bwMode="auto">
          <a:xfrm flipH="1">
            <a:off x="1736726" y="3217863"/>
            <a:ext cx="4130675" cy="533400"/>
          </a:xfrm>
          <a:prstGeom prst="wedgeRoundRectCallout">
            <a:avLst>
              <a:gd name="adj1" fmla="val 20134"/>
              <a:gd name="adj2" fmla="val 15505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Here’s a new query: q</a:t>
            </a:r>
            <a:r>
              <a:rPr lang="en-US" sz="2400" baseline="-25000"/>
              <a:t>i+1</a:t>
            </a:r>
            <a:endParaRPr lang="en-US" sz="2400"/>
          </a:p>
        </p:txBody>
      </p:sp>
      <p:sp>
        <p:nvSpPr>
          <p:cNvPr id="20545" name="AutoShape 65"/>
          <p:cNvSpPr>
            <a:spLocks noChangeArrowheads="1"/>
          </p:cNvSpPr>
          <p:nvPr/>
        </p:nvSpPr>
        <p:spPr bwMode="auto">
          <a:xfrm flipH="1">
            <a:off x="6189663" y="1676401"/>
            <a:ext cx="4070350" cy="511175"/>
          </a:xfrm>
          <a:prstGeom prst="wedgeRoundRectCallout">
            <a:avLst>
              <a:gd name="adj1" fmla="val 32486"/>
              <a:gd name="adj2" fmla="val 13012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Here’s the answer</a:t>
            </a:r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auto">
          <a:xfrm flipH="1">
            <a:off x="6189663" y="2927350"/>
            <a:ext cx="4070350" cy="1003300"/>
          </a:xfrm>
          <a:prstGeom prst="wedgeRoundRectCallout">
            <a:avLst>
              <a:gd name="adj1" fmla="val 36583"/>
              <a:gd name="adj2" fmla="val 8180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Query denied (as the answer would cause privacy loss)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5867400" y="2357438"/>
            <a:ext cx="6604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6097589" y="2400300"/>
            <a:ext cx="860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OR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5264151" y="4046539"/>
            <a:ext cx="1800225" cy="1374775"/>
            <a:chOff x="2356" y="2587"/>
            <a:chExt cx="1134" cy="866"/>
          </a:xfrm>
        </p:grpSpPr>
        <p:grpSp>
          <p:nvGrpSpPr>
            <p:cNvPr id="4" name="Group 71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20552" name="Freeform 72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3" name="Freeform 73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4" name="Freeform 74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5" name="Freeform 75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6" name="Freeform 76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7" name="Freeform 77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8" name="Freeform 78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9" name="Freeform 79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0" name="Freeform 80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1" name="Freeform 81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2" name="Freeform 82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3" name="Freeform 83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4" name="Freeform 84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5" name="Freeform 85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6" name="Freeform 86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7" name="Freeform 87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0" name="Freeform 90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1" name="Freeform 91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4" name="Freeform 94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0575" name="Text Box 95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538" grpId="0" animBg="1"/>
      <p:bldP spid="20540" grpId="0" animBg="1"/>
      <p:bldP spid="20541" grpId="0" animBg="1"/>
      <p:bldP spid="20544" grpId="0" animBg="1"/>
      <p:bldP spid="20545" grpId="0" animBg="1"/>
      <p:bldP spid="20547" grpId="0" animBg="1"/>
      <p:bldP spid="205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C7AB6F3-7B2E-4F6F-8A25-4946E230EA94}" type="slidenum">
              <a:rPr lang="en-US"/>
              <a:pPr/>
              <a:t>16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52488"/>
          </a:xfrm>
        </p:spPr>
        <p:txBody>
          <a:bodyPr/>
          <a:lstStyle/>
          <a:p>
            <a:r>
              <a:rPr lang="en-US"/>
              <a:t>Example 1: Sum/Max auditing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 flipH="1">
            <a:off x="2032001" y="3686175"/>
            <a:ext cx="2847975" cy="768350"/>
          </a:xfrm>
          <a:prstGeom prst="cloudCallout">
            <a:avLst>
              <a:gd name="adj1" fmla="val 17722"/>
              <a:gd name="adj2" fmla="val 14131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Oh well…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 flipH="1">
            <a:off x="1870076" y="1360488"/>
            <a:ext cx="4130675" cy="533400"/>
          </a:xfrm>
          <a:prstGeom prst="wedgeRoundRectCallout">
            <a:avLst>
              <a:gd name="adj1" fmla="val 22403"/>
              <a:gd name="adj2" fmla="val 12172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sum(d1,d2,d3)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 flipH="1">
            <a:off x="6348413" y="1879601"/>
            <a:ext cx="4070350" cy="511175"/>
          </a:xfrm>
          <a:prstGeom prst="wedgeRoundRectCallout">
            <a:avLst>
              <a:gd name="adj1" fmla="val -22699"/>
              <a:gd name="adj2" fmla="val 108074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sum(d1,d2,d3) = 15</a:t>
            </a: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 flipH="1">
            <a:off x="1901826" y="2454275"/>
            <a:ext cx="4130675" cy="533400"/>
          </a:xfrm>
          <a:prstGeom prst="wedgeRoundRectCallout">
            <a:avLst>
              <a:gd name="adj1" fmla="val 22213"/>
              <a:gd name="adj2" fmla="val 13244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max(d1,d2,d3)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flipH="1">
            <a:off x="6305550" y="2987675"/>
            <a:ext cx="4070350" cy="1003300"/>
          </a:xfrm>
          <a:prstGeom prst="wedgeRoundRectCallout">
            <a:avLst>
              <a:gd name="adj1" fmla="val -5227"/>
              <a:gd name="adj2" fmla="val 15474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</a:rPr>
              <a:t>Denied </a:t>
            </a:r>
            <a:r>
              <a:rPr lang="en-US" sz="2400"/>
              <a:t>(the answer would cause privacy loss)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146301" y="749300"/>
            <a:ext cx="7516813" cy="63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ym typeface="Symbol" pitchFamily="18" charset="2"/>
              </a:rPr>
              <a:t>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real, sum/max queries, privacy breached if some 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learned</a:t>
            </a:r>
            <a:endParaRPr lang="en-US" sz="2200"/>
          </a:p>
        </p:txBody>
      </p:sp>
      <p:pic>
        <p:nvPicPr>
          <p:cNvPr id="21531" name="Picture 27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4710114" y="5837238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699000" y="6286500"/>
            <a:ext cx="183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21536" name="Freeform 32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0" name="Freeform 36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1" name="Freeform 37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2" name="Freeform 48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3" name="Freeform 49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4" name="Freeform 50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5" name="Freeform 51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6" name="Freeform 52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7" name="Freeform 53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8" name="Freeform 54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1559" name="Text Box 55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7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 animBg="1"/>
      <p:bldP spid="21522" grpId="0" animBg="1"/>
      <p:bldP spid="21523" grpId="0" animBg="1"/>
      <p:bldP spid="215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FE9EDB-D367-446D-BF0F-06F456010855}" type="slidenum">
              <a:rPr lang="en-US"/>
              <a:pPr/>
              <a:t>17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52488"/>
          </a:xfrm>
        </p:spPr>
        <p:txBody>
          <a:bodyPr/>
          <a:lstStyle/>
          <a:p>
            <a:r>
              <a:rPr lang="en-US"/>
              <a:t>… After Two Minutes …</a:t>
            </a: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 flipH="1">
            <a:off x="2032001" y="3686175"/>
            <a:ext cx="2847975" cy="768350"/>
          </a:xfrm>
          <a:prstGeom prst="cloudCallout">
            <a:avLst>
              <a:gd name="adj1" fmla="val 17722"/>
              <a:gd name="adj2" fmla="val 14131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Oh well…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H="1">
            <a:off x="1901826" y="1346200"/>
            <a:ext cx="4130675" cy="533400"/>
          </a:xfrm>
          <a:prstGeom prst="wedgeRoundRectCallout">
            <a:avLst>
              <a:gd name="adj1" fmla="val 22403"/>
              <a:gd name="adj2" fmla="val 12172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sum(d1,d2,d3)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flipH="1">
            <a:off x="6457950" y="1879601"/>
            <a:ext cx="4070350" cy="511175"/>
          </a:xfrm>
          <a:prstGeom prst="wedgeRoundRectCallout">
            <a:avLst>
              <a:gd name="adj1" fmla="val -9556"/>
              <a:gd name="adj2" fmla="val 11117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sum(d1,d2,d3) = 15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flipH="1">
            <a:off x="1901826" y="2454275"/>
            <a:ext cx="4130675" cy="533400"/>
          </a:xfrm>
          <a:prstGeom prst="wedgeRoundRectCallout">
            <a:avLst>
              <a:gd name="adj1" fmla="val 22213"/>
              <a:gd name="adj2" fmla="val 13244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max(d1,d2,d3)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 flipH="1">
            <a:off x="6305550" y="2987675"/>
            <a:ext cx="4070350" cy="1003300"/>
          </a:xfrm>
          <a:prstGeom prst="wedgeRoundRectCallout">
            <a:avLst>
              <a:gd name="adj1" fmla="val -5227"/>
              <a:gd name="adj2" fmla="val 15474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</a:rPr>
              <a:t>Denied </a:t>
            </a:r>
            <a:r>
              <a:rPr lang="en-US" sz="2400"/>
              <a:t>(the answer would cause privacy loss)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flipH="1">
            <a:off x="1874839" y="3459163"/>
            <a:ext cx="4205287" cy="1477962"/>
          </a:xfrm>
          <a:prstGeom prst="cloudCallout">
            <a:avLst>
              <a:gd name="adj1" fmla="val 24403"/>
              <a:gd name="adj2" fmla="val 7019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q2 is denied iff d1=d2=d3 = 5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I win!</a:t>
            </a:r>
          </a:p>
        </p:txBody>
      </p:sp>
      <p:pic>
        <p:nvPicPr>
          <p:cNvPr id="68618" name="Picture 10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4710114" y="5837238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4699000" y="6286500"/>
            <a:ext cx="183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68623" name="Freeform 15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4" name="Freeform 16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5" name="Freeform 17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6" name="Freeform 18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7" name="Freeform 19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8" name="Freeform 20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9" name="Freeform 21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0" name="Freeform 22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1" name="Freeform 23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2" name="Freeform 24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3" name="Freeform 25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4" name="Freeform 26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5" name="Freeform 27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6" name="Freeform 28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7" name="Freeform 29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8" name="Freeform 30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9" name="Freeform 31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0" name="Freeform 32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1" name="Freeform 33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2" name="Freeform 34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3" name="Freeform 35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5" name="Freeform 37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2146301" y="749300"/>
            <a:ext cx="7516813" cy="63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ym typeface="Symbol" pitchFamily="18" charset="2"/>
              </a:rPr>
              <a:t>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real, sum/max queries, privacy breached if some 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learned</a:t>
            </a:r>
            <a:endParaRPr lang="en-US" sz="2200"/>
          </a:p>
        </p:txBody>
      </p:sp>
      <p:sp>
        <p:nvSpPr>
          <p:cNvPr id="68648" name="AutoShape 40"/>
          <p:cNvSpPr>
            <a:spLocks noChangeArrowheads="1"/>
          </p:cNvSpPr>
          <p:nvPr/>
        </p:nvSpPr>
        <p:spPr bwMode="auto">
          <a:xfrm flipH="1">
            <a:off x="2027239" y="3360739"/>
            <a:ext cx="3843337" cy="1709737"/>
          </a:xfrm>
          <a:prstGeom prst="cloudCallout">
            <a:avLst>
              <a:gd name="adj1" fmla="val 21870"/>
              <a:gd name="adj2" fmla="val 6828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There must be a reason for the denial…</a:t>
            </a:r>
          </a:p>
        </p:txBody>
      </p:sp>
    </p:spTree>
    <p:extLst>
      <p:ext uri="{BB962C8B-B14F-4D97-AF65-F5344CB8AC3E}">
        <p14:creationId xmlns:p14="http://schemas.microsoft.com/office/powerpoint/2010/main" val="41009458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00053 0.03866 0.00348 0.0669 0.00625 0.0669 C 0.00921 0.0669 0.01146 0.03866 0.01233 -1.85185E-6 C 0.01355 0.03866 0.01598 0.0669 0.01893 0.0669 C 0.02188 0.0669 0.02414 0.03866 0.025 -1.85185E-6 C 0.02622 0.03866 0.02865 0.0669 0.0316 0.0669 C 0.03438 0.0669 0.03716 0.03866 0.03803 -1.85185E-6 C 0.03889 0.03866 0.04132 0.0669 0.04462 0.0669 C 0.04688 0.0669 0.04983 0.03866 0.0507 -1.85185E-6 C 0.05139 0.03866 0.05434 0.0669 0.05695 0.0669 C 0.0599 0.0669 0.06233 0.03866 0.0632 -1.85185E-6 C 0.06441 0.03866 0.06684 0.0669 0.06962 0.0669 C 0.07257 0.0669 0.075 0.03866 0.07622 -1.85185E-6 C 0.07709 0.03866 0.07934 0.0669 0.0823 0.0669 C 0.08525 0.0669 0.08803 0.03866 0.08889 -1.85185E-6 C 0.08976 0.03866 0.09202 0.0669 0.09532 0.0669 C 0.09827 0.0669 0.1007 0.03866 0.10157 -1.85185E-6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6" grpId="0" animBg="1"/>
      <p:bldP spid="68648" grpId="0" animBg="1"/>
      <p:bldP spid="686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4BBFD36-5175-4C3C-AC44-2D8371A576CC}" type="slidenum">
              <a:rPr lang="en-US"/>
              <a:pPr/>
              <a:t>18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52488"/>
          </a:xfrm>
        </p:spPr>
        <p:txBody>
          <a:bodyPr/>
          <a:lstStyle/>
          <a:p>
            <a:r>
              <a:rPr lang="en-US" sz="4000"/>
              <a:t>Example 2: Interval Based Auditing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flipH="1">
            <a:off x="1901826" y="1203325"/>
            <a:ext cx="4130675" cy="533400"/>
          </a:xfrm>
          <a:prstGeom prst="wedgeRoundRectCallout">
            <a:avLst>
              <a:gd name="adj1" fmla="val 25750"/>
              <a:gd name="adj2" fmla="val 11131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sum(d1,d2)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flipH="1">
            <a:off x="6457950" y="1481139"/>
            <a:ext cx="4070350" cy="511175"/>
          </a:xfrm>
          <a:prstGeom prst="wedgeRoundRectCallout">
            <a:avLst>
              <a:gd name="adj1" fmla="val -17593"/>
              <a:gd name="adj2" fmla="val 116458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Sorry, denied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flipH="1">
            <a:off x="1901826" y="2187575"/>
            <a:ext cx="4130675" cy="533400"/>
          </a:xfrm>
          <a:prstGeom prst="wedgeRoundRectCallout">
            <a:avLst>
              <a:gd name="adj1" fmla="val 29014"/>
              <a:gd name="adj2" fmla="val 116667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sum(d2,d3)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flipH="1">
            <a:off x="6305550" y="2562225"/>
            <a:ext cx="4070350" cy="515938"/>
          </a:xfrm>
          <a:prstGeom prst="wedgeRoundRectCallout">
            <a:avLst>
              <a:gd name="adj1" fmla="val -7333"/>
              <a:gd name="adj2" fmla="val 260769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sum(d2,d3) = 50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flipH="1">
            <a:off x="1793876" y="3278188"/>
            <a:ext cx="4752975" cy="1574800"/>
          </a:xfrm>
          <a:prstGeom prst="cloudCallout">
            <a:avLst>
              <a:gd name="adj1" fmla="val 19301"/>
              <a:gd name="adj2" fmla="val 7560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d1,d2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 [0,1] </a:t>
            </a:r>
            <a:br>
              <a:rPr lang="en-US" sz="240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d3  [49,50]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868489" y="719139"/>
            <a:ext cx="6326187" cy="3920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ym typeface="Symbol" pitchFamily="18" charset="2"/>
              </a:rPr>
              <a:t>d</a:t>
            </a:r>
            <a:r>
              <a:rPr lang="en-US" sz="2400" baseline="-25000" dirty="0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 [0,100], sum queries, error  =1</a:t>
            </a:r>
          </a:p>
        </p:txBody>
      </p:sp>
      <p:pic>
        <p:nvPicPr>
          <p:cNvPr id="35863" name="Picture 23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4710114" y="5837238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4699000" y="6286500"/>
            <a:ext cx="183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35868" name="Freeform 28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6" name="Freeform 46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7" name="Freeform 47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8" name="Freeform 48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89" name="Freeform 49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890" name="Freeform 50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  <p:sp>
        <p:nvSpPr>
          <p:cNvPr id="35892" name="AutoShape 52"/>
          <p:cNvSpPr>
            <a:spLocks noChangeArrowheads="1"/>
          </p:cNvSpPr>
          <p:nvPr/>
        </p:nvSpPr>
        <p:spPr bwMode="auto">
          <a:xfrm flipH="1">
            <a:off x="2027239" y="3360739"/>
            <a:ext cx="3843337" cy="1709737"/>
          </a:xfrm>
          <a:prstGeom prst="cloudCallout">
            <a:avLst>
              <a:gd name="adj1" fmla="val 21870"/>
              <a:gd name="adj2" fmla="val 6828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Denial </a:t>
            </a:r>
            <a:r>
              <a:rPr lang="en-US" sz="2400">
                <a:solidFill>
                  <a:schemeClr val="tx2"/>
                </a:solidFill>
                <a:sym typeface="Wingdings" pitchFamily="2" charset="2"/>
              </a:rPr>
              <a:t> d1,d2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</a:t>
            </a:r>
            <a:r>
              <a:rPr lang="en-US" sz="2400">
                <a:solidFill>
                  <a:schemeClr val="tx2"/>
                </a:solidFill>
                <a:sym typeface="Wingdings" pitchFamily="2" charset="2"/>
              </a:rPr>
              <a:t>[0,1] or [99,100]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V="1">
            <a:off x="3486150" y="4424363"/>
            <a:ext cx="1208088" cy="309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0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2" grpId="0" animBg="1"/>
      <p:bldP spid="35853" grpId="0" animBg="1"/>
      <p:bldP spid="35854" grpId="0" animBg="1"/>
      <p:bldP spid="35855" grpId="0" animBg="1"/>
      <p:bldP spid="35892" grpId="0" animBg="1"/>
      <p:bldP spid="35892" grpId="1" animBg="1"/>
      <p:bldP spid="35893" grpId="0" animBg="1"/>
      <p:bldP spid="3589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376A59C-0426-42B0-BD9B-9E5744320B71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931862"/>
          </a:xfrm>
        </p:spPr>
        <p:txBody>
          <a:bodyPr/>
          <a:lstStyle/>
          <a:p>
            <a:r>
              <a:rPr lang="en-US"/>
              <a:t>Max Auditing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flipH="1">
            <a:off x="1728789" y="2043113"/>
            <a:ext cx="4130675" cy="533400"/>
          </a:xfrm>
          <a:prstGeom prst="wedgeRoundRectCallout">
            <a:avLst>
              <a:gd name="adj1" fmla="val 24977"/>
              <a:gd name="adj2" fmla="val 83032"/>
              <a:gd name="adj3" fmla="val 1666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max(d1,d2,d3,d4)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flipH="1">
            <a:off x="6281738" y="2508251"/>
            <a:ext cx="4070350" cy="511175"/>
          </a:xfrm>
          <a:prstGeom prst="wedgeRoundRectCallout">
            <a:avLst>
              <a:gd name="adj1" fmla="val -12639"/>
              <a:gd name="adj2" fmla="val 8229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M</a:t>
            </a:r>
            <a:r>
              <a:rPr lang="en-US" sz="2400" baseline="-25000"/>
              <a:t>1234</a:t>
            </a:r>
            <a:endParaRPr lang="en-US" sz="240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8759826" y="1387476"/>
            <a:ext cx="1089025" cy="38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ym typeface="Symbol" pitchFamily="18" charset="2"/>
              </a:rPr>
              <a:t>d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Symbol" pitchFamily="18" charset="2"/>
              </a:rPr>
              <a:t> real</a:t>
            </a:r>
            <a:endParaRPr lang="en-US" sz="2400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flipH="1">
            <a:off x="6281738" y="3297239"/>
            <a:ext cx="4070350" cy="511175"/>
          </a:xfrm>
          <a:prstGeom prst="wedgeRoundRectCallout">
            <a:avLst>
              <a:gd name="adj1" fmla="val -8894"/>
              <a:gd name="adj2" fmla="val 133227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M</a:t>
            </a:r>
            <a:r>
              <a:rPr lang="en-US" sz="2400" baseline="-25000"/>
              <a:t>123</a:t>
            </a:r>
            <a:r>
              <a:rPr lang="en-US" sz="2400"/>
              <a:t> / denied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725614" y="3478213"/>
            <a:ext cx="3051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denied: d4=M</a:t>
            </a:r>
            <a:r>
              <a:rPr lang="en-US" sz="2400" baseline="-25000"/>
              <a:t>1234</a:t>
            </a:r>
            <a:endParaRPr lang="en-US" sz="2400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 flipH="1">
            <a:off x="6281738" y="4414839"/>
            <a:ext cx="4070350" cy="511175"/>
          </a:xfrm>
          <a:prstGeom prst="wedgeRoundRectCallout">
            <a:avLst>
              <a:gd name="adj1" fmla="val -6204"/>
              <a:gd name="adj2" fmla="val 9968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M</a:t>
            </a:r>
            <a:r>
              <a:rPr lang="en-US" sz="2400" baseline="-25000"/>
              <a:t>12</a:t>
            </a:r>
            <a:r>
              <a:rPr lang="en-US" sz="2400"/>
              <a:t> / denied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757364" y="4646613"/>
            <a:ext cx="3051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denied: d3=M</a:t>
            </a:r>
            <a:r>
              <a:rPr lang="en-US" sz="2400" baseline="-25000"/>
              <a:t>123</a:t>
            </a:r>
            <a:endParaRPr lang="en-US" sz="2400"/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2451100" y="5068889"/>
            <a:ext cx="6610350" cy="1470025"/>
            <a:chOff x="584" y="3193"/>
            <a:chExt cx="4164" cy="926"/>
          </a:xfrm>
        </p:grpSpPr>
        <p:pic>
          <p:nvPicPr>
            <p:cNvPr id="36890" name="Picture 26" descr="t3exwqrf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84" y="3368"/>
              <a:ext cx="1000" cy="751"/>
            </a:xfrm>
            <a:prstGeom prst="rect">
              <a:avLst/>
            </a:prstGeom>
            <a:noFill/>
          </p:spPr>
        </p:pic>
        <p:grpSp>
          <p:nvGrpSpPr>
            <p:cNvPr id="3" name="Group 145"/>
            <p:cNvGrpSpPr>
              <a:grpSpLocks/>
            </p:cNvGrpSpPr>
            <p:nvPr/>
          </p:nvGrpSpPr>
          <p:grpSpPr bwMode="auto">
            <a:xfrm>
              <a:off x="2000" y="3677"/>
              <a:ext cx="1164" cy="283"/>
              <a:chOff x="2000" y="3677"/>
              <a:chExt cx="1164" cy="283"/>
            </a:xfrm>
          </p:grpSpPr>
          <p:sp>
            <p:nvSpPr>
              <p:cNvPr id="36891" name="Line 27"/>
              <p:cNvSpPr>
                <a:spLocks noChangeShapeType="1"/>
              </p:cNvSpPr>
              <p:nvPr/>
            </p:nvSpPr>
            <p:spPr bwMode="auto">
              <a:xfrm flipH="1">
                <a:off x="2007" y="3677"/>
                <a:ext cx="11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6892" name="Line 28"/>
              <p:cNvSpPr>
                <a:spLocks noChangeShapeType="1"/>
              </p:cNvSpPr>
              <p:nvPr/>
            </p:nvSpPr>
            <p:spPr bwMode="auto">
              <a:xfrm>
                <a:off x="2000" y="3960"/>
                <a:ext cx="11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3614" y="3193"/>
              <a:ext cx="1134" cy="866"/>
              <a:chOff x="2356" y="2587"/>
              <a:chExt cx="1134" cy="866"/>
            </a:xfrm>
          </p:grpSpPr>
          <p:grpSp>
            <p:nvGrpSpPr>
              <p:cNvPr id="5" name="Group 63"/>
              <p:cNvGrpSpPr>
                <a:grpSpLocks/>
              </p:cNvGrpSpPr>
              <p:nvPr/>
            </p:nvGrpSpPr>
            <p:grpSpPr bwMode="auto">
              <a:xfrm rot="21471682" flipH="1">
                <a:off x="2356" y="2587"/>
                <a:ext cx="1134" cy="866"/>
                <a:chOff x="2313" y="1744"/>
                <a:chExt cx="1134" cy="866"/>
              </a:xfrm>
            </p:grpSpPr>
            <p:sp>
              <p:nvSpPr>
                <p:cNvPr id="36928" name="Freeform 64"/>
                <p:cNvSpPr>
                  <a:spLocks/>
                </p:cNvSpPr>
                <p:nvPr/>
              </p:nvSpPr>
              <p:spPr bwMode="auto">
                <a:xfrm>
                  <a:off x="2354" y="1744"/>
                  <a:ext cx="973" cy="808"/>
                </a:xfrm>
                <a:custGeom>
                  <a:avLst/>
                  <a:gdLst/>
                  <a:ahLst/>
                  <a:cxnLst>
                    <a:cxn ang="0">
                      <a:pos x="288" y="871"/>
                    </a:cxn>
                    <a:cxn ang="0">
                      <a:pos x="302" y="1023"/>
                    </a:cxn>
                    <a:cxn ang="0">
                      <a:pos x="346" y="1091"/>
                    </a:cxn>
                    <a:cxn ang="0">
                      <a:pos x="394" y="1010"/>
                    </a:cxn>
                    <a:cxn ang="0">
                      <a:pos x="435" y="865"/>
                    </a:cxn>
                    <a:cxn ang="0">
                      <a:pos x="509" y="789"/>
                    </a:cxn>
                    <a:cxn ang="0">
                      <a:pos x="614" y="766"/>
                    </a:cxn>
                    <a:cxn ang="0">
                      <a:pos x="684" y="731"/>
                    </a:cxn>
                    <a:cxn ang="0">
                      <a:pos x="732" y="694"/>
                    </a:cxn>
                    <a:cxn ang="0">
                      <a:pos x="783" y="689"/>
                    </a:cxn>
                    <a:cxn ang="0">
                      <a:pos x="783" y="672"/>
                    </a:cxn>
                    <a:cxn ang="0">
                      <a:pos x="762" y="610"/>
                    </a:cxn>
                    <a:cxn ang="0">
                      <a:pos x="714" y="493"/>
                    </a:cxn>
                    <a:cxn ang="0">
                      <a:pos x="694" y="378"/>
                    </a:cxn>
                    <a:cxn ang="0">
                      <a:pos x="694" y="184"/>
                    </a:cxn>
                    <a:cxn ang="0">
                      <a:pos x="816" y="26"/>
                    </a:cxn>
                    <a:cxn ang="0">
                      <a:pos x="940" y="2"/>
                    </a:cxn>
                    <a:cxn ang="0">
                      <a:pos x="1025" y="24"/>
                    </a:cxn>
                    <a:cxn ang="0">
                      <a:pos x="1163" y="218"/>
                    </a:cxn>
                    <a:cxn ang="0">
                      <a:pos x="1175" y="443"/>
                    </a:cxn>
                    <a:cxn ang="0">
                      <a:pos x="1182" y="481"/>
                    </a:cxn>
                    <a:cxn ang="0">
                      <a:pos x="1239" y="495"/>
                    </a:cxn>
                    <a:cxn ang="0">
                      <a:pos x="1299" y="535"/>
                    </a:cxn>
                    <a:cxn ang="0">
                      <a:pos x="1375" y="565"/>
                    </a:cxn>
                    <a:cxn ang="0">
                      <a:pos x="1505" y="614"/>
                    </a:cxn>
                    <a:cxn ang="0">
                      <a:pos x="1579" y="644"/>
                    </a:cxn>
                    <a:cxn ang="0">
                      <a:pos x="1711" y="681"/>
                    </a:cxn>
                    <a:cxn ang="0">
                      <a:pos x="1769" y="711"/>
                    </a:cxn>
                    <a:cxn ang="0">
                      <a:pos x="1810" y="813"/>
                    </a:cxn>
                    <a:cxn ang="0">
                      <a:pos x="1869" y="956"/>
                    </a:cxn>
                    <a:cxn ang="0">
                      <a:pos x="1920" y="1237"/>
                    </a:cxn>
                    <a:cxn ang="0">
                      <a:pos x="453" y="1616"/>
                    </a:cxn>
                    <a:cxn ang="0">
                      <a:pos x="291" y="1574"/>
                    </a:cxn>
                    <a:cxn ang="0">
                      <a:pos x="228" y="1577"/>
                    </a:cxn>
                    <a:cxn ang="0">
                      <a:pos x="136" y="1580"/>
                    </a:cxn>
                    <a:cxn ang="0">
                      <a:pos x="70" y="1522"/>
                    </a:cxn>
                    <a:cxn ang="0">
                      <a:pos x="38" y="1448"/>
                    </a:cxn>
                    <a:cxn ang="0">
                      <a:pos x="14" y="1248"/>
                    </a:cxn>
                    <a:cxn ang="0">
                      <a:pos x="10" y="1050"/>
                    </a:cxn>
                    <a:cxn ang="0">
                      <a:pos x="59" y="899"/>
                    </a:cxn>
                    <a:cxn ang="0">
                      <a:pos x="91" y="678"/>
                    </a:cxn>
                    <a:cxn ang="0">
                      <a:pos x="120" y="565"/>
                    </a:cxn>
                    <a:cxn ang="0">
                      <a:pos x="158" y="511"/>
                    </a:cxn>
                    <a:cxn ang="0">
                      <a:pos x="226" y="472"/>
                    </a:cxn>
                    <a:cxn ang="0">
                      <a:pos x="252" y="443"/>
                    </a:cxn>
                    <a:cxn ang="0">
                      <a:pos x="310" y="421"/>
                    </a:cxn>
                    <a:cxn ang="0">
                      <a:pos x="366" y="416"/>
                    </a:cxn>
                    <a:cxn ang="0">
                      <a:pos x="407" y="434"/>
                    </a:cxn>
                    <a:cxn ang="0">
                      <a:pos x="456" y="456"/>
                    </a:cxn>
                    <a:cxn ang="0">
                      <a:pos x="465" y="484"/>
                    </a:cxn>
                    <a:cxn ang="0">
                      <a:pos x="405" y="484"/>
                    </a:cxn>
                    <a:cxn ang="0">
                      <a:pos x="364" y="484"/>
                    </a:cxn>
                    <a:cxn ang="0">
                      <a:pos x="362" y="488"/>
                    </a:cxn>
                    <a:cxn ang="0">
                      <a:pos x="395" y="499"/>
                    </a:cxn>
                    <a:cxn ang="0">
                      <a:pos x="426" y="535"/>
                    </a:cxn>
                    <a:cxn ang="0">
                      <a:pos x="441" y="572"/>
                    </a:cxn>
                    <a:cxn ang="0">
                      <a:pos x="402" y="570"/>
                    </a:cxn>
                    <a:cxn ang="0">
                      <a:pos x="385" y="613"/>
                    </a:cxn>
                    <a:cxn ang="0">
                      <a:pos x="381" y="671"/>
                    </a:cxn>
                    <a:cxn ang="0">
                      <a:pos x="305" y="780"/>
                    </a:cxn>
                  </a:cxnLst>
                  <a:rect l="0" t="0" r="r" b="b"/>
                  <a:pathLst>
                    <a:path w="1945" h="1616">
                      <a:moveTo>
                        <a:pt x="288" y="784"/>
                      </a:moveTo>
                      <a:lnTo>
                        <a:pt x="276" y="795"/>
                      </a:lnTo>
                      <a:lnTo>
                        <a:pt x="273" y="815"/>
                      </a:lnTo>
                      <a:lnTo>
                        <a:pt x="273" y="837"/>
                      </a:lnTo>
                      <a:lnTo>
                        <a:pt x="273" y="848"/>
                      </a:lnTo>
                      <a:lnTo>
                        <a:pt x="288" y="871"/>
                      </a:lnTo>
                      <a:lnTo>
                        <a:pt x="288" y="948"/>
                      </a:lnTo>
                      <a:lnTo>
                        <a:pt x="288" y="950"/>
                      </a:lnTo>
                      <a:lnTo>
                        <a:pt x="290" y="956"/>
                      </a:lnTo>
                      <a:lnTo>
                        <a:pt x="293" y="967"/>
                      </a:lnTo>
                      <a:lnTo>
                        <a:pt x="296" y="986"/>
                      </a:lnTo>
                      <a:lnTo>
                        <a:pt x="302" y="1023"/>
                      </a:lnTo>
                      <a:lnTo>
                        <a:pt x="308" y="1076"/>
                      </a:lnTo>
                      <a:lnTo>
                        <a:pt x="313" y="1119"/>
                      </a:lnTo>
                      <a:lnTo>
                        <a:pt x="319" y="1131"/>
                      </a:lnTo>
                      <a:lnTo>
                        <a:pt x="324" y="1122"/>
                      </a:lnTo>
                      <a:lnTo>
                        <a:pt x="333" y="1107"/>
                      </a:lnTo>
                      <a:lnTo>
                        <a:pt x="346" y="1091"/>
                      </a:lnTo>
                      <a:lnTo>
                        <a:pt x="358" y="1072"/>
                      </a:lnTo>
                      <a:lnTo>
                        <a:pt x="372" y="1055"/>
                      </a:lnTo>
                      <a:lnTo>
                        <a:pt x="384" y="1040"/>
                      </a:lnTo>
                      <a:lnTo>
                        <a:pt x="391" y="1030"/>
                      </a:lnTo>
                      <a:lnTo>
                        <a:pt x="394" y="1026"/>
                      </a:lnTo>
                      <a:lnTo>
                        <a:pt x="394" y="1010"/>
                      </a:lnTo>
                      <a:lnTo>
                        <a:pt x="395" y="975"/>
                      </a:lnTo>
                      <a:lnTo>
                        <a:pt x="396" y="936"/>
                      </a:lnTo>
                      <a:lnTo>
                        <a:pt x="400" y="911"/>
                      </a:lnTo>
                      <a:lnTo>
                        <a:pt x="405" y="901"/>
                      </a:lnTo>
                      <a:lnTo>
                        <a:pt x="418" y="884"/>
                      </a:lnTo>
                      <a:lnTo>
                        <a:pt x="435" y="865"/>
                      </a:lnTo>
                      <a:lnTo>
                        <a:pt x="454" y="843"/>
                      </a:lnTo>
                      <a:lnTo>
                        <a:pt x="473" y="823"/>
                      </a:lnTo>
                      <a:lnTo>
                        <a:pt x="488" y="805"/>
                      </a:lnTo>
                      <a:lnTo>
                        <a:pt x="500" y="793"/>
                      </a:lnTo>
                      <a:lnTo>
                        <a:pt x="505" y="789"/>
                      </a:lnTo>
                      <a:lnTo>
                        <a:pt x="509" y="789"/>
                      </a:lnTo>
                      <a:lnTo>
                        <a:pt x="521" y="787"/>
                      </a:lnTo>
                      <a:lnTo>
                        <a:pt x="537" y="784"/>
                      </a:lnTo>
                      <a:lnTo>
                        <a:pt x="556" y="781"/>
                      </a:lnTo>
                      <a:lnTo>
                        <a:pt x="577" y="777"/>
                      </a:lnTo>
                      <a:lnTo>
                        <a:pt x="597" y="772"/>
                      </a:lnTo>
                      <a:lnTo>
                        <a:pt x="614" y="766"/>
                      </a:lnTo>
                      <a:lnTo>
                        <a:pt x="626" y="760"/>
                      </a:lnTo>
                      <a:lnTo>
                        <a:pt x="635" y="754"/>
                      </a:lnTo>
                      <a:lnTo>
                        <a:pt x="646" y="747"/>
                      </a:lnTo>
                      <a:lnTo>
                        <a:pt x="659" y="742"/>
                      </a:lnTo>
                      <a:lnTo>
                        <a:pt x="672" y="736"/>
                      </a:lnTo>
                      <a:lnTo>
                        <a:pt x="684" y="731"/>
                      </a:lnTo>
                      <a:lnTo>
                        <a:pt x="696" y="725"/>
                      </a:lnTo>
                      <a:lnTo>
                        <a:pt x="706" y="721"/>
                      </a:lnTo>
                      <a:lnTo>
                        <a:pt x="714" y="716"/>
                      </a:lnTo>
                      <a:lnTo>
                        <a:pt x="726" y="707"/>
                      </a:lnTo>
                      <a:lnTo>
                        <a:pt x="730" y="699"/>
                      </a:lnTo>
                      <a:lnTo>
                        <a:pt x="732" y="694"/>
                      </a:lnTo>
                      <a:lnTo>
                        <a:pt x="732" y="692"/>
                      </a:lnTo>
                      <a:lnTo>
                        <a:pt x="735" y="692"/>
                      </a:lnTo>
                      <a:lnTo>
                        <a:pt x="743" y="691"/>
                      </a:lnTo>
                      <a:lnTo>
                        <a:pt x="756" y="690"/>
                      </a:lnTo>
                      <a:lnTo>
                        <a:pt x="770" y="689"/>
                      </a:lnTo>
                      <a:lnTo>
                        <a:pt x="783" y="689"/>
                      </a:lnTo>
                      <a:lnTo>
                        <a:pt x="794" y="687"/>
                      </a:lnTo>
                      <a:lnTo>
                        <a:pt x="802" y="686"/>
                      </a:lnTo>
                      <a:lnTo>
                        <a:pt x="803" y="686"/>
                      </a:lnTo>
                      <a:lnTo>
                        <a:pt x="796" y="684"/>
                      </a:lnTo>
                      <a:lnTo>
                        <a:pt x="789" y="679"/>
                      </a:lnTo>
                      <a:lnTo>
                        <a:pt x="783" y="672"/>
                      </a:lnTo>
                      <a:lnTo>
                        <a:pt x="779" y="663"/>
                      </a:lnTo>
                      <a:lnTo>
                        <a:pt x="774" y="654"/>
                      </a:lnTo>
                      <a:lnTo>
                        <a:pt x="771" y="644"/>
                      </a:lnTo>
                      <a:lnTo>
                        <a:pt x="767" y="634"/>
                      </a:lnTo>
                      <a:lnTo>
                        <a:pt x="765" y="628"/>
                      </a:lnTo>
                      <a:lnTo>
                        <a:pt x="762" y="610"/>
                      </a:lnTo>
                      <a:lnTo>
                        <a:pt x="758" y="587"/>
                      </a:lnTo>
                      <a:lnTo>
                        <a:pt x="752" y="563"/>
                      </a:lnTo>
                      <a:lnTo>
                        <a:pt x="742" y="540"/>
                      </a:lnTo>
                      <a:lnTo>
                        <a:pt x="730" y="519"/>
                      </a:lnTo>
                      <a:lnTo>
                        <a:pt x="720" y="503"/>
                      </a:lnTo>
                      <a:lnTo>
                        <a:pt x="714" y="493"/>
                      </a:lnTo>
                      <a:lnTo>
                        <a:pt x="712" y="488"/>
                      </a:lnTo>
                      <a:lnTo>
                        <a:pt x="710" y="470"/>
                      </a:lnTo>
                      <a:lnTo>
                        <a:pt x="704" y="444"/>
                      </a:lnTo>
                      <a:lnTo>
                        <a:pt x="697" y="418"/>
                      </a:lnTo>
                      <a:lnTo>
                        <a:pt x="695" y="396"/>
                      </a:lnTo>
                      <a:lnTo>
                        <a:pt x="694" y="378"/>
                      </a:lnTo>
                      <a:lnTo>
                        <a:pt x="690" y="357"/>
                      </a:lnTo>
                      <a:lnTo>
                        <a:pt x="686" y="336"/>
                      </a:lnTo>
                      <a:lnTo>
                        <a:pt x="684" y="314"/>
                      </a:lnTo>
                      <a:lnTo>
                        <a:pt x="686" y="279"/>
                      </a:lnTo>
                      <a:lnTo>
                        <a:pt x="690" y="229"/>
                      </a:lnTo>
                      <a:lnTo>
                        <a:pt x="694" y="184"/>
                      </a:lnTo>
                      <a:lnTo>
                        <a:pt x="695" y="165"/>
                      </a:lnTo>
                      <a:lnTo>
                        <a:pt x="718" y="124"/>
                      </a:lnTo>
                      <a:lnTo>
                        <a:pt x="742" y="91"/>
                      </a:lnTo>
                      <a:lnTo>
                        <a:pt x="766" y="64"/>
                      </a:lnTo>
                      <a:lnTo>
                        <a:pt x="792" y="43"/>
                      </a:lnTo>
                      <a:lnTo>
                        <a:pt x="816" y="26"/>
                      </a:lnTo>
                      <a:lnTo>
                        <a:pt x="840" y="15"/>
                      </a:lnTo>
                      <a:lnTo>
                        <a:pt x="863" y="7"/>
                      </a:lnTo>
                      <a:lnTo>
                        <a:pt x="885" y="2"/>
                      </a:lnTo>
                      <a:lnTo>
                        <a:pt x="906" y="0"/>
                      </a:lnTo>
                      <a:lnTo>
                        <a:pt x="924" y="0"/>
                      </a:lnTo>
                      <a:lnTo>
                        <a:pt x="940" y="2"/>
                      </a:lnTo>
                      <a:lnTo>
                        <a:pt x="955" y="5"/>
                      </a:lnTo>
                      <a:lnTo>
                        <a:pt x="967" y="8"/>
                      </a:lnTo>
                      <a:lnTo>
                        <a:pt x="976" y="10"/>
                      </a:lnTo>
                      <a:lnTo>
                        <a:pt x="981" y="13"/>
                      </a:lnTo>
                      <a:lnTo>
                        <a:pt x="983" y="14"/>
                      </a:lnTo>
                      <a:lnTo>
                        <a:pt x="1025" y="24"/>
                      </a:lnTo>
                      <a:lnTo>
                        <a:pt x="1062" y="43"/>
                      </a:lnTo>
                      <a:lnTo>
                        <a:pt x="1092" y="68"/>
                      </a:lnTo>
                      <a:lnTo>
                        <a:pt x="1118" y="99"/>
                      </a:lnTo>
                      <a:lnTo>
                        <a:pt x="1137" y="136"/>
                      </a:lnTo>
                      <a:lnTo>
                        <a:pt x="1152" y="175"/>
                      </a:lnTo>
                      <a:lnTo>
                        <a:pt x="1163" y="218"/>
                      </a:lnTo>
                      <a:lnTo>
                        <a:pt x="1171" y="260"/>
                      </a:lnTo>
                      <a:lnTo>
                        <a:pt x="1175" y="303"/>
                      </a:lnTo>
                      <a:lnTo>
                        <a:pt x="1178" y="343"/>
                      </a:lnTo>
                      <a:lnTo>
                        <a:pt x="1178" y="381"/>
                      </a:lnTo>
                      <a:lnTo>
                        <a:pt x="1178" y="416"/>
                      </a:lnTo>
                      <a:lnTo>
                        <a:pt x="1175" y="443"/>
                      </a:lnTo>
                      <a:lnTo>
                        <a:pt x="1174" y="465"/>
                      </a:lnTo>
                      <a:lnTo>
                        <a:pt x="1173" y="480"/>
                      </a:lnTo>
                      <a:lnTo>
                        <a:pt x="1172" y="485"/>
                      </a:lnTo>
                      <a:lnTo>
                        <a:pt x="1173" y="485"/>
                      </a:lnTo>
                      <a:lnTo>
                        <a:pt x="1176" y="482"/>
                      </a:lnTo>
                      <a:lnTo>
                        <a:pt x="1182" y="481"/>
                      </a:lnTo>
                      <a:lnTo>
                        <a:pt x="1189" y="480"/>
                      </a:lnTo>
                      <a:lnTo>
                        <a:pt x="1198" y="479"/>
                      </a:lnTo>
                      <a:lnTo>
                        <a:pt x="1208" y="480"/>
                      </a:lnTo>
                      <a:lnTo>
                        <a:pt x="1218" y="484"/>
                      </a:lnTo>
                      <a:lnTo>
                        <a:pt x="1228" y="488"/>
                      </a:lnTo>
                      <a:lnTo>
                        <a:pt x="1239" y="495"/>
                      </a:lnTo>
                      <a:lnTo>
                        <a:pt x="1249" y="502"/>
                      </a:lnTo>
                      <a:lnTo>
                        <a:pt x="1259" y="509"/>
                      </a:lnTo>
                      <a:lnTo>
                        <a:pt x="1270" y="516"/>
                      </a:lnTo>
                      <a:lnTo>
                        <a:pt x="1280" y="523"/>
                      </a:lnTo>
                      <a:lnTo>
                        <a:pt x="1289" y="530"/>
                      </a:lnTo>
                      <a:lnTo>
                        <a:pt x="1299" y="535"/>
                      </a:lnTo>
                      <a:lnTo>
                        <a:pt x="1308" y="540"/>
                      </a:lnTo>
                      <a:lnTo>
                        <a:pt x="1315" y="544"/>
                      </a:lnTo>
                      <a:lnTo>
                        <a:pt x="1325" y="547"/>
                      </a:lnTo>
                      <a:lnTo>
                        <a:pt x="1339" y="553"/>
                      </a:lnTo>
                      <a:lnTo>
                        <a:pt x="1356" y="558"/>
                      </a:lnTo>
                      <a:lnTo>
                        <a:pt x="1375" y="565"/>
                      </a:lnTo>
                      <a:lnTo>
                        <a:pt x="1395" y="573"/>
                      </a:lnTo>
                      <a:lnTo>
                        <a:pt x="1417" y="582"/>
                      </a:lnTo>
                      <a:lnTo>
                        <a:pt x="1440" y="590"/>
                      </a:lnTo>
                      <a:lnTo>
                        <a:pt x="1462" y="598"/>
                      </a:lnTo>
                      <a:lnTo>
                        <a:pt x="1484" y="606"/>
                      </a:lnTo>
                      <a:lnTo>
                        <a:pt x="1505" y="614"/>
                      </a:lnTo>
                      <a:lnTo>
                        <a:pt x="1523" y="621"/>
                      </a:lnTo>
                      <a:lnTo>
                        <a:pt x="1539" y="626"/>
                      </a:lnTo>
                      <a:lnTo>
                        <a:pt x="1553" y="632"/>
                      </a:lnTo>
                      <a:lnTo>
                        <a:pt x="1563" y="636"/>
                      </a:lnTo>
                      <a:lnTo>
                        <a:pt x="1568" y="639"/>
                      </a:lnTo>
                      <a:lnTo>
                        <a:pt x="1579" y="644"/>
                      </a:lnTo>
                      <a:lnTo>
                        <a:pt x="1596" y="649"/>
                      </a:lnTo>
                      <a:lnTo>
                        <a:pt x="1618" y="655"/>
                      </a:lnTo>
                      <a:lnTo>
                        <a:pt x="1642" y="662"/>
                      </a:lnTo>
                      <a:lnTo>
                        <a:pt x="1667" y="669"/>
                      </a:lnTo>
                      <a:lnTo>
                        <a:pt x="1690" y="675"/>
                      </a:lnTo>
                      <a:lnTo>
                        <a:pt x="1711" y="681"/>
                      </a:lnTo>
                      <a:lnTo>
                        <a:pt x="1725" y="685"/>
                      </a:lnTo>
                      <a:lnTo>
                        <a:pt x="1735" y="689"/>
                      </a:lnTo>
                      <a:lnTo>
                        <a:pt x="1745" y="693"/>
                      </a:lnTo>
                      <a:lnTo>
                        <a:pt x="1753" y="697"/>
                      </a:lnTo>
                      <a:lnTo>
                        <a:pt x="1761" y="702"/>
                      </a:lnTo>
                      <a:lnTo>
                        <a:pt x="1769" y="711"/>
                      </a:lnTo>
                      <a:lnTo>
                        <a:pt x="1776" y="721"/>
                      </a:lnTo>
                      <a:lnTo>
                        <a:pt x="1781" y="735"/>
                      </a:lnTo>
                      <a:lnTo>
                        <a:pt x="1788" y="754"/>
                      </a:lnTo>
                      <a:lnTo>
                        <a:pt x="1795" y="775"/>
                      </a:lnTo>
                      <a:lnTo>
                        <a:pt x="1802" y="795"/>
                      </a:lnTo>
                      <a:lnTo>
                        <a:pt x="1810" y="813"/>
                      </a:lnTo>
                      <a:lnTo>
                        <a:pt x="1818" y="831"/>
                      </a:lnTo>
                      <a:lnTo>
                        <a:pt x="1828" y="851"/>
                      </a:lnTo>
                      <a:lnTo>
                        <a:pt x="1838" y="873"/>
                      </a:lnTo>
                      <a:lnTo>
                        <a:pt x="1848" y="896"/>
                      </a:lnTo>
                      <a:lnTo>
                        <a:pt x="1859" y="922"/>
                      </a:lnTo>
                      <a:lnTo>
                        <a:pt x="1869" y="956"/>
                      </a:lnTo>
                      <a:lnTo>
                        <a:pt x="1878" y="996"/>
                      </a:lnTo>
                      <a:lnTo>
                        <a:pt x="1888" y="1042"/>
                      </a:lnTo>
                      <a:lnTo>
                        <a:pt x="1896" y="1092"/>
                      </a:lnTo>
                      <a:lnTo>
                        <a:pt x="1904" y="1142"/>
                      </a:lnTo>
                      <a:lnTo>
                        <a:pt x="1912" y="1192"/>
                      </a:lnTo>
                      <a:lnTo>
                        <a:pt x="1920" y="1237"/>
                      </a:lnTo>
                      <a:lnTo>
                        <a:pt x="1928" y="1275"/>
                      </a:lnTo>
                      <a:lnTo>
                        <a:pt x="1941" y="1362"/>
                      </a:lnTo>
                      <a:lnTo>
                        <a:pt x="1945" y="1463"/>
                      </a:lnTo>
                      <a:lnTo>
                        <a:pt x="1945" y="1547"/>
                      </a:lnTo>
                      <a:lnTo>
                        <a:pt x="1945" y="1581"/>
                      </a:lnTo>
                      <a:lnTo>
                        <a:pt x="453" y="1616"/>
                      </a:lnTo>
                      <a:lnTo>
                        <a:pt x="457" y="1575"/>
                      </a:lnTo>
                      <a:lnTo>
                        <a:pt x="457" y="1477"/>
                      </a:lnTo>
                      <a:lnTo>
                        <a:pt x="342" y="1558"/>
                      </a:lnTo>
                      <a:lnTo>
                        <a:pt x="327" y="1565"/>
                      </a:lnTo>
                      <a:lnTo>
                        <a:pt x="310" y="1571"/>
                      </a:lnTo>
                      <a:lnTo>
                        <a:pt x="291" y="1574"/>
                      </a:lnTo>
                      <a:lnTo>
                        <a:pt x="274" y="1575"/>
                      </a:lnTo>
                      <a:lnTo>
                        <a:pt x="257" y="1577"/>
                      </a:lnTo>
                      <a:lnTo>
                        <a:pt x="244" y="1575"/>
                      </a:lnTo>
                      <a:lnTo>
                        <a:pt x="235" y="1575"/>
                      </a:lnTo>
                      <a:lnTo>
                        <a:pt x="231" y="1575"/>
                      </a:lnTo>
                      <a:lnTo>
                        <a:pt x="228" y="1577"/>
                      </a:lnTo>
                      <a:lnTo>
                        <a:pt x="216" y="1578"/>
                      </a:lnTo>
                      <a:lnTo>
                        <a:pt x="202" y="1580"/>
                      </a:lnTo>
                      <a:lnTo>
                        <a:pt x="184" y="1582"/>
                      </a:lnTo>
                      <a:lnTo>
                        <a:pt x="166" y="1583"/>
                      </a:lnTo>
                      <a:lnTo>
                        <a:pt x="148" y="1582"/>
                      </a:lnTo>
                      <a:lnTo>
                        <a:pt x="136" y="1580"/>
                      </a:lnTo>
                      <a:lnTo>
                        <a:pt x="128" y="1575"/>
                      </a:lnTo>
                      <a:lnTo>
                        <a:pt x="121" y="1567"/>
                      </a:lnTo>
                      <a:lnTo>
                        <a:pt x="110" y="1557"/>
                      </a:lnTo>
                      <a:lnTo>
                        <a:pt x="97" y="1545"/>
                      </a:lnTo>
                      <a:lnTo>
                        <a:pt x="83" y="1534"/>
                      </a:lnTo>
                      <a:lnTo>
                        <a:pt x="70" y="1522"/>
                      </a:lnTo>
                      <a:lnTo>
                        <a:pt x="59" y="1513"/>
                      </a:lnTo>
                      <a:lnTo>
                        <a:pt x="51" y="1507"/>
                      </a:lnTo>
                      <a:lnTo>
                        <a:pt x="47" y="1505"/>
                      </a:lnTo>
                      <a:lnTo>
                        <a:pt x="45" y="1496"/>
                      </a:lnTo>
                      <a:lnTo>
                        <a:pt x="41" y="1474"/>
                      </a:lnTo>
                      <a:lnTo>
                        <a:pt x="38" y="1448"/>
                      </a:lnTo>
                      <a:lnTo>
                        <a:pt x="36" y="1426"/>
                      </a:lnTo>
                      <a:lnTo>
                        <a:pt x="34" y="1410"/>
                      </a:lnTo>
                      <a:lnTo>
                        <a:pt x="31" y="1378"/>
                      </a:lnTo>
                      <a:lnTo>
                        <a:pt x="26" y="1339"/>
                      </a:lnTo>
                      <a:lnTo>
                        <a:pt x="19" y="1294"/>
                      </a:lnTo>
                      <a:lnTo>
                        <a:pt x="14" y="1248"/>
                      </a:lnTo>
                      <a:lnTo>
                        <a:pt x="8" y="1206"/>
                      </a:lnTo>
                      <a:lnTo>
                        <a:pt x="3" y="1169"/>
                      </a:lnTo>
                      <a:lnTo>
                        <a:pt x="0" y="1142"/>
                      </a:lnTo>
                      <a:lnTo>
                        <a:pt x="0" y="1118"/>
                      </a:lnTo>
                      <a:lnTo>
                        <a:pt x="4" y="1086"/>
                      </a:lnTo>
                      <a:lnTo>
                        <a:pt x="10" y="1050"/>
                      </a:lnTo>
                      <a:lnTo>
                        <a:pt x="18" y="1013"/>
                      </a:lnTo>
                      <a:lnTo>
                        <a:pt x="26" y="979"/>
                      </a:lnTo>
                      <a:lnTo>
                        <a:pt x="34" y="950"/>
                      </a:lnTo>
                      <a:lnTo>
                        <a:pt x="39" y="929"/>
                      </a:lnTo>
                      <a:lnTo>
                        <a:pt x="41" y="922"/>
                      </a:lnTo>
                      <a:lnTo>
                        <a:pt x="59" y="899"/>
                      </a:lnTo>
                      <a:lnTo>
                        <a:pt x="60" y="851"/>
                      </a:lnTo>
                      <a:lnTo>
                        <a:pt x="87" y="848"/>
                      </a:lnTo>
                      <a:lnTo>
                        <a:pt x="99" y="766"/>
                      </a:lnTo>
                      <a:lnTo>
                        <a:pt x="97" y="752"/>
                      </a:lnTo>
                      <a:lnTo>
                        <a:pt x="92" y="719"/>
                      </a:lnTo>
                      <a:lnTo>
                        <a:pt x="91" y="678"/>
                      </a:lnTo>
                      <a:lnTo>
                        <a:pt x="100" y="643"/>
                      </a:lnTo>
                      <a:lnTo>
                        <a:pt x="107" y="628"/>
                      </a:lnTo>
                      <a:lnTo>
                        <a:pt x="112" y="611"/>
                      </a:lnTo>
                      <a:lnTo>
                        <a:pt x="114" y="595"/>
                      </a:lnTo>
                      <a:lnTo>
                        <a:pt x="117" y="580"/>
                      </a:lnTo>
                      <a:lnTo>
                        <a:pt x="120" y="565"/>
                      </a:lnTo>
                      <a:lnTo>
                        <a:pt x="123" y="554"/>
                      </a:lnTo>
                      <a:lnTo>
                        <a:pt x="129" y="544"/>
                      </a:lnTo>
                      <a:lnTo>
                        <a:pt x="136" y="537"/>
                      </a:lnTo>
                      <a:lnTo>
                        <a:pt x="144" y="530"/>
                      </a:lnTo>
                      <a:lnTo>
                        <a:pt x="151" y="522"/>
                      </a:lnTo>
                      <a:lnTo>
                        <a:pt x="158" y="511"/>
                      </a:lnTo>
                      <a:lnTo>
                        <a:pt x="165" y="500"/>
                      </a:lnTo>
                      <a:lnTo>
                        <a:pt x="173" y="491"/>
                      </a:lnTo>
                      <a:lnTo>
                        <a:pt x="183" y="481"/>
                      </a:lnTo>
                      <a:lnTo>
                        <a:pt x="196" y="476"/>
                      </a:lnTo>
                      <a:lnTo>
                        <a:pt x="211" y="473"/>
                      </a:lnTo>
                      <a:lnTo>
                        <a:pt x="226" y="472"/>
                      </a:lnTo>
                      <a:lnTo>
                        <a:pt x="237" y="469"/>
                      </a:lnTo>
                      <a:lnTo>
                        <a:pt x="244" y="463"/>
                      </a:lnTo>
                      <a:lnTo>
                        <a:pt x="249" y="457"/>
                      </a:lnTo>
                      <a:lnTo>
                        <a:pt x="251" y="453"/>
                      </a:lnTo>
                      <a:lnTo>
                        <a:pt x="252" y="447"/>
                      </a:lnTo>
                      <a:lnTo>
                        <a:pt x="252" y="443"/>
                      </a:lnTo>
                      <a:lnTo>
                        <a:pt x="252" y="442"/>
                      </a:lnTo>
                      <a:lnTo>
                        <a:pt x="256" y="441"/>
                      </a:lnTo>
                      <a:lnTo>
                        <a:pt x="265" y="438"/>
                      </a:lnTo>
                      <a:lnTo>
                        <a:pt x="278" y="432"/>
                      </a:lnTo>
                      <a:lnTo>
                        <a:pt x="294" y="426"/>
                      </a:lnTo>
                      <a:lnTo>
                        <a:pt x="310" y="421"/>
                      </a:lnTo>
                      <a:lnTo>
                        <a:pt x="325" y="416"/>
                      </a:lnTo>
                      <a:lnTo>
                        <a:pt x="337" y="412"/>
                      </a:lnTo>
                      <a:lnTo>
                        <a:pt x="346" y="411"/>
                      </a:lnTo>
                      <a:lnTo>
                        <a:pt x="352" y="412"/>
                      </a:lnTo>
                      <a:lnTo>
                        <a:pt x="359" y="413"/>
                      </a:lnTo>
                      <a:lnTo>
                        <a:pt x="366" y="416"/>
                      </a:lnTo>
                      <a:lnTo>
                        <a:pt x="374" y="419"/>
                      </a:lnTo>
                      <a:lnTo>
                        <a:pt x="382" y="423"/>
                      </a:lnTo>
                      <a:lnTo>
                        <a:pt x="389" y="426"/>
                      </a:lnTo>
                      <a:lnTo>
                        <a:pt x="395" y="430"/>
                      </a:lnTo>
                      <a:lnTo>
                        <a:pt x="401" y="432"/>
                      </a:lnTo>
                      <a:lnTo>
                        <a:pt x="407" y="434"/>
                      </a:lnTo>
                      <a:lnTo>
                        <a:pt x="414" y="438"/>
                      </a:lnTo>
                      <a:lnTo>
                        <a:pt x="422" y="442"/>
                      </a:lnTo>
                      <a:lnTo>
                        <a:pt x="431" y="446"/>
                      </a:lnTo>
                      <a:lnTo>
                        <a:pt x="440" y="450"/>
                      </a:lnTo>
                      <a:lnTo>
                        <a:pt x="448" y="454"/>
                      </a:lnTo>
                      <a:lnTo>
                        <a:pt x="456" y="456"/>
                      </a:lnTo>
                      <a:lnTo>
                        <a:pt x="463" y="457"/>
                      </a:lnTo>
                      <a:lnTo>
                        <a:pt x="464" y="459"/>
                      </a:lnTo>
                      <a:lnTo>
                        <a:pt x="465" y="464"/>
                      </a:lnTo>
                      <a:lnTo>
                        <a:pt x="468" y="470"/>
                      </a:lnTo>
                      <a:lnTo>
                        <a:pt x="468" y="477"/>
                      </a:lnTo>
                      <a:lnTo>
                        <a:pt x="465" y="484"/>
                      </a:lnTo>
                      <a:lnTo>
                        <a:pt x="458" y="489"/>
                      </a:lnTo>
                      <a:lnTo>
                        <a:pt x="447" y="493"/>
                      </a:lnTo>
                      <a:lnTo>
                        <a:pt x="430" y="493"/>
                      </a:lnTo>
                      <a:lnTo>
                        <a:pt x="426" y="492"/>
                      </a:lnTo>
                      <a:lnTo>
                        <a:pt x="417" y="487"/>
                      </a:lnTo>
                      <a:lnTo>
                        <a:pt x="405" y="484"/>
                      </a:lnTo>
                      <a:lnTo>
                        <a:pt x="396" y="480"/>
                      </a:lnTo>
                      <a:lnTo>
                        <a:pt x="392" y="480"/>
                      </a:lnTo>
                      <a:lnTo>
                        <a:pt x="385" y="480"/>
                      </a:lnTo>
                      <a:lnTo>
                        <a:pt x="378" y="481"/>
                      </a:lnTo>
                      <a:lnTo>
                        <a:pt x="371" y="482"/>
                      </a:lnTo>
                      <a:lnTo>
                        <a:pt x="364" y="484"/>
                      </a:lnTo>
                      <a:lnTo>
                        <a:pt x="358" y="485"/>
                      </a:lnTo>
                      <a:lnTo>
                        <a:pt x="354" y="486"/>
                      </a:lnTo>
                      <a:lnTo>
                        <a:pt x="352" y="486"/>
                      </a:lnTo>
                      <a:lnTo>
                        <a:pt x="354" y="486"/>
                      </a:lnTo>
                      <a:lnTo>
                        <a:pt x="357" y="487"/>
                      </a:lnTo>
                      <a:lnTo>
                        <a:pt x="362" y="488"/>
                      </a:lnTo>
                      <a:lnTo>
                        <a:pt x="367" y="489"/>
                      </a:lnTo>
                      <a:lnTo>
                        <a:pt x="374" y="492"/>
                      </a:lnTo>
                      <a:lnTo>
                        <a:pt x="380" y="493"/>
                      </a:lnTo>
                      <a:lnTo>
                        <a:pt x="386" y="495"/>
                      </a:lnTo>
                      <a:lnTo>
                        <a:pt x="391" y="496"/>
                      </a:lnTo>
                      <a:lnTo>
                        <a:pt x="395" y="499"/>
                      </a:lnTo>
                      <a:lnTo>
                        <a:pt x="400" y="503"/>
                      </a:lnTo>
                      <a:lnTo>
                        <a:pt x="405" y="509"/>
                      </a:lnTo>
                      <a:lnTo>
                        <a:pt x="411" y="516"/>
                      </a:lnTo>
                      <a:lnTo>
                        <a:pt x="416" y="523"/>
                      </a:lnTo>
                      <a:lnTo>
                        <a:pt x="422" y="530"/>
                      </a:lnTo>
                      <a:lnTo>
                        <a:pt x="426" y="535"/>
                      </a:lnTo>
                      <a:lnTo>
                        <a:pt x="431" y="540"/>
                      </a:lnTo>
                      <a:lnTo>
                        <a:pt x="449" y="558"/>
                      </a:lnTo>
                      <a:lnTo>
                        <a:pt x="449" y="560"/>
                      </a:lnTo>
                      <a:lnTo>
                        <a:pt x="447" y="563"/>
                      </a:lnTo>
                      <a:lnTo>
                        <a:pt x="445" y="568"/>
                      </a:lnTo>
                      <a:lnTo>
                        <a:pt x="441" y="572"/>
                      </a:lnTo>
                      <a:lnTo>
                        <a:pt x="437" y="576"/>
                      </a:lnTo>
                      <a:lnTo>
                        <a:pt x="430" y="578"/>
                      </a:lnTo>
                      <a:lnTo>
                        <a:pt x="420" y="579"/>
                      </a:lnTo>
                      <a:lnTo>
                        <a:pt x="410" y="576"/>
                      </a:lnTo>
                      <a:lnTo>
                        <a:pt x="408" y="575"/>
                      </a:lnTo>
                      <a:lnTo>
                        <a:pt x="402" y="570"/>
                      </a:lnTo>
                      <a:lnTo>
                        <a:pt x="392" y="563"/>
                      </a:lnTo>
                      <a:lnTo>
                        <a:pt x="377" y="554"/>
                      </a:lnTo>
                      <a:lnTo>
                        <a:pt x="388" y="588"/>
                      </a:lnTo>
                      <a:lnTo>
                        <a:pt x="387" y="592"/>
                      </a:lnTo>
                      <a:lnTo>
                        <a:pt x="386" y="601"/>
                      </a:lnTo>
                      <a:lnTo>
                        <a:pt x="385" y="613"/>
                      </a:lnTo>
                      <a:lnTo>
                        <a:pt x="386" y="622"/>
                      </a:lnTo>
                      <a:lnTo>
                        <a:pt x="388" y="631"/>
                      </a:lnTo>
                      <a:lnTo>
                        <a:pt x="389" y="643"/>
                      </a:lnTo>
                      <a:lnTo>
                        <a:pt x="389" y="654"/>
                      </a:lnTo>
                      <a:lnTo>
                        <a:pt x="386" y="663"/>
                      </a:lnTo>
                      <a:lnTo>
                        <a:pt x="381" y="671"/>
                      </a:lnTo>
                      <a:lnTo>
                        <a:pt x="373" y="686"/>
                      </a:lnTo>
                      <a:lnTo>
                        <a:pt x="364" y="706"/>
                      </a:lnTo>
                      <a:lnTo>
                        <a:pt x="351" y="728"/>
                      </a:lnTo>
                      <a:lnTo>
                        <a:pt x="337" y="749"/>
                      </a:lnTo>
                      <a:lnTo>
                        <a:pt x="321" y="767"/>
                      </a:lnTo>
                      <a:lnTo>
                        <a:pt x="305" y="780"/>
                      </a:lnTo>
                      <a:lnTo>
                        <a:pt x="288" y="78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29" name="Freeform 65"/>
                <p:cNvSpPr>
                  <a:spLocks/>
                </p:cNvSpPr>
                <p:nvPr/>
              </p:nvSpPr>
              <p:spPr bwMode="auto">
                <a:xfrm>
                  <a:off x="2859" y="2005"/>
                  <a:ext cx="95" cy="136"/>
                </a:xfrm>
                <a:custGeom>
                  <a:avLst/>
                  <a:gdLst/>
                  <a:ahLst/>
                  <a:cxnLst>
                    <a:cxn ang="0">
                      <a:pos x="0" y="208"/>
                    </a:cxn>
                    <a:cxn ang="0">
                      <a:pos x="57" y="272"/>
                    </a:cxn>
                    <a:cxn ang="0">
                      <a:pos x="61" y="268"/>
                    </a:cxn>
                    <a:cxn ang="0">
                      <a:pos x="75" y="257"/>
                    </a:cxn>
                    <a:cxn ang="0">
                      <a:pos x="95" y="238"/>
                    </a:cxn>
                    <a:cxn ang="0">
                      <a:pos x="117" y="212"/>
                    </a:cxn>
                    <a:cxn ang="0">
                      <a:pos x="141" y="178"/>
                    </a:cxn>
                    <a:cxn ang="0">
                      <a:pos x="163" y="138"/>
                    </a:cxn>
                    <a:cxn ang="0">
                      <a:pos x="180" y="90"/>
                    </a:cxn>
                    <a:cxn ang="0">
                      <a:pos x="191" y="34"/>
                    </a:cxn>
                    <a:cxn ang="0">
                      <a:pos x="155" y="0"/>
                    </a:cxn>
                    <a:cxn ang="0">
                      <a:pos x="154" y="4"/>
                    </a:cxn>
                    <a:cxn ang="0">
                      <a:pos x="151" y="19"/>
                    </a:cxn>
                    <a:cxn ang="0">
                      <a:pos x="144" y="41"/>
                    </a:cxn>
                    <a:cxn ang="0">
                      <a:pos x="132" y="69"/>
                    </a:cxn>
                    <a:cxn ang="0">
                      <a:pos x="113" y="102"/>
                    </a:cxn>
                    <a:cxn ang="0">
                      <a:pos x="86" y="137"/>
                    </a:cxn>
                    <a:cxn ang="0">
                      <a:pos x="49" y="173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191" h="272">
                      <a:moveTo>
                        <a:pt x="0" y="208"/>
                      </a:moveTo>
                      <a:lnTo>
                        <a:pt x="57" y="272"/>
                      </a:lnTo>
                      <a:lnTo>
                        <a:pt x="61" y="268"/>
                      </a:lnTo>
                      <a:lnTo>
                        <a:pt x="75" y="257"/>
                      </a:lnTo>
                      <a:lnTo>
                        <a:pt x="95" y="238"/>
                      </a:lnTo>
                      <a:lnTo>
                        <a:pt x="117" y="212"/>
                      </a:lnTo>
                      <a:lnTo>
                        <a:pt x="141" y="178"/>
                      </a:lnTo>
                      <a:lnTo>
                        <a:pt x="163" y="138"/>
                      </a:lnTo>
                      <a:lnTo>
                        <a:pt x="180" y="90"/>
                      </a:lnTo>
                      <a:lnTo>
                        <a:pt x="191" y="34"/>
                      </a:lnTo>
                      <a:lnTo>
                        <a:pt x="155" y="0"/>
                      </a:lnTo>
                      <a:lnTo>
                        <a:pt x="154" y="4"/>
                      </a:lnTo>
                      <a:lnTo>
                        <a:pt x="151" y="19"/>
                      </a:lnTo>
                      <a:lnTo>
                        <a:pt x="144" y="41"/>
                      </a:lnTo>
                      <a:lnTo>
                        <a:pt x="132" y="69"/>
                      </a:lnTo>
                      <a:lnTo>
                        <a:pt x="113" y="102"/>
                      </a:lnTo>
                      <a:lnTo>
                        <a:pt x="86" y="137"/>
                      </a:lnTo>
                      <a:lnTo>
                        <a:pt x="49" y="173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0" name="Freeform 66"/>
                <p:cNvSpPr>
                  <a:spLocks/>
                </p:cNvSpPr>
                <p:nvPr/>
              </p:nvSpPr>
              <p:spPr bwMode="auto">
                <a:xfrm>
                  <a:off x="2797" y="2138"/>
                  <a:ext cx="124" cy="290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86" y="64"/>
                    </a:cxn>
                    <a:cxn ang="0">
                      <a:pos x="249" y="6"/>
                    </a:cxn>
                    <a:cxn ang="0">
                      <a:pos x="248" y="10"/>
                    </a:cxn>
                    <a:cxn ang="0">
                      <a:pos x="243" y="22"/>
                    </a:cxn>
                    <a:cxn ang="0">
                      <a:pos x="237" y="41"/>
                    </a:cxn>
                    <a:cxn ang="0">
                      <a:pos x="228" y="68"/>
                    </a:cxn>
                    <a:cxn ang="0">
                      <a:pos x="217" y="99"/>
                    </a:cxn>
                    <a:cxn ang="0">
                      <a:pos x="204" y="135"/>
                    </a:cxn>
                    <a:cxn ang="0">
                      <a:pos x="189" y="175"/>
                    </a:cxn>
                    <a:cxn ang="0">
                      <a:pos x="173" y="219"/>
                    </a:cxn>
                    <a:cxn ang="0">
                      <a:pos x="154" y="264"/>
                    </a:cxn>
                    <a:cxn ang="0">
                      <a:pos x="135" y="311"/>
                    </a:cxn>
                    <a:cxn ang="0">
                      <a:pos x="114" y="359"/>
                    </a:cxn>
                    <a:cxn ang="0">
                      <a:pos x="93" y="406"/>
                    </a:cxn>
                    <a:cxn ang="0">
                      <a:pos x="70" y="454"/>
                    </a:cxn>
                    <a:cxn ang="0">
                      <a:pos x="47" y="498"/>
                    </a:cxn>
                    <a:cxn ang="0">
                      <a:pos x="24" y="540"/>
                    </a:cxn>
                    <a:cxn ang="0">
                      <a:pos x="0" y="579"/>
                    </a:cxn>
                    <a:cxn ang="0">
                      <a:pos x="58" y="110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249" h="579">
                      <a:moveTo>
                        <a:pt x="131" y="0"/>
                      </a:moveTo>
                      <a:lnTo>
                        <a:pt x="186" y="64"/>
                      </a:lnTo>
                      <a:lnTo>
                        <a:pt x="249" y="6"/>
                      </a:lnTo>
                      <a:lnTo>
                        <a:pt x="248" y="10"/>
                      </a:lnTo>
                      <a:lnTo>
                        <a:pt x="243" y="22"/>
                      </a:lnTo>
                      <a:lnTo>
                        <a:pt x="237" y="41"/>
                      </a:lnTo>
                      <a:lnTo>
                        <a:pt x="228" y="68"/>
                      </a:lnTo>
                      <a:lnTo>
                        <a:pt x="217" y="99"/>
                      </a:lnTo>
                      <a:lnTo>
                        <a:pt x="204" y="135"/>
                      </a:lnTo>
                      <a:lnTo>
                        <a:pt x="189" y="175"/>
                      </a:lnTo>
                      <a:lnTo>
                        <a:pt x="173" y="219"/>
                      </a:lnTo>
                      <a:lnTo>
                        <a:pt x="154" y="264"/>
                      </a:lnTo>
                      <a:lnTo>
                        <a:pt x="135" y="311"/>
                      </a:lnTo>
                      <a:lnTo>
                        <a:pt x="114" y="359"/>
                      </a:lnTo>
                      <a:lnTo>
                        <a:pt x="93" y="406"/>
                      </a:lnTo>
                      <a:lnTo>
                        <a:pt x="70" y="454"/>
                      </a:lnTo>
                      <a:lnTo>
                        <a:pt x="47" y="498"/>
                      </a:lnTo>
                      <a:lnTo>
                        <a:pt x="24" y="540"/>
                      </a:lnTo>
                      <a:lnTo>
                        <a:pt x="0" y="579"/>
                      </a:lnTo>
                      <a:lnTo>
                        <a:pt x="58" y="110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1" name="Freeform 67"/>
                <p:cNvSpPr>
                  <a:spLocks/>
                </p:cNvSpPr>
                <p:nvPr/>
              </p:nvSpPr>
              <p:spPr bwMode="auto">
                <a:xfrm>
                  <a:off x="2734" y="2136"/>
                  <a:ext cx="69" cy="248"/>
                </a:xfrm>
                <a:custGeom>
                  <a:avLst/>
                  <a:gdLst/>
                  <a:ahLst/>
                  <a:cxnLst>
                    <a:cxn ang="0">
                      <a:pos x="131" y="40"/>
                    </a:cxn>
                    <a:cxn ang="0">
                      <a:pos x="138" y="93"/>
                    </a:cxn>
                    <a:cxn ang="0">
                      <a:pos x="133" y="107"/>
                    </a:cxn>
                    <a:cxn ang="0">
                      <a:pos x="120" y="145"/>
                    </a:cxn>
                    <a:cxn ang="0">
                      <a:pos x="102" y="200"/>
                    </a:cxn>
                    <a:cxn ang="0">
                      <a:pos x="81" y="265"/>
                    </a:cxn>
                    <a:cxn ang="0">
                      <a:pos x="60" y="334"/>
                    </a:cxn>
                    <a:cxn ang="0">
                      <a:pos x="41" y="401"/>
                    </a:cxn>
                    <a:cxn ang="0">
                      <a:pos x="25" y="457"/>
                    </a:cxn>
                    <a:cxn ang="0">
                      <a:pos x="17" y="498"/>
                    </a:cxn>
                    <a:cxn ang="0">
                      <a:pos x="14" y="485"/>
                    </a:cxn>
                    <a:cxn ang="0">
                      <a:pos x="11" y="448"/>
                    </a:cxn>
                    <a:cxn ang="0">
                      <a:pos x="5" y="394"/>
                    </a:cxn>
                    <a:cxn ang="0">
                      <a:pos x="2" y="325"/>
                    </a:cxn>
                    <a:cxn ang="0">
                      <a:pos x="0" y="247"/>
                    </a:cxn>
                    <a:cxn ang="0">
                      <a:pos x="4" y="164"/>
                    </a:cxn>
                    <a:cxn ang="0">
                      <a:pos x="15" y="80"/>
                    </a:cxn>
                    <a:cxn ang="0">
                      <a:pos x="34" y="0"/>
                    </a:cxn>
                    <a:cxn ang="0">
                      <a:pos x="35" y="2"/>
                    </a:cxn>
                    <a:cxn ang="0">
                      <a:pos x="36" y="7"/>
                    </a:cxn>
                    <a:cxn ang="0">
                      <a:pos x="40" y="15"/>
                    </a:cxn>
                    <a:cxn ang="0">
                      <a:pos x="43" y="25"/>
                    </a:cxn>
                    <a:cxn ang="0">
                      <a:pos x="49" y="37"/>
                    </a:cxn>
                    <a:cxn ang="0">
                      <a:pos x="55" y="50"/>
                    </a:cxn>
                    <a:cxn ang="0">
                      <a:pos x="62" y="61"/>
                    </a:cxn>
                    <a:cxn ang="0">
                      <a:pos x="68" y="74"/>
                    </a:cxn>
                    <a:cxn ang="0">
                      <a:pos x="131" y="40"/>
                    </a:cxn>
                  </a:cxnLst>
                  <a:rect l="0" t="0" r="r" b="b"/>
                  <a:pathLst>
                    <a:path w="138" h="498">
                      <a:moveTo>
                        <a:pt x="131" y="40"/>
                      </a:moveTo>
                      <a:lnTo>
                        <a:pt x="138" y="93"/>
                      </a:lnTo>
                      <a:lnTo>
                        <a:pt x="133" y="107"/>
                      </a:lnTo>
                      <a:lnTo>
                        <a:pt x="120" y="145"/>
                      </a:lnTo>
                      <a:lnTo>
                        <a:pt x="102" y="200"/>
                      </a:lnTo>
                      <a:lnTo>
                        <a:pt x="81" y="265"/>
                      </a:lnTo>
                      <a:lnTo>
                        <a:pt x="60" y="334"/>
                      </a:lnTo>
                      <a:lnTo>
                        <a:pt x="41" y="401"/>
                      </a:lnTo>
                      <a:lnTo>
                        <a:pt x="25" y="457"/>
                      </a:lnTo>
                      <a:lnTo>
                        <a:pt x="17" y="498"/>
                      </a:lnTo>
                      <a:lnTo>
                        <a:pt x="14" y="485"/>
                      </a:lnTo>
                      <a:lnTo>
                        <a:pt x="11" y="448"/>
                      </a:lnTo>
                      <a:lnTo>
                        <a:pt x="5" y="394"/>
                      </a:lnTo>
                      <a:lnTo>
                        <a:pt x="2" y="325"/>
                      </a:lnTo>
                      <a:lnTo>
                        <a:pt x="0" y="247"/>
                      </a:lnTo>
                      <a:lnTo>
                        <a:pt x="4" y="164"/>
                      </a:lnTo>
                      <a:lnTo>
                        <a:pt x="15" y="80"/>
                      </a:lnTo>
                      <a:lnTo>
                        <a:pt x="34" y="0"/>
                      </a:lnTo>
                      <a:lnTo>
                        <a:pt x="35" y="2"/>
                      </a:lnTo>
                      <a:lnTo>
                        <a:pt x="36" y="7"/>
                      </a:lnTo>
                      <a:lnTo>
                        <a:pt x="40" y="15"/>
                      </a:lnTo>
                      <a:lnTo>
                        <a:pt x="43" y="25"/>
                      </a:lnTo>
                      <a:lnTo>
                        <a:pt x="49" y="37"/>
                      </a:lnTo>
                      <a:lnTo>
                        <a:pt x="55" y="50"/>
                      </a:lnTo>
                      <a:lnTo>
                        <a:pt x="62" y="61"/>
                      </a:lnTo>
                      <a:lnTo>
                        <a:pt x="68" y="74"/>
                      </a:lnTo>
                      <a:lnTo>
                        <a:pt x="131" y="4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2" name="Freeform 68"/>
                <p:cNvSpPr>
                  <a:spLocks/>
                </p:cNvSpPr>
                <p:nvPr/>
              </p:nvSpPr>
              <p:spPr bwMode="auto">
                <a:xfrm>
                  <a:off x="2401" y="2191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6" y="3"/>
                    </a:cxn>
                    <a:cxn ang="0">
                      <a:pos x="35" y="5"/>
                    </a:cxn>
                    <a:cxn ang="0">
                      <a:pos x="57" y="8"/>
                    </a:cxn>
                    <a:cxn ang="0">
                      <a:pos x="81" y="10"/>
                    </a:cxn>
                    <a:cxn ang="0">
                      <a:pos x="107" y="9"/>
                    </a:cxn>
                    <a:cxn ang="0">
                      <a:pos x="133" y="7"/>
                    </a:cxn>
                    <a:cxn ang="0">
                      <a:pos x="156" y="0"/>
                    </a:cxn>
                    <a:cxn ang="0">
                      <a:pos x="150" y="69"/>
                    </a:cxn>
                    <a:cxn ang="0">
                      <a:pos x="148" y="70"/>
                    </a:cxn>
                    <a:cxn ang="0">
                      <a:pos x="140" y="73"/>
                    </a:cxn>
                    <a:cxn ang="0">
                      <a:pos x="127" y="77"/>
                    </a:cxn>
                    <a:cxn ang="0">
                      <a:pos x="111" y="80"/>
                    </a:cxn>
                    <a:cxn ang="0">
                      <a:pos x="90" y="83"/>
                    </a:cxn>
                    <a:cxn ang="0">
                      <a:pos x="65" y="84"/>
                    </a:cxn>
                    <a:cxn ang="0">
                      <a:pos x="37" y="81"/>
                    </a:cxn>
                    <a:cxn ang="0">
                      <a:pos x="6" y="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6" h="84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6" y="3"/>
                      </a:lnTo>
                      <a:lnTo>
                        <a:pt x="35" y="5"/>
                      </a:lnTo>
                      <a:lnTo>
                        <a:pt x="57" y="8"/>
                      </a:lnTo>
                      <a:lnTo>
                        <a:pt x="81" y="10"/>
                      </a:lnTo>
                      <a:lnTo>
                        <a:pt x="107" y="9"/>
                      </a:lnTo>
                      <a:lnTo>
                        <a:pt x="133" y="7"/>
                      </a:lnTo>
                      <a:lnTo>
                        <a:pt x="156" y="0"/>
                      </a:lnTo>
                      <a:lnTo>
                        <a:pt x="150" y="69"/>
                      </a:lnTo>
                      <a:lnTo>
                        <a:pt x="148" y="70"/>
                      </a:lnTo>
                      <a:lnTo>
                        <a:pt x="140" y="73"/>
                      </a:lnTo>
                      <a:lnTo>
                        <a:pt x="127" y="77"/>
                      </a:lnTo>
                      <a:lnTo>
                        <a:pt x="111" y="80"/>
                      </a:lnTo>
                      <a:lnTo>
                        <a:pt x="90" y="83"/>
                      </a:lnTo>
                      <a:lnTo>
                        <a:pt x="65" y="84"/>
                      </a:lnTo>
                      <a:lnTo>
                        <a:pt x="37" y="81"/>
                      </a:lnTo>
                      <a:lnTo>
                        <a:pt x="6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3" name="Freeform 69"/>
                <p:cNvSpPr>
                  <a:spLocks/>
                </p:cNvSpPr>
                <p:nvPr/>
              </p:nvSpPr>
              <p:spPr bwMode="auto">
                <a:xfrm>
                  <a:off x="3123" y="2422"/>
                  <a:ext cx="54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15" y="23"/>
                    </a:cxn>
                    <a:cxn ang="0">
                      <a:pos x="29" y="47"/>
                    </a:cxn>
                    <a:cxn ang="0">
                      <a:pos x="42" y="76"/>
                    </a:cxn>
                    <a:cxn ang="0">
                      <a:pos x="52" y="108"/>
                    </a:cxn>
                    <a:cxn ang="0">
                      <a:pos x="54" y="139"/>
                    </a:cxn>
                    <a:cxn ang="0">
                      <a:pos x="46" y="168"/>
                    </a:cxn>
                    <a:cxn ang="0">
                      <a:pos x="25" y="191"/>
                    </a:cxn>
                    <a:cxn ang="0">
                      <a:pos x="76" y="191"/>
                    </a:cxn>
                    <a:cxn ang="0">
                      <a:pos x="81" y="184"/>
                    </a:cxn>
                    <a:cxn ang="0">
                      <a:pos x="90" y="164"/>
                    </a:cxn>
                    <a:cxn ang="0">
                      <a:pos x="101" y="135"/>
                    </a:cxn>
                    <a:cxn ang="0">
                      <a:pos x="108" y="103"/>
                    </a:cxn>
                    <a:cxn ang="0">
                      <a:pos x="105" y="69"/>
                    </a:cxn>
                    <a:cxn ang="0">
                      <a:pos x="89" y="39"/>
                    </a:cxn>
                    <a:cxn ang="0">
                      <a:pos x="56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8" h="19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23"/>
                      </a:lnTo>
                      <a:lnTo>
                        <a:pt x="29" y="47"/>
                      </a:lnTo>
                      <a:lnTo>
                        <a:pt x="42" y="76"/>
                      </a:lnTo>
                      <a:lnTo>
                        <a:pt x="52" y="108"/>
                      </a:lnTo>
                      <a:lnTo>
                        <a:pt x="54" y="139"/>
                      </a:lnTo>
                      <a:lnTo>
                        <a:pt x="46" y="168"/>
                      </a:lnTo>
                      <a:lnTo>
                        <a:pt x="25" y="191"/>
                      </a:lnTo>
                      <a:lnTo>
                        <a:pt x="76" y="191"/>
                      </a:lnTo>
                      <a:lnTo>
                        <a:pt x="81" y="184"/>
                      </a:lnTo>
                      <a:lnTo>
                        <a:pt x="90" y="164"/>
                      </a:lnTo>
                      <a:lnTo>
                        <a:pt x="101" y="135"/>
                      </a:lnTo>
                      <a:lnTo>
                        <a:pt x="108" y="103"/>
                      </a:lnTo>
                      <a:lnTo>
                        <a:pt x="105" y="69"/>
                      </a:lnTo>
                      <a:lnTo>
                        <a:pt x="89" y="39"/>
                      </a:lnTo>
                      <a:lnTo>
                        <a:pt x="56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4" name="Freeform 70"/>
                <p:cNvSpPr>
                  <a:spLocks/>
                </p:cNvSpPr>
                <p:nvPr/>
              </p:nvSpPr>
              <p:spPr bwMode="auto">
                <a:xfrm>
                  <a:off x="2999" y="2031"/>
                  <a:ext cx="192" cy="12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" y="25"/>
                    </a:cxn>
                    <a:cxn ang="0">
                      <a:pos x="11" y="86"/>
                    </a:cxn>
                    <a:cxn ang="0">
                      <a:pos x="11" y="169"/>
                    </a:cxn>
                    <a:cxn ang="0">
                      <a:pos x="0" y="258"/>
                    </a:cxn>
                    <a:cxn ang="0">
                      <a:pos x="34" y="101"/>
                    </a:cxn>
                    <a:cxn ang="0">
                      <a:pos x="36" y="102"/>
                    </a:cxn>
                    <a:cxn ang="0">
                      <a:pos x="46" y="104"/>
                    </a:cxn>
                    <a:cxn ang="0">
                      <a:pos x="58" y="109"/>
                    </a:cxn>
                    <a:cxn ang="0">
                      <a:pos x="74" y="114"/>
                    </a:cxn>
                    <a:cxn ang="0">
                      <a:pos x="94" y="120"/>
                    </a:cxn>
                    <a:cxn ang="0">
                      <a:pos x="117" y="128"/>
                    </a:cxn>
                    <a:cxn ang="0">
                      <a:pos x="141" y="138"/>
                    </a:cxn>
                    <a:cxn ang="0">
                      <a:pos x="167" y="147"/>
                    </a:cxn>
                    <a:cxn ang="0">
                      <a:pos x="192" y="157"/>
                    </a:cxn>
                    <a:cxn ang="0">
                      <a:pos x="219" y="167"/>
                    </a:cxn>
                    <a:cxn ang="0">
                      <a:pos x="243" y="178"/>
                    </a:cxn>
                    <a:cxn ang="0">
                      <a:pos x="266" y="188"/>
                    </a:cxn>
                    <a:cxn ang="0">
                      <a:pos x="287" y="199"/>
                    </a:cxn>
                    <a:cxn ang="0">
                      <a:pos x="305" y="209"/>
                    </a:cxn>
                    <a:cxn ang="0">
                      <a:pos x="319" y="218"/>
                    </a:cxn>
                    <a:cxn ang="0">
                      <a:pos x="329" y="227"/>
                    </a:cxn>
                    <a:cxn ang="0">
                      <a:pos x="330" y="224"/>
                    </a:cxn>
                    <a:cxn ang="0">
                      <a:pos x="333" y="216"/>
                    </a:cxn>
                    <a:cxn ang="0">
                      <a:pos x="337" y="204"/>
                    </a:cxn>
                    <a:cxn ang="0">
                      <a:pos x="343" y="189"/>
                    </a:cxn>
                    <a:cxn ang="0">
                      <a:pos x="350" y="174"/>
                    </a:cxn>
                    <a:cxn ang="0">
                      <a:pos x="359" y="159"/>
                    </a:cxn>
                    <a:cxn ang="0">
                      <a:pos x="369" y="146"/>
                    </a:cxn>
                    <a:cxn ang="0">
                      <a:pos x="382" y="135"/>
                    </a:cxn>
                    <a:cxn ang="0">
                      <a:pos x="379" y="134"/>
                    </a:cxn>
                    <a:cxn ang="0">
                      <a:pos x="371" y="132"/>
                    </a:cxn>
                    <a:cxn ang="0">
                      <a:pos x="357" y="127"/>
                    </a:cxn>
                    <a:cxn ang="0">
                      <a:pos x="340" y="120"/>
                    </a:cxn>
                    <a:cxn ang="0">
                      <a:pos x="318" y="113"/>
                    </a:cxn>
                    <a:cxn ang="0">
                      <a:pos x="292" y="105"/>
                    </a:cxn>
                    <a:cxn ang="0">
                      <a:pos x="265" y="95"/>
                    </a:cxn>
                    <a:cxn ang="0">
                      <a:pos x="236" y="85"/>
                    </a:cxn>
                    <a:cxn ang="0">
                      <a:pos x="205" y="74"/>
                    </a:cxn>
                    <a:cxn ang="0">
                      <a:pos x="174" y="64"/>
                    </a:cxn>
                    <a:cxn ang="0">
                      <a:pos x="141" y="52"/>
                    </a:cxn>
                    <a:cxn ang="0">
                      <a:pos x="111" y="41"/>
                    </a:cxn>
                    <a:cxn ang="0">
                      <a:pos x="81" y="30"/>
                    </a:cxn>
                    <a:cxn ang="0">
                      <a:pos x="53" y="20"/>
                    </a:cxn>
                    <a:cxn ang="0">
                      <a:pos x="27" y="1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82" h="258">
                      <a:moveTo>
                        <a:pt x="4" y="0"/>
                      </a:moveTo>
                      <a:lnTo>
                        <a:pt x="6" y="25"/>
                      </a:lnTo>
                      <a:lnTo>
                        <a:pt x="11" y="86"/>
                      </a:lnTo>
                      <a:lnTo>
                        <a:pt x="11" y="169"/>
                      </a:lnTo>
                      <a:lnTo>
                        <a:pt x="0" y="258"/>
                      </a:lnTo>
                      <a:lnTo>
                        <a:pt x="34" y="101"/>
                      </a:lnTo>
                      <a:lnTo>
                        <a:pt x="36" y="102"/>
                      </a:lnTo>
                      <a:lnTo>
                        <a:pt x="46" y="104"/>
                      </a:lnTo>
                      <a:lnTo>
                        <a:pt x="58" y="109"/>
                      </a:lnTo>
                      <a:lnTo>
                        <a:pt x="74" y="114"/>
                      </a:lnTo>
                      <a:lnTo>
                        <a:pt x="94" y="120"/>
                      </a:lnTo>
                      <a:lnTo>
                        <a:pt x="117" y="128"/>
                      </a:lnTo>
                      <a:lnTo>
                        <a:pt x="141" y="138"/>
                      </a:lnTo>
                      <a:lnTo>
                        <a:pt x="167" y="147"/>
                      </a:lnTo>
                      <a:lnTo>
                        <a:pt x="192" y="157"/>
                      </a:lnTo>
                      <a:lnTo>
                        <a:pt x="219" y="167"/>
                      </a:lnTo>
                      <a:lnTo>
                        <a:pt x="243" y="178"/>
                      </a:lnTo>
                      <a:lnTo>
                        <a:pt x="266" y="188"/>
                      </a:lnTo>
                      <a:lnTo>
                        <a:pt x="287" y="199"/>
                      </a:lnTo>
                      <a:lnTo>
                        <a:pt x="305" y="209"/>
                      </a:lnTo>
                      <a:lnTo>
                        <a:pt x="319" y="218"/>
                      </a:lnTo>
                      <a:lnTo>
                        <a:pt x="329" y="227"/>
                      </a:lnTo>
                      <a:lnTo>
                        <a:pt x="330" y="224"/>
                      </a:lnTo>
                      <a:lnTo>
                        <a:pt x="333" y="216"/>
                      </a:lnTo>
                      <a:lnTo>
                        <a:pt x="337" y="204"/>
                      </a:lnTo>
                      <a:lnTo>
                        <a:pt x="343" y="189"/>
                      </a:lnTo>
                      <a:lnTo>
                        <a:pt x="350" y="174"/>
                      </a:lnTo>
                      <a:lnTo>
                        <a:pt x="359" y="159"/>
                      </a:lnTo>
                      <a:lnTo>
                        <a:pt x="369" y="146"/>
                      </a:lnTo>
                      <a:lnTo>
                        <a:pt x="382" y="135"/>
                      </a:lnTo>
                      <a:lnTo>
                        <a:pt x="379" y="134"/>
                      </a:lnTo>
                      <a:lnTo>
                        <a:pt x="371" y="132"/>
                      </a:lnTo>
                      <a:lnTo>
                        <a:pt x="357" y="127"/>
                      </a:lnTo>
                      <a:lnTo>
                        <a:pt x="340" y="120"/>
                      </a:lnTo>
                      <a:lnTo>
                        <a:pt x="318" y="113"/>
                      </a:lnTo>
                      <a:lnTo>
                        <a:pt x="292" y="105"/>
                      </a:lnTo>
                      <a:lnTo>
                        <a:pt x="265" y="95"/>
                      </a:lnTo>
                      <a:lnTo>
                        <a:pt x="236" y="85"/>
                      </a:lnTo>
                      <a:lnTo>
                        <a:pt x="205" y="74"/>
                      </a:lnTo>
                      <a:lnTo>
                        <a:pt x="174" y="64"/>
                      </a:lnTo>
                      <a:lnTo>
                        <a:pt x="141" y="52"/>
                      </a:lnTo>
                      <a:lnTo>
                        <a:pt x="111" y="41"/>
                      </a:lnTo>
                      <a:lnTo>
                        <a:pt x="81" y="30"/>
                      </a:lnTo>
                      <a:lnTo>
                        <a:pt x="53" y="20"/>
                      </a:lnTo>
                      <a:lnTo>
                        <a:pt x="27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5" name="Freeform 71"/>
                <p:cNvSpPr>
                  <a:spLocks/>
                </p:cNvSpPr>
                <p:nvPr/>
              </p:nvSpPr>
              <p:spPr bwMode="auto">
                <a:xfrm>
                  <a:off x="2794" y="2188"/>
                  <a:ext cx="36" cy="20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6" y="11"/>
                    </a:cxn>
                    <a:cxn ang="0">
                      <a:pos x="12" y="11"/>
                    </a:cxn>
                    <a:cxn ang="0">
                      <a:pos x="20" y="11"/>
                    </a:cxn>
                    <a:cxn ang="0">
                      <a:pos x="29" y="14"/>
                    </a:cxn>
                    <a:cxn ang="0">
                      <a:pos x="40" y="19"/>
                    </a:cxn>
                    <a:cxn ang="0">
                      <a:pos x="52" y="27"/>
                    </a:cxn>
                    <a:cxn ang="0">
                      <a:pos x="65" y="40"/>
                    </a:cxn>
                    <a:cxn ang="0">
                      <a:pos x="73" y="21"/>
                    </a:cxn>
                    <a:cxn ang="0">
                      <a:pos x="72" y="19"/>
                    </a:cxn>
                    <a:cxn ang="0">
                      <a:pos x="68" y="16"/>
                    </a:cxn>
                    <a:cxn ang="0">
                      <a:pos x="64" y="13"/>
                    </a:cxn>
                    <a:cxn ang="0">
                      <a:pos x="55" y="8"/>
                    </a:cxn>
                    <a:cxn ang="0">
                      <a:pos x="46" y="4"/>
                    </a:cxn>
                    <a:cxn ang="0">
                      <a:pos x="34" y="1"/>
                    </a:cxn>
                    <a:cxn ang="0">
                      <a:pos x="20" y="0"/>
                    </a:cxn>
                    <a:cxn ang="0">
                      <a:pos x="4" y="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73" h="40">
                      <a:moveTo>
                        <a:pt x="0" y="13"/>
                      </a:moveTo>
                      <a:lnTo>
                        <a:pt x="1" y="13"/>
                      </a:lnTo>
                      <a:lnTo>
                        <a:pt x="6" y="11"/>
                      </a:lnTo>
                      <a:lnTo>
                        <a:pt x="12" y="11"/>
                      </a:lnTo>
                      <a:lnTo>
                        <a:pt x="20" y="11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52" y="27"/>
                      </a:lnTo>
                      <a:lnTo>
                        <a:pt x="65" y="40"/>
                      </a:lnTo>
                      <a:lnTo>
                        <a:pt x="73" y="21"/>
                      </a:lnTo>
                      <a:lnTo>
                        <a:pt x="72" y="19"/>
                      </a:lnTo>
                      <a:lnTo>
                        <a:pt x="68" y="16"/>
                      </a:lnTo>
                      <a:lnTo>
                        <a:pt x="64" y="13"/>
                      </a:lnTo>
                      <a:lnTo>
                        <a:pt x="55" y="8"/>
                      </a:lnTo>
                      <a:lnTo>
                        <a:pt x="46" y="4"/>
                      </a:lnTo>
                      <a:lnTo>
                        <a:pt x="34" y="1"/>
                      </a:lnTo>
                      <a:lnTo>
                        <a:pt x="20" y="0"/>
                      </a:lnTo>
                      <a:lnTo>
                        <a:pt x="4" y="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6" name="Freeform 72"/>
                <p:cNvSpPr>
                  <a:spLocks/>
                </p:cNvSpPr>
                <p:nvPr/>
              </p:nvSpPr>
              <p:spPr bwMode="auto">
                <a:xfrm>
                  <a:off x="3182" y="2123"/>
                  <a:ext cx="132" cy="386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1" y="0"/>
                    </a:cxn>
                    <a:cxn ang="0">
                      <a:pos x="41" y="3"/>
                    </a:cxn>
                    <a:cxn ang="0">
                      <a:pos x="29" y="16"/>
                    </a:cxn>
                    <a:cxn ang="0">
                      <a:pos x="7" y="48"/>
                    </a:cxn>
                    <a:cxn ang="0">
                      <a:pos x="1" y="76"/>
                    </a:cxn>
                    <a:cxn ang="0">
                      <a:pos x="21" y="107"/>
                    </a:cxn>
                    <a:cxn ang="0">
                      <a:pos x="33" y="119"/>
                    </a:cxn>
                    <a:cxn ang="0">
                      <a:pos x="44" y="130"/>
                    </a:cxn>
                    <a:cxn ang="0">
                      <a:pos x="58" y="149"/>
                    </a:cxn>
                    <a:cxn ang="0">
                      <a:pos x="76" y="185"/>
                    </a:cxn>
                    <a:cxn ang="0">
                      <a:pos x="89" y="212"/>
                    </a:cxn>
                    <a:cxn ang="0">
                      <a:pos x="97" y="231"/>
                    </a:cxn>
                    <a:cxn ang="0">
                      <a:pos x="104" y="250"/>
                    </a:cxn>
                    <a:cxn ang="0">
                      <a:pos x="108" y="281"/>
                    </a:cxn>
                    <a:cxn ang="0">
                      <a:pos x="108" y="329"/>
                    </a:cxn>
                    <a:cxn ang="0">
                      <a:pos x="119" y="365"/>
                    </a:cxn>
                    <a:cxn ang="0">
                      <a:pos x="123" y="388"/>
                    </a:cxn>
                    <a:cxn ang="0">
                      <a:pos x="140" y="371"/>
                    </a:cxn>
                    <a:cxn ang="0">
                      <a:pos x="155" y="366"/>
                    </a:cxn>
                    <a:cxn ang="0">
                      <a:pos x="167" y="374"/>
                    </a:cxn>
                    <a:cxn ang="0">
                      <a:pos x="173" y="389"/>
                    </a:cxn>
                    <a:cxn ang="0">
                      <a:pos x="172" y="420"/>
                    </a:cxn>
                    <a:cxn ang="0">
                      <a:pos x="179" y="488"/>
                    </a:cxn>
                    <a:cxn ang="0">
                      <a:pos x="151" y="565"/>
                    </a:cxn>
                    <a:cxn ang="0">
                      <a:pos x="145" y="610"/>
                    </a:cxn>
                    <a:cxn ang="0">
                      <a:pos x="160" y="625"/>
                    </a:cxn>
                    <a:cxn ang="0">
                      <a:pos x="180" y="630"/>
                    </a:cxn>
                    <a:cxn ang="0">
                      <a:pos x="190" y="642"/>
                    </a:cxn>
                    <a:cxn ang="0">
                      <a:pos x="213" y="681"/>
                    </a:cxn>
                    <a:cxn ang="0">
                      <a:pos x="241" y="731"/>
                    </a:cxn>
                    <a:cxn ang="0">
                      <a:pos x="260" y="766"/>
                    </a:cxn>
                    <a:cxn ang="0">
                      <a:pos x="263" y="770"/>
                    </a:cxn>
                    <a:cxn ang="0">
                      <a:pos x="258" y="748"/>
                    </a:cxn>
                    <a:cxn ang="0">
                      <a:pos x="245" y="688"/>
                    </a:cxn>
                    <a:cxn ang="0">
                      <a:pos x="232" y="631"/>
                    </a:cxn>
                    <a:cxn ang="0">
                      <a:pos x="232" y="574"/>
                    </a:cxn>
                    <a:cxn ang="0">
                      <a:pos x="234" y="488"/>
                    </a:cxn>
                    <a:cxn ang="0">
                      <a:pos x="213" y="432"/>
                    </a:cxn>
                    <a:cxn ang="0">
                      <a:pos x="202" y="404"/>
                    </a:cxn>
                    <a:cxn ang="0">
                      <a:pos x="196" y="376"/>
                    </a:cxn>
                    <a:cxn ang="0">
                      <a:pos x="190" y="342"/>
                    </a:cxn>
                    <a:cxn ang="0">
                      <a:pos x="185" y="310"/>
                    </a:cxn>
                    <a:cxn ang="0">
                      <a:pos x="188" y="289"/>
                    </a:cxn>
                    <a:cxn ang="0">
                      <a:pos x="188" y="267"/>
                    </a:cxn>
                    <a:cxn ang="0">
                      <a:pos x="177" y="240"/>
                    </a:cxn>
                    <a:cxn ang="0">
                      <a:pos x="154" y="204"/>
                    </a:cxn>
                    <a:cxn ang="0">
                      <a:pos x="138" y="159"/>
                    </a:cxn>
                    <a:cxn ang="0">
                      <a:pos x="131" y="114"/>
                    </a:cxn>
                    <a:cxn ang="0">
                      <a:pos x="129" y="80"/>
                    </a:cxn>
                    <a:cxn ang="0">
                      <a:pos x="128" y="62"/>
                    </a:cxn>
                    <a:cxn ang="0">
                      <a:pos x="117" y="43"/>
                    </a:cxn>
                    <a:cxn ang="0">
                      <a:pos x="98" y="24"/>
                    </a:cxn>
                    <a:cxn ang="0">
                      <a:pos x="70" y="7"/>
                    </a:cxn>
                  </a:cxnLst>
                  <a:rect l="0" t="0" r="r" b="b"/>
                  <a:pathLst>
                    <a:path w="264" h="771">
                      <a:moveTo>
                        <a:pt x="55" y="0"/>
                      </a:move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7" y="1"/>
                      </a:lnTo>
                      <a:lnTo>
                        <a:pt x="41" y="3"/>
                      </a:lnTo>
                      <a:lnTo>
                        <a:pt x="36" y="9"/>
                      </a:lnTo>
                      <a:lnTo>
                        <a:pt x="29" y="16"/>
                      </a:lnTo>
                      <a:lnTo>
                        <a:pt x="21" y="27"/>
                      </a:lnTo>
                      <a:lnTo>
                        <a:pt x="7" y="48"/>
                      </a:lnTo>
                      <a:lnTo>
                        <a:pt x="0" y="62"/>
                      </a:lnTo>
                      <a:lnTo>
                        <a:pt x="1" y="76"/>
                      </a:lnTo>
                      <a:lnTo>
                        <a:pt x="13" y="96"/>
                      </a:lnTo>
                      <a:lnTo>
                        <a:pt x="21" y="107"/>
                      </a:lnTo>
                      <a:lnTo>
                        <a:pt x="28" y="115"/>
                      </a:lnTo>
                      <a:lnTo>
                        <a:pt x="33" y="119"/>
                      </a:lnTo>
                      <a:lnTo>
                        <a:pt x="38" y="124"/>
                      </a:lnTo>
                      <a:lnTo>
                        <a:pt x="44" y="130"/>
                      </a:lnTo>
                      <a:lnTo>
                        <a:pt x="51" y="138"/>
                      </a:lnTo>
                      <a:lnTo>
                        <a:pt x="58" y="149"/>
                      </a:lnTo>
                      <a:lnTo>
                        <a:pt x="67" y="167"/>
                      </a:lnTo>
                      <a:lnTo>
                        <a:pt x="76" y="185"/>
                      </a:lnTo>
                      <a:lnTo>
                        <a:pt x="83" y="200"/>
                      </a:lnTo>
                      <a:lnTo>
                        <a:pt x="89" y="212"/>
                      </a:lnTo>
                      <a:lnTo>
                        <a:pt x="93" y="222"/>
                      </a:lnTo>
                      <a:lnTo>
                        <a:pt x="97" y="231"/>
                      </a:lnTo>
                      <a:lnTo>
                        <a:pt x="100" y="240"/>
                      </a:lnTo>
                      <a:lnTo>
                        <a:pt x="104" y="250"/>
                      </a:lnTo>
                      <a:lnTo>
                        <a:pt x="106" y="259"/>
                      </a:lnTo>
                      <a:lnTo>
                        <a:pt x="108" y="281"/>
                      </a:lnTo>
                      <a:lnTo>
                        <a:pt x="108" y="306"/>
                      </a:lnTo>
                      <a:lnTo>
                        <a:pt x="108" y="329"/>
                      </a:lnTo>
                      <a:lnTo>
                        <a:pt x="113" y="348"/>
                      </a:lnTo>
                      <a:lnTo>
                        <a:pt x="119" y="365"/>
                      </a:lnTo>
                      <a:lnTo>
                        <a:pt x="120" y="380"/>
                      </a:lnTo>
                      <a:lnTo>
                        <a:pt x="123" y="388"/>
                      </a:lnTo>
                      <a:lnTo>
                        <a:pt x="132" y="379"/>
                      </a:lnTo>
                      <a:lnTo>
                        <a:pt x="140" y="371"/>
                      </a:lnTo>
                      <a:lnTo>
                        <a:pt x="147" y="367"/>
                      </a:lnTo>
                      <a:lnTo>
                        <a:pt x="155" y="366"/>
                      </a:lnTo>
                      <a:lnTo>
                        <a:pt x="162" y="369"/>
                      </a:lnTo>
                      <a:lnTo>
                        <a:pt x="167" y="374"/>
                      </a:lnTo>
                      <a:lnTo>
                        <a:pt x="172" y="381"/>
                      </a:lnTo>
                      <a:lnTo>
                        <a:pt x="173" y="389"/>
                      </a:lnTo>
                      <a:lnTo>
                        <a:pt x="172" y="398"/>
                      </a:lnTo>
                      <a:lnTo>
                        <a:pt x="172" y="420"/>
                      </a:lnTo>
                      <a:lnTo>
                        <a:pt x="176" y="451"/>
                      </a:lnTo>
                      <a:lnTo>
                        <a:pt x="179" y="488"/>
                      </a:lnTo>
                      <a:lnTo>
                        <a:pt x="167" y="528"/>
                      </a:lnTo>
                      <a:lnTo>
                        <a:pt x="151" y="565"/>
                      </a:lnTo>
                      <a:lnTo>
                        <a:pt x="144" y="592"/>
                      </a:lnTo>
                      <a:lnTo>
                        <a:pt x="145" y="610"/>
                      </a:lnTo>
                      <a:lnTo>
                        <a:pt x="152" y="620"/>
                      </a:lnTo>
                      <a:lnTo>
                        <a:pt x="160" y="625"/>
                      </a:lnTo>
                      <a:lnTo>
                        <a:pt x="170" y="629"/>
                      </a:lnTo>
                      <a:lnTo>
                        <a:pt x="180" y="630"/>
                      </a:lnTo>
                      <a:lnTo>
                        <a:pt x="184" y="633"/>
                      </a:lnTo>
                      <a:lnTo>
                        <a:pt x="190" y="642"/>
                      </a:lnTo>
                      <a:lnTo>
                        <a:pt x="200" y="660"/>
                      </a:lnTo>
                      <a:lnTo>
                        <a:pt x="213" y="681"/>
                      </a:lnTo>
                      <a:lnTo>
                        <a:pt x="227" y="707"/>
                      </a:lnTo>
                      <a:lnTo>
                        <a:pt x="241" y="731"/>
                      </a:lnTo>
                      <a:lnTo>
                        <a:pt x="252" y="752"/>
                      </a:lnTo>
                      <a:lnTo>
                        <a:pt x="260" y="766"/>
                      </a:lnTo>
                      <a:lnTo>
                        <a:pt x="264" y="771"/>
                      </a:lnTo>
                      <a:lnTo>
                        <a:pt x="263" y="770"/>
                      </a:lnTo>
                      <a:lnTo>
                        <a:pt x="261" y="763"/>
                      </a:lnTo>
                      <a:lnTo>
                        <a:pt x="258" y="748"/>
                      </a:lnTo>
                      <a:lnTo>
                        <a:pt x="252" y="722"/>
                      </a:lnTo>
                      <a:lnTo>
                        <a:pt x="245" y="688"/>
                      </a:lnTo>
                      <a:lnTo>
                        <a:pt x="237" y="658"/>
                      </a:lnTo>
                      <a:lnTo>
                        <a:pt x="232" y="631"/>
                      </a:lnTo>
                      <a:lnTo>
                        <a:pt x="229" y="605"/>
                      </a:lnTo>
                      <a:lnTo>
                        <a:pt x="232" y="574"/>
                      </a:lnTo>
                      <a:lnTo>
                        <a:pt x="236" y="533"/>
                      </a:lnTo>
                      <a:lnTo>
                        <a:pt x="234" y="488"/>
                      </a:lnTo>
                      <a:lnTo>
                        <a:pt x="221" y="448"/>
                      </a:lnTo>
                      <a:lnTo>
                        <a:pt x="213" y="432"/>
                      </a:lnTo>
                      <a:lnTo>
                        <a:pt x="206" y="417"/>
                      </a:lnTo>
                      <a:lnTo>
                        <a:pt x="202" y="404"/>
                      </a:lnTo>
                      <a:lnTo>
                        <a:pt x="198" y="390"/>
                      </a:lnTo>
                      <a:lnTo>
                        <a:pt x="196" y="376"/>
                      </a:lnTo>
                      <a:lnTo>
                        <a:pt x="193" y="360"/>
                      </a:lnTo>
                      <a:lnTo>
                        <a:pt x="190" y="342"/>
                      </a:lnTo>
                      <a:lnTo>
                        <a:pt x="187" y="321"/>
                      </a:lnTo>
                      <a:lnTo>
                        <a:pt x="185" y="310"/>
                      </a:lnTo>
                      <a:lnTo>
                        <a:pt x="187" y="299"/>
                      </a:lnTo>
                      <a:lnTo>
                        <a:pt x="188" y="289"/>
                      </a:lnTo>
                      <a:lnTo>
                        <a:pt x="188" y="277"/>
                      </a:lnTo>
                      <a:lnTo>
                        <a:pt x="188" y="267"/>
                      </a:lnTo>
                      <a:lnTo>
                        <a:pt x="184" y="254"/>
                      </a:lnTo>
                      <a:lnTo>
                        <a:pt x="177" y="240"/>
                      </a:lnTo>
                      <a:lnTo>
                        <a:pt x="167" y="224"/>
                      </a:lnTo>
                      <a:lnTo>
                        <a:pt x="154" y="204"/>
                      </a:lnTo>
                      <a:lnTo>
                        <a:pt x="145" y="182"/>
                      </a:lnTo>
                      <a:lnTo>
                        <a:pt x="138" y="159"/>
                      </a:lnTo>
                      <a:lnTo>
                        <a:pt x="134" y="136"/>
                      </a:lnTo>
                      <a:lnTo>
                        <a:pt x="131" y="114"/>
                      </a:lnTo>
                      <a:lnTo>
                        <a:pt x="130" y="95"/>
                      </a:lnTo>
                      <a:lnTo>
                        <a:pt x="129" y="80"/>
                      </a:lnTo>
                      <a:lnTo>
                        <a:pt x="129" y="70"/>
                      </a:lnTo>
                      <a:lnTo>
                        <a:pt x="128" y="62"/>
                      </a:lnTo>
                      <a:lnTo>
                        <a:pt x="123" y="53"/>
                      </a:lnTo>
                      <a:lnTo>
                        <a:pt x="117" y="43"/>
                      </a:lnTo>
                      <a:lnTo>
                        <a:pt x="108" y="33"/>
                      </a:lnTo>
                      <a:lnTo>
                        <a:pt x="98" y="24"/>
                      </a:lnTo>
                      <a:lnTo>
                        <a:pt x="85" y="15"/>
                      </a:lnTo>
                      <a:lnTo>
                        <a:pt x="70" y="7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7" name="Freeform 73"/>
                <p:cNvSpPr>
                  <a:spLocks/>
                </p:cNvSpPr>
                <p:nvPr/>
              </p:nvSpPr>
              <p:spPr bwMode="auto">
                <a:xfrm>
                  <a:off x="2811" y="1792"/>
                  <a:ext cx="104" cy="299"/>
                </a:xfrm>
                <a:custGeom>
                  <a:avLst/>
                  <a:gdLst/>
                  <a:ahLst/>
                  <a:cxnLst>
                    <a:cxn ang="0">
                      <a:pos x="190" y="62"/>
                    </a:cxn>
                    <a:cxn ang="0">
                      <a:pos x="176" y="39"/>
                    </a:cxn>
                    <a:cxn ang="0">
                      <a:pos x="148" y="12"/>
                    </a:cxn>
                    <a:cxn ang="0">
                      <a:pos x="108" y="0"/>
                    </a:cxn>
                    <a:cxn ang="0">
                      <a:pos x="80" y="6"/>
                    </a:cxn>
                    <a:cxn ang="0">
                      <a:pos x="64" y="19"/>
                    </a:cxn>
                    <a:cxn ang="0">
                      <a:pos x="41" y="50"/>
                    </a:cxn>
                    <a:cxn ang="0">
                      <a:pos x="19" y="105"/>
                    </a:cxn>
                    <a:cxn ang="0">
                      <a:pos x="11" y="150"/>
                    </a:cxn>
                    <a:cxn ang="0">
                      <a:pos x="3" y="183"/>
                    </a:cxn>
                    <a:cxn ang="0">
                      <a:pos x="0" y="216"/>
                    </a:cxn>
                    <a:cxn ang="0">
                      <a:pos x="7" y="244"/>
                    </a:cxn>
                    <a:cxn ang="0">
                      <a:pos x="18" y="259"/>
                    </a:cxn>
                    <a:cxn ang="0">
                      <a:pos x="30" y="279"/>
                    </a:cxn>
                    <a:cxn ang="0">
                      <a:pos x="35" y="312"/>
                    </a:cxn>
                    <a:cxn ang="0">
                      <a:pos x="34" y="336"/>
                    </a:cxn>
                    <a:cxn ang="0">
                      <a:pos x="23" y="362"/>
                    </a:cxn>
                    <a:cxn ang="0">
                      <a:pos x="14" y="375"/>
                    </a:cxn>
                    <a:cxn ang="0">
                      <a:pos x="19" y="422"/>
                    </a:cxn>
                    <a:cxn ang="0">
                      <a:pos x="26" y="462"/>
                    </a:cxn>
                    <a:cxn ang="0">
                      <a:pos x="26" y="488"/>
                    </a:cxn>
                    <a:cxn ang="0">
                      <a:pos x="20" y="528"/>
                    </a:cxn>
                    <a:cxn ang="0">
                      <a:pos x="19" y="541"/>
                    </a:cxn>
                    <a:cxn ang="0">
                      <a:pos x="18" y="548"/>
                    </a:cxn>
                    <a:cxn ang="0">
                      <a:pos x="11" y="580"/>
                    </a:cxn>
                    <a:cxn ang="0">
                      <a:pos x="26" y="597"/>
                    </a:cxn>
                    <a:cxn ang="0">
                      <a:pos x="41" y="583"/>
                    </a:cxn>
                    <a:cxn ang="0">
                      <a:pos x="55" y="565"/>
                    </a:cxn>
                    <a:cxn ang="0">
                      <a:pos x="76" y="538"/>
                    </a:cxn>
                    <a:cxn ang="0">
                      <a:pos x="95" y="512"/>
                    </a:cxn>
                    <a:cxn ang="0">
                      <a:pos x="105" y="496"/>
                    </a:cxn>
                    <a:cxn ang="0">
                      <a:pos x="118" y="458"/>
                    </a:cxn>
                    <a:cxn ang="0">
                      <a:pos x="123" y="441"/>
                    </a:cxn>
                    <a:cxn ang="0">
                      <a:pos x="128" y="473"/>
                    </a:cxn>
                    <a:cxn ang="0">
                      <a:pos x="109" y="526"/>
                    </a:cxn>
                    <a:cxn ang="0">
                      <a:pos x="111" y="541"/>
                    </a:cxn>
                    <a:cxn ang="0">
                      <a:pos x="124" y="529"/>
                    </a:cxn>
                    <a:cxn ang="0">
                      <a:pos x="150" y="500"/>
                    </a:cxn>
                    <a:cxn ang="0">
                      <a:pos x="184" y="450"/>
                    </a:cxn>
                    <a:cxn ang="0">
                      <a:pos x="205" y="407"/>
                    </a:cxn>
                    <a:cxn ang="0">
                      <a:pos x="208" y="370"/>
                    </a:cxn>
                    <a:cxn ang="0">
                      <a:pos x="207" y="353"/>
                    </a:cxn>
                    <a:cxn ang="0">
                      <a:pos x="204" y="365"/>
                    </a:cxn>
                    <a:cxn ang="0">
                      <a:pos x="196" y="380"/>
                    </a:cxn>
                    <a:cxn ang="0">
                      <a:pos x="182" y="390"/>
                    </a:cxn>
                    <a:cxn ang="0">
                      <a:pos x="175" y="389"/>
                    </a:cxn>
                    <a:cxn ang="0">
                      <a:pos x="193" y="360"/>
                    </a:cxn>
                    <a:cxn ang="0">
                      <a:pos x="199" y="328"/>
                    </a:cxn>
                    <a:cxn ang="0">
                      <a:pos x="205" y="302"/>
                    </a:cxn>
                    <a:cxn ang="0">
                      <a:pos x="207" y="267"/>
                    </a:cxn>
                    <a:cxn ang="0">
                      <a:pos x="194" y="239"/>
                    </a:cxn>
                    <a:cxn ang="0">
                      <a:pos x="177" y="232"/>
                    </a:cxn>
                    <a:cxn ang="0">
                      <a:pos x="165" y="246"/>
                    </a:cxn>
                    <a:cxn ang="0">
                      <a:pos x="160" y="257"/>
                    </a:cxn>
                    <a:cxn ang="0">
                      <a:pos x="163" y="222"/>
                    </a:cxn>
                    <a:cxn ang="0">
                      <a:pos x="177" y="207"/>
                    </a:cxn>
                    <a:cxn ang="0">
                      <a:pos x="192" y="207"/>
                    </a:cxn>
                    <a:cxn ang="0">
                      <a:pos x="205" y="200"/>
                    </a:cxn>
                    <a:cxn ang="0">
                      <a:pos x="203" y="110"/>
                    </a:cxn>
                  </a:cxnLst>
                  <a:rect l="0" t="0" r="r" b="b"/>
                  <a:pathLst>
                    <a:path w="208" h="597">
                      <a:moveTo>
                        <a:pt x="192" y="65"/>
                      </a:moveTo>
                      <a:lnTo>
                        <a:pt x="190" y="62"/>
                      </a:lnTo>
                      <a:lnTo>
                        <a:pt x="185" y="51"/>
                      </a:lnTo>
                      <a:lnTo>
                        <a:pt x="176" y="39"/>
                      </a:lnTo>
                      <a:lnTo>
                        <a:pt x="165" y="25"/>
                      </a:lnTo>
                      <a:lnTo>
                        <a:pt x="148" y="12"/>
                      </a:lnTo>
                      <a:lnTo>
                        <a:pt x="130" y="3"/>
                      </a:lnTo>
                      <a:lnTo>
                        <a:pt x="108" y="0"/>
                      </a:lnTo>
                      <a:lnTo>
                        <a:pt x="83" y="5"/>
                      </a:lnTo>
                      <a:lnTo>
                        <a:pt x="80" y="6"/>
                      </a:lnTo>
                      <a:lnTo>
                        <a:pt x="73" y="11"/>
                      </a:lnTo>
                      <a:lnTo>
                        <a:pt x="64" y="19"/>
                      </a:lnTo>
                      <a:lnTo>
                        <a:pt x="53" y="32"/>
                      </a:lnTo>
                      <a:lnTo>
                        <a:pt x="41" y="50"/>
                      </a:lnTo>
                      <a:lnTo>
                        <a:pt x="30" y="74"/>
                      </a:lnTo>
                      <a:lnTo>
                        <a:pt x="19" y="105"/>
                      </a:lnTo>
                      <a:lnTo>
                        <a:pt x="12" y="145"/>
                      </a:lnTo>
                      <a:lnTo>
                        <a:pt x="11" y="150"/>
                      </a:lnTo>
                      <a:lnTo>
                        <a:pt x="8" y="165"/>
                      </a:lnTo>
                      <a:lnTo>
                        <a:pt x="3" y="183"/>
                      </a:lnTo>
                      <a:lnTo>
                        <a:pt x="1" y="200"/>
                      </a:lnTo>
                      <a:lnTo>
                        <a:pt x="0" y="216"/>
                      </a:lnTo>
                      <a:lnTo>
                        <a:pt x="2" y="231"/>
                      </a:lnTo>
                      <a:lnTo>
                        <a:pt x="7" y="244"/>
                      </a:lnTo>
                      <a:lnTo>
                        <a:pt x="12" y="252"/>
                      </a:lnTo>
                      <a:lnTo>
                        <a:pt x="18" y="259"/>
                      </a:lnTo>
                      <a:lnTo>
                        <a:pt x="25" y="268"/>
                      </a:lnTo>
                      <a:lnTo>
                        <a:pt x="30" y="279"/>
                      </a:lnTo>
                      <a:lnTo>
                        <a:pt x="33" y="296"/>
                      </a:lnTo>
                      <a:lnTo>
                        <a:pt x="35" y="312"/>
                      </a:lnTo>
                      <a:lnTo>
                        <a:pt x="35" y="323"/>
                      </a:lnTo>
                      <a:lnTo>
                        <a:pt x="34" y="336"/>
                      </a:lnTo>
                      <a:lnTo>
                        <a:pt x="30" y="351"/>
                      </a:lnTo>
                      <a:lnTo>
                        <a:pt x="23" y="362"/>
                      </a:lnTo>
                      <a:lnTo>
                        <a:pt x="17" y="367"/>
                      </a:lnTo>
                      <a:lnTo>
                        <a:pt x="14" y="375"/>
                      </a:lnTo>
                      <a:lnTo>
                        <a:pt x="15" y="395"/>
                      </a:lnTo>
                      <a:lnTo>
                        <a:pt x="19" y="422"/>
                      </a:lnTo>
                      <a:lnTo>
                        <a:pt x="23" y="445"/>
                      </a:lnTo>
                      <a:lnTo>
                        <a:pt x="26" y="462"/>
                      </a:lnTo>
                      <a:lnTo>
                        <a:pt x="27" y="474"/>
                      </a:lnTo>
                      <a:lnTo>
                        <a:pt x="26" y="488"/>
                      </a:lnTo>
                      <a:lnTo>
                        <a:pt x="24" y="507"/>
                      </a:lnTo>
                      <a:lnTo>
                        <a:pt x="20" y="528"/>
                      </a:lnTo>
                      <a:lnTo>
                        <a:pt x="18" y="542"/>
                      </a:lnTo>
                      <a:lnTo>
                        <a:pt x="19" y="541"/>
                      </a:lnTo>
                      <a:lnTo>
                        <a:pt x="19" y="542"/>
                      </a:lnTo>
                      <a:lnTo>
                        <a:pt x="18" y="548"/>
                      </a:lnTo>
                      <a:lnTo>
                        <a:pt x="12" y="565"/>
                      </a:lnTo>
                      <a:lnTo>
                        <a:pt x="11" y="580"/>
                      </a:lnTo>
                      <a:lnTo>
                        <a:pt x="16" y="593"/>
                      </a:lnTo>
                      <a:lnTo>
                        <a:pt x="26" y="597"/>
                      </a:lnTo>
                      <a:lnTo>
                        <a:pt x="39" y="586"/>
                      </a:lnTo>
                      <a:lnTo>
                        <a:pt x="41" y="583"/>
                      </a:lnTo>
                      <a:lnTo>
                        <a:pt x="47" y="576"/>
                      </a:lnTo>
                      <a:lnTo>
                        <a:pt x="55" y="565"/>
                      </a:lnTo>
                      <a:lnTo>
                        <a:pt x="65" y="552"/>
                      </a:lnTo>
                      <a:lnTo>
                        <a:pt x="76" y="538"/>
                      </a:lnTo>
                      <a:lnTo>
                        <a:pt x="86" y="525"/>
                      </a:lnTo>
                      <a:lnTo>
                        <a:pt x="95" y="512"/>
                      </a:lnTo>
                      <a:lnTo>
                        <a:pt x="101" y="502"/>
                      </a:lnTo>
                      <a:lnTo>
                        <a:pt x="105" y="496"/>
                      </a:lnTo>
                      <a:lnTo>
                        <a:pt x="111" y="480"/>
                      </a:lnTo>
                      <a:lnTo>
                        <a:pt x="118" y="458"/>
                      </a:lnTo>
                      <a:lnTo>
                        <a:pt x="122" y="435"/>
                      </a:lnTo>
                      <a:lnTo>
                        <a:pt x="123" y="441"/>
                      </a:lnTo>
                      <a:lnTo>
                        <a:pt x="125" y="456"/>
                      </a:lnTo>
                      <a:lnTo>
                        <a:pt x="128" y="473"/>
                      </a:lnTo>
                      <a:lnTo>
                        <a:pt x="128" y="490"/>
                      </a:lnTo>
                      <a:lnTo>
                        <a:pt x="109" y="526"/>
                      </a:lnTo>
                      <a:lnTo>
                        <a:pt x="109" y="542"/>
                      </a:lnTo>
                      <a:lnTo>
                        <a:pt x="111" y="541"/>
                      </a:lnTo>
                      <a:lnTo>
                        <a:pt x="116" y="536"/>
                      </a:lnTo>
                      <a:lnTo>
                        <a:pt x="124" y="529"/>
                      </a:lnTo>
                      <a:lnTo>
                        <a:pt x="136" y="517"/>
                      </a:lnTo>
                      <a:lnTo>
                        <a:pt x="150" y="500"/>
                      </a:lnTo>
                      <a:lnTo>
                        <a:pt x="166" y="477"/>
                      </a:lnTo>
                      <a:lnTo>
                        <a:pt x="184" y="450"/>
                      </a:lnTo>
                      <a:lnTo>
                        <a:pt x="204" y="414"/>
                      </a:lnTo>
                      <a:lnTo>
                        <a:pt x="205" y="407"/>
                      </a:lnTo>
                      <a:lnTo>
                        <a:pt x="207" y="391"/>
                      </a:lnTo>
                      <a:lnTo>
                        <a:pt x="208" y="370"/>
                      </a:lnTo>
                      <a:lnTo>
                        <a:pt x="207" y="351"/>
                      </a:lnTo>
                      <a:lnTo>
                        <a:pt x="207" y="353"/>
                      </a:lnTo>
                      <a:lnTo>
                        <a:pt x="206" y="358"/>
                      </a:lnTo>
                      <a:lnTo>
                        <a:pt x="204" y="365"/>
                      </a:lnTo>
                      <a:lnTo>
                        <a:pt x="200" y="373"/>
                      </a:lnTo>
                      <a:lnTo>
                        <a:pt x="196" y="380"/>
                      </a:lnTo>
                      <a:lnTo>
                        <a:pt x="190" y="386"/>
                      </a:lnTo>
                      <a:lnTo>
                        <a:pt x="182" y="390"/>
                      </a:lnTo>
                      <a:lnTo>
                        <a:pt x="171" y="391"/>
                      </a:lnTo>
                      <a:lnTo>
                        <a:pt x="175" y="389"/>
                      </a:lnTo>
                      <a:lnTo>
                        <a:pt x="184" y="378"/>
                      </a:lnTo>
                      <a:lnTo>
                        <a:pt x="193" y="360"/>
                      </a:lnTo>
                      <a:lnTo>
                        <a:pt x="198" y="331"/>
                      </a:lnTo>
                      <a:lnTo>
                        <a:pt x="199" y="328"/>
                      </a:lnTo>
                      <a:lnTo>
                        <a:pt x="201" y="317"/>
                      </a:lnTo>
                      <a:lnTo>
                        <a:pt x="205" y="302"/>
                      </a:lnTo>
                      <a:lnTo>
                        <a:pt x="207" y="285"/>
                      </a:lnTo>
                      <a:lnTo>
                        <a:pt x="207" y="267"/>
                      </a:lnTo>
                      <a:lnTo>
                        <a:pt x="204" y="251"/>
                      </a:lnTo>
                      <a:lnTo>
                        <a:pt x="194" y="239"/>
                      </a:lnTo>
                      <a:lnTo>
                        <a:pt x="181" y="232"/>
                      </a:lnTo>
                      <a:lnTo>
                        <a:pt x="177" y="232"/>
                      </a:lnTo>
                      <a:lnTo>
                        <a:pt x="171" y="236"/>
                      </a:lnTo>
                      <a:lnTo>
                        <a:pt x="165" y="246"/>
                      </a:lnTo>
                      <a:lnTo>
                        <a:pt x="160" y="264"/>
                      </a:lnTo>
                      <a:lnTo>
                        <a:pt x="160" y="257"/>
                      </a:lnTo>
                      <a:lnTo>
                        <a:pt x="160" y="241"/>
                      </a:lnTo>
                      <a:lnTo>
                        <a:pt x="163" y="222"/>
                      </a:lnTo>
                      <a:lnTo>
                        <a:pt x="175" y="208"/>
                      </a:lnTo>
                      <a:lnTo>
                        <a:pt x="177" y="207"/>
                      </a:lnTo>
                      <a:lnTo>
                        <a:pt x="183" y="205"/>
                      </a:lnTo>
                      <a:lnTo>
                        <a:pt x="192" y="207"/>
                      </a:lnTo>
                      <a:lnTo>
                        <a:pt x="204" y="216"/>
                      </a:lnTo>
                      <a:lnTo>
                        <a:pt x="205" y="200"/>
                      </a:lnTo>
                      <a:lnTo>
                        <a:pt x="206" y="160"/>
                      </a:lnTo>
                      <a:lnTo>
                        <a:pt x="203" y="110"/>
                      </a:lnTo>
                      <a:lnTo>
                        <a:pt x="192" y="6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8" name="Freeform 74"/>
                <p:cNvSpPr>
                  <a:spLocks/>
                </p:cNvSpPr>
                <p:nvPr/>
              </p:nvSpPr>
              <p:spPr bwMode="auto">
                <a:xfrm>
                  <a:off x="2801" y="2214"/>
                  <a:ext cx="210" cy="281"/>
                </a:xfrm>
                <a:custGeom>
                  <a:avLst/>
                  <a:gdLst/>
                  <a:ahLst/>
                  <a:cxnLst>
                    <a:cxn ang="0">
                      <a:pos x="286" y="0"/>
                    </a:cxn>
                    <a:cxn ang="0">
                      <a:pos x="382" y="88"/>
                    </a:cxn>
                    <a:cxn ang="0">
                      <a:pos x="379" y="92"/>
                    </a:cxn>
                    <a:cxn ang="0">
                      <a:pos x="372" y="103"/>
                    </a:cxn>
                    <a:cxn ang="0">
                      <a:pos x="361" y="121"/>
                    </a:cxn>
                    <a:cxn ang="0">
                      <a:pos x="346" y="144"/>
                    </a:cxn>
                    <a:cxn ang="0">
                      <a:pos x="326" y="172"/>
                    </a:cxn>
                    <a:cxn ang="0">
                      <a:pos x="304" y="204"/>
                    </a:cxn>
                    <a:cxn ang="0">
                      <a:pos x="280" y="239"/>
                    </a:cxn>
                    <a:cxn ang="0">
                      <a:pos x="254" y="276"/>
                    </a:cxn>
                    <a:cxn ang="0">
                      <a:pos x="224" y="315"/>
                    </a:cxn>
                    <a:cxn ang="0">
                      <a:pos x="194" y="354"/>
                    </a:cxn>
                    <a:cxn ang="0">
                      <a:pos x="163" y="395"/>
                    </a:cxn>
                    <a:cxn ang="0">
                      <a:pos x="129" y="433"/>
                    </a:cxn>
                    <a:cxn ang="0">
                      <a:pos x="97" y="470"/>
                    </a:cxn>
                    <a:cxn ang="0">
                      <a:pos x="65" y="504"/>
                    </a:cxn>
                    <a:cxn ang="0">
                      <a:pos x="31" y="535"/>
                    </a:cxn>
                    <a:cxn ang="0">
                      <a:pos x="0" y="562"/>
                    </a:cxn>
                    <a:cxn ang="0">
                      <a:pos x="2" y="561"/>
                    </a:cxn>
                    <a:cxn ang="0">
                      <a:pos x="8" y="557"/>
                    </a:cxn>
                    <a:cxn ang="0">
                      <a:pos x="17" y="551"/>
                    </a:cxn>
                    <a:cxn ang="0">
                      <a:pos x="30" y="541"/>
                    </a:cxn>
                    <a:cxn ang="0">
                      <a:pos x="47" y="528"/>
                    </a:cxn>
                    <a:cxn ang="0">
                      <a:pos x="67" y="512"/>
                    </a:cxn>
                    <a:cxn ang="0">
                      <a:pos x="90" y="493"/>
                    </a:cxn>
                    <a:cxn ang="0">
                      <a:pos x="117" y="468"/>
                    </a:cxn>
                    <a:cxn ang="0">
                      <a:pos x="145" y="440"/>
                    </a:cxn>
                    <a:cxn ang="0">
                      <a:pos x="176" y="405"/>
                    </a:cxn>
                    <a:cxn ang="0">
                      <a:pos x="211" y="366"/>
                    </a:cxn>
                    <a:cxn ang="0">
                      <a:pos x="249" y="322"/>
                    </a:cxn>
                    <a:cxn ang="0">
                      <a:pos x="288" y="273"/>
                    </a:cxn>
                    <a:cxn ang="0">
                      <a:pos x="330" y="216"/>
                    </a:cxn>
                    <a:cxn ang="0">
                      <a:pos x="374" y="154"/>
                    </a:cxn>
                    <a:cxn ang="0">
                      <a:pos x="420" y="85"/>
                    </a:cxn>
                    <a:cxn ang="0">
                      <a:pos x="286" y="0"/>
                    </a:cxn>
                  </a:cxnLst>
                  <a:rect l="0" t="0" r="r" b="b"/>
                  <a:pathLst>
                    <a:path w="420" h="562">
                      <a:moveTo>
                        <a:pt x="286" y="0"/>
                      </a:moveTo>
                      <a:lnTo>
                        <a:pt x="382" y="88"/>
                      </a:lnTo>
                      <a:lnTo>
                        <a:pt x="379" y="92"/>
                      </a:lnTo>
                      <a:lnTo>
                        <a:pt x="372" y="103"/>
                      </a:lnTo>
                      <a:lnTo>
                        <a:pt x="361" y="121"/>
                      </a:lnTo>
                      <a:lnTo>
                        <a:pt x="346" y="144"/>
                      </a:lnTo>
                      <a:lnTo>
                        <a:pt x="326" y="172"/>
                      </a:lnTo>
                      <a:lnTo>
                        <a:pt x="304" y="204"/>
                      </a:lnTo>
                      <a:lnTo>
                        <a:pt x="280" y="239"/>
                      </a:lnTo>
                      <a:lnTo>
                        <a:pt x="254" y="276"/>
                      </a:lnTo>
                      <a:lnTo>
                        <a:pt x="224" y="315"/>
                      </a:lnTo>
                      <a:lnTo>
                        <a:pt x="194" y="354"/>
                      </a:lnTo>
                      <a:lnTo>
                        <a:pt x="163" y="395"/>
                      </a:lnTo>
                      <a:lnTo>
                        <a:pt x="129" y="433"/>
                      </a:lnTo>
                      <a:lnTo>
                        <a:pt x="97" y="470"/>
                      </a:lnTo>
                      <a:lnTo>
                        <a:pt x="65" y="504"/>
                      </a:lnTo>
                      <a:lnTo>
                        <a:pt x="31" y="535"/>
                      </a:lnTo>
                      <a:lnTo>
                        <a:pt x="0" y="562"/>
                      </a:lnTo>
                      <a:lnTo>
                        <a:pt x="2" y="561"/>
                      </a:lnTo>
                      <a:lnTo>
                        <a:pt x="8" y="557"/>
                      </a:lnTo>
                      <a:lnTo>
                        <a:pt x="17" y="551"/>
                      </a:lnTo>
                      <a:lnTo>
                        <a:pt x="30" y="541"/>
                      </a:lnTo>
                      <a:lnTo>
                        <a:pt x="47" y="528"/>
                      </a:lnTo>
                      <a:lnTo>
                        <a:pt x="67" y="512"/>
                      </a:lnTo>
                      <a:lnTo>
                        <a:pt x="90" y="493"/>
                      </a:lnTo>
                      <a:lnTo>
                        <a:pt x="117" y="468"/>
                      </a:lnTo>
                      <a:lnTo>
                        <a:pt x="145" y="440"/>
                      </a:lnTo>
                      <a:lnTo>
                        <a:pt x="176" y="405"/>
                      </a:lnTo>
                      <a:lnTo>
                        <a:pt x="211" y="366"/>
                      </a:lnTo>
                      <a:lnTo>
                        <a:pt x="249" y="322"/>
                      </a:lnTo>
                      <a:lnTo>
                        <a:pt x="288" y="273"/>
                      </a:lnTo>
                      <a:lnTo>
                        <a:pt x="330" y="216"/>
                      </a:lnTo>
                      <a:lnTo>
                        <a:pt x="374" y="154"/>
                      </a:lnTo>
                      <a:lnTo>
                        <a:pt x="420" y="85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39" name="Freeform 75"/>
                <p:cNvSpPr>
                  <a:spLocks/>
                </p:cNvSpPr>
                <p:nvPr/>
              </p:nvSpPr>
              <p:spPr bwMode="auto">
                <a:xfrm>
                  <a:off x="3032" y="2403"/>
                  <a:ext cx="98" cy="122"/>
                </a:xfrm>
                <a:custGeom>
                  <a:avLst/>
                  <a:gdLst/>
                  <a:ahLst/>
                  <a:cxnLst>
                    <a:cxn ang="0">
                      <a:pos x="141" y="58"/>
                    </a:cxn>
                    <a:cxn ang="0">
                      <a:pos x="35" y="5"/>
                    </a:cxn>
                    <a:cxn ang="0">
                      <a:pos x="30" y="3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6" y="10"/>
                    </a:cxn>
                    <a:cxn ang="0">
                      <a:pos x="7" y="21"/>
                    </a:cxn>
                    <a:cxn ang="0">
                      <a:pos x="11" y="28"/>
                    </a:cxn>
                    <a:cxn ang="0">
                      <a:pos x="12" y="37"/>
                    </a:cxn>
                    <a:cxn ang="0">
                      <a:pos x="11" y="53"/>
                    </a:cxn>
                    <a:cxn ang="0">
                      <a:pos x="6" y="70"/>
                    </a:cxn>
                    <a:cxn ang="0">
                      <a:pos x="1" y="79"/>
                    </a:cxn>
                    <a:cxn ang="0">
                      <a:pos x="0" y="87"/>
                    </a:cxn>
                    <a:cxn ang="0">
                      <a:pos x="6" y="101"/>
                    </a:cxn>
                    <a:cxn ang="0">
                      <a:pos x="15" y="116"/>
                    </a:cxn>
                    <a:cxn ang="0">
                      <a:pos x="21" y="127"/>
                    </a:cxn>
                    <a:cxn ang="0">
                      <a:pos x="24" y="141"/>
                    </a:cxn>
                    <a:cxn ang="0">
                      <a:pos x="26" y="158"/>
                    </a:cxn>
                    <a:cxn ang="0">
                      <a:pos x="23" y="175"/>
                    </a:cxn>
                    <a:cxn ang="0">
                      <a:pos x="21" y="189"/>
                    </a:cxn>
                    <a:cxn ang="0">
                      <a:pos x="21" y="200"/>
                    </a:cxn>
                    <a:cxn ang="0">
                      <a:pos x="30" y="210"/>
                    </a:cxn>
                    <a:cxn ang="0">
                      <a:pos x="41" y="220"/>
                    </a:cxn>
                    <a:cxn ang="0">
                      <a:pos x="49" y="228"/>
                    </a:cxn>
                    <a:cxn ang="0">
                      <a:pos x="54" y="236"/>
                    </a:cxn>
                    <a:cxn ang="0">
                      <a:pos x="64" y="243"/>
                    </a:cxn>
                    <a:cxn ang="0">
                      <a:pos x="71" y="246"/>
                    </a:cxn>
                    <a:cxn ang="0">
                      <a:pos x="81" y="245"/>
                    </a:cxn>
                    <a:cxn ang="0">
                      <a:pos x="94" y="242"/>
                    </a:cxn>
                    <a:cxn ang="0">
                      <a:pos x="107" y="238"/>
                    </a:cxn>
                    <a:cxn ang="0">
                      <a:pos x="121" y="232"/>
                    </a:cxn>
                    <a:cxn ang="0">
                      <a:pos x="134" y="227"/>
                    </a:cxn>
                    <a:cxn ang="0">
                      <a:pos x="145" y="223"/>
                    </a:cxn>
                    <a:cxn ang="0">
                      <a:pos x="155" y="220"/>
                    </a:cxn>
                    <a:cxn ang="0">
                      <a:pos x="164" y="217"/>
                    </a:cxn>
                    <a:cxn ang="0">
                      <a:pos x="175" y="209"/>
                    </a:cxn>
                    <a:cxn ang="0">
                      <a:pos x="187" y="198"/>
                    </a:cxn>
                    <a:cxn ang="0">
                      <a:pos x="195" y="182"/>
                    </a:cxn>
                    <a:cxn ang="0">
                      <a:pos x="196" y="160"/>
                    </a:cxn>
                    <a:cxn ang="0">
                      <a:pos x="190" y="133"/>
                    </a:cxn>
                    <a:cxn ang="0">
                      <a:pos x="172" y="99"/>
                    </a:cxn>
                    <a:cxn ang="0">
                      <a:pos x="141" y="58"/>
                    </a:cxn>
                  </a:cxnLst>
                  <a:rect l="0" t="0" r="r" b="b"/>
                  <a:pathLst>
                    <a:path w="196" h="246">
                      <a:moveTo>
                        <a:pt x="141" y="58"/>
                      </a:moveTo>
                      <a:lnTo>
                        <a:pt x="35" y="5"/>
                      </a:lnTo>
                      <a:lnTo>
                        <a:pt x="30" y="3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7" y="21"/>
                      </a:lnTo>
                      <a:lnTo>
                        <a:pt x="11" y="28"/>
                      </a:lnTo>
                      <a:lnTo>
                        <a:pt x="12" y="37"/>
                      </a:lnTo>
                      <a:lnTo>
                        <a:pt x="11" y="53"/>
                      </a:lnTo>
                      <a:lnTo>
                        <a:pt x="6" y="70"/>
                      </a:lnTo>
                      <a:lnTo>
                        <a:pt x="1" y="79"/>
                      </a:lnTo>
                      <a:lnTo>
                        <a:pt x="0" y="87"/>
                      </a:lnTo>
                      <a:lnTo>
                        <a:pt x="6" y="101"/>
                      </a:lnTo>
                      <a:lnTo>
                        <a:pt x="15" y="116"/>
                      </a:lnTo>
                      <a:lnTo>
                        <a:pt x="21" y="127"/>
                      </a:lnTo>
                      <a:lnTo>
                        <a:pt x="24" y="141"/>
                      </a:lnTo>
                      <a:lnTo>
                        <a:pt x="26" y="158"/>
                      </a:lnTo>
                      <a:lnTo>
                        <a:pt x="23" y="175"/>
                      </a:lnTo>
                      <a:lnTo>
                        <a:pt x="21" y="189"/>
                      </a:lnTo>
                      <a:lnTo>
                        <a:pt x="21" y="200"/>
                      </a:lnTo>
                      <a:lnTo>
                        <a:pt x="30" y="210"/>
                      </a:lnTo>
                      <a:lnTo>
                        <a:pt x="41" y="220"/>
                      </a:lnTo>
                      <a:lnTo>
                        <a:pt x="49" y="228"/>
                      </a:lnTo>
                      <a:lnTo>
                        <a:pt x="54" y="236"/>
                      </a:lnTo>
                      <a:lnTo>
                        <a:pt x="64" y="243"/>
                      </a:lnTo>
                      <a:lnTo>
                        <a:pt x="71" y="246"/>
                      </a:lnTo>
                      <a:lnTo>
                        <a:pt x="81" y="245"/>
                      </a:lnTo>
                      <a:lnTo>
                        <a:pt x="94" y="242"/>
                      </a:lnTo>
                      <a:lnTo>
                        <a:pt x="107" y="238"/>
                      </a:lnTo>
                      <a:lnTo>
                        <a:pt x="121" y="232"/>
                      </a:lnTo>
                      <a:lnTo>
                        <a:pt x="134" y="227"/>
                      </a:lnTo>
                      <a:lnTo>
                        <a:pt x="145" y="223"/>
                      </a:lnTo>
                      <a:lnTo>
                        <a:pt x="155" y="220"/>
                      </a:lnTo>
                      <a:lnTo>
                        <a:pt x="164" y="217"/>
                      </a:lnTo>
                      <a:lnTo>
                        <a:pt x="175" y="209"/>
                      </a:lnTo>
                      <a:lnTo>
                        <a:pt x="187" y="198"/>
                      </a:lnTo>
                      <a:lnTo>
                        <a:pt x="195" y="182"/>
                      </a:lnTo>
                      <a:lnTo>
                        <a:pt x="196" y="160"/>
                      </a:lnTo>
                      <a:lnTo>
                        <a:pt x="190" y="133"/>
                      </a:lnTo>
                      <a:lnTo>
                        <a:pt x="172" y="99"/>
                      </a:lnTo>
                      <a:lnTo>
                        <a:pt x="141" y="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0" name="Freeform 76"/>
                <p:cNvSpPr>
                  <a:spLocks/>
                </p:cNvSpPr>
                <p:nvPr/>
              </p:nvSpPr>
              <p:spPr bwMode="auto">
                <a:xfrm>
                  <a:off x="3108" y="2284"/>
                  <a:ext cx="51" cy="105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33" y="7"/>
                    </a:cxn>
                    <a:cxn ang="0">
                      <a:pos x="37" y="26"/>
                    </a:cxn>
                    <a:cxn ang="0">
                      <a:pos x="38" y="49"/>
                    </a:cxn>
                    <a:cxn ang="0">
                      <a:pos x="29" y="72"/>
                    </a:cxn>
                    <a:cxn ang="0">
                      <a:pos x="19" y="90"/>
                    </a:cxn>
                    <a:cxn ang="0">
                      <a:pos x="19" y="105"/>
                    </a:cxn>
                    <a:cxn ang="0">
                      <a:pos x="21" y="122"/>
                    </a:cxn>
                    <a:cxn ang="0">
                      <a:pos x="18" y="143"/>
                    </a:cxn>
                    <a:cxn ang="0">
                      <a:pos x="10" y="167"/>
                    </a:cxn>
                    <a:cxn ang="0">
                      <a:pos x="5" y="189"/>
                    </a:cxn>
                    <a:cxn ang="0">
                      <a:pos x="2" y="204"/>
                    </a:cxn>
                    <a:cxn ang="0">
                      <a:pos x="0" y="210"/>
                    </a:cxn>
                    <a:cxn ang="0">
                      <a:pos x="91" y="205"/>
                    </a:cxn>
                    <a:cxn ang="0">
                      <a:pos x="103" y="161"/>
                    </a:cxn>
                    <a:cxn ang="0">
                      <a:pos x="102" y="160"/>
                    </a:cxn>
                    <a:cxn ang="0">
                      <a:pos x="98" y="156"/>
                    </a:cxn>
                    <a:cxn ang="0">
                      <a:pos x="94" y="149"/>
                    </a:cxn>
                    <a:cxn ang="0">
                      <a:pos x="88" y="140"/>
                    </a:cxn>
                    <a:cxn ang="0">
                      <a:pos x="82" y="130"/>
                    </a:cxn>
                    <a:cxn ang="0">
                      <a:pos x="76" y="120"/>
                    </a:cxn>
                    <a:cxn ang="0">
                      <a:pos x="72" y="110"/>
                    </a:cxn>
                    <a:cxn ang="0">
                      <a:pos x="68" y="100"/>
                    </a:cxn>
                    <a:cxn ang="0">
                      <a:pos x="66" y="90"/>
                    </a:cxn>
                    <a:cxn ang="0">
                      <a:pos x="65" y="76"/>
                    </a:cxn>
                    <a:cxn ang="0">
                      <a:pos x="64" y="61"/>
                    </a:cxn>
                    <a:cxn ang="0">
                      <a:pos x="61" y="46"/>
                    </a:cxn>
                    <a:cxn ang="0">
                      <a:pos x="57" y="31"/>
                    </a:cxn>
                    <a:cxn ang="0">
                      <a:pos x="51" y="19"/>
                    </a:cxn>
                    <a:cxn ang="0">
                      <a:pos x="42" y="7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103" h="210">
                      <a:moveTo>
                        <a:pt x="29" y="0"/>
                      </a:moveTo>
                      <a:lnTo>
                        <a:pt x="33" y="7"/>
                      </a:lnTo>
                      <a:lnTo>
                        <a:pt x="37" y="26"/>
                      </a:lnTo>
                      <a:lnTo>
                        <a:pt x="38" y="49"/>
                      </a:lnTo>
                      <a:lnTo>
                        <a:pt x="29" y="72"/>
                      </a:lnTo>
                      <a:lnTo>
                        <a:pt x="19" y="90"/>
                      </a:lnTo>
                      <a:lnTo>
                        <a:pt x="19" y="105"/>
                      </a:lnTo>
                      <a:lnTo>
                        <a:pt x="21" y="122"/>
                      </a:lnTo>
                      <a:lnTo>
                        <a:pt x="18" y="143"/>
                      </a:lnTo>
                      <a:lnTo>
                        <a:pt x="10" y="167"/>
                      </a:lnTo>
                      <a:lnTo>
                        <a:pt x="5" y="189"/>
                      </a:lnTo>
                      <a:lnTo>
                        <a:pt x="2" y="204"/>
                      </a:lnTo>
                      <a:lnTo>
                        <a:pt x="0" y="210"/>
                      </a:lnTo>
                      <a:lnTo>
                        <a:pt x="91" y="205"/>
                      </a:lnTo>
                      <a:lnTo>
                        <a:pt x="103" y="161"/>
                      </a:lnTo>
                      <a:lnTo>
                        <a:pt x="102" y="160"/>
                      </a:lnTo>
                      <a:lnTo>
                        <a:pt x="98" y="156"/>
                      </a:lnTo>
                      <a:lnTo>
                        <a:pt x="94" y="149"/>
                      </a:lnTo>
                      <a:lnTo>
                        <a:pt x="88" y="140"/>
                      </a:lnTo>
                      <a:lnTo>
                        <a:pt x="82" y="130"/>
                      </a:lnTo>
                      <a:lnTo>
                        <a:pt x="76" y="120"/>
                      </a:lnTo>
                      <a:lnTo>
                        <a:pt x="72" y="110"/>
                      </a:lnTo>
                      <a:lnTo>
                        <a:pt x="68" y="100"/>
                      </a:lnTo>
                      <a:lnTo>
                        <a:pt x="66" y="90"/>
                      </a:lnTo>
                      <a:lnTo>
                        <a:pt x="65" y="76"/>
                      </a:lnTo>
                      <a:lnTo>
                        <a:pt x="64" y="61"/>
                      </a:lnTo>
                      <a:lnTo>
                        <a:pt x="61" y="46"/>
                      </a:lnTo>
                      <a:lnTo>
                        <a:pt x="57" y="31"/>
                      </a:lnTo>
                      <a:lnTo>
                        <a:pt x="51" y="19"/>
                      </a:lnTo>
                      <a:lnTo>
                        <a:pt x="42" y="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1" name="Freeform 77"/>
                <p:cNvSpPr>
                  <a:spLocks/>
                </p:cNvSpPr>
                <p:nvPr/>
              </p:nvSpPr>
              <p:spPr bwMode="auto">
                <a:xfrm>
                  <a:off x="2974" y="2396"/>
                  <a:ext cx="69" cy="26"/>
                </a:xfrm>
                <a:custGeom>
                  <a:avLst/>
                  <a:gdLst/>
                  <a:ahLst/>
                  <a:cxnLst>
                    <a:cxn ang="0">
                      <a:pos x="125" y="6"/>
                    </a:cxn>
                    <a:cxn ang="0">
                      <a:pos x="122" y="4"/>
                    </a:cxn>
                    <a:cxn ang="0">
                      <a:pos x="114" y="2"/>
                    </a:cxn>
                    <a:cxn ang="0">
                      <a:pos x="100" y="0"/>
                    </a:cxn>
                    <a:cxn ang="0">
                      <a:pos x="84" y="0"/>
                    </a:cxn>
                    <a:cxn ang="0">
                      <a:pos x="64" y="3"/>
                    </a:cxn>
                    <a:cxn ang="0">
                      <a:pos x="44" y="11"/>
                    </a:cxn>
                    <a:cxn ang="0">
                      <a:pos x="22" y="27"/>
                    </a:cxn>
                    <a:cxn ang="0">
                      <a:pos x="0" y="52"/>
                    </a:cxn>
                    <a:cxn ang="0">
                      <a:pos x="4" y="49"/>
                    </a:cxn>
                    <a:cxn ang="0">
                      <a:pos x="15" y="44"/>
                    </a:cxn>
                    <a:cxn ang="0">
                      <a:pos x="32" y="37"/>
                    </a:cxn>
                    <a:cxn ang="0">
                      <a:pos x="52" y="30"/>
                    </a:cxn>
                    <a:cxn ang="0">
                      <a:pos x="75" y="24"/>
                    </a:cxn>
                    <a:cxn ang="0">
                      <a:pos x="98" y="22"/>
                    </a:cxn>
                    <a:cxn ang="0">
                      <a:pos x="120" y="24"/>
                    </a:cxn>
                    <a:cxn ang="0">
                      <a:pos x="138" y="32"/>
                    </a:cxn>
                    <a:cxn ang="0">
                      <a:pos x="125" y="6"/>
                    </a:cxn>
                  </a:cxnLst>
                  <a:rect l="0" t="0" r="r" b="b"/>
                  <a:pathLst>
                    <a:path w="138" h="52">
                      <a:moveTo>
                        <a:pt x="125" y="6"/>
                      </a:moveTo>
                      <a:lnTo>
                        <a:pt x="122" y="4"/>
                      </a:lnTo>
                      <a:lnTo>
                        <a:pt x="114" y="2"/>
                      </a:lnTo>
                      <a:lnTo>
                        <a:pt x="100" y="0"/>
                      </a:lnTo>
                      <a:lnTo>
                        <a:pt x="84" y="0"/>
                      </a:lnTo>
                      <a:lnTo>
                        <a:pt x="64" y="3"/>
                      </a:lnTo>
                      <a:lnTo>
                        <a:pt x="44" y="11"/>
                      </a:lnTo>
                      <a:lnTo>
                        <a:pt x="22" y="27"/>
                      </a:lnTo>
                      <a:lnTo>
                        <a:pt x="0" y="52"/>
                      </a:lnTo>
                      <a:lnTo>
                        <a:pt x="4" y="49"/>
                      </a:lnTo>
                      <a:lnTo>
                        <a:pt x="15" y="44"/>
                      </a:lnTo>
                      <a:lnTo>
                        <a:pt x="32" y="37"/>
                      </a:lnTo>
                      <a:lnTo>
                        <a:pt x="52" y="30"/>
                      </a:lnTo>
                      <a:lnTo>
                        <a:pt x="75" y="24"/>
                      </a:lnTo>
                      <a:lnTo>
                        <a:pt x="98" y="22"/>
                      </a:lnTo>
                      <a:lnTo>
                        <a:pt x="120" y="24"/>
                      </a:lnTo>
                      <a:lnTo>
                        <a:pt x="138" y="3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2" name="Freeform 78"/>
                <p:cNvSpPr>
                  <a:spLocks/>
                </p:cNvSpPr>
                <p:nvPr/>
              </p:nvSpPr>
              <p:spPr bwMode="auto">
                <a:xfrm>
                  <a:off x="2762" y="2118"/>
                  <a:ext cx="35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5" y="20"/>
                    </a:cxn>
                    <a:cxn ang="0">
                      <a:pos x="9" y="29"/>
                    </a:cxn>
                    <a:cxn ang="0">
                      <a:pos x="14" y="39"/>
                    </a:cxn>
                    <a:cxn ang="0">
                      <a:pos x="19" y="47"/>
                    </a:cxn>
                    <a:cxn ang="0">
                      <a:pos x="26" y="54"/>
                    </a:cxn>
                    <a:cxn ang="0">
                      <a:pos x="34" y="57"/>
                    </a:cxn>
                    <a:cxn ang="0">
                      <a:pos x="69" y="17"/>
                    </a:cxn>
                    <a:cxn ang="0">
                      <a:pos x="34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9" h="57">
                      <a:moveTo>
                        <a:pt x="0" y="5"/>
                      </a:move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5" y="20"/>
                      </a:lnTo>
                      <a:lnTo>
                        <a:pt x="9" y="29"/>
                      </a:lnTo>
                      <a:lnTo>
                        <a:pt x="14" y="39"/>
                      </a:lnTo>
                      <a:lnTo>
                        <a:pt x="19" y="47"/>
                      </a:lnTo>
                      <a:lnTo>
                        <a:pt x="26" y="54"/>
                      </a:lnTo>
                      <a:lnTo>
                        <a:pt x="34" y="57"/>
                      </a:lnTo>
                      <a:lnTo>
                        <a:pt x="69" y="17"/>
                      </a:lnTo>
                      <a:lnTo>
                        <a:pt x="3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3" name="Freeform 79"/>
                <p:cNvSpPr>
                  <a:spLocks/>
                </p:cNvSpPr>
                <p:nvPr/>
              </p:nvSpPr>
              <p:spPr bwMode="auto">
                <a:xfrm>
                  <a:off x="3148" y="2395"/>
                  <a:ext cx="132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2" y="25"/>
                    </a:cxn>
                    <a:cxn ang="0">
                      <a:pos x="10" y="27"/>
                    </a:cxn>
                    <a:cxn ang="0">
                      <a:pos x="22" y="29"/>
                    </a:cxn>
                    <a:cxn ang="0">
                      <a:pos x="37" y="32"/>
                    </a:cxn>
                    <a:cxn ang="0">
                      <a:pos x="55" y="35"/>
                    </a:cxn>
                    <a:cxn ang="0">
                      <a:pos x="76" y="40"/>
                    </a:cxn>
                    <a:cxn ang="0">
                      <a:pos x="98" y="44"/>
                    </a:cxn>
                    <a:cxn ang="0">
                      <a:pos x="121" y="50"/>
                    </a:cxn>
                    <a:cxn ang="0">
                      <a:pos x="144" y="56"/>
                    </a:cxn>
                    <a:cxn ang="0">
                      <a:pos x="167" y="61"/>
                    </a:cxn>
                    <a:cxn ang="0">
                      <a:pos x="190" y="68"/>
                    </a:cxn>
                    <a:cxn ang="0">
                      <a:pos x="211" y="74"/>
                    </a:cxn>
                    <a:cxn ang="0">
                      <a:pos x="229" y="81"/>
                    </a:cxn>
                    <a:cxn ang="0">
                      <a:pos x="244" y="87"/>
                    </a:cxn>
                    <a:cxn ang="0">
                      <a:pos x="257" y="94"/>
                    </a:cxn>
                    <a:cxn ang="0">
                      <a:pos x="265" y="99"/>
                    </a:cxn>
                    <a:cxn ang="0">
                      <a:pos x="264" y="97"/>
                    </a:cxn>
                    <a:cxn ang="0">
                      <a:pos x="259" y="89"/>
                    </a:cxn>
                    <a:cxn ang="0">
                      <a:pos x="251" y="79"/>
                    </a:cxn>
                    <a:cxn ang="0">
                      <a:pos x="238" y="67"/>
                    </a:cxn>
                    <a:cxn ang="0">
                      <a:pos x="221" y="55"/>
                    </a:cxn>
                    <a:cxn ang="0">
                      <a:pos x="197" y="43"/>
                    </a:cxn>
                    <a:cxn ang="0">
                      <a:pos x="166" y="33"/>
                    </a:cxn>
                    <a:cxn ang="0">
                      <a:pos x="128" y="27"/>
                    </a:cxn>
                    <a:cxn ang="0">
                      <a:pos x="119" y="25"/>
                    </a:cxn>
                    <a:cxn ang="0">
                      <a:pos x="104" y="19"/>
                    </a:cxn>
                    <a:cxn ang="0">
                      <a:pos x="86" y="11"/>
                    </a:cxn>
                    <a:cxn ang="0">
                      <a:pos x="68" y="5"/>
                    </a:cxn>
                    <a:cxn ang="0">
                      <a:pos x="48" y="0"/>
                    </a:cxn>
                    <a:cxn ang="0">
                      <a:pos x="30" y="2"/>
                    </a:cxn>
                    <a:cxn ang="0">
                      <a:pos x="13" y="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65" h="99">
                      <a:moveTo>
                        <a:pt x="0" y="25"/>
                      </a:moveTo>
                      <a:lnTo>
                        <a:pt x="2" y="25"/>
                      </a:lnTo>
                      <a:lnTo>
                        <a:pt x="10" y="27"/>
                      </a:lnTo>
                      <a:lnTo>
                        <a:pt x="22" y="29"/>
                      </a:lnTo>
                      <a:lnTo>
                        <a:pt x="37" y="32"/>
                      </a:lnTo>
                      <a:lnTo>
                        <a:pt x="55" y="35"/>
                      </a:lnTo>
                      <a:lnTo>
                        <a:pt x="76" y="40"/>
                      </a:lnTo>
                      <a:lnTo>
                        <a:pt x="98" y="44"/>
                      </a:lnTo>
                      <a:lnTo>
                        <a:pt x="121" y="50"/>
                      </a:lnTo>
                      <a:lnTo>
                        <a:pt x="144" y="56"/>
                      </a:lnTo>
                      <a:lnTo>
                        <a:pt x="167" y="61"/>
                      </a:lnTo>
                      <a:lnTo>
                        <a:pt x="190" y="68"/>
                      </a:lnTo>
                      <a:lnTo>
                        <a:pt x="211" y="74"/>
                      </a:lnTo>
                      <a:lnTo>
                        <a:pt x="229" y="81"/>
                      </a:lnTo>
                      <a:lnTo>
                        <a:pt x="244" y="87"/>
                      </a:lnTo>
                      <a:lnTo>
                        <a:pt x="257" y="94"/>
                      </a:lnTo>
                      <a:lnTo>
                        <a:pt x="265" y="99"/>
                      </a:lnTo>
                      <a:lnTo>
                        <a:pt x="264" y="97"/>
                      </a:lnTo>
                      <a:lnTo>
                        <a:pt x="259" y="89"/>
                      </a:lnTo>
                      <a:lnTo>
                        <a:pt x="251" y="79"/>
                      </a:lnTo>
                      <a:lnTo>
                        <a:pt x="238" y="67"/>
                      </a:lnTo>
                      <a:lnTo>
                        <a:pt x="221" y="55"/>
                      </a:lnTo>
                      <a:lnTo>
                        <a:pt x="197" y="43"/>
                      </a:lnTo>
                      <a:lnTo>
                        <a:pt x="166" y="33"/>
                      </a:lnTo>
                      <a:lnTo>
                        <a:pt x="128" y="27"/>
                      </a:lnTo>
                      <a:lnTo>
                        <a:pt x="119" y="25"/>
                      </a:lnTo>
                      <a:lnTo>
                        <a:pt x="104" y="19"/>
                      </a:lnTo>
                      <a:lnTo>
                        <a:pt x="86" y="11"/>
                      </a:lnTo>
                      <a:lnTo>
                        <a:pt x="68" y="5"/>
                      </a:lnTo>
                      <a:lnTo>
                        <a:pt x="48" y="0"/>
                      </a:lnTo>
                      <a:lnTo>
                        <a:pt x="30" y="2"/>
                      </a:lnTo>
                      <a:lnTo>
                        <a:pt x="13" y="9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4" name="Freeform 80"/>
                <p:cNvSpPr>
                  <a:spLocks/>
                </p:cNvSpPr>
                <p:nvPr/>
              </p:nvSpPr>
              <p:spPr bwMode="auto">
                <a:xfrm>
                  <a:off x="2444" y="2247"/>
                  <a:ext cx="50" cy="102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84" y="0"/>
                    </a:cxn>
                    <a:cxn ang="0">
                      <a:pos x="79" y="3"/>
                    </a:cxn>
                    <a:cxn ang="0">
                      <a:pos x="71" y="4"/>
                    </a:cxn>
                    <a:cxn ang="0">
                      <a:pos x="62" y="6"/>
                    </a:cxn>
                    <a:cxn ang="0">
                      <a:pos x="49" y="7"/>
                    </a:cxn>
                    <a:cxn ang="0">
                      <a:pos x="34" y="8"/>
                    </a:cxn>
                    <a:cxn ang="0">
                      <a:pos x="18" y="10"/>
                    </a:cxn>
                    <a:cxn ang="0">
                      <a:pos x="0" y="8"/>
                    </a:cxn>
                    <a:cxn ang="0">
                      <a:pos x="1" y="15"/>
                    </a:cxn>
                    <a:cxn ang="0">
                      <a:pos x="4" y="35"/>
                    </a:cxn>
                    <a:cxn ang="0">
                      <a:pos x="10" y="63"/>
                    </a:cxn>
                    <a:cxn ang="0">
                      <a:pos x="17" y="95"/>
                    </a:cxn>
                    <a:cxn ang="0">
                      <a:pos x="24" y="129"/>
                    </a:cxn>
                    <a:cxn ang="0">
                      <a:pos x="33" y="160"/>
                    </a:cxn>
                    <a:cxn ang="0">
                      <a:pos x="41" y="187"/>
                    </a:cxn>
                    <a:cxn ang="0">
                      <a:pos x="50" y="204"/>
                    </a:cxn>
                    <a:cxn ang="0">
                      <a:pos x="53" y="203"/>
                    </a:cxn>
                    <a:cxn ang="0">
                      <a:pos x="57" y="202"/>
                    </a:cxn>
                    <a:cxn ang="0">
                      <a:pos x="65" y="198"/>
                    </a:cxn>
                    <a:cxn ang="0">
                      <a:pos x="73" y="194"/>
                    </a:cxn>
                    <a:cxn ang="0">
                      <a:pos x="83" y="187"/>
                    </a:cxn>
                    <a:cxn ang="0">
                      <a:pos x="91" y="180"/>
                    </a:cxn>
                    <a:cxn ang="0">
                      <a:pos x="96" y="172"/>
                    </a:cxn>
                    <a:cxn ang="0">
                      <a:pos x="100" y="163"/>
                    </a:cxn>
                    <a:cxn ang="0">
                      <a:pos x="99" y="141"/>
                    </a:cxn>
                    <a:cxn ang="0">
                      <a:pos x="96" y="90"/>
                    </a:cxn>
                    <a:cxn ang="0">
                      <a:pos x="92" y="35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00" h="204">
                      <a:moveTo>
                        <a:pt x="85" y="0"/>
                      </a:moveTo>
                      <a:lnTo>
                        <a:pt x="84" y="0"/>
                      </a:lnTo>
                      <a:lnTo>
                        <a:pt x="79" y="3"/>
                      </a:lnTo>
                      <a:lnTo>
                        <a:pt x="71" y="4"/>
                      </a:lnTo>
                      <a:lnTo>
                        <a:pt x="62" y="6"/>
                      </a:lnTo>
                      <a:lnTo>
                        <a:pt x="49" y="7"/>
                      </a:lnTo>
                      <a:lnTo>
                        <a:pt x="34" y="8"/>
                      </a:lnTo>
                      <a:lnTo>
                        <a:pt x="18" y="10"/>
                      </a:lnTo>
                      <a:lnTo>
                        <a:pt x="0" y="8"/>
                      </a:lnTo>
                      <a:lnTo>
                        <a:pt x="1" y="15"/>
                      </a:lnTo>
                      <a:lnTo>
                        <a:pt x="4" y="35"/>
                      </a:lnTo>
                      <a:lnTo>
                        <a:pt x="10" y="63"/>
                      </a:lnTo>
                      <a:lnTo>
                        <a:pt x="17" y="95"/>
                      </a:lnTo>
                      <a:lnTo>
                        <a:pt x="24" y="129"/>
                      </a:lnTo>
                      <a:lnTo>
                        <a:pt x="33" y="160"/>
                      </a:lnTo>
                      <a:lnTo>
                        <a:pt x="41" y="187"/>
                      </a:lnTo>
                      <a:lnTo>
                        <a:pt x="50" y="204"/>
                      </a:lnTo>
                      <a:lnTo>
                        <a:pt x="53" y="203"/>
                      </a:lnTo>
                      <a:lnTo>
                        <a:pt x="57" y="202"/>
                      </a:lnTo>
                      <a:lnTo>
                        <a:pt x="65" y="198"/>
                      </a:lnTo>
                      <a:lnTo>
                        <a:pt x="73" y="194"/>
                      </a:lnTo>
                      <a:lnTo>
                        <a:pt x="83" y="187"/>
                      </a:lnTo>
                      <a:lnTo>
                        <a:pt x="91" y="180"/>
                      </a:lnTo>
                      <a:lnTo>
                        <a:pt x="96" y="172"/>
                      </a:lnTo>
                      <a:lnTo>
                        <a:pt x="100" y="163"/>
                      </a:lnTo>
                      <a:lnTo>
                        <a:pt x="99" y="141"/>
                      </a:lnTo>
                      <a:lnTo>
                        <a:pt x="96" y="90"/>
                      </a:lnTo>
                      <a:lnTo>
                        <a:pt x="92" y="3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5" name="Freeform 81"/>
                <p:cNvSpPr>
                  <a:spLocks/>
                </p:cNvSpPr>
                <p:nvPr/>
              </p:nvSpPr>
              <p:spPr bwMode="auto">
                <a:xfrm>
                  <a:off x="2417" y="1916"/>
                  <a:ext cx="143" cy="90"/>
                </a:xfrm>
                <a:custGeom>
                  <a:avLst/>
                  <a:gdLst/>
                  <a:ahLst/>
                  <a:cxnLst>
                    <a:cxn ang="0">
                      <a:pos x="271" y="136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5" y="1"/>
                    </a:cxn>
                    <a:cxn ang="0">
                      <a:pos x="14" y="5"/>
                    </a:cxn>
                    <a:cxn ang="0">
                      <a:pos x="6" y="11"/>
                    </a:cxn>
                    <a:cxn ang="0">
                      <a:pos x="0" y="21"/>
                    </a:cxn>
                    <a:cxn ang="0">
                      <a:pos x="2" y="35"/>
                    </a:cxn>
                    <a:cxn ang="0">
                      <a:pos x="9" y="54"/>
                    </a:cxn>
                    <a:cxn ang="0">
                      <a:pos x="274" y="180"/>
                    </a:cxn>
                    <a:cxn ang="0">
                      <a:pos x="278" y="175"/>
                    </a:cxn>
                    <a:cxn ang="0">
                      <a:pos x="285" y="163"/>
                    </a:cxn>
                    <a:cxn ang="0">
                      <a:pos x="286" y="149"/>
                    </a:cxn>
                    <a:cxn ang="0">
                      <a:pos x="271" y="136"/>
                    </a:cxn>
                  </a:cxnLst>
                  <a:rect l="0" t="0" r="r" b="b"/>
                  <a:pathLst>
                    <a:path w="286" h="180">
                      <a:moveTo>
                        <a:pt x="271" y="136"/>
                      </a:move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5" y="1"/>
                      </a:lnTo>
                      <a:lnTo>
                        <a:pt x="14" y="5"/>
                      </a:lnTo>
                      <a:lnTo>
                        <a:pt x="6" y="11"/>
                      </a:lnTo>
                      <a:lnTo>
                        <a:pt x="0" y="21"/>
                      </a:lnTo>
                      <a:lnTo>
                        <a:pt x="2" y="35"/>
                      </a:lnTo>
                      <a:lnTo>
                        <a:pt x="9" y="54"/>
                      </a:lnTo>
                      <a:lnTo>
                        <a:pt x="274" y="180"/>
                      </a:lnTo>
                      <a:lnTo>
                        <a:pt x="278" y="175"/>
                      </a:lnTo>
                      <a:lnTo>
                        <a:pt x="285" y="163"/>
                      </a:lnTo>
                      <a:lnTo>
                        <a:pt x="286" y="149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6" name="Freeform 82"/>
                <p:cNvSpPr>
                  <a:spLocks/>
                </p:cNvSpPr>
                <p:nvPr/>
              </p:nvSpPr>
              <p:spPr bwMode="auto">
                <a:xfrm>
                  <a:off x="2492" y="2000"/>
                  <a:ext cx="27" cy="4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" y="11"/>
                    </a:cxn>
                    <a:cxn ang="0">
                      <a:pos x="4" y="21"/>
                    </a:cxn>
                    <a:cxn ang="0">
                      <a:pos x="8" y="34"/>
                    </a:cxn>
                    <a:cxn ang="0">
                      <a:pos x="13" y="43"/>
                    </a:cxn>
                    <a:cxn ang="0">
                      <a:pos x="19" y="51"/>
                    </a:cxn>
                    <a:cxn ang="0">
                      <a:pos x="25" y="60"/>
                    </a:cxn>
                    <a:cxn ang="0">
                      <a:pos x="30" y="71"/>
                    </a:cxn>
                    <a:cxn ang="0">
                      <a:pos x="35" y="79"/>
                    </a:cxn>
                    <a:cxn ang="0">
                      <a:pos x="40" y="83"/>
                    </a:cxn>
                    <a:cxn ang="0">
                      <a:pos x="47" y="84"/>
                    </a:cxn>
                    <a:cxn ang="0">
                      <a:pos x="51" y="81"/>
                    </a:cxn>
                    <a:cxn ang="0">
                      <a:pos x="55" y="72"/>
                    </a:cxn>
                    <a:cxn ang="0">
                      <a:pos x="51" y="57"/>
                    </a:cxn>
                    <a:cxn ang="0">
                      <a:pos x="43" y="40"/>
                    </a:cxn>
                    <a:cxn ang="0">
                      <a:pos x="33" y="21"/>
                    </a:cxn>
                    <a:cxn ang="0">
                      <a:pos x="25" y="8"/>
                    </a:cxn>
                    <a:cxn ang="0">
                      <a:pos x="18" y="3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5" h="84">
                      <a:moveTo>
                        <a:pt x="0" y="6"/>
                      </a:moveTo>
                      <a:lnTo>
                        <a:pt x="2" y="11"/>
                      </a:lnTo>
                      <a:lnTo>
                        <a:pt x="4" y="21"/>
                      </a:lnTo>
                      <a:lnTo>
                        <a:pt x="8" y="34"/>
                      </a:lnTo>
                      <a:lnTo>
                        <a:pt x="13" y="43"/>
                      </a:lnTo>
                      <a:lnTo>
                        <a:pt x="19" y="51"/>
                      </a:lnTo>
                      <a:lnTo>
                        <a:pt x="25" y="60"/>
                      </a:lnTo>
                      <a:lnTo>
                        <a:pt x="30" y="71"/>
                      </a:lnTo>
                      <a:lnTo>
                        <a:pt x="35" y="79"/>
                      </a:lnTo>
                      <a:lnTo>
                        <a:pt x="40" y="83"/>
                      </a:lnTo>
                      <a:lnTo>
                        <a:pt x="47" y="84"/>
                      </a:lnTo>
                      <a:lnTo>
                        <a:pt x="51" y="81"/>
                      </a:lnTo>
                      <a:lnTo>
                        <a:pt x="55" y="72"/>
                      </a:lnTo>
                      <a:lnTo>
                        <a:pt x="51" y="57"/>
                      </a:lnTo>
                      <a:lnTo>
                        <a:pt x="43" y="40"/>
                      </a:lnTo>
                      <a:lnTo>
                        <a:pt x="33" y="21"/>
                      </a:lnTo>
                      <a:lnTo>
                        <a:pt x="25" y="8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7" name="Freeform 83"/>
                <p:cNvSpPr>
                  <a:spLocks/>
                </p:cNvSpPr>
                <p:nvPr/>
              </p:nvSpPr>
              <p:spPr bwMode="auto">
                <a:xfrm>
                  <a:off x="2469" y="2027"/>
                  <a:ext cx="30" cy="3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3" y="11"/>
                    </a:cxn>
                    <a:cxn ang="0">
                      <a:pos x="7" y="20"/>
                    </a:cxn>
                    <a:cxn ang="0">
                      <a:pos x="13" y="29"/>
                    </a:cxn>
                    <a:cxn ang="0">
                      <a:pos x="19" y="36"/>
                    </a:cxn>
                    <a:cxn ang="0">
                      <a:pos x="26" y="42"/>
                    </a:cxn>
                    <a:cxn ang="0">
                      <a:pos x="33" y="49"/>
                    </a:cxn>
                    <a:cxn ang="0">
                      <a:pos x="38" y="57"/>
                    </a:cxn>
                    <a:cxn ang="0">
                      <a:pos x="44" y="63"/>
                    </a:cxn>
                    <a:cxn ang="0">
                      <a:pos x="49" y="66"/>
                    </a:cxn>
                    <a:cxn ang="0">
                      <a:pos x="54" y="65"/>
                    </a:cxn>
                    <a:cxn ang="0">
                      <a:pos x="59" y="60"/>
                    </a:cxn>
                    <a:cxn ang="0">
                      <a:pos x="59" y="52"/>
                    </a:cxn>
                    <a:cxn ang="0">
                      <a:pos x="57" y="46"/>
                    </a:cxn>
                    <a:cxn ang="0">
                      <a:pos x="53" y="41"/>
                    </a:cxn>
                    <a:cxn ang="0">
                      <a:pos x="49" y="34"/>
                    </a:cxn>
                    <a:cxn ang="0">
                      <a:pos x="44" y="27"/>
                    </a:cxn>
                    <a:cxn ang="0">
                      <a:pos x="37" y="20"/>
                    </a:cxn>
                    <a:cxn ang="0">
                      <a:pos x="31" y="14"/>
                    </a:cxn>
                    <a:cxn ang="0">
                      <a:pos x="26" y="8"/>
                    </a:cxn>
                    <a:cxn ang="0">
                      <a:pos x="21" y="5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1" y="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59" h="66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7" y="20"/>
                      </a:lnTo>
                      <a:lnTo>
                        <a:pt x="13" y="29"/>
                      </a:lnTo>
                      <a:lnTo>
                        <a:pt x="19" y="36"/>
                      </a:lnTo>
                      <a:lnTo>
                        <a:pt x="26" y="42"/>
                      </a:lnTo>
                      <a:lnTo>
                        <a:pt x="33" y="49"/>
                      </a:lnTo>
                      <a:lnTo>
                        <a:pt x="38" y="57"/>
                      </a:lnTo>
                      <a:lnTo>
                        <a:pt x="44" y="63"/>
                      </a:lnTo>
                      <a:lnTo>
                        <a:pt x="49" y="66"/>
                      </a:lnTo>
                      <a:lnTo>
                        <a:pt x="54" y="65"/>
                      </a:lnTo>
                      <a:lnTo>
                        <a:pt x="59" y="60"/>
                      </a:lnTo>
                      <a:lnTo>
                        <a:pt x="59" y="52"/>
                      </a:lnTo>
                      <a:lnTo>
                        <a:pt x="57" y="46"/>
                      </a:lnTo>
                      <a:lnTo>
                        <a:pt x="53" y="41"/>
                      </a:lnTo>
                      <a:lnTo>
                        <a:pt x="49" y="34"/>
                      </a:lnTo>
                      <a:lnTo>
                        <a:pt x="44" y="27"/>
                      </a:lnTo>
                      <a:lnTo>
                        <a:pt x="37" y="20"/>
                      </a:lnTo>
                      <a:lnTo>
                        <a:pt x="31" y="14"/>
                      </a:lnTo>
                      <a:lnTo>
                        <a:pt x="26" y="8"/>
                      </a:lnTo>
                      <a:lnTo>
                        <a:pt x="21" y="5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8" name="Freeform 84"/>
                <p:cNvSpPr>
                  <a:spLocks/>
                </p:cNvSpPr>
                <p:nvPr/>
              </p:nvSpPr>
              <p:spPr bwMode="auto">
                <a:xfrm>
                  <a:off x="2469" y="2050"/>
                  <a:ext cx="74" cy="117"/>
                </a:xfrm>
                <a:custGeom>
                  <a:avLst/>
                  <a:gdLst/>
                  <a:ahLst/>
                  <a:cxnLst>
                    <a:cxn ang="0">
                      <a:pos x="149" y="0"/>
                    </a:cxn>
                    <a:cxn ang="0">
                      <a:pos x="147" y="10"/>
                    </a:cxn>
                    <a:cxn ang="0">
                      <a:pos x="141" y="29"/>
                    </a:cxn>
                    <a:cxn ang="0">
                      <a:pos x="134" y="50"/>
                    </a:cxn>
                    <a:cxn ang="0">
                      <a:pos x="128" y="63"/>
                    </a:cxn>
                    <a:cxn ang="0">
                      <a:pos x="122" y="68"/>
                    </a:cxn>
                    <a:cxn ang="0">
                      <a:pos x="117" y="75"/>
                    </a:cxn>
                    <a:cxn ang="0">
                      <a:pos x="111" y="82"/>
                    </a:cxn>
                    <a:cxn ang="0">
                      <a:pos x="105" y="90"/>
                    </a:cxn>
                    <a:cxn ang="0">
                      <a:pos x="100" y="98"/>
                    </a:cxn>
                    <a:cxn ang="0">
                      <a:pos x="96" y="105"/>
                    </a:cxn>
                    <a:cxn ang="0">
                      <a:pos x="92" y="112"/>
                    </a:cxn>
                    <a:cxn ang="0">
                      <a:pos x="90" y="117"/>
                    </a:cxn>
                    <a:cxn ang="0">
                      <a:pos x="88" y="121"/>
                    </a:cxn>
                    <a:cxn ang="0">
                      <a:pos x="84" y="126"/>
                    </a:cxn>
                    <a:cxn ang="0">
                      <a:pos x="80" y="131"/>
                    </a:cxn>
                    <a:cxn ang="0">
                      <a:pos x="75" y="134"/>
                    </a:cxn>
                    <a:cxn ang="0">
                      <a:pos x="69" y="139"/>
                    </a:cxn>
                    <a:cxn ang="0">
                      <a:pos x="64" y="142"/>
                    </a:cxn>
                    <a:cxn ang="0">
                      <a:pos x="59" y="143"/>
                    </a:cxn>
                    <a:cxn ang="0">
                      <a:pos x="53" y="144"/>
                    </a:cxn>
                    <a:cxn ang="0">
                      <a:pos x="47" y="146"/>
                    </a:cxn>
                    <a:cxn ang="0">
                      <a:pos x="39" y="147"/>
                    </a:cxn>
                    <a:cxn ang="0">
                      <a:pos x="31" y="149"/>
                    </a:cxn>
                    <a:cxn ang="0">
                      <a:pos x="22" y="152"/>
                    </a:cxn>
                    <a:cxn ang="0">
                      <a:pos x="14" y="156"/>
                    </a:cxn>
                    <a:cxn ang="0">
                      <a:pos x="7" y="158"/>
                    </a:cxn>
                    <a:cxn ang="0">
                      <a:pos x="2" y="159"/>
                    </a:cxn>
                    <a:cxn ang="0">
                      <a:pos x="0" y="161"/>
                    </a:cxn>
                    <a:cxn ang="0">
                      <a:pos x="28" y="163"/>
                    </a:cxn>
                    <a:cxn ang="0">
                      <a:pos x="26" y="172"/>
                    </a:cxn>
                    <a:cxn ang="0">
                      <a:pos x="21" y="193"/>
                    </a:cxn>
                    <a:cxn ang="0">
                      <a:pos x="17" y="217"/>
                    </a:cxn>
                    <a:cxn ang="0">
                      <a:pos x="17" y="234"/>
                    </a:cxn>
                    <a:cxn ang="0">
                      <a:pos x="28" y="230"/>
                    </a:cxn>
                    <a:cxn ang="0">
                      <a:pos x="30" y="220"/>
                    </a:cxn>
                    <a:cxn ang="0">
                      <a:pos x="35" y="199"/>
                    </a:cxn>
                    <a:cxn ang="0">
                      <a:pos x="42" y="176"/>
                    </a:cxn>
                    <a:cxn ang="0">
                      <a:pos x="51" y="161"/>
                    </a:cxn>
                    <a:cxn ang="0">
                      <a:pos x="52" y="161"/>
                    </a:cxn>
                    <a:cxn ang="0">
                      <a:pos x="54" y="159"/>
                    </a:cxn>
                    <a:cxn ang="0">
                      <a:pos x="59" y="158"/>
                    </a:cxn>
                    <a:cxn ang="0">
                      <a:pos x="66" y="155"/>
                    </a:cxn>
                    <a:cxn ang="0">
                      <a:pos x="74" y="149"/>
                    </a:cxn>
                    <a:cxn ang="0">
                      <a:pos x="83" y="140"/>
                    </a:cxn>
                    <a:cxn ang="0">
                      <a:pos x="95" y="127"/>
                    </a:cxn>
                    <a:cxn ang="0">
                      <a:pos x="107" y="111"/>
                    </a:cxn>
                    <a:cxn ang="0">
                      <a:pos x="147" y="42"/>
                    </a:cxn>
                    <a:cxn ang="0">
                      <a:pos x="149" y="0"/>
                    </a:cxn>
                  </a:cxnLst>
                  <a:rect l="0" t="0" r="r" b="b"/>
                  <a:pathLst>
                    <a:path w="149" h="234">
                      <a:moveTo>
                        <a:pt x="149" y="0"/>
                      </a:moveTo>
                      <a:lnTo>
                        <a:pt x="147" y="10"/>
                      </a:lnTo>
                      <a:lnTo>
                        <a:pt x="141" y="29"/>
                      </a:lnTo>
                      <a:lnTo>
                        <a:pt x="134" y="50"/>
                      </a:lnTo>
                      <a:lnTo>
                        <a:pt x="128" y="63"/>
                      </a:lnTo>
                      <a:lnTo>
                        <a:pt x="122" y="68"/>
                      </a:lnTo>
                      <a:lnTo>
                        <a:pt x="117" y="75"/>
                      </a:lnTo>
                      <a:lnTo>
                        <a:pt x="111" y="82"/>
                      </a:lnTo>
                      <a:lnTo>
                        <a:pt x="105" y="90"/>
                      </a:lnTo>
                      <a:lnTo>
                        <a:pt x="100" y="98"/>
                      </a:lnTo>
                      <a:lnTo>
                        <a:pt x="96" y="105"/>
                      </a:lnTo>
                      <a:lnTo>
                        <a:pt x="92" y="112"/>
                      </a:lnTo>
                      <a:lnTo>
                        <a:pt x="90" y="117"/>
                      </a:lnTo>
                      <a:lnTo>
                        <a:pt x="88" y="121"/>
                      </a:lnTo>
                      <a:lnTo>
                        <a:pt x="84" y="126"/>
                      </a:lnTo>
                      <a:lnTo>
                        <a:pt x="80" y="131"/>
                      </a:lnTo>
                      <a:lnTo>
                        <a:pt x="75" y="134"/>
                      </a:lnTo>
                      <a:lnTo>
                        <a:pt x="69" y="139"/>
                      </a:lnTo>
                      <a:lnTo>
                        <a:pt x="64" y="142"/>
                      </a:lnTo>
                      <a:lnTo>
                        <a:pt x="59" y="143"/>
                      </a:lnTo>
                      <a:lnTo>
                        <a:pt x="53" y="144"/>
                      </a:lnTo>
                      <a:lnTo>
                        <a:pt x="47" y="146"/>
                      </a:lnTo>
                      <a:lnTo>
                        <a:pt x="39" y="147"/>
                      </a:lnTo>
                      <a:lnTo>
                        <a:pt x="31" y="149"/>
                      </a:lnTo>
                      <a:lnTo>
                        <a:pt x="22" y="152"/>
                      </a:lnTo>
                      <a:lnTo>
                        <a:pt x="14" y="156"/>
                      </a:lnTo>
                      <a:lnTo>
                        <a:pt x="7" y="158"/>
                      </a:lnTo>
                      <a:lnTo>
                        <a:pt x="2" y="159"/>
                      </a:lnTo>
                      <a:lnTo>
                        <a:pt x="0" y="161"/>
                      </a:lnTo>
                      <a:lnTo>
                        <a:pt x="28" y="163"/>
                      </a:lnTo>
                      <a:lnTo>
                        <a:pt x="26" y="172"/>
                      </a:lnTo>
                      <a:lnTo>
                        <a:pt x="21" y="193"/>
                      </a:lnTo>
                      <a:lnTo>
                        <a:pt x="17" y="217"/>
                      </a:lnTo>
                      <a:lnTo>
                        <a:pt x="17" y="234"/>
                      </a:lnTo>
                      <a:lnTo>
                        <a:pt x="28" y="230"/>
                      </a:lnTo>
                      <a:lnTo>
                        <a:pt x="30" y="220"/>
                      </a:lnTo>
                      <a:lnTo>
                        <a:pt x="35" y="199"/>
                      </a:lnTo>
                      <a:lnTo>
                        <a:pt x="42" y="176"/>
                      </a:lnTo>
                      <a:lnTo>
                        <a:pt x="51" y="161"/>
                      </a:lnTo>
                      <a:lnTo>
                        <a:pt x="52" y="161"/>
                      </a:lnTo>
                      <a:lnTo>
                        <a:pt x="54" y="159"/>
                      </a:lnTo>
                      <a:lnTo>
                        <a:pt x="59" y="158"/>
                      </a:lnTo>
                      <a:lnTo>
                        <a:pt x="66" y="155"/>
                      </a:lnTo>
                      <a:lnTo>
                        <a:pt x="74" y="149"/>
                      </a:lnTo>
                      <a:lnTo>
                        <a:pt x="83" y="140"/>
                      </a:lnTo>
                      <a:lnTo>
                        <a:pt x="95" y="127"/>
                      </a:lnTo>
                      <a:lnTo>
                        <a:pt x="107" y="111"/>
                      </a:lnTo>
                      <a:lnTo>
                        <a:pt x="147" y="42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49" name="Freeform 85"/>
                <p:cNvSpPr>
                  <a:spLocks/>
                </p:cNvSpPr>
                <p:nvPr/>
              </p:nvSpPr>
              <p:spPr bwMode="auto">
                <a:xfrm>
                  <a:off x="2443" y="1932"/>
                  <a:ext cx="80" cy="4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62" y="82"/>
                    </a:cxn>
                    <a:cxn ang="0">
                      <a:pos x="160" y="82"/>
                    </a:cxn>
                    <a:cxn ang="0">
                      <a:pos x="156" y="81"/>
                    </a:cxn>
                    <a:cxn ang="0">
                      <a:pos x="150" y="79"/>
                    </a:cxn>
                    <a:cxn ang="0">
                      <a:pos x="143" y="78"/>
                    </a:cxn>
                    <a:cxn ang="0">
                      <a:pos x="135" y="75"/>
                    </a:cxn>
                    <a:cxn ang="0">
                      <a:pos x="128" y="74"/>
                    </a:cxn>
                    <a:cxn ang="0">
                      <a:pos x="122" y="74"/>
                    </a:cxn>
                    <a:cxn ang="0">
                      <a:pos x="119" y="74"/>
                    </a:cxn>
                    <a:cxn ang="0">
                      <a:pos x="0" y="18"/>
                    </a:cxn>
                    <a:cxn ang="0">
                      <a:pos x="1" y="17"/>
                    </a:cxn>
                    <a:cxn ang="0">
                      <a:pos x="4" y="12"/>
                    </a:cxn>
                    <a:cxn ang="0">
                      <a:pos x="6" y="7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62" h="82">
                      <a:moveTo>
                        <a:pt x="5" y="0"/>
                      </a:moveTo>
                      <a:lnTo>
                        <a:pt x="162" y="82"/>
                      </a:lnTo>
                      <a:lnTo>
                        <a:pt x="160" y="82"/>
                      </a:lnTo>
                      <a:lnTo>
                        <a:pt x="156" y="81"/>
                      </a:lnTo>
                      <a:lnTo>
                        <a:pt x="150" y="79"/>
                      </a:lnTo>
                      <a:lnTo>
                        <a:pt x="143" y="78"/>
                      </a:lnTo>
                      <a:lnTo>
                        <a:pt x="135" y="75"/>
                      </a:lnTo>
                      <a:lnTo>
                        <a:pt x="128" y="74"/>
                      </a:lnTo>
                      <a:lnTo>
                        <a:pt x="122" y="74"/>
                      </a:lnTo>
                      <a:lnTo>
                        <a:pt x="119" y="74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4" y="12"/>
                      </a:lnTo>
                      <a:lnTo>
                        <a:pt x="6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950" name="Freeform 86"/>
                <p:cNvSpPr>
                  <a:spLocks/>
                </p:cNvSpPr>
                <p:nvPr/>
              </p:nvSpPr>
              <p:spPr bwMode="auto">
                <a:xfrm>
                  <a:off x="2313" y="2535"/>
                  <a:ext cx="1134" cy="75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222" y="0"/>
                    </a:cxn>
                    <a:cxn ang="0">
                      <a:pos x="2268" y="66"/>
                    </a:cxn>
                    <a:cxn ang="0">
                      <a:pos x="30" y="15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268" h="151">
                      <a:moveTo>
                        <a:pt x="0" y="36"/>
                      </a:moveTo>
                      <a:lnTo>
                        <a:pt x="2222" y="0"/>
                      </a:lnTo>
                      <a:lnTo>
                        <a:pt x="2268" y="66"/>
                      </a:lnTo>
                      <a:lnTo>
                        <a:pt x="30" y="15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6951" name="Text Box 87"/>
              <p:cNvSpPr txBox="1">
                <a:spLocks noChangeArrowheads="1"/>
              </p:cNvSpPr>
              <p:nvPr/>
            </p:nvSpPr>
            <p:spPr bwMode="auto">
              <a:xfrm>
                <a:off x="2494" y="3074"/>
                <a:ext cx="797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bg1"/>
                    </a:solidFill>
                  </a:rPr>
                  <a:t>Auditor</a:t>
                </a:r>
              </a:p>
            </p:txBody>
          </p:sp>
        </p:grpSp>
      </p:grpSp>
      <p:sp>
        <p:nvSpPr>
          <p:cNvPr id="36999" name="AutoShape 135"/>
          <p:cNvSpPr>
            <a:spLocks noChangeArrowheads="1"/>
          </p:cNvSpPr>
          <p:nvPr/>
        </p:nvSpPr>
        <p:spPr bwMode="auto">
          <a:xfrm>
            <a:off x="1898651" y="1141413"/>
            <a:ext cx="2347913" cy="79375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7000" name="AutoShape 136"/>
          <p:cNvSpPr>
            <a:spLocks noChangeArrowheads="1"/>
          </p:cNvSpPr>
          <p:nvPr/>
        </p:nvSpPr>
        <p:spPr bwMode="auto">
          <a:xfrm>
            <a:off x="4305301" y="1127125"/>
            <a:ext cx="2347913" cy="79375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1725614" y="1263650"/>
            <a:ext cx="4130675" cy="2146300"/>
            <a:chOff x="238" y="489"/>
            <a:chExt cx="2602" cy="1352"/>
          </a:xfrm>
        </p:grpSpPr>
        <p:sp>
          <p:nvSpPr>
            <p:cNvPr id="36877" name="AutoShape 13"/>
            <p:cNvSpPr>
              <a:spLocks noChangeArrowheads="1"/>
            </p:cNvSpPr>
            <p:nvPr/>
          </p:nvSpPr>
          <p:spPr bwMode="auto">
            <a:xfrm flipH="1">
              <a:off x="238" y="1505"/>
              <a:ext cx="2602" cy="336"/>
            </a:xfrm>
            <a:prstGeom prst="wedgeRoundRectCallout">
              <a:avLst>
                <a:gd name="adj1" fmla="val 26630"/>
                <a:gd name="adj2" fmla="val 74403"/>
                <a:gd name="adj3" fmla="val 16667"/>
              </a:avLst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q2 = max(d1,d2,d3)</a:t>
              </a:r>
            </a:p>
          </p:txBody>
        </p:sp>
        <p:sp>
          <p:nvSpPr>
            <p:cNvPr id="37001" name="AutoShape 137"/>
            <p:cNvSpPr>
              <a:spLocks noChangeArrowheads="1"/>
            </p:cNvSpPr>
            <p:nvPr/>
          </p:nvSpPr>
          <p:spPr bwMode="auto">
            <a:xfrm>
              <a:off x="365" y="489"/>
              <a:ext cx="1152" cy="423"/>
            </a:xfrm>
            <a:prstGeom prst="flowChartAlternateProcess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1773239" y="1249363"/>
            <a:ext cx="4130675" cy="3232150"/>
            <a:chOff x="238" y="509"/>
            <a:chExt cx="2602" cy="2036"/>
          </a:xfrm>
        </p:grpSpPr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 flipH="1">
              <a:off x="238" y="2209"/>
              <a:ext cx="2602" cy="336"/>
            </a:xfrm>
            <a:prstGeom prst="wedgeRoundRectCallout">
              <a:avLst>
                <a:gd name="adj1" fmla="val 24287"/>
                <a:gd name="adj2" fmla="val 88093"/>
                <a:gd name="adj3" fmla="val 16667"/>
              </a:avLst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q2 = max(d1,d2)</a:t>
              </a:r>
            </a:p>
          </p:txBody>
        </p:sp>
        <p:sp>
          <p:nvSpPr>
            <p:cNvPr id="37002" name="AutoShape 138"/>
            <p:cNvSpPr>
              <a:spLocks noChangeArrowheads="1"/>
            </p:cNvSpPr>
            <p:nvPr/>
          </p:nvSpPr>
          <p:spPr bwMode="auto">
            <a:xfrm>
              <a:off x="413" y="509"/>
              <a:ext cx="596" cy="346"/>
            </a:xfrm>
            <a:prstGeom prst="flowChartAlternateProcess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8" name="Group 133"/>
          <p:cNvGrpSpPr>
            <a:grpSpLocks/>
          </p:cNvGrpSpPr>
          <p:nvPr/>
        </p:nvGrpSpPr>
        <p:grpSpPr bwMode="auto">
          <a:xfrm>
            <a:off x="1884363" y="1312863"/>
            <a:ext cx="6659562" cy="531812"/>
            <a:chOff x="308" y="433"/>
            <a:chExt cx="4195" cy="335"/>
          </a:xfrm>
        </p:grpSpPr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308" y="433"/>
              <a:ext cx="365" cy="335"/>
              <a:chOff x="308" y="566"/>
              <a:chExt cx="365" cy="335"/>
            </a:xfrm>
          </p:grpSpPr>
          <p:sp>
            <p:nvSpPr>
              <p:cNvPr id="36952" name="Oval 88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62" name="Text Box 98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d1</a:t>
                </a:r>
              </a:p>
            </p:txBody>
          </p:sp>
        </p:grp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691" y="433"/>
              <a:ext cx="365" cy="335"/>
              <a:chOff x="308" y="566"/>
              <a:chExt cx="365" cy="335"/>
            </a:xfrm>
          </p:grpSpPr>
          <p:sp>
            <p:nvSpPr>
              <p:cNvPr id="36965" name="Oval 101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66" name="Text Box 102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d2</a:t>
                </a:r>
              </a:p>
            </p:txBody>
          </p: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1457" y="433"/>
              <a:ext cx="365" cy="335"/>
              <a:chOff x="308" y="566"/>
              <a:chExt cx="365" cy="335"/>
            </a:xfrm>
          </p:grpSpPr>
          <p:sp>
            <p:nvSpPr>
              <p:cNvPr id="36968" name="Oval 104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69" name="Text Box 105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d4</a:t>
                </a: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auto">
            <a:xfrm>
              <a:off x="2223" y="433"/>
              <a:ext cx="365" cy="335"/>
              <a:chOff x="308" y="566"/>
              <a:chExt cx="365" cy="335"/>
            </a:xfrm>
          </p:grpSpPr>
          <p:sp>
            <p:nvSpPr>
              <p:cNvPr id="36971" name="Oval 107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72" name="Text Box 108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d6</a:t>
                </a:r>
              </a:p>
            </p:txBody>
          </p:sp>
        </p:grpSp>
        <p:grpSp>
          <p:nvGrpSpPr>
            <p:cNvPr id="13" name="Group 112"/>
            <p:cNvGrpSpPr>
              <a:grpSpLocks/>
            </p:cNvGrpSpPr>
            <p:nvPr/>
          </p:nvGrpSpPr>
          <p:grpSpPr bwMode="auto">
            <a:xfrm>
              <a:off x="1074" y="433"/>
              <a:ext cx="365" cy="335"/>
              <a:chOff x="308" y="566"/>
              <a:chExt cx="365" cy="335"/>
            </a:xfrm>
          </p:grpSpPr>
          <p:sp>
            <p:nvSpPr>
              <p:cNvPr id="36977" name="Oval 113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78" name="Text Box 114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d3</a:t>
                </a:r>
              </a:p>
            </p:txBody>
          </p:sp>
        </p:grpSp>
        <p:grpSp>
          <p:nvGrpSpPr>
            <p:cNvPr id="14" name="Group 115"/>
            <p:cNvGrpSpPr>
              <a:grpSpLocks/>
            </p:cNvGrpSpPr>
            <p:nvPr/>
          </p:nvGrpSpPr>
          <p:grpSpPr bwMode="auto">
            <a:xfrm>
              <a:off x="1840" y="433"/>
              <a:ext cx="365" cy="335"/>
              <a:chOff x="308" y="566"/>
              <a:chExt cx="365" cy="335"/>
            </a:xfrm>
          </p:grpSpPr>
          <p:sp>
            <p:nvSpPr>
              <p:cNvPr id="36980" name="Oval 116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81" name="Text Box 117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d5</a:t>
                </a:r>
              </a:p>
            </p:txBody>
          </p:sp>
        </p:grpSp>
        <p:grpSp>
          <p:nvGrpSpPr>
            <p:cNvPr id="15" name="Group 118"/>
            <p:cNvGrpSpPr>
              <a:grpSpLocks/>
            </p:cNvGrpSpPr>
            <p:nvPr/>
          </p:nvGrpSpPr>
          <p:grpSpPr bwMode="auto">
            <a:xfrm>
              <a:off x="2606" y="433"/>
              <a:ext cx="365" cy="335"/>
              <a:chOff x="308" y="566"/>
              <a:chExt cx="365" cy="335"/>
            </a:xfrm>
          </p:grpSpPr>
          <p:sp>
            <p:nvSpPr>
              <p:cNvPr id="36983" name="Oval 119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84" name="Text Box 120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d7</a:t>
                </a:r>
              </a:p>
            </p:txBody>
          </p:sp>
        </p:grpSp>
        <p:grpSp>
          <p:nvGrpSpPr>
            <p:cNvPr id="16" name="Group 121"/>
            <p:cNvGrpSpPr>
              <a:grpSpLocks/>
            </p:cNvGrpSpPr>
            <p:nvPr/>
          </p:nvGrpSpPr>
          <p:grpSpPr bwMode="auto">
            <a:xfrm>
              <a:off x="2989" y="433"/>
              <a:ext cx="365" cy="335"/>
              <a:chOff x="308" y="566"/>
              <a:chExt cx="365" cy="335"/>
            </a:xfrm>
          </p:grpSpPr>
          <p:sp>
            <p:nvSpPr>
              <p:cNvPr id="36986" name="Oval 122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87" name="Text Box 123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d8</a:t>
                </a:r>
              </a:p>
            </p:txBody>
          </p: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3372" y="433"/>
              <a:ext cx="365" cy="335"/>
              <a:chOff x="308" y="566"/>
              <a:chExt cx="365" cy="335"/>
            </a:xfrm>
          </p:grpSpPr>
          <p:sp>
            <p:nvSpPr>
              <p:cNvPr id="36989" name="Oval 125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90" name="Text Box 126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…</a:t>
                </a:r>
              </a:p>
            </p:txBody>
          </p:sp>
        </p:grpSp>
        <p:grpSp>
          <p:nvGrpSpPr>
            <p:cNvPr id="18" name="Group 127"/>
            <p:cNvGrpSpPr>
              <a:grpSpLocks/>
            </p:cNvGrpSpPr>
            <p:nvPr/>
          </p:nvGrpSpPr>
          <p:grpSpPr bwMode="auto">
            <a:xfrm>
              <a:off x="4138" y="433"/>
              <a:ext cx="365" cy="335"/>
              <a:chOff x="308" y="566"/>
              <a:chExt cx="365" cy="335"/>
            </a:xfrm>
          </p:grpSpPr>
          <p:sp>
            <p:nvSpPr>
              <p:cNvPr id="36992" name="Oval 128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93" name="Text Box 129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</a:t>
                </a:r>
                <a:r>
                  <a:rPr lang="en-US" sz="2400" baseline="-25000"/>
                  <a:t>n</a:t>
                </a:r>
              </a:p>
            </p:txBody>
          </p:sp>
        </p:grp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3755" y="433"/>
              <a:ext cx="423" cy="335"/>
              <a:chOff x="308" y="566"/>
              <a:chExt cx="365" cy="335"/>
            </a:xfrm>
          </p:grpSpPr>
          <p:sp>
            <p:nvSpPr>
              <p:cNvPr id="36995" name="Oval 131"/>
              <p:cNvSpPr>
                <a:spLocks noChangeArrowheads="1"/>
              </p:cNvSpPr>
              <p:nvPr/>
            </p:nvSpPr>
            <p:spPr bwMode="auto">
              <a:xfrm>
                <a:off x="462" y="566"/>
                <a:ext cx="56" cy="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96" name="Text Box 132"/>
              <p:cNvSpPr txBox="1">
                <a:spLocks noChangeArrowheads="1"/>
              </p:cNvSpPr>
              <p:nvPr/>
            </p:nvSpPr>
            <p:spPr bwMode="auto">
              <a:xfrm>
                <a:off x="308" y="613"/>
                <a:ext cx="365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/>
                  <a:t>d</a:t>
                </a:r>
                <a:r>
                  <a:rPr lang="en-US" sz="2400" baseline="-25000"/>
                  <a:t>n-1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2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6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369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  <p:bldP spid="36881" grpId="0" animBg="1"/>
      <p:bldP spid="36882" grpId="0"/>
      <p:bldP spid="36884" grpId="0" animBg="1"/>
      <p:bldP spid="36885" grpId="0"/>
      <p:bldP spid="36999" grpId="0" animBg="1"/>
      <p:bldP spid="37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Data Privacy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Given:</a:t>
            </a:r>
          </a:p>
          <a:p>
            <a:pPr lvl="1"/>
            <a:r>
              <a:rPr lang="en-US" dirty="0"/>
              <a:t>a dataset with sensitive information</a:t>
            </a:r>
          </a:p>
          <a:p>
            <a:pPr lvl="2"/>
            <a:r>
              <a:rPr lang="en-US" dirty="0"/>
              <a:t>Health records, census data, financial data, …</a:t>
            </a:r>
          </a:p>
          <a:p>
            <a:r>
              <a:rPr lang="en-US" dirty="0">
                <a:solidFill>
                  <a:srgbClr val="C00000"/>
                </a:solidFill>
              </a:rPr>
              <a:t>How to:</a:t>
            </a:r>
          </a:p>
          <a:p>
            <a:pPr lvl="1"/>
            <a:r>
              <a:rPr lang="en-US" dirty="0"/>
              <a:t>Compute and release functions of the dataset,</a:t>
            </a:r>
          </a:p>
          <a:p>
            <a:pPr lvl="1"/>
            <a:r>
              <a:rPr lang="en-US" dirty="0"/>
              <a:t>Without compromising individual privacy.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BE169F7-8779-4712-B6E7-5FBA45D78A1B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8050" y="419100"/>
            <a:ext cx="7772400" cy="1143000"/>
          </a:xfrm>
        </p:spPr>
        <p:txBody>
          <a:bodyPr/>
          <a:lstStyle/>
          <a:p>
            <a:r>
              <a:rPr lang="en-US"/>
              <a:t>Adversary’s Success 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flipH="1">
            <a:off x="1901826" y="1600200"/>
            <a:ext cx="4130675" cy="533400"/>
          </a:xfrm>
          <a:prstGeom prst="wedgeRoundRectCallout">
            <a:avLst>
              <a:gd name="adj1" fmla="val 25440"/>
              <a:gd name="adj2" fmla="val 81843"/>
              <a:gd name="adj3" fmla="val 1666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max(d1,d2,d3,d4)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 flipH="1">
            <a:off x="1901826" y="2389188"/>
            <a:ext cx="4130675" cy="533400"/>
          </a:xfrm>
          <a:prstGeom prst="wedgeRoundRectCallout">
            <a:avLst>
              <a:gd name="adj1" fmla="val 26630"/>
              <a:gd name="adj2" fmla="val 74403"/>
              <a:gd name="adj3" fmla="val 16667"/>
            </a:avLst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max(d1,d2,d3)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 flipH="1">
            <a:off x="1885951" y="3175000"/>
            <a:ext cx="4130675" cy="533400"/>
          </a:xfrm>
          <a:prstGeom prst="wedgeRoundRectCallout">
            <a:avLst>
              <a:gd name="adj1" fmla="val 24287"/>
              <a:gd name="adj2" fmla="val 88093"/>
              <a:gd name="adj3" fmla="val 1666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max(d1,d2)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232526" y="2343150"/>
            <a:ext cx="3051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denied: d4=M</a:t>
            </a:r>
            <a:r>
              <a:rPr lang="en-US" sz="2400" baseline="-25000"/>
              <a:t>1234</a:t>
            </a:r>
            <a:endParaRPr lang="en-US" sz="2400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232526" y="3217863"/>
            <a:ext cx="3051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denied: d3=M</a:t>
            </a:r>
            <a:r>
              <a:rPr lang="en-US" sz="2400" baseline="-25000"/>
              <a:t>123</a:t>
            </a:r>
            <a:endParaRPr lang="en-US" sz="2400"/>
          </a:p>
        </p:txBody>
      </p:sp>
      <p:pic>
        <p:nvPicPr>
          <p:cNvPr id="69645" name="Picture 13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99000" y="5837238"/>
            <a:ext cx="1847850" cy="449262"/>
            <a:chOff x="2000" y="3677"/>
            <a:chExt cx="1164" cy="283"/>
          </a:xfrm>
        </p:grpSpPr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 flipH="1">
              <a:off x="2007" y="3677"/>
              <a:ext cx="1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>
              <a:off x="2000" y="3960"/>
              <a:ext cx="1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1951038" y="4619625"/>
            <a:ext cx="4386262" cy="72548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Recover 1/8 of the database!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69652" name="Freeform 20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3" name="Freeform 21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4" name="Freeform 22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5" name="Freeform 23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6" name="Freeform 24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7" name="Freeform 25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8" name="Freeform 26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0" name="Freeform 28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2" name="Freeform 30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3" name="Freeform 31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6" name="Freeform 34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7" name="Freeform 35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8" name="Freeform 36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9" name="Freeform 37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9675" name="Text Box 43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6232526" y="2781300"/>
            <a:ext cx="39417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Denied with probability 1/4</a:t>
            </a: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6232526" y="3654425"/>
            <a:ext cx="39417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Denied with probability 1/3</a:t>
            </a: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1965325" y="4098925"/>
            <a:ext cx="6796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Success probability</a:t>
            </a:r>
            <a:r>
              <a:rPr lang="en-US" sz="2400"/>
              <a:t>: 1/4 + (1- 1/4)</a:t>
            </a:r>
            <a:r>
              <a:rPr lang="en-US" sz="2400">
                <a:cs typeface="Times New Roman" pitchFamily="18" charset="0"/>
              </a:rPr>
              <a:t>·</a:t>
            </a:r>
            <a:r>
              <a:rPr lang="en-US" sz="2400"/>
              <a:t>1/3 = 1/2  </a:t>
            </a:r>
          </a:p>
        </p:txBody>
      </p:sp>
    </p:spTree>
    <p:extLst>
      <p:ext uri="{BB962C8B-B14F-4D97-AF65-F5344CB8AC3E}">
        <p14:creationId xmlns:p14="http://schemas.microsoft.com/office/powerpoint/2010/main" val="37781977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76" grpId="0"/>
      <p:bldP spid="69677" grpId="0"/>
      <p:bldP spid="696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6AAF-C25C-48CE-B12C-8408E3DA075B}" type="slidenum">
              <a:rPr lang="en-US"/>
              <a:pPr/>
              <a:t>21</a:t>
            </a:fld>
            <a:endParaRPr lang="en-US"/>
          </a:p>
        </p:txBody>
      </p:sp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2"/>
          <a:srcRect l="3125" t="9050" r="3125" b="9267"/>
          <a:stretch>
            <a:fillRect/>
          </a:stretch>
        </p:blipFill>
        <p:spPr bwMode="auto">
          <a:xfrm>
            <a:off x="1524000" y="204788"/>
            <a:ext cx="9144000" cy="597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5229924" y="379141"/>
            <a:ext cx="1836233" cy="5776332"/>
          </a:xfrm>
          <a:custGeom>
            <a:avLst/>
            <a:gdLst>
              <a:gd name="connsiteX0" fmla="*/ 40887 w 1836233"/>
              <a:gd name="connsiteY0" fmla="*/ 5776332 h 5776332"/>
              <a:gd name="connsiteX1" fmla="*/ 29736 w 1836233"/>
              <a:gd name="connsiteY1" fmla="*/ 4917688 h 5776332"/>
              <a:gd name="connsiteX2" fmla="*/ 219306 w 1836233"/>
              <a:gd name="connsiteY2" fmla="*/ 4181708 h 5776332"/>
              <a:gd name="connsiteX3" fmla="*/ 698809 w 1836233"/>
              <a:gd name="connsiteY3" fmla="*/ 3534937 h 5776332"/>
              <a:gd name="connsiteX4" fmla="*/ 1044497 w 1836233"/>
              <a:gd name="connsiteY4" fmla="*/ 3122342 h 5776332"/>
              <a:gd name="connsiteX5" fmla="*/ 1211765 w 1836233"/>
              <a:gd name="connsiteY5" fmla="*/ 2609386 h 5776332"/>
              <a:gd name="connsiteX6" fmla="*/ 1312126 w 1836233"/>
              <a:gd name="connsiteY6" fmla="*/ 1761893 h 5776332"/>
              <a:gd name="connsiteX7" fmla="*/ 1635511 w 1836233"/>
              <a:gd name="connsiteY7" fmla="*/ 624469 h 5776332"/>
              <a:gd name="connsiteX8" fmla="*/ 1836233 w 1836233"/>
              <a:gd name="connsiteY8" fmla="*/ 0 h 5776332"/>
              <a:gd name="connsiteX9" fmla="*/ 1836233 w 1836233"/>
              <a:gd name="connsiteY9" fmla="*/ 0 h 577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6233" h="5776332">
                <a:moveTo>
                  <a:pt x="40887" y="5776332"/>
                </a:moveTo>
                <a:cubicBezTo>
                  <a:pt x="20443" y="5479895"/>
                  <a:pt x="0" y="5183459"/>
                  <a:pt x="29736" y="4917688"/>
                </a:cubicBezTo>
                <a:cubicBezTo>
                  <a:pt x="59472" y="4651917"/>
                  <a:pt x="107794" y="4412167"/>
                  <a:pt x="219306" y="4181708"/>
                </a:cubicBezTo>
                <a:cubicBezTo>
                  <a:pt x="330818" y="3951249"/>
                  <a:pt x="561277" y="3711498"/>
                  <a:pt x="698809" y="3534937"/>
                </a:cubicBezTo>
                <a:cubicBezTo>
                  <a:pt x="836341" y="3358376"/>
                  <a:pt x="959004" y="3276601"/>
                  <a:pt x="1044497" y="3122342"/>
                </a:cubicBezTo>
                <a:cubicBezTo>
                  <a:pt x="1129990" y="2968084"/>
                  <a:pt x="1167160" y="2836128"/>
                  <a:pt x="1211765" y="2609386"/>
                </a:cubicBezTo>
                <a:cubicBezTo>
                  <a:pt x="1256370" y="2382645"/>
                  <a:pt x="1241502" y="2092712"/>
                  <a:pt x="1312126" y="1761893"/>
                </a:cubicBezTo>
                <a:cubicBezTo>
                  <a:pt x="1382750" y="1431074"/>
                  <a:pt x="1548160" y="918118"/>
                  <a:pt x="1635511" y="624469"/>
                </a:cubicBezTo>
                <a:cubicBezTo>
                  <a:pt x="1722862" y="330820"/>
                  <a:pt x="1836233" y="0"/>
                  <a:pt x="1836233" y="0"/>
                </a:cubicBezTo>
                <a:lnTo>
                  <a:pt x="1836233" y="0"/>
                </a:ln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Line Callout 1 8"/>
          <p:cNvSpPr/>
          <p:nvPr/>
        </p:nvSpPr>
        <p:spPr>
          <a:xfrm>
            <a:off x="6629400" y="4953000"/>
            <a:ext cx="1143000" cy="762000"/>
          </a:xfrm>
          <a:prstGeom prst="borderCallout1">
            <a:avLst>
              <a:gd name="adj1" fmla="val 18750"/>
              <a:gd name="adj2" fmla="val -8333"/>
              <a:gd name="adj3" fmla="val 34939"/>
              <a:gd name="adj4" fmla="val -128089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מגדלי עזריאלי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CAF446-6A6C-47E0-8FB8-CD3E532D7372}"/>
              </a:ext>
            </a:extLst>
          </p:cNvPr>
          <p:cNvSpPr txBox="1"/>
          <p:nvPr/>
        </p:nvSpPr>
        <p:spPr>
          <a:xfrm>
            <a:off x="3060441" y="6269485"/>
            <a:ext cx="27918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Thanks to Miri </a:t>
            </a:r>
            <a:r>
              <a:rPr lang="en-US" sz="2400" dirty="0" err="1">
                <a:solidFill>
                  <a:srgbClr val="FF0000"/>
                </a:solidFill>
              </a:rPr>
              <a:t>Regev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9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1F1-FF44-4B2A-A1DA-51E18CA75203}" type="slidenum">
              <a:rPr lang="en-US"/>
              <a:pPr/>
              <a:t>22</a:t>
            </a:fld>
            <a:endParaRPr lang="en-US"/>
          </a:p>
        </p:txBody>
      </p:sp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2"/>
          <a:srcRect l="33626" t="30817" r="1611" b="10135"/>
          <a:stretch>
            <a:fillRect/>
          </a:stretch>
        </p:blipFill>
        <p:spPr bwMode="auto">
          <a:xfrm>
            <a:off x="1524000" y="1"/>
            <a:ext cx="9144000" cy="6253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2590800" y="3733800"/>
            <a:ext cx="2880732" cy="1981200"/>
          </a:xfrm>
          <a:custGeom>
            <a:avLst/>
            <a:gdLst>
              <a:gd name="connsiteX0" fmla="*/ 78059 w 2118732"/>
              <a:gd name="connsiteY0" fmla="*/ 1460810 h 1460810"/>
              <a:gd name="connsiteX1" fmla="*/ 1304693 w 2118732"/>
              <a:gd name="connsiteY1" fmla="*/ 1460810 h 1460810"/>
              <a:gd name="connsiteX2" fmla="*/ 1471961 w 2118732"/>
              <a:gd name="connsiteY2" fmla="*/ 1460810 h 1460810"/>
              <a:gd name="connsiteX3" fmla="*/ 1683834 w 2118732"/>
              <a:gd name="connsiteY3" fmla="*/ 814039 h 1460810"/>
              <a:gd name="connsiteX4" fmla="*/ 2118732 w 2118732"/>
              <a:gd name="connsiteY4" fmla="*/ 0 h 1460810"/>
              <a:gd name="connsiteX5" fmla="*/ 1382752 w 2118732"/>
              <a:gd name="connsiteY5" fmla="*/ 301083 h 1460810"/>
              <a:gd name="connsiteX6" fmla="*/ 735981 w 2118732"/>
              <a:gd name="connsiteY6" fmla="*/ 568713 h 1460810"/>
              <a:gd name="connsiteX7" fmla="*/ 0 w 2118732"/>
              <a:gd name="connsiteY7" fmla="*/ 802888 h 1460810"/>
              <a:gd name="connsiteX8" fmla="*/ 78059 w 2118732"/>
              <a:gd name="connsiteY8" fmla="*/ 1460810 h 14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732" h="1460810">
                <a:moveTo>
                  <a:pt x="78059" y="1460810"/>
                </a:moveTo>
                <a:lnTo>
                  <a:pt x="1304693" y="1460810"/>
                </a:lnTo>
                <a:lnTo>
                  <a:pt x="1471961" y="1460810"/>
                </a:lnTo>
                <a:lnTo>
                  <a:pt x="1683834" y="814039"/>
                </a:lnTo>
                <a:lnTo>
                  <a:pt x="2118732" y="0"/>
                </a:lnTo>
                <a:lnTo>
                  <a:pt x="1382752" y="301083"/>
                </a:lnTo>
                <a:lnTo>
                  <a:pt x="735981" y="568713"/>
                </a:lnTo>
                <a:lnTo>
                  <a:pt x="0" y="802888"/>
                </a:lnTo>
                <a:lnTo>
                  <a:pt x="78059" y="146081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6260068"/>
            <a:ext cx="1800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Thanks to Google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858000" y="4953000"/>
            <a:ext cx="1143000" cy="762000"/>
          </a:xfrm>
          <a:prstGeom prst="borderCallout1">
            <a:avLst>
              <a:gd name="adj1" fmla="val 18750"/>
              <a:gd name="adj2" fmla="val -8333"/>
              <a:gd name="adj3" fmla="val 55739"/>
              <a:gd name="adj4" fmla="val -118489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מגדלי עזריאלי</a:t>
            </a:r>
          </a:p>
        </p:txBody>
      </p:sp>
    </p:spTree>
    <p:extLst>
      <p:ext uri="{BB962C8B-B14F-4D97-AF65-F5344CB8AC3E}">
        <p14:creationId xmlns:p14="http://schemas.microsoft.com/office/powerpoint/2010/main" val="3183907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Randomization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261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16FD-DB1D-49E3-80CE-D1DF4816E95F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0038"/>
            <a:ext cx="7772400" cy="996950"/>
          </a:xfrm>
        </p:spPr>
        <p:txBody>
          <a:bodyPr/>
          <a:lstStyle/>
          <a:p>
            <a:r>
              <a:rPr lang="en-US" dirty="0"/>
              <a:t>The Scenario</a:t>
            </a: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8643938" y="1558926"/>
            <a:ext cx="665162" cy="690563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7543801" y="1711326"/>
            <a:ext cx="665163" cy="690563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5602288" y="1558926"/>
            <a:ext cx="665162" cy="690563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>
            <a:off x="6442076" y="3181350"/>
            <a:ext cx="2201863" cy="1030288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Dataminer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6267450" y="2249489"/>
            <a:ext cx="490538" cy="731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7754938" y="2401889"/>
            <a:ext cx="100012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8208963" y="2401888"/>
            <a:ext cx="696912" cy="779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 flipH="1">
            <a:off x="6442076" y="4511675"/>
            <a:ext cx="315913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>
            <a:off x="7854950" y="4511675"/>
            <a:ext cx="126365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8501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3581400" cy="4525963"/>
          </a:xfrm>
        </p:spPr>
        <p:txBody>
          <a:bodyPr/>
          <a:lstStyle/>
          <a:p>
            <a:r>
              <a:rPr lang="en-US" dirty="0"/>
              <a:t>Users provide modified values of sensitive attributes</a:t>
            </a:r>
          </a:p>
          <a:p>
            <a:endParaRPr lang="en-US" dirty="0"/>
          </a:p>
          <a:p>
            <a:r>
              <a:rPr lang="en-US" dirty="0" err="1"/>
              <a:t>Dataminer</a:t>
            </a:r>
            <a:r>
              <a:rPr lang="en-US" dirty="0"/>
              <a:t> develops models about aggregated data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2209800" y="5559425"/>
            <a:ext cx="77724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Can we develop accurate models without access to precise individual information?</a:t>
            </a:r>
          </a:p>
        </p:txBody>
      </p:sp>
    </p:spTree>
    <p:extLst>
      <p:ext uri="{BB962C8B-B14F-4D97-AF65-F5344CB8AC3E}">
        <p14:creationId xmlns:p14="http://schemas.microsoft.com/office/powerpoint/2010/main" val="2761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89F-226A-49F6-9886-F5C287CC4FD2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0038"/>
            <a:ext cx="7772400" cy="1046162"/>
          </a:xfrm>
        </p:spPr>
        <p:txBody>
          <a:bodyPr/>
          <a:lstStyle/>
          <a:p>
            <a:r>
              <a:rPr lang="en-US"/>
              <a:t>Preserving Privacy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295400"/>
            <a:ext cx="7975600" cy="532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Value distortion – return 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+r</a:t>
            </a:r>
            <a:r>
              <a:rPr lang="en-US" sz="2400" baseline="-25000" dirty="0" err="1"/>
              <a:t>i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Uniform noise: </a:t>
            </a:r>
            <a:r>
              <a:rPr lang="en-US" sz="2000" dirty="0" err="1"/>
              <a:t>r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 U(-</a:t>
            </a:r>
            <a:r>
              <a:rPr lang="en-US" sz="2000" dirty="0" err="1">
                <a:sym typeface="Symbol" pitchFamily="18" charset="2"/>
              </a:rPr>
              <a:t>a,a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Gaussian</a:t>
            </a:r>
            <a:r>
              <a:rPr lang="en-US" sz="2000" dirty="0"/>
              <a:t> noise: </a:t>
            </a:r>
            <a:r>
              <a:rPr lang="en-US" sz="2000" dirty="0" err="1"/>
              <a:t>r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 N(0,stdev)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Perturbation of an entry is fixed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ym typeface="Symbol" pitchFamily="18" charset="2"/>
              </a:rPr>
              <a:t>So that repeated queries do not reduce noise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Privacy quantification: interval of confidence [AS 2000]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With c% confidence x</a:t>
            </a:r>
            <a:r>
              <a:rPr lang="en-US" sz="2000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 is in the interval [a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, a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]. a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-a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 define the amount of privacy at c% confidence level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Examples:</a:t>
            </a: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Intuition: the larger the interval is, the better privacy is preserved.</a:t>
            </a:r>
          </a:p>
          <a:p>
            <a:pPr lvl="1"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149542" name="Group 38"/>
          <p:cNvGraphicFramePr>
            <a:graphicFrameLocks noGrp="1"/>
          </p:cNvGraphicFramePr>
          <p:nvPr>
            <p:ph sz="half" idx="2"/>
          </p:nvPr>
        </p:nvGraphicFramePr>
        <p:xfrm>
          <a:off x="2916238" y="4524375"/>
          <a:ext cx="7065962" cy="1371600"/>
        </p:xfrm>
        <a:graphic>
          <a:graphicData uri="http://schemas.openxmlformats.org/drawingml/2006/table">
            <a:tbl>
              <a:tblPr/>
              <a:tblGrid>
                <a:gridCol w="176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Uniform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x 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0.95 x 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 x 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1.34 stdev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3.92 stdev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 stdev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30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25C5845-C2D1-4C2F-A4DC-54612E7E98F4}" type="slidenum">
              <a:rPr lang="en-US"/>
              <a:pPr/>
              <a:t>26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03350"/>
          </a:xfrm>
        </p:spPr>
        <p:txBody>
          <a:bodyPr/>
          <a:lstStyle/>
          <a:p>
            <a:r>
              <a:rPr lang="en-US" dirty="0"/>
              <a:t>Prior knowledge affects privacy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03351"/>
            <a:ext cx="7772400" cy="5046663"/>
          </a:xfrm>
        </p:spPr>
        <p:txBody>
          <a:bodyPr/>
          <a:lstStyle/>
          <a:p>
            <a:r>
              <a:rPr lang="en-US" dirty="0"/>
              <a:t>Let X=age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 U(-50,50)</a:t>
            </a:r>
            <a:r>
              <a:rPr lang="en-US" dirty="0"/>
              <a:t> </a:t>
            </a:r>
          </a:p>
          <a:p>
            <a:r>
              <a:rPr lang="en-US" dirty="0"/>
              <a:t>[AS]: Privacy 100 at 100% confidence</a:t>
            </a:r>
          </a:p>
          <a:p>
            <a:r>
              <a:rPr lang="en-US" dirty="0"/>
              <a:t>Seeing a measurement -10 </a:t>
            </a:r>
          </a:p>
          <a:p>
            <a:pPr lvl="1"/>
            <a:r>
              <a:rPr lang="en-US" dirty="0"/>
              <a:t>Facts of life: Bob’s age is between 0 and 40</a:t>
            </a:r>
          </a:p>
          <a:p>
            <a:r>
              <a:rPr lang="en-US" dirty="0"/>
              <a:t>Assume you also know Bob has two children</a:t>
            </a:r>
          </a:p>
          <a:p>
            <a:pPr lvl="1"/>
            <a:r>
              <a:rPr lang="en-US" dirty="0"/>
              <a:t>Bob’s age is between 15 and 40</a:t>
            </a:r>
          </a:p>
          <a:p>
            <a:r>
              <a:rPr lang="en-US" dirty="0"/>
              <a:t>a-priori information may be used in attacking individual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9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86992" y="1517073"/>
            <a:ext cx="6027821" cy="1710891"/>
            <a:chOff x="1713297" y="2829827"/>
            <a:chExt cx="8037095" cy="2281188"/>
          </a:xfrm>
        </p:grpSpPr>
        <p:sp>
          <p:nvSpPr>
            <p:cNvPr id="5" name="Flowchart: Magnetic Disk 4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 Computation – The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3625003"/>
            <a:ext cx="10515600" cy="2935594"/>
          </a:xfrm>
        </p:spPr>
        <p:txBody>
          <a:bodyPr/>
          <a:lstStyle/>
          <a:p>
            <a:r>
              <a:rPr lang="en-US" dirty="0"/>
              <a:t>Given a dataset with sensitive personal information</a:t>
            </a:r>
          </a:p>
          <a:p>
            <a:endParaRPr lang="en-US" dirty="0"/>
          </a:p>
          <a:p>
            <a:r>
              <a:rPr lang="en-US" dirty="0"/>
              <a:t>How to compute and release functions of the dataset</a:t>
            </a:r>
          </a:p>
          <a:p>
            <a:endParaRPr lang="en-US" dirty="0"/>
          </a:p>
          <a:p>
            <a:r>
              <a:rPr lang="en-US" dirty="0"/>
              <a:t>While protecting individual privacy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7355" y="3529332"/>
            <a:ext cx="2732809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Health, social n/w, </a:t>
            </a:r>
            <a:b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location, communication, 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7355" y="4408531"/>
            <a:ext cx="2732809" cy="830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Academic research, </a:t>
            </a:r>
            <a:b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informed policy, </a:t>
            </a:r>
            <a:b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national security,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3288" y="1668627"/>
            <a:ext cx="1383145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Can be </a:t>
            </a:r>
          </a:p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Distributed!</a:t>
            </a:r>
          </a:p>
        </p:txBody>
      </p:sp>
    </p:spTree>
    <p:extLst>
      <p:ext uri="{BB962C8B-B14F-4D97-AF65-F5344CB8AC3E}">
        <p14:creationId xmlns:p14="http://schemas.microsoft.com/office/powerpoint/2010/main" val="4784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5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94160" y="245323"/>
            <a:ext cx="8287219" cy="6365196"/>
            <a:chOff x="3394160" y="245323"/>
            <a:chExt cx="8287219" cy="63651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01" y="4906230"/>
              <a:ext cx="1465005" cy="17042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113" y="2687289"/>
              <a:ext cx="1307266" cy="1703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06" y="314244"/>
              <a:ext cx="1463285" cy="1703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8696" y="245323"/>
              <a:ext cx="1841813" cy="18418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160" y="2687290"/>
              <a:ext cx="1703971" cy="170397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64401" y="366770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Trump fans in class?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929" y="660299"/>
            <a:ext cx="312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Sensitive information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8958" y="382691"/>
            <a:ext cx="10100925" cy="5208937"/>
            <a:chOff x="2058958" y="382691"/>
            <a:chExt cx="10100925" cy="5208937"/>
          </a:xfrm>
        </p:grpSpPr>
        <p:sp>
          <p:nvSpPr>
            <p:cNvPr id="18" name="Oval Callout 17"/>
            <p:cNvSpPr/>
            <p:nvPr/>
          </p:nvSpPr>
          <p:spPr>
            <a:xfrm>
              <a:off x="9860910" y="382691"/>
              <a:ext cx="1444399" cy="640444"/>
            </a:xfrm>
            <a:prstGeom prst="wedgeEllipseCallout">
              <a:avLst>
                <a:gd name="adj1" fmla="val -93967"/>
                <a:gd name="adj2" fmla="val 3396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UC!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7176592" y="4951184"/>
              <a:ext cx="1444399" cy="640444"/>
            </a:xfrm>
            <a:prstGeom prst="wedgeEllipseCallout">
              <a:avLst>
                <a:gd name="adj1" fmla="val -97564"/>
                <a:gd name="adj2" fmla="val -497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Yay!</a:t>
              </a: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10715484" y="1650404"/>
              <a:ext cx="1444399" cy="640444"/>
            </a:xfrm>
            <a:prstGeom prst="wedgeEllipseCallout">
              <a:avLst>
                <a:gd name="adj1" fmla="val -15553"/>
                <a:gd name="adj2" fmla="val 10697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Great!</a:t>
              </a: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2058958" y="2393761"/>
              <a:ext cx="1444399" cy="640444"/>
            </a:xfrm>
            <a:prstGeom prst="wedgeEllipseCallout">
              <a:avLst>
                <a:gd name="adj1" fmla="val 58544"/>
                <a:gd name="adj2" fmla="val 7128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Hooray!</a:t>
              </a:r>
            </a:p>
          </p:txBody>
        </p:sp>
      </p:grpSp>
      <p:sp>
        <p:nvSpPr>
          <p:cNvPr id="49" name="Oval Callout 48"/>
          <p:cNvSpPr/>
          <p:nvPr/>
        </p:nvSpPr>
        <p:spPr>
          <a:xfrm>
            <a:off x="6898641" y="141826"/>
            <a:ext cx="1444399" cy="640444"/>
          </a:xfrm>
          <a:prstGeom prst="wedgeEllipseCallout">
            <a:avLst>
              <a:gd name="adj1" fmla="val -93967"/>
              <a:gd name="adj2" fmla="val 3396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SMPC!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66056" y="2180232"/>
            <a:ext cx="5287326" cy="2676995"/>
            <a:chOff x="4966056" y="2180232"/>
            <a:chExt cx="5287326" cy="2676995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55981" y="2205787"/>
              <a:ext cx="1807535" cy="228115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33333" y="2205787"/>
              <a:ext cx="0" cy="228115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517758" y="2248241"/>
              <a:ext cx="3343153" cy="145189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3"/>
            </p:cNvCxnSpPr>
            <p:nvPr/>
          </p:nvCxnSpPr>
          <p:spPr>
            <a:xfrm flipH="1" flipV="1">
              <a:off x="5098131" y="3539276"/>
              <a:ext cx="4762779" cy="21387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088158" y="3816030"/>
              <a:ext cx="1235021" cy="8687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200545" y="2278195"/>
              <a:ext cx="33058" cy="218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832284" y="2274708"/>
              <a:ext cx="1268698" cy="13309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802103" y="2239655"/>
              <a:ext cx="1877952" cy="24724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912258" y="3758054"/>
              <a:ext cx="3341124" cy="109917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6746806" y="2180232"/>
              <a:ext cx="1442528" cy="193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4966056" y="2213062"/>
              <a:ext cx="1039991" cy="10662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3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6686" y="202557"/>
            <a:ext cx="9895263" cy="1219745"/>
            <a:chOff x="950198" y="157800"/>
            <a:chExt cx="9895263" cy="12197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98" y="157800"/>
              <a:ext cx="1500313" cy="12197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41863" y="433614"/>
              <a:ext cx="8403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3 Trump fans in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86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קבוצה 55"/>
          <p:cNvGrpSpPr/>
          <p:nvPr/>
        </p:nvGrpSpPr>
        <p:grpSpPr>
          <a:xfrm>
            <a:off x="1752600" y="2206696"/>
            <a:ext cx="8372290" cy="2898705"/>
            <a:chOff x="266700" y="1038225"/>
            <a:chExt cx="6772275" cy="2344738"/>
          </a:xfrm>
        </p:grpSpPr>
        <p:sp>
          <p:nvSpPr>
            <p:cNvPr id="57" name="Rectangle 4"/>
            <p:cNvSpPr>
              <a:spLocks/>
            </p:cNvSpPr>
            <p:nvPr/>
          </p:nvSpPr>
          <p:spPr bwMode="auto">
            <a:xfrm>
              <a:off x="2886075" y="1852613"/>
              <a:ext cx="1147763" cy="86995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2255838" y="1038225"/>
              <a:ext cx="23749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ea typeface="Gill Sans" charset="0"/>
                  <a:cs typeface="Gill Sans" charset="0"/>
                </a:rPr>
                <a:t>Server/agency</a:t>
              </a:r>
            </a:p>
          </p:txBody>
        </p:sp>
        <p:sp>
          <p:nvSpPr>
            <p:cNvPr id="59" name="Rectangle 6"/>
            <p:cNvSpPr>
              <a:spLocks/>
            </p:cNvSpPr>
            <p:nvPr/>
          </p:nvSpPr>
          <p:spPr bwMode="auto">
            <a:xfrm>
              <a:off x="266700" y="1038225"/>
              <a:ext cx="1587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ea typeface="Gill Sans" charset="0"/>
                  <a:cs typeface="Gill Sans" charset="0"/>
                </a:rPr>
                <a:t>Individuals</a:t>
              </a:r>
            </a:p>
          </p:txBody>
        </p:sp>
        <p:sp>
          <p:nvSpPr>
            <p:cNvPr id="60" name="Rectangle 7"/>
            <p:cNvSpPr>
              <a:spLocks/>
            </p:cNvSpPr>
            <p:nvPr/>
          </p:nvSpPr>
          <p:spPr bwMode="auto">
            <a:xfrm>
              <a:off x="5743575" y="1079500"/>
              <a:ext cx="939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ea typeface="Gill Sans" charset="0"/>
                  <a:cs typeface="Gill Sans" charset="0"/>
                </a:rPr>
                <a:t>Users</a:t>
              </a:r>
            </a:p>
          </p:txBody>
        </p:sp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1585913"/>
              <a:ext cx="3524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1978025"/>
              <a:ext cx="3524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674938"/>
              <a:ext cx="3810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050" y="2159000"/>
              <a:ext cx="7620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Line 12"/>
            <p:cNvSpPr>
              <a:spLocks noChangeShapeType="1"/>
            </p:cNvSpPr>
            <p:nvPr/>
          </p:nvSpPr>
          <p:spPr bwMode="auto">
            <a:xfrm rot="10800000">
              <a:off x="1184275" y="1747838"/>
              <a:ext cx="1711325" cy="2111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rot="10800000">
              <a:off x="1041400" y="2225675"/>
              <a:ext cx="1854200" cy="952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H="1">
              <a:off x="1309688" y="2627313"/>
              <a:ext cx="1585912" cy="5540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8" name="Group 21"/>
            <p:cNvGrpSpPr>
              <a:grpSpLocks/>
            </p:cNvGrpSpPr>
            <p:nvPr/>
          </p:nvGrpSpPr>
          <p:grpSpPr bwMode="auto">
            <a:xfrm>
              <a:off x="974725" y="1604963"/>
              <a:ext cx="180975" cy="354012"/>
              <a:chOff x="0" y="0"/>
              <a:chExt cx="114" cy="222"/>
            </a:xfrm>
          </p:grpSpPr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Line 17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Oval 19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9" name="Group 28"/>
            <p:cNvGrpSpPr>
              <a:grpSpLocks/>
            </p:cNvGrpSpPr>
            <p:nvPr/>
          </p:nvGrpSpPr>
          <p:grpSpPr bwMode="auto">
            <a:xfrm>
              <a:off x="812800" y="2111375"/>
              <a:ext cx="180975" cy="354013"/>
              <a:chOff x="0" y="0"/>
              <a:chExt cx="114" cy="222"/>
            </a:xfrm>
          </p:grpSpPr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Line 24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Line 25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Oval 26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0" name="Group 35"/>
            <p:cNvGrpSpPr>
              <a:grpSpLocks/>
            </p:cNvGrpSpPr>
            <p:nvPr/>
          </p:nvGrpSpPr>
          <p:grpSpPr bwMode="auto">
            <a:xfrm>
              <a:off x="1089025" y="3009900"/>
              <a:ext cx="182563" cy="354013"/>
              <a:chOff x="0" y="0"/>
              <a:chExt cx="114" cy="222"/>
            </a:xfrm>
          </p:grpSpPr>
          <p:sp>
            <p:nvSpPr>
              <p:cNvPr id="80" name="Line 29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Oval 33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" name="Rectangle 36"/>
            <p:cNvSpPr>
              <a:spLocks/>
            </p:cNvSpPr>
            <p:nvPr/>
          </p:nvSpPr>
          <p:spPr bwMode="auto">
            <a:xfrm>
              <a:off x="3163888" y="1947863"/>
              <a:ext cx="5715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rot="10800000">
              <a:off x="4090988" y="2646363"/>
              <a:ext cx="1262062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>
              <a:off x="4319588" y="2111375"/>
              <a:ext cx="793750" cy="95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39"/>
            <p:cNvSpPr>
              <a:spLocks/>
            </p:cNvSpPr>
            <p:nvPr/>
          </p:nvSpPr>
          <p:spPr bwMode="auto">
            <a:xfrm>
              <a:off x="4283075" y="1711325"/>
              <a:ext cx="889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queries</a:t>
              </a:r>
            </a:p>
          </p:txBody>
        </p:sp>
        <p:sp>
          <p:nvSpPr>
            <p:cNvPr id="75" name="Rectangle 40"/>
            <p:cNvSpPr>
              <a:spLocks/>
            </p:cNvSpPr>
            <p:nvPr/>
          </p:nvSpPr>
          <p:spPr bwMode="auto">
            <a:xfrm>
              <a:off x="4273550" y="2293938"/>
              <a:ext cx="889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ea typeface="Gill Sans" charset="0"/>
                  <a:cs typeface="Gill Sans" charset="0"/>
                </a:rPr>
                <a:t>answers</a:t>
              </a:r>
            </a:p>
          </p:txBody>
        </p:sp>
        <p:sp>
          <p:nvSpPr>
            <p:cNvPr id="76" name="AutoShape 41"/>
            <p:cNvSpPr>
              <a:spLocks/>
            </p:cNvSpPr>
            <p:nvPr/>
          </p:nvSpPr>
          <p:spPr bwMode="auto">
            <a:xfrm>
              <a:off x="5362575" y="1566863"/>
              <a:ext cx="1676400" cy="1816100"/>
            </a:xfrm>
            <a:prstGeom prst="roundRect">
              <a:avLst>
                <a:gd name="adj" fmla="val 11361"/>
              </a:avLst>
            </a:prstGeom>
            <a:solidFill>
              <a:srgbClr val="F1F1F1"/>
            </a:solidFill>
            <a:ln w="28575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42"/>
            <p:cNvSpPr>
              <a:spLocks/>
            </p:cNvSpPr>
            <p:nvPr/>
          </p:nvSpPr>
          <p:spPr bwMode="auto">
            <a:xfrm>
              <a:off x="5127625" y="1560513"/>
              <a:ext cx="215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78" name="Rectangle 43"/>
            <p:cNvSpPr>
              <a:spLocks/>
            </p:cNvSpPr>
            <p:nvPr/>
          </p:nvSpPr>
          <p:spPr bwMode="auto">
            <a:xfrm>
              <a:off x="4092575" y="1573213"/>
              <a:ext cx="2159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(</a:t>
              </a:r>
            </a:p>
          </p:txBody>
        </p:sp>
        <p:sp>
          <p:nvSpPr>
            <p:cNvPr id="79" name="Rectangle 44"/>
            <p:cNvSpPr>
              <a:spLocks/>
            </p:cNvSpPr>
            <p:nvPr/>
          </p:nvSpPr>
          <p:spPr bwMode="auto">
            <a:xfrm>
              <a:off x="5429250" y="1614488"/>
              <a:ext cx="1549400" cy="166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Government,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researchers,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businesses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(or) 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Malicious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adversary</a:t>
              </a:r>
            </a:p>
          </p:txBody>
        </p:sp>
      </p:grp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Privacy – The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94160" y="245323"/>
            <a:ext cx="8287219" cy="6365196"/>
            <a:chOff x="3394160" y="245323"/>
            <a:chExt cx="8287219" cy="63651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01" y="4906230"/>
              <a:ext cx="1465005" cy="17042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113" y="2687289"/>
              <a:ext cx="1307266" cy="1703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06" y="314244"/>
              <a:ext cx="1463285" cy="1703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8696" y="245323"/>
              <a:ext cx="1841813" cy="18418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160" y="2687290"/>
              <a:ext cx="1703971" cy="1703971"/>
            </a:xfrm>
            <a:prstGeom prst="rect">
              <a:avLst/>
            </a:prstGeom>
          </p:spPr>
        </p:pic>
      </p:grpSp>
      <p:pic>
        <p:nvPicPr>
          <p:cNvPr id="13" name="Picture 23" descr="kobb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06" y="4906229"/>
            <a:ext cx="2022208" cy="17042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10035264" y="5715937"/>
            <a:ext cx="1507466" cy="735984"/>
          </a:xfrm>
          <a:prstGeom prst="wedgeEllipseCallout">
            <a:avLst>
              <a:gd name="adj1" fmla="val -103411"/>
              <a:gd name="adj2" fmla="val -1990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Me too!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470" y="492369"/>
            <a:ext cx="350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minutes later – 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Kobbi</a:t>
            </a:r>
            <a:r>
              <a:rPr lang="en-US" sz="2400" dirty="0"/>
              <a:t> join the class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9451807" y="4812257"/>
            <a:ext cx="2111204" cy="735984"/>
          </a:xfrm>
          <a:prstGeom prst="wedgeEllipseCallout">
            <a:avLst>
              <a:gd name="adj1" fmla="val -63792"/>
              <a:gd name="adj2" fmla="val 866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What are you doing?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6606113" y="49114"/>
            <a:ext cx="1728811" cy="674849"/>
          </a:xfrm>
          <a:prstGeom prst="wedgeEllipseCallout">
            <a:avLst>
              <a:gd name="adj1" fmla="val -64753"/>
              <a:gd name="adj2" fmla="val 586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survey!</a:t>
            </a:r>
          </a:p>
        </p:txBody>
      </p:sp>
      <p:sp>
        <p:nvSpPr>
          <p:cNvPr id="31" name="Oval Callout 30"/>
          <p:cNvSpPr/>
          <p:nvPr/>
        </p:nvSpPr>
        <p:spPr>
          <a:xfrm>
            <a:off x="9411149" y="209674"/>
            <a:ext cx="2270230" cy="1131067"/>
          </a:xfrm>
          <a:prstGeom prst="wedgeEllipseCallout">
            <a:avLst>
              <a:gd name="adj1" fmla="val -63380"/>
              <a:gd name="adj2" fmla="val 18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How many Trump fans</a:t>
            </a:r>
          </a:p>
        </p:txBody>
      </p:sp>
      <p:sp>
        <p:nvSpPr>
          <p:cNvPr id="49" name="Oval Callout 48"/>
          <p:cNvSpPr/>
          <p:nvPr/>
        </p:nvSpPr>
        <p:spPr>
          <a:xfrm>
            <a:off x="10014369" y="1418330"/>
            <a:ext cx="2270230" cy="1131067"/>
          </a:xfrm>
          <a:prstGeom prst="wedgeEllipseCallout">
            <a:avLst>
              <a:gd name="adj1" fmla="val -1090"/>
              <a:gd name="adj2" fmla="val 614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Using SMPC!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66056" y="2180232"/>
            <a:ext cx="5287326" cy="2725997"/>
            <a:chOff x="4966056" y="2180232"/>
            <a:chExt cx="5287326" cy="2725997"/>
          </a:xfrm>
        </p:grpSpPr>
        <p:grpSp>
          <p:nvGrpSpPr>
            <p:cNvPr id="23" name="Group 22"/>
            <p:cNvGrpSpPr/>
            <p:nvPr/>
          </p:nvGrpSpPr>
          <p:grpSpPr>
            <a:xfrm>
              <a:off x="4966056" y="2180232"/>
              <a:ext cx="5287326" cy="2676995"/>
              <a:chOff x="4966056" y="2180232"/>
              <a:chExt cx="5287326" cy="267699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6655981" y="2205787"/>
                <a:ext cx="1807535" cy="22811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433333" y="2205787"/>
                <a:ext cx="0" cy="22811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6517758" y="2248241"/>
                <a:ext cx="3343153" cy="14518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5098131" y="3539276"/>
                <a:ext cx="4762779" cy="2138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088158" y="3816030"/>
                <a:ext cx="1235021" cy="8687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200545" y="2278195"/>
                <a:ext cx="33058" cy="218186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8832284" y="2274708"/>
                <a:ext cx="1268698" cy="13309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802103" y="2239655"/>
                <a:ext cx="1877952" cy="24724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912258" y="3758054"/>
                <a:ext cx="3341124" cy="10991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6746806" y="2180232"/>
                <a:ext cx="1442528" cy="19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4966056" y="2213062"/>
                <a:ext cx="1039991" cy="10662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>
              <a:stCxn id="13" idx="0"/>
            </p:cNvCxnSpPr>
            <p:nvPr/>
          </p:nvCxnSpPr>
          <p:spPr>
            <a:xfrm flipV="1">
              <a:off x="8670110" y="3891516"/>
              <a:ext cx="1583272" cy="10147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606114" y="2402958"/>
              <a:ext cx="1857402" cy="24542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135089" y="2387111"/>
              <a:ext cx="611362" cy="25157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147998" y="3723820"/>
              <a:ext cx="3186926" cy="112715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052635" y="2308952"/>
              <a:ext cx="1044112" cy="106017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4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30" grpId="0" animBg="1"/>
      <p:bldP spid="31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6156416" y="1524558"/>
            <a:ext cx="2814452" cy="1651249"/>
          </a:xfrm>
          <a:prstGeom prst="cloudCallout">
            <a:avLst>
              <a:gd name="adj1" fmla="val -69161"/>
              <a:gd name="adj2" fmla="val 12658"/>
            </a:avLst>
          </a:prstGeom>
          <a:solidFill>
            <a:schemeClr val="tx1"/>
          </a:solidFill>
          <a:ln w="317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Kobbi is TF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w.p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4/100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6686" y="202557"/>
            <a:ext cx="9895263" cy="1219745"/>
            <a:chOff x="950198" y="157800"/>
            <a:chExt cx="9895263" cy="12197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98" y="157800"/>
              <a:ext cx="1500313" cy="12197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41863" y="433614"/>
              <a:ext cx="8403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3 Trump fans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65215" y="5407796"/>
            <a:ext cx="9330399" cy="1219745"/>
            <a:chOff x="2608118" y="1682075"/>
            <a:chExt cx="9330399" cy="1219745"/>
          </a:xfrm>
        </p:grpSpPr>
        <p:sp>
          <p:nvSpPr>
            <p:cNvPr id="7" name="TextBox 6"/>
            <p:cNvSpPr txBox="1"/>
            <p:nvPr/>
          </p:nvSpPr>
          <p:spPr>
            <a:xfrm>
              <a:off x="2608118" y="1682075"/>
              <a:ext cx="7987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(after @Kobbi joins): 4 Trump fans</a:t>
              </a:r>
            </a:p>
            <a:p>
              <a:endParaRPr lang="en-US" sz="24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endParaRPr lang="en-US" sz="24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8204" y="1682075"/>
              <a:ext cx="1500313" cy="1219745"/>
            </a:xfrm>
            <a:prstGeom prst="rect">
              <a:avLst/>
            </a:prstGeom>
          </p:spPr>
        </p:pic>
      </p:grpSp>
      <p:cxnSp>
        <p:nvCxnSpPr>
          <p:cNvPr id="21" name="Straight Arrow Connector 20"/>
          <p:cNvCxnSpPr/>
          <p:nvPr/>
        </p:nvCxnSpPr>
        <p:spPr>
          <a:xfrm flipH="1" flipV="1">
            <a:off x="2265215" y="861237"/>
            <a:ext cx="2649686" cy="1680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48533" y="4198103"/>
            <a:ext cx="615767" cy="11495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psbrocksprings.com/img/brochure/Social_Engineering_graphic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34823" r="24525" b="9404"/>
          <a:stretch/>
        </p:blipFill>
        <p:spPr bwMode="auto">
          <a:xfrm>
            <a:off x="4767652" y="1722808"/>
            <a:ext cx="1485696" cy="24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6371028" y="1319750"/>
            <a:ext cx="2092619" cy="1267753"/>
          </a:xfrm>
          <a:prstGeom prst="cloudCallout">
            <a:avLst>
              <a:gd name="adj1" fmla="val -69161"/>
              <a:gd name="adj2" fmla="val 12658"/>
            </a:avLst>
          </a:prstGeom>
          <a:solidFill>
            <a:schemeClr val="tx1"/>
          </a:solidFill>
          <a:ln w="317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Aha!</a:t>
            </a:r>
          </a:p>
        </p:txBody>
      </p:sp>
    </p:spTree>
    <p:extLst>
      <p:ext uri="{BB962C8B-B14F-4D97-AF65-F5344CB8AC3E}">
        <p14:creationId xmlns:p14="http://schemas.microsoft.com/office/powerpoint/2010/main" val="12390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1" y="2849276"/>
            <a:ext cx="10515600" cy="1445070"/>
          </a:xfrm>
          <a:prstGeom prst="roundRect">
            <a:avLst/>
          </a:prstGeom>
          <a:solidFill>
            <a:srgbClr val="FF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86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Differencing attack:</a:t>
            </a:r>
          </a:p>
          <a:p>
            <a:pPr lvl="1"/>
            <a:r>
              <a:rPr lang="en-US" dirty="0"/>
              <a:t>How is my privacy affected when an attacker sees analysis before and after I join/leave?</a:t>
            </a:r>
          </a:p>
          <a:p>
            <a:endParaRPr lang="en-US" dirty="0"/>
          </a:p>
          <a:p>
            <a:r>
              <a:rPr lang="en-US" dirty="0"/>
              <a:t>More generally: </a:t>
            </a:r>
            <a:r>
              <a:rPr lang="en-US" dirty="0">
                <a:solidFill>
                  <a:srgbClr val="C00000"/>
                </a:solidFill>
              </a:rPr>
              <a:t>Composition</a:t>
            </a:r>
          </a:p>
          <a:p>
            <a:pPr lvl="1"/>
            <a:r>
              <a:rPr lang="en-US" dirty="0"/>
              <a:t>How is my privacy affected when an attacker combines results from two or more privacy preserving analyses?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Fundamental law of information: </a:t>
            </a:r>
            <a:r>
              <a:rPr lang="en-US" dirty="0"/>
              <a:t>the more information we extract from our data, the more is learned about individuals!</a:t>
            </a:r>
          </a:p>
          <a:p>
            <a:pPr lvl="1"/>
            <a:r>
              <a:rPr lang="en-US" dirty="0"/>
              <a:t>So, privacy </a:t>
            </a:r>
            <a:r>
              <a:rPr lang="en-US" i="1" dirty="0"/>
              <a:t>will</a:t>
            </a:r>
            <a:r>
              <a:rPr lang="en-US" dirty="0"/>
              <a:t> deteriorate as we use our data more and more</a:t>
            </a:r>
          </a:p>
          <a:p>
            <a:pPr lvl="1"/>
            <a:r>
              <a:rPr lang="en-US" dirty="0"/>
              <a:t>Best desiderata: </a:t>
            </a:r>
          </a:p>
          <a:p>
            <a:pPr lvl="2"/>
            <a:r>
              <a:rPr lang="en-US" dirty="0"/>
              <a:t>Deterioration is quantifiable and controllable</a:t>
            </a:r>
          </a:p>
          <a:p>
            <a:pPr lvl="2"/>
            <a:r>
              <a:rPr lang="en-US" dirty="0"/>
              <a:t>Deterioration not abrupt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8034">
            <a:off x="10146555" y="349377"/>
            <a:ext cx="1691596" cy="16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My ideal world: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76601" y="1828801"/>
            <a:ext cx="6027821" cy="1710891"/>
            <a:chOff x="1713297" y="2829827"/>
            <a:chExt cx="8037095" cy="2281188"/>
          </a:xfrm>
        </p:grpSpPr>
        <p:sp>
          <p:nvSpPr>
            <p:cNvPr id="5" name="Flowchart: Magnetic Disk 4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w/my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Privacy Desiderata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1" y="3196248"/>
            <a:ext cx="1688283" cy="1532300"/>
            <a:chOff x="7010400" y="3196248"/>
            <a:chExt cx="1688283" cy="153230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3783022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12" y="3196248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280" y="4152354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276600" y="2368416"/>
            <a:ext cx="990600" cy="101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Kobbi’s</a:t>
            </a:r>
            <a:r>
              <a:rPr lang="en-US" sz="1200" dirty="0">
                <a:solidFill>
                  <a:schemeClr val="tx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8366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only consider the </a:t>
            </a:r>
            <a:r>
              <a:rPr lang="en-US" i="1" dirty="0"/>
              <a:t>intended outcome</a:t>
            </a:r>
            <a:r>
              <a:rPr lang="en-US" dirty="0"/>
              <a:t> of analyses</a:t>
            </a:r>
          </a:p>
          <a:p>
            <a:pPr lvl="1"/>
            <a:r>
              <a:rPr lang="en-US" dirty="0"/>
              <a:t>Security flaws, hacking, implementation errors, human factors, … </a:t>
            </a:r>
          </a:p>
          <a:p>
            <a:pPr lvl="2"/>
            <a:r>
              <a:rPr lang="en-US" dirty="0"/>
              <a:t>Very important but very </a:t>
            </a:r>
            <a:r>
              <a:rPr lang="en-US" i="1" dirty="0"/>
              <a:t>different</a:t>
            </a:r>
            <a:r>
              <a:rPr lang="en-US" dirty="0"/>
              <a:t> questions</a:t>
            </a:r>
          </a:p>
          <a:p>
            <a:r>
              <a:rPr lang="en-US" dirty="0"/>
              <a:t>My ideal world would hide whether I’m  Trump fan</a:t>
            </a:r>
          </a:p>
          <a:p>
            <a:pPr lvl="1"/>
            <a:r>
              <a:rPr lang="en-US" dirty="0"/>
              <a:t>Resilient to differencing attacks</a:t>
            </a:r>
          </a:p>
          <a:p>
            <a:r>
              <a:rPr lang="en-US" dirty="0">
                <a:solidFill>
                  <a:srgbClr val="0070C0"/>
                </a:solidFill>
              </a:rPr>
              <a:t>Does not mean I’m fully protected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I’m only protected to the extent I’m protected in my ideal world</a:t>
            </a:r>
          </a:p>
          <a:p>
            <a:pPr lvl="1"/>
            <a:r>
              <a:rPr lang="en-US" dirty="0"/>
              <a:t>Some harm could happen to me even in my ideal world</a:t>
            </a:r>
          </a:p>
          <a:p>
            <a:pPr lvl="2"/>
            <a:r>
              <a:rPr lang="en-US" dirty="0"/>
              <a:t>Bob smokes in public</a:t>
            </a:r>
          </a:p>
          <a:p>
            <a:pPr lvl="2"/>
            <a:r>
              <a:rPr lang="en-US" dirty="0"/>
              <a:t>Study teaches that smoking causes cancer</a:t>
            </a:r>
          </a:p>
          <a:p>
            <a:pPr lvl="2"/>
            <a:r>
              <a:rPr lang="en-US" dirty="0"/>
              <a:t>Bob’s health insurer raises his premium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Bob is harmed even if he does not participate in the study!</a:t>
            </a:r>
          </a:p>
        </p:txBody>
      </p:sp>
    </p:spTree>
    <p:extLst>
      <p:ext uri="{BB962C8B-B14F-4D97-AF65-F5344CB8AC3E}">
        <p14:creationId xmlns:p14="http://schemas.microsoft.com/office/powerpoint/2010/main" val="10858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276601" y="1828801"/>
            <a:ext cx="996215" cy="171089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39088" y="2168090"/>
            <a:ext cx="1624264" cy="103231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Analysis</a:t>
            </a:r>
          </a:p>
          <a:p>
            <a:pPr algn="ctr"/>
            <a:r>
              <a:rPr lang="en-US" sz="1500" dirty="0">
                <a:latin typeface="Comic Sans MS" panose="030F0702030302020204" pitchFamily="66" charset="0"/>
              </a:rPr>
              <a:t>(Computation)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629625" y="2368415"/>
            <a:ext cx="1674796" cy="63165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Outcome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2816" y="2565132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63353" y="2565130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w/my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Privacy Desiderata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My ideal world: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1" y="3196248"/>
            <a:ext cx="1688283" cy="1532300"/>
            <a:chOff x="7010400" y="3196248"/>
            <a:chExt cx="1688283" cy="153230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3783022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12" y="3196248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280" y="4152354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51221" y="1300744"/>
            <a:ext cx="3170197" cy="867347"/>
            <a:chOff x="4427220" y="1300743"/>
            <a:chExt cx="3170197" cy="867347"/>
          </a:xfrm>
        </p:grpSpPr>
        <p:sp>
          <p:nvSpPr>
            <p:cNvPr id="3" name="TextBox 2"/>
            <p:cNvSpPr txBox="1"/>
            <p:nvPr/>
          </p:nvSpPr>
          <p:spPr>
            <a:xfrm>
              <a:off x="4876800" y="1300743"/>
              <a:ext cx="272061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Should ignore </a:t>
              </a:r>
              <a:r>
                <a:rPr lang="en-US" sz="16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Kobbi’s</a:t>
              </a: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info </a:t>
              </a:r>
            </a:p>
          </p:txBody>
        </p:sp>
        <p:cxnSp>
          <p:nvCxnSpPr>
            <p:cNvPr id="18" name="Straight Arrow Connector 17"/>
            <p:cNvCxnSpPr>
              <a:stCxn id="3" idx="1"/>
              <a:endCxn id="6" idx="0"/>
            </p:cNvCxnSpPr>
            <p:nvPr/>
          </p:nvCxnSpPr>
          <p:spPr>
            <a:xfrm flipH="1">
              <a:off x="4427220" y="1470020"/>
              <a:ext cx="449580" cy="69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276600" y="2368416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276601" y="1828801"/>
            <a:ext cx="996215" cy="171089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39088" y="2168090"/>
            <a:ext cx="1624264" cy="103231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Analysis</a:t>
            </a:r>
          </a:p>
          <a:p>
            <a:pPr algn="ctr"/>
            <a:r>
              <a:rPr lang="en-US" sz="1500" dirty="0">
                <a:latin typeface="Comic Sans MS" panose="030F0702030302020204" pitchFamily="66" charset="0"/>
              </a:rPr>
              <a:t>(Computation)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629625" y="2368415"/>
            <a:ext cx="1674796" cy="63165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Outcome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2816" y="2565132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63353" y="2565130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500" dirty="0" err="1">
                  <a:latin typeface="Comic Sans MS" panose="030F0702030302020204" pitchFamily="66" charset="0"/>
                </a:rPr>
                <a:t>Gert’s</a:t>
              </a:r>
              <a:r>
                <a:rPr lang="en-US" sz="1500" dirty="0">
                  <a:latin typeface="Comic Sans MS" panose="030F0702030302020204" pitchFamily="66" charset="0"/>
                </a:rPr>
                <a:t>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Privacy Desiderata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Gert’s</a:t>
            </a:r>
            <a:r>
              <a:rPr lang="en-US" sz="2000" dirty="0"/>
              <a:t> ideal world: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1" y="3196248"/>
            <a:ext cx="1688283" cy="1532300"/>
            <a:chOff x="7010400" y="3196248"/>
            <a:chExt cx="1688283" cy="153230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3783022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12" y="3196248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280" y="4152354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51221" y="1300744"/>
            <a:ext cx="3170197" cy="867347"/>
            <a:chOff x="4427220" y="1300743"/>
            <a:chExt cx="3170197" cy="867347"/>
          </a:xfrm>
        </p:grpSpPr>
        <p:sp>
          <p:nvSpPr>
            <p:cNvPr id="3" name="TextBox 2"/>
            <p:cNvSpPr txBox="1"/>
            <p:nvPr/>
          </p:nvSpPr>
          <p:spPr>
            <a:xfrm>
              <a:off x="4876800" y="1300743"/>
              <a:ext cx="272061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Should ignore </a:t>
              </a:r>
              <a:r>
                <a:rPr lang="en-US" sz="16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Kobbi’s</a:t>
              </a: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info </a:t>
              </a:r>
            </a:p>
          </p:txBody>
        </p:sp>
        <p:cxnSp>
          <p:nvCxnSpPr>
            <p:cNvPr id="18" name="Straight Arrow Connector 17"/>
            <p:cNvCxnSpPr>
              <a:stCxn id="3" idx="1"/>
              <a:endCxn id="6" idx="0"/>
            </p:cNvCxnSpPr>
            <p:nvPr/>
          </p:nvCxnSpPr>
          <p:spPr>
            <a:xfrm flipH="1">
              <a:off x="4427220" y="1470020"/>
              <a:ext cx="449580" cy="69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00800" y="1639297"/>
            <a:ext cx="1649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Gertrude’s!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2368416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3908" y="2890865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276601" y="1828801"/>
            <a:ext cx="996215" cy="171089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39088" y="2168090"/>
            <a:ext cx="1624264" cy="103231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Analysis</a:t>
            </a:r>
          </a:p>
          <a:p>
            <a:pPr algn="ctr"/>
            <a:r>
              <a:rPr lang="en-US" sz="1500" dirty="0">
                <a:latin typeface="Comic Sans MS" panose="030F0702030302020204" pitchFamily="66" charset="0"/>
              </a:rPr>
              <a:t>(Computation)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629625" y="2368415"/>
            <a:ext cx="1674796" cy="63165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Outcome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2816" y="2565132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63353" y="2565130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400" dirty="0">
                  <a:latin typeface="Comic Sans MS" panose="030F0702030302020204" pitchFamily="66" charset="0"/>
                </a:rPr>
                <a:t>Mark</a:t>
              </a:r>
              <a:r>
                <a:rPr lang="en-US" sz="1500" dirty="0">
                  <a:latin typeface="Comic Sans MS" panose="030F0702030302020204" pitchFamily="66" charset="0"/>
                </a:rPr>
                <a:t>’s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Privacy Desiderata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Mark’s ideal world: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1" y="3196248"/>
            <a:ext cx="1688283" cy="1532300"/>
            <a:chOff x="7010400" y="3196248"/>
            <a:chExt cx="1688283" cy="153230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3783022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12" y="3196248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280" y="4152354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51221" y="1300744"/>
            <a:ext cx="3170197" cy="867347"/>
            <a:chOff x="4427220" y="1300743"/>
            <a:chExt cx="3170197" cy="867347"/>
          </a:xfrm>
        </p:grpSpPr>
        <p:sp>
          <p:nvSpPr>
            <p:cNvPr id="3" name="TextBox 2"/>
            <p:cNvSpPr txBox="1"/>
            <p:nvPr/>
          </p:nvSpPr>
          <p:spPr>
            <a:xfrm>
              <a:off x="4876800" y="1300743"/>
              <a:ext cx="272061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Should ignore </a:t>
              </a:r>
              <a:r>
                <a:rPr lang="en-US" sz="16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Kobbi’s</a:t>
              </a: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info </a:t>
              </a:r>
            </a:p>
          </p:txBody>
        </p:sp>
        <p:cxnSp>
          <p:nvCxnSpPr>
            <p:cNvPr id="18" name="Straight Arrow Connector 17"/>
            <p:cNvCxnSpPr>
              <a:stCxn id="3" idx="1"/>
              <a:endCxn id="6" idx="0"/>
            </p:cNvCxnSpPr>
            <p:nvPr/>
          </p:nvCxnSpPr>
          <p:spPr>
            <a:xfrm flipH="1">
              <a:off x="4427220" y="1470020"/>
              <a:ext cx="449580" cy="69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00800" y="1639297"/>
            <a:ext cx="1649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Gertrude’s!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0611" y="1638387"/>
            <a:ext cx="12602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Mark’s!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2368416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84907" y="3136469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3908" y="2890865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276601" y="1828801"/>
            <a:ext cx="996215" cy="171089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39088" y="2168090"/>
            <a:ext cx="1624264" cy="103231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Analysis</a:t>
            </a:r>
          </a:p>
          <a:p>
            <a:pPr algn="ctr"/>
            <a:r>
              <a:rPr lang="en-US" sz="1500" dirty="0">
                <a:latin typeface="Comic Sans MS" panose="030F0702030302020204" pitchFamily="66" charset="0"/>
              </a:rPr>
              <a:t>(Computation)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629625" y="2368415"/>
            <a:ext cx="1674796" cy="63165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Outcome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2816" y="2565132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63353" y="2565130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5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r>
                <a:rPr lang="en-US" sz="1500" dirty="0">
                  <a:latin typeface="Comic Sans MS" panose="030F0702030302020204" pitchFamily="66" charset="0"/>
                </a:rPr>
                <a:t>’s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Privacy Desiderata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/>
              <a:t>’s ideal world: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1" y="3196248"/>
            <a:ext cx="1688283" cy="1532300"/>
            <a:chOff x="7010400" y="3196248"/>
            <a:chExt cx="1688283" cy="153230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3783022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12" y="3196248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280" y="4152354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51221" y="1300744"/>
            <a:ext cx="3170197" cy="867347"/>
            <a:chOff x="4427220" y="1300743"/>
            <a:chExt cx="3170197" cy="867347"/>
          </a:xfrm>
        </p:grpSpPr>
        <p:sp>
          <p:nvSpPr>
            <p:cNvPr id="3" name="TextBox 2"/>
            <p:cNvSpPr txBox="1"/>
            <p:nvPr/>
          </p:nvSpPr>
          <p:spPr>
            <a:xfrm>
              <a:off x="4876800" y="1300743"/>
              <a:ext cx="272061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Should ignore </a:t>
              </a:r>
              <a:r>
                <a:rPr lang="en-US" sz="16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Kobbi’s</a:t>
              </a: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info </a:t>
              </a:r>
            </a:p>
          </p:txBody>
        </p:sp>
        <p:cxnSp>
          <p:nvCxnSpPr>
            <p:cNvPr id="18" name="Straight Arrow Connector 17"/>
            <p:cNvCxnSpPr>
              <a:stCxn id="3" idx="1"/>
              <a:endCxn id="6" idx="0"/>
            </p:cNvCxnSpPr>
            <p:nvPr/>
          </p:nvCxnSpPr>
          <p:spPr>
            <a:xfrm flipH="1">
              <a:off x="4427220" y="1470020"/>
              <a:ext cx="449580" cy="69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00800" y="1639297"/>
            <a:ext cx="1649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Gertrude’s!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0611" y="1638387"/>
            <a:ext cx="12602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Mark’s!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5923" y="1976941"/>
            <a:ext cx="194957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… and everybody’s!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2368416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84907" y="3136469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3908" y="2890865"/>
            <a:ext cx="990600" cy="10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534401" y="3186723"/>
            <a:ext cx="1688283" cy="1532300"/>
            <a:chOff x="7010400" y="3186723"/>
            <a:chExt cx="1688283" cy="1532300"/>
          </a:xfrm>
        </p:grpSpPr>
        <p:sp>
          <p:nvSpPr>
            <p:cNvPr id="22" name="TextBox 21"/>
            <p:cNvSpPr txBox="1"/>
            <p:nvPr/>
          </p:nvSpPr>
          <p:spPr>
            <a:xfrm>
              <a:off x="7010400" y="3773497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same outcome</a:t>
              </a:r>
            </a:p>
          </p:txBody>
        </p:sp>
        <p:cxnSp>
          <p:nvCxnSpPr>
            <p:cNvPr id="25" name="Straight Arrow Connector 24"/>
            <p:cNvCxnSpPr>
              <a:stCxn id="22" idx="0"/>
            </p:cNvCxnSpPr>
            <p:nvPr/>
          </p:nvCxnSpPr>
          <p:spPr>
            <a:xfrm flipH="1" flipV="1">
              <a:off x="7010412" y="3186723"/>
              <a:ext cx="844130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>
              <a:off x="7044280" y="4142829"/>
              <a:ext cx="810262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lowchart: Magnetic Disk 4"/>
          <p:cNvSpPr/>
          <p:nvPr/>
        </p:nvSpPr>
        <p:spPr>
          <a:xfrm>
            <a:off x="3276601" y="1828801"/>
            <a:ext cx="996215" cy="171089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39089" y="2168091"/>
            <a:ext cx="1624264" cy="103231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Analysis</a:t>
            </a:r>
          </a:p>
          <a:p>
            <a:pPr algn="ctr"/>
            <a:r>
              <a:rPr lang="en-US" sz="1500" dirty="0">
                <a:latin typeface="Comic Sans MS" panose="030F0702030302020204" pitchFamily="66" charset="0"/>
              </a:rPr>
              <a:t>(Computation)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629626" y="2368416"/>
            <a:ext cx="1674796" cy="63165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Outcome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2816" y="2565132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63353" y="2565130"/>
            <a:ext cx="866273" cy="2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5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r>
                <a:rPr lang="en-US" sz="1500" dirty="0">
                  <a:latin typeface="Comic Sans MS" panose="030F0702030302020204" pitchFamily="66" charset="0"/>
                </a:rPr>
                <a:t>’s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Realistic Privacy Desiderata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/>
              <a:t>’s ideal world: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49260" y="3186723"/>
            <a:ext cx="1701428" cy="1532300"/>
            <a:chOff x="7010400" y="3196248"/>
            <a:chExt cx="1701428" cy="1532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Comic Sans MS" panose="030F0702030302020204" pitchFamily="66" charset="0"/>
                    </a:rPr>
                    <a:t>-”similar”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71" t="-6557" r="-1786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7010441" y="3196248"/>
              <a:ext cx="850673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</p:cNvCxnSpPr>
            <p:nvPr/>
          </p:nvCxnSpPr>
          <p:spPr>
            <a:xfrm flipH="1">
              <a:off x="7044309" y="4152354"/>
              <a:ext cx="816805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Real Problem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8800" y="1295400"/>
            <a:ext cx="3581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Typical examples:</a:t>
            </a:r>
          </a:p>
          <a:p>
            <a:r>
              <a:rPr lang="en-US" dirty="0"/>
              <a:t>Census</a:t>
            </a:r>
          </a:p>
          <a:p>
            <a:r>
              <a:rPr lang="en-US" dirty="0"/>
              <a:t>Civic archives </a:t>
            </a:r>
          </a:p>
          <a:p>
            <a:r>
              <a:rPr lang="en-US" dirty="0"/>
              <a:t>Medical records</a:t>
            </a:r>
          </a:p>
          <a:p>
            <a:r>
              <a:rPr lang="en-US" dirty="0"/>
              <a:t>Search information</a:t>
            </a:r>
          </a:p>
          <a:p>
            <a:r>
              <a:rPr lang="en-US" dirty="0"/>
              <a:t>Communication logs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Genetic databases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61139"/>
            <a:ext cx="457200" cy="274637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3782C59-8367-492D-A88F-3089BEADF05D}" type="slidenum">
              <a:rPr lang="he-IL"/>
              <a:pPr/>
              <a:t>4</a:t>
            </a:fld>
            <a:endParaRPr lang="en-US"/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277938"/>
            <a:ext cx="3962400" cy="5283200"/>
          </a:xfrm>
          <a:noFill/>
          <a:ln w="25400">
            <a:noFill/>
            <a:round/>
          </a:ln>
          <a:effectLst/>
          <a:scene3d>
            <a:camera prst="orthographicFront"/>
            <a:lightRig rig="balanced" dir="t"/>
          </a:scene3d>
          <a:sp3d prstMaterial="metal"/>
        </p:spPr>
        <p:txBody>
          <a:bodyPr>
            <a:normAutofit/>
          </a:bodyPr>
          <a:lstStyle/>
          <a:p>
            <a:pPr marL="319088" indent="-144463">
              <a:buNone/>
            </a:pPr>
            <a:r>
              <a:rPr lang="en-US" dirty="0">
                <a:solidFill>
                  <a:srgbClr val="FF0000"/>
                </a:solidFill>
              </a:rPr>
              <a:t>Benefits:</a:t>
            </a:r>
          </a:p>
          <a:p>
            <a:pPr marL="534988" indent="-360363"/>
            <a:r>
              <a:rPr lang="en-US" dirty="0"/>
              <a:t>New discoveries</a:t>
            </a:r>
          </a:p>
          <a:p>
            <a:pPr marL="534988" indent="-360363"/>
            <a:r>
              <a:rPr lang="en-US" dirty="0"/>
              <a:t>Improved medical care</a:t>
            </a:r>
          </a:p>
          <a:p>
            <a:pPr marL="534988" indent="-360363"/>
            <a:r>
              <a:rPr lang="en-US" dirty="0"/>
              <a:t>National security</a:t>
            </a:r>
          </a:p>
          <a:p>
            <a:pPr algn="l" rtl="0"/>
            <a:endParaRPr lang="en-US" dirty="0"/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8229601" y="3288268"/>
            <a:ext cx="891857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privacy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9220200" y="2895600"/>
            <a:ext cx="121920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discoveries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8392794" y="3376613"/>
            <a:ext cx="1843088" cy="746125"/>
            <a:chOff x="2439" y="1878"/>
            <a:chExt cx="1161" cy="470"/>
          </a:xfrm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3118" y="1878"/>
              <a:ext cx="482" cy="386"/>
              <a:chOff x="4377" y="1995"/>
              <a:chExt cx="482" cy="386"/>
            </a:xfrm>
          </p:grpSpPr>
          <p:sp>
            <p:nvSpPr>
              <p:cNvPr id="17" name="Freeform 72"/>
              <p:cNvSpPr>
                <a:spLocks/>
              </p:cNvSpPr>
              <p:nvPr/>
            </p:nvSpPr>
            <p:spPr bwMode="auto">
              <a:xfrm>
                <a:off x="4398" y="1995"/>
                <a:ext cx="453" cy="167"/>
              </a:xfrm>
              <a:custGeom>
                <a:avLst/>
                <a:gdLst/>
                <a:ahLst/>
                <a:cxnLst>
                  <a:cxn ang="0">
                    <a:pos x="544" y="45"/>
                  </a:cxn>
                  <a:cxn ang="0">
                    <a:pos x="496" y="38"/>
                  </a:cxn>
                  <a:cxn ang="0">
                    <a:pos x="437" y="34"/>
                  </a:cxn>
                  <a:cxn ang="0">
                    <a:pos x="388" y="36"/>
                  </a:cxn>
                  <a:cxn ang="0">
                    <a:pos x="336" y="42"/>
                  </a:cxn>
                  <a:cxn ang="0">
                    <a:pos x="289" y="51"/>
                  </a:cxn>
                  <a:cxn ang="0">
                    <a:pos x="239" y="62"/>
                  </a:cxn>
                  <a:cxn ang="0">
                    <a:pos x="192" y="78"/>
                  </a:cxn>
                  <a:cxn ang="0">
                    <a:pos x="146" y="97"/>
                  </a:cxn>
                  <a:cxn ang="0">
                    <a:pos x="97" y="121"/>
                  </a:cxn>
                  <a:cxn ang="0">
                    <a:pos x="57" y="173"/>
                  </a:cxn>
                  <a:cxn ang="0">
                    <a:pos x="87" y="220"/>
                  </a:cxn>
                  <a:cxn ang="0">
                    <a:pos x="154" y="249"/>
                  </a:cxn>
                  <a:cxn ang="0">
                    <a:pos x="245" y="262"/>
                  </a:cxn>
                  <a:cxn ang="0">
                    <a:pos x="350" y="268"/>
                  </a:cxn>
                  <a:cxn ang="0">
                    <a:pos x="454" y="266"/>
                  </a:cxn>
                  <a:cxn ang="0">
                    <a:pos x="553" y="260"/>
                  </a:cxn>
                  <a:cxn ang="0">
                    <a:pos x="635" y="251"/>
                  </a:cxn>
                  <a:cxn ang="0">
                    <a:pos x="688" y="243"/>
                  </a:cxn>
                  <a:cxn ang="0">
                    <a:pos x="745" y="237"/>
                  </a:cxn>
                  <a:cxn ang="0">
                    <a:pos x="802" y="222"/>
                  </a:cxn>
                  <a:cxn ang="0">
                    <a:pos x="844" y="190"/>
                  </a:cxn>
                  <a:cxn ang="0">
                    <a:pos x="840" y="139"/>
                  </a:cxn>
                  <a:cxn ang="0">
                    <a:pos x="783" y="112"/>
                  </a:cxn>
                  <a:cxn ang="0">
                    <a:pos x="743" y="102"/>
                  </a:cxn>
                  <a:cxn ang="0">
                    <a:pos x="684" y="95"/>
                  </a:cxn>
                  <a:cxn ang="0">
                    <a:pos x="648" y="78"/>
                  </a:cxn>
                  <a:cxn ang="0">
                    <a:pos x="686" y="61"/>
                  </a:cxn>
                  <a:cxn ang="0">
                    <a:pos x="726" y="62"/>
                  </a:cxn>
                  <a:cxn ang="0">
                    <a:pos x="772" y="68"/>
                  </a:cxn>
                  <a:cxn ang="0">
                    <a:pos x="814" y="78"/>
                  </a:cxn>
                  <a:cxn ang="0">
                    <a:pos x="878" y="120"/>
                  </a:cxn>
                  <a:cxn ang="0">
                    <a:pos x="907" y="173"/>
                  </a:cxn>
                  <a:cxn ang="0">
                    <a:pos x="901" y="217"/>
                  </a:cxn>
                  <a:cxn ang="0">
                    <a:pos x="857" y="264"/>
                  </a:cxn>
                  <a:cxn ang="0">
                    <a:pos x="779" y="298"/>
                  </a:cxn>
                  <a:cxn ang="0">
                    <a:pos x="684" y="319"/>
                  </a:cxn>
                  <a:cxn ang="0">
                    <a:pos x="578" y="329"/>
                  </a:cxn>
                  <a:cxn ang="0">
                    <a:pos x="469" y="334"/>
                  </a:cxn>
                  <a:cxn ang="0">
                    <a:pos x="378" y="333"/>
                  </a:cxn>
                  <a:cxn ang="0">
                    <a:pos x="310" y="333"/>
                  </a:cxn>
                  <a:cxn ang="0">
                    <a:pos x="264" y="329"/>
                  </a:cxn>
                  <a:cxn ang="0">
                    <a:pos x="218" y="327"/>
                  </a:cxn>
                  <a:cxn ang="0">
                    <a:pos x="175" y="321"/>
                  </a:cxn>
                  <a:cxn ang="0">
                    <a:pos x="131" y="312"/>
                  </a:cxn>
                  <a:cxn ang="0">
                    <a:pos x="85" y="294"/>
                  </a:cxn>
                  <a:cxn ang="0">
                    <a:pos x="19" y="237"/>
                  </a:cxn>
                  <a:cxn ang="0">
                    <a:pos x="0" y="178"/>
                  </a:cxn>
                  <a:cxn ang="0">
                    <a:pos x="21" y="121"/>
                  </a:cxn>
                  <a:cxn ang="0">
                    <a:pos x="62" y="76"/>
                  </a:cxn>
                  <a:cxn ang="0">
                    <a:pos x="118" y="45"/>
                  </a:cxn>
                  <a:cxn ang="0">
                    <a:pos x="175" y="24"/>
                  </a:cxn>
                  <a:cxn ang="0">
                    <a:pos x="232" y="9"/>
                  </a:cxn>
                  <a:cxn ang="0">
                    <a:pos x="289" y="2"/>
                  </a:cxn>
                  <a:cxn ang="0">
                    <a:pos x="346" y="0"/>
                  </a:cxn>
                  <a:cxn ang="0">
                    <a:pos x="405" y="0"/>
                  </a:cxn>
                  <a:cxn ang="0">
                    <a:pos x="464" y="5"/>
                  </a:cxn>
                  <a:cxn ang="0">
                    <a:pos x="521" y="13"/>
                  </a:cxn>
                  <a:cxn ang="0">
                    <a:pos x="576" y="19"/>
                  </a:cxn>
                  <a:cxn ang="0">
                    <a:pos x="604" y="42"/>
                  </a:cxn>
                </a:cxnLst>
                <a:rect l="0" t="0" r="r" b="b"/>
                <a:pathLst>
                  <a:path w="907" h="334">
                    <a:moveTo>
                      <a:pt x="593" y="51"/>
                    </a:moveTo>
                    <a:lnTo>
                      <a:pt x="583" y="51"/>
                    </a:lnTo>
                    <a:lnTo>
                      <a:pt x="576" y="51"/>
                    </a:lnTo>
                    <a:lnTo>
                      <a:pt x="568" y="49"/>
                    </a:lnTo>
                    <a:lnTo>
                      <a:pt x="561" y="49"/>
                    </a:lnTo>
                    <a:lnTo>
                      <a:pt x="555" y="47"/>
                    </a:lnTo>
                    <a:lnTo>
                      <a:pt x="553" y="47"/>
                    </a:lnTo>
                    <a:lnTo>
                      <a:pt x="547" y="45"/>
                    </a:lnTo>
                    <a:lnTo>
                      <a:pt x="544" y="45"/>
                    </a:lnTo>
                    <a:lnTo>
                      <a:pt x="536" y="43"/>
                    </a:lnTo>
                    <a:lnTo>
                      <a:pt x="526" y="43"/>
                    </a:lnTo>
                    <a:lnTo>
                      <a:pt x="523" y="42"/>
                    </a:lnTo>
                    <a:lnTo>
                      <a:pt x="519" y="42"/>
                    </a:lnTo>
                    <a:lnTo>
                      <a:pt x="513" y="42"/>
                    </a:lnTo>
                    <a:lnTo>
                      <a:pt x="509" y="42"/>
                    </a:lnTo>
                    <a:lnTo>
                      <a:pt x="504" y="40"/>
                    </a:lnTo>
                    <a:lnTo>
                      <a:pt x="502" y="40"/>
                    </a:lnTo>
                    <a:lnTo>
                      <a:pt x="496" y="38"/>
                    </a:lnTo>
                    <a:lnTo>
                      <a:pt x="492" y="38"/>
                    </a:lnTo>
                    <a:lnTo>
                      <a:pt x="483" y="36"/>
                    </a:lnTo>
                    <a:lnTo>
                      <a:pt x="475" y="36"/>
                    </a:lnTo>
                    <a:lnTo>
                      <a:pt x="466" y="36"/>
                    </a:lnTo>
                    <a:lnTo>
                      <a:pt x="460" y="36"/>
                    </a:lnTo>
                    <a:lnTo>
                      <a:pt x="454" y="36"/>
                    </a:lnTo>
                    <a:lnTo>
                      <a:pt x="448" y="36"/>
                    </a:lnTo>
                    <a:lnTo>
                      <a:pt x="441" y="34"/>
                    </a:lnTo>
                    <a:lnTo>
                      <a:pt x="437" y="34"/>
                    </a:lnTo>
                    <a:lnTo>
                      <a:pt x="431" y="34"/>
                    </a:lnTo>
                    <a:lnTo>
                      <a:pt x="426" y="34"/>
                    </a:lnTo>
                    <a:lnTo>
                      <a:pt x="420" y="34"/>
                    </a:lnTo>
                    <a:lnTo>
                      <a:pt x="414" y="36"/>
                    </a:lnTo>
                    <a:lnTo>
                      <a:pt x="409" y="36"/>
                    </a:lnTo>
                    <a:lnTo>
                      <a:pt x="405" y="36"/>
                    </a:lnTo>
                    <a:lnTo>
                      <a:pt x="397" y="36"/>
                    </a:lnTo>
                    <a:lnTo>
                      <a:pt x="393" y="36"/>
                    </a:lnTo>
                    <a:lnTo>
                      <a:pt x="388" y="36"/>
                    </a:lnTo>
                    <a:lnTo>
                      <a:pt x="382" y="36"/>
                    </a:lnTo>
                    <a:lnTo>
                      <a:pt x="376" y="38"/>
                    </a:lnTo>
                    <a:lnTo>
                      <a:pt x="371" y="38"/>
                    </a:lnTo>
                    <a:lnTo>
                      <a:pt x="365" y="38"/>
                    </a:lnTo>
                    <a:lnTo>
                      <a:pt x="359" y="38"/>
                    </a:lnTo>
                    <a:lnTo>
                      <a:pt x="353" y="40"/>
                    </a:lnTo>
                    <a:lnTo>
                      <a:pt x="348" y="40"/>
                    </a:lnTo>
                    <a:lnTo>
                      <a:pt x="342" y="40"/>
                    </a:lnTo>
                    <a:lnTo>
                      <a:pt x="336" y="42"/>
                    </a:lnTo>
                    <a:lnTo>
                      <a:pt x="331" y="42"/>
                    </a:lnTo>
                    <a:lnTo>
                      <a:pt x="327" y="42"/>
                    </a:lnTo>
                    <a:lnTo>
                      <a:pt x="319" y="42"/>
                    </a:lnTo>
                    <a:lnTo>
                      <a:pt x="315" y="43"/>
                    </a:lnTo>
                    <a:lnTo>
                      <a:pt x="310" y="45"/>
                    </a:lnTo>
                    <a:lnTo>
                      <a:pt x="304" y="47"/>
                    </a:lnTo>
                    <a:lnTo>
                      <a:pt x="300" y="47"/>
                    </a:lnTo>
                    <a:lnTo>
                      <a:pt x="293" y="51"/>
                    </a:lnTo>
                    <a:lnTo>
                      <a:pt x="289" y="51"/>
                    </a:lnTo>
                    <a:lnTo>
                      <a:pt x="283" y="51"/>
                    </a:lnTo>
                    <a:lnTo>
                      <a:pt x="277" y="53"/>
                    </a:lnTo>
                    <a:lnTo>
                      <a:pt x="272" y="55"/>
                    </a:lnTo>
                    <a:lnTo>
                      <a:pt x="266" y="55"/>
                    </a:lnTo>
                    <a:lnTo>
                      <a:pt x="262" y="57"/>
                    </a:lnTo>
                    <a:lnTo>
                      <a:pt x="256" y="59"/>
                    </a:lnTo>
                    <a:lnTo>
                      <a:pt x="249" y="61"/>
                    </a:lnTo>
                    <a:lnTo>
                      <a:pt x="245" y="61"/>
                    </a:lnTo>
                    <a:lnTo>
                      <a:pt x="239" y="62"/>
                    </a:lnTo>
                    <a:lnTo>
                      <a:pt x="234" y="62"/>
                    </a:lnTo>
                    <a:lnTo>
                      <a:pt x="230" y="64"/>
                    </a:lnTo>
                    <a:lnTo>
                      <a:pt x="222" y="66"/>
                    </a:lnTo>
                    <a:lnTo>
                      <a:pt x="218" y="68"/>
                    </a:lnTo>
                    <a:lnTo>
                      <a:pt x="215" y="70"/>
                    </a:lnTo>
                    <a:lnTo>
                      <a:pt x="207" y="72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2" y="78"/>
                    </a:lnTo>
                    <a:lnTo>
                      <a:pt x="188" y="80"/>
                    </a:lnTo>
                    <a:lnTo>
                      <a:pt x="180" y="82"/>
                    </a:lnTo>
                    <a:lnTo>
                      <a:pt x="177" y="83"/>
                    </a:lnTo>
                    <a:lnTo>
                      <a:pt x="171" y="85"/>
                    </a:lnTo>
                    <a:lnTo>
                      <a:pt x="167" y="87"/>
                    </a:lnTo>
                    <a:lnTo>
                      <a:pt x="161" y="91"/>
                    </a:lnTo>
                    <a:lnTo>
                      <a:pt x="156" y="93"/>
                    </a:lnTo>
                    <a:lnTo>
                      <a:pt x="152" y="95"/>
                    </a:lnTo>
                    <a:lnTo>
                      <a:pt x="146" y="97"/>
                    </a:lnTo>
                    <a:lnTo>
                      <a:pt x="140" y="99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27" y="106"/>
                    </a:lnTo>
                    <a:lnTo>
                      <a:pt x="121" y="108"/>
                    </a:lnTo>
                    <a:lnTo>
                      <a:pt x="118" y="112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7" y="121"/>
                    </a:lnTo>
                    <a:lnTo>
                      <a:pt x="93" y="125"/>
                    </a:lnTo>
                    <a:lnTo>
                      <a:pt x="85" y="129"/>
                    </a:lnTo>
                    <a:lnTo>
                      <a:pt x="80" y="137"/>
                    </a:lnTo>
                    <a:lnTo>
                      <a:pt x="74" y="140"/>
                    </a:lnTo>
                    <a:lnTo>
                      <a:pt x="70" y="146"/>
                    </a:lnTo>
                    <a:lnTo>
                      <a:pt x="66" y="154"/>
                    </a:lnTo>
                    <a:lnTo>
                      <a:pt x="62" y="159"/>
                    </a:lnTo>
                    <a:lnTo>
                      <a:pt x="59" y="165"/>
                    </a:lnTo>
                    <a:lnTo>
                      <a:pt x="57" y="173"/>
                    </a:lnTo>
                    <a:lnTo>
                      <a:pt x="57" y="180"/>
                    </a:lnTo>
                    <a:lnTo>
                      <a:pt x="57" y="186"/>
                    </a:lnTo>
                    <a:lnTo>
                      <a:pt x="61" y="194"/>
                    </a:lnTo>
                    <a:lnTo>
                      <a:pt x="66" y="199"/>
                    </a:lnTo>
                    <a:lnTo>
                      <a:pt x="66" y="205"/>
                    </a:lnTo>
                    <a:lnTo>
                      <a:pt x="72" y="209"/>
                    </a:lnTo>
                    <a:lnTo>
                      <a:pt x="78" y="213"/>
                    </a:lnTo>
                    <a:lnTo>
                      <a:pt x="83" y="217"/>
                    </a:lnTo>
                    <a:lnTo>
                      <a:pt x="87" y="220"/>
                    </a:lnTo>
                    <a:lnTo>
                      <a:pt x="93" y="224"/>
                    </a:lnTo>
                    <a:lnTo>
                      <a:pt x="100" y="228"/>
                    </a:lnTo>
                    <a:lnTo>
                      <a:pt x="106" y="234"/>
                    </a:lnTo>
                    <a:lnTo>
                      <a:pt x="114" y="234"/>
                    </a:lnTo>
                    <a:lnTo>
                      <a:pt x="119" y="237"/>
                    </a:lnTo>
                    <a:lnTo>
                      <a:pt x="127" y="241"/>
                    </a:lnTo>
                    <a:lnTo>
                      <a:pt x="137" y="243"/>
                    </a:lnTo>
                    <a:lnTo>
                      <a:pt x="144" y="247"/>
                    </a:lnTo>
                    <a:lnTo>
                      <a:pt x="154" y="249"/>
                    </a:lnTo>
                    <a:lnTo>
                      <a:pt x="163" y="251"/>
                    </a:lnTo>
                    <a:lnTo>
                      <a:pt x="173" y="253"/>
                    </a:lnTo>
                    <a:lnTo>
                      <a:pt x="182" y="255"/>
                    </a:lnTo>
                    <a:lnTo>
                      <a:pt x="192" y="256"/>
                    </a:lnTo>
                    <a:lnTo>
                      <a:pt x="201" y="258"/>
                    </a:lnTo>
                    <a:lnTo>
                      <a:pt x="213" y="260"/>
                    </a:lnTo>
                    <a:lnTo>
                      <a:pt x="222" y="260"/>
                    </a:lnTo>
                    <a:lnTo>
                      <a:pt x="232" y="262"/>
                    </a:lnTo>
                    <a:lnTo>
                      <a:pt x="245" y="262"/>
                    </a:lnTo>
                    <a:lnTo>
                      <a:pt x="256" y="264"/>
                    </a:lnTo>
                    <a:lnTo>
                      <a:pt x="266" y="266"/>
                    </a:lnTo>
                    <a:lnTo>
                      <a:pt x="277" y="266"/>
                    </a:lnTo>
                    <a:lnTo>
                      <a:pt x="291" y="268"/>
                    </a:lnTo>
                    <a:lnTo>
                      <a:pt x="300" y="268"/>
                    </a:lnTo>
                    <a:lnTo>
                      <a:pt x="313" y="268"/>
                    </a:lnTo>
                    <a:lnTo>
                      <a:pt x="325" y="268"/>
                    </a:lnTo>
                    <a:lnTo>
                      <a:pt x="336" y="268"/>
                    </a:lnTo>
                    <a:lnTo>
                      <a:pt x="350" y="268"/>
                    </a:lnTo>
                    <a:lnTo>
                      <a:pt x="361" y="268"/>
                    </a:lnTo>
                    <a:lnTo>
                      <a:pt x="372" y="268"/>
                    </a:lnTo>
                    <a:lnTo>
                      <a:pt x="384" y="268"/>
                    </a:lnTo>
                    <a:lnTo>
                      <a:pt x="397" y="268"/>
                    </a:lnTo>
                    <a:lnTo>
                      <a:pt x="407" y="268"/>
                    </a:lnTo>
                    <a:lnTo>
                      <a:pt x="418" y="268"/>
                    </a:lnTo>
                    <a:lnTo>
                      <a:pt x="431" y="268"/>
                    </a:lnTo>
                    <a:lnTo>
                      <a:pt x="443" y="268"/>
                    </a:lnTo>
                    <a:lnTo>
                      <a:pt x="454" y="266"/>
                    </a:lnTo>
                    <a:lnTo>
                      <a:pt x="466" y="266"/>
                    </a:lnTo>
                    <a:lnTo>
                      <a:pt x="477" y="264"/>
                    </a:lnTo>
                    <a:lnTo>
                      <a:pt x="488" y="264"/>
                    </a:lnTo>
                    <a:lnTo>
                      <a:pt x="500" y="262"/>
                    </a:lnTo>
                    <a:lnTo>
                      <a:pt x="509" y="262"/>
                    </a:lnTo>
                    <a:lnTo>
                      <a:pt x="521" y="260"/>
                    </a:lnTo>
                    <a:lnTo>
                      <a:pt x="534" y="260"/>
                    </a:lnTo>
                    <a:lnTo>
                      <a:pt x="544" y="260"/>
                    </a:lnTo>
                    <a:lnTo>
                      <a:pt x="553" y="260"/>
                    </a:lnTo>
                    <a:lnTo>
                      <a:pt x="563" y="258"/>
                    </a:lnTo>
                    <a:lnTo>
                      <a:pt x="574" y="258"/>
                    </a:lnTo>
                    <a:lnTo>
                      <a:pt x="582" y="256"/>
                    </a:lnTo>
                    <a:lnTo>
                      <a:pt x="591" y="256"/>
                    </a:lnTo>
                    <a:lnTo>
                      <a:pt x="601" y="255"/>
                    </a:lnTo>
                    <a:lnTo>
                      <a:pt x="610" y="255"/>
                    </a:lnTo>
                    <a:lnTo>
                      <a:pt x="618" y="253"/>
                    </a:lnTo>
                    <a:lnTo>
                      <a:pt x="627" y="251"/>
                    </a:lnTo>
                    <a:lnTo>
                      <a:pt x="635" y="251"/>
                    </a:lnTo>
                    <a:lnTo>
                      <a:pt x="642" y="251"/>
                    </a:lnTo>
                    <a:lnTo>
                      <a:pt x="648" y="249"/>
                    </a:lnTo>
                    <a:lnTo>
                      <a:pt x="658" y="249"/>
                    </a:lnTo>
                    <a:lnTo>
                      <a:pt x="663" y="247"/>
                    </a:lnTo>
                    <a:lnTo>
                      <a:pt x="669" y="247"/>
                    </a:lnTo>
                    <a:lnTo>
                      <a:pt x="675" y="245"/>
                    </a:lnTo>
                    <a:lnTo>
                      <a:pt x="679" y="245"/>
                    </a:lnTo>
                    <a:lnTo>
                      <a:pt x="684" y="243"/>
                    </a:lnTo>
                    <a:lnTo>
                      <a:pt x="688" y="243"/>
                    </a:lnTo>
                    <a:lnTo>
                      <a:pt x="692" y="243"/>
                    </a:lnTo>
                    <a:lnTo>
                      <a:pt x="700" y="243"/>
                    </a:lnTo>
                    <a:lnTo>
                      <a:pt x="705" y="243"/>
                    </a:lnTo>
                    <a:lnTo>
                      <a:pt x="713" y="243"/>
                    </a:lnTo>
                    <a:lnTo>
                      <a:pt x="719" y="241"/>
                    </a:lnTo>
                    <a:lnTo>
                      <a:pt x="724" y="241"/>
                    </a:lnTo>
                    <a:lnTo>
                      <a:pt x="730" y="239"/>
                    </a:lnTo>
                    <a:lnTo>
                      <a:pt x="738" y="239"/>
                    </a:lnTo>
                    <a:lnTo>
                      <a:pt x="745" y="237"/>
                    </a:lnTo>
                    <a:lnTo>
                      <a:pt x="751" y="236"/>
                    </a:lnTo>
                    <a:lnTo>
                      <a:pt x="758" y="236"/>
                    </a:lnTo>
                    <a:lnTo>
                      <a:pt x="764" y="234"/>
                    </a:lnTo>
                    <a:lnTo>
                      <a:pt x="770" y="234"/>
                    </a:lnTo>
                    <a:lnTo>
                      <a:pt x="777" y="232"/>
                    </a:lnTo>
                    <a:lnTo>
                      <a:pt x="783" y="228"/>
                    </a:lnTo>
                    <a:lnTo>
                      <a:pt x="791" y="226"/>
                    </a:lnTo>
                    <a:lnTo>
                      <a:pt x="796" y="224"/>
                    </a:lnTo>
                    <a:lnTo>
                      <a:pt x="802" y="222"/>
                    </a:lnTo>
                    <a:lnTo>
                      <a:pt x="808" y="220"/>
                    </a:lnTo>
                    <a:lnTo>
                      <a:pt x="814" y="217"/>
                    </a:lnTo>
                    <a:lnTo>
                      <a:pt x="819" y="215"/>
                    </a:lnTo>
                    <a:lnTo>
                      <a:pt x="823" y="211"/>
                    </a:lnTo>
                    <a:lnTo>
                      <a:pt x="829" y="207"/>
                    </a:lnTo>
                    <a:lnTo>
                      <a:pt x="833" y="203"/>
                    </a:lnTo>
                    <a:lnTo>
                      <a:pt x="836" y="199"/>
                    </a:lnTo>
                    <a:lnTo>
                      <a:pt x="840" y="196"/>
                    </a:lnTo>
                    <a:lnTo>
                      <a:pt x="844" y="190"/>
                    </a:lnTo>
                    <a:lnTo>
                      <a:pt x="848" y="186"/>
                    </a:lnTo>
                    <a:lnTo>
                      <a:pt x="850" y="177"/>
                    </a:lnTo>
                    <a:lnTo>
                      <a:pt x="852" y="171"/>
                    </a:lnTo>
                    <a:lnTo>
                      <a:pt x="852" y="163"/>
                    </a:lnTo>
                    <a:lnTo>
                      <a:pt x="852" y="158"/>
                    </a:lnTo>
                    <a:lnTo>
                      <a:pt x="850" y="152"/>
                    </a:lnTo>
                    <a:lnTo>
                      <a:pt x="848" y="146"/>
                    </a:lnTo>
                    <a:lnTo>
                      <a:pt x="846" y="140"/>
                    </a:lnTo>
                    <a:lnTo>
                      <a:pt x="840" y="139"/>
                    </a:lnTo>
                    <a:lnTo>
                      <a:pt x="836" y="133"/>
                    </a:lnTo>
                    <a:lnTo>
                      <a:pt x="831" y="129"/>
                    </a:lnTo>
                    <a:lnTo>
                      <a:pt x="823" y="125"/>
                    </a:lnTo>
                    <a:lnTo>
                      <a:pt x="817" y="121"/>
                    </a:lnTo>
                    <a:lnTo>
                      <a:pt x="810" y="120"/>
                    </a:lnTo>
                    <a:lnTo>
                      <a:pt x="802" y="116"/>
                    </a:lnTo>
                    <a:lnTo>
                      <a:pt x="795" y="114"/>
                    </a:lnTo>
                    <a:lnTo>
                      <a:pt x="787" y="112"/>
                    </a:lnTo>
                    <a:lnTo>
                      <a:pt x="783" y="112"/>
                    </a:lnTo>
                    <a:lnTo>
                      <a:pt x="779" y="110"/>
                    </a:lnTo>
                    <a:lnTo>
                      <a:pt x="772" y="108"/>
                    </a:lnTo>
                    <a:lnTo>
                      <a:pt x="770" y="108"/>
                    </a:lnTo>
                    <a:lnTo>
                      <a:pt x="764" y="106"/>
                    </a:lnTo>
                    <a:lnTo>
                      <a:pt x="762" y="104"/>
                    </a:lnTo>
                    <a:lnTo>
                      <a:pt x="757" y="104"/>
                    </a:lnTo>
                    <a:lnTo>
                      <a:pt x="753" y="104"/>
                    </a:lnTo>
                    <a:lnTo>
                      <a:pt x="747" y="102"/>
                    </a:lnTo>
                    <a:lnTo>
                      <a:pt x="743" y="102"/>
                    </a:lnTo>
                    <a:lnTo>
                      <a:pt x="738" y="102"/>
                    </a:lnTo>
                    <a:lnTo>
                      <a:pt x="736" y="102"/>
                    </a:lnTo>
                    <a:lnTo>
                      <a:pt x="726" y="101"/>
                    </a:lnTo>
                    <a:lnTo>
                      <a:pt x="719" y="99"/>
                    </a:lnTo>
                    <a:lnTo>
                      <a:pt x="709" y="97"/>
                    </a:lnTo>
                    <a:lnTo>
                      <a:pt x="701" y="97"/>
                    </a:lnTo>
                    <a:lnTo>
                      <a:pt x="696" y="95"/>
                    </a:lnTo>
                    <a:lnTo>
                      <a:pt x="690" y="95"/>
                    </a:lnTo>
                    <a:lnTo>
                      <a:pt x="684" y="95"/>
                    </a:lnTo>
                    <a:lnTo>
                      <a:pt x="679" y="93"/>
                    </a:lnTo>
                    <a:lnTo>
                      <a:pt x="675" y="93"/>
                    </a:lnTo>
                    <a:lnTo>
                      <a:pt x="673" y="91"/>
                    </a:lnTo>
                    <a:lnTo>
                      <a:pt x="667" y="89"/>
                    </a:lnTo>
                    <a:lnTo>
                      <a:pt x="663" y="85"/>
                    </a:lnTo>
                    <a:lnTo>
                      <a:pt x="660" y="85"/>
                    </a:lnTo>
                    <a:lnTo>
                      <a:pt x="658" y="83"/>
                    </a:lnTo>
                    <a:lnTo>
                      <a:pt x="652" y="80"/>
                    </a:lnTo>
                    <a:lnTo>
                      <a:pt x="648" y="78"/>
                    </a:lnTo>
                    <a:lnTo>
                      <a:pt x="648" y="72"/>
                    </a:lnTo>
                    <a:lnTo>
                      <a:pt x="650" y="68"/>
                    </a:lnTo>
                    <a:lnTo>
                      <a:pt x="652" y="66"/>
                    </a:lnTo>
                    <a:lnTo>
                      <a:pt x="658" y="64"/>
                    </a:lnTo>
                    <a:lnTo>
                      <a:pt x="661" y="62"/>
                    </a:lnTo>
                    <a:lnTo>
                      <a:pt x="667" y="62"/>
                    </a:lnTo>
                    <a:lnTo>
                      <a:pt x="675" y="62"/>
                    </a:lnTo>
                    <a:lnTo>
                      <a:pt x="682" y="61"/>
                    </a:lnTo>
                    <a:lnTo>
                      <a:pt x="686" y="61"/>
                    </a:lnTo>
                    <a:lnTo>
                      <a:pt x="690" y="61"/>
                    </a:lnTo>
                    <a:lnTo>
                      <a:pt x="694" y="61"/>
                    </a:lnTo>
                    <a:lnTo>
                      <a:pt x="700" y="62"/>
                    </a:lnTo>
                    <a:lnTo>
                      <a:pt x="703" y="62"/>
                    </a:lnTo>
                    <a:lnTo>
                      <a:pt x="709" y="62"/>
                    </a:lnTo>
                    <a:lnTo>
                      <a:pt x="713" y="62"/>
                    </a:lnTo>
                    <a:lnTo>
                      <a:pt x="719" y="62"/>
                    </a:lnTo>
                    <a:lnTo>
                      <a:pt x="722" y="62"/>
                    </a:lnTo>
                    <a:lnTo>
                      <a:pt x="726" y="62"/>
                    </a:lnTo>
                    <a:lnTo>
                      <a:pt x="732" y="62"/>
                    </a:lnTo>
                    <a:lnTo>
                      <a:pt x="738" y="64"/>
                    </a:lnTo>
                    <a:lnTo>
                      <a:pt x="743" y="64"/>
                    </a:lnTo>
                    <a:lnTo>
                      <a:pt x="747" y="64"/>
                    </a:lnTo>
                    <a:lnTo>
                      <a:pt x="753" y="64"/>
                    </a:lnTo>
                    <a:lnTo>
                      <a:pt x="758" y="66"/>
                    </a:lnTo>
                    <a:lnTo>
                      <a:pt x="762" y="66"/>
                    </a:lnTo>
                    <a:lnTo>
                      <a:pt x="768" y="68"/>
                    </a:lnTo>
                    <a:lnTo>
                      <a:pt x="772" y="68"/>
                    </a:lnTo>
                    <a:lnTo>
                      <a:pt x="779" y="68"/>
                    </a:lnTo>
                    <a:lnTo>
                      <a:pt x="783" y="68"/>
                    </a:lnTo>
                    <a:lnTo>
                      <a:pt x="787" y="70"/>
                    </a:lnTo>
                    <a:lnTo>
                      <a:pt x="793" y="72"/>
                    </a:lnTo>
                    <a:lnTo>
                      <a:pt x="796" y="74"/>
                    </a:lnTo>
                    <a:lnTo>
                      <a:pt x="800" y="74"/>
                    </a:lnTo>
                    <a:lnTo>
                      <a:pt x="806" y="76"/>
                    </a:lnTo>
                    <a:lnTo>
                      <a:pt x="810" y="78"/>
                    </a:lnTo>
                    <a:lnTo>
                      <a:pt x="814" y="78"/>
                    </a:lnTo>
                    <a:lnTo>
                      <a:pt x="823" y="82"/>
                    </a:lnTo>
                    <a:lnTo>
                      <a:pt x="831" y="85"/>
                    </a:lnTo>
                    <a:lnTo>
                      <a:pt x="838" y="87"/>
                    </a:lnTo>
                    <a:lnTo>
                      <a:pt x="846" y="93"/>
                    </a:lnTo>
                    <a:lnTo>
                      <a:pt x="852" y="95"/>
                    </a:lnTo>
                    <a:lnTo>
                      <a:pt x="859" y="102"/>
                    </a:lnTo>
                    <a:lnTo>
                      <a:pt x="867" y="106"/>
                    </a:lnTo>
                    <a:lnTo>
                      <a:pt x="874" y="112"/>
                    </a:lnTo>
                    <a:lnTo>
                      <a:pt x="878" y="120"/>
                    </a:lnTo>
                    <a:lnTo>
                      <a:pt x="884" y="127"/>
                    </a:lnTo>
                    <a:lnTo>
                      <a:pt x="890" y="133"/>
                    </a:lnTo>
                    <a:lnTo>
                      <a:pt x="895" y="140"/>
                    </a:lnTo>
                    <a:lnTo>
                      <a:pt x="899" y="148"/>
                    </a:lnTo>
                    <a:lnTo>
                      <a:pt x="901" y="156"/>
                    </a:lnTo>
                    <a:lnTo>
                      <a:pt x="901" y="161"/>
                    </a:lnTo>
                    <a:lnTo>
                      <a:pt x="903" y="163"/>
                    </a:lnTo>
                    <a:lnTo>
                      <a:pt x="905" y="169"/>
                    </a:lnTo>
                    <a:lnTo>
                      <a:pt x="907" y="173"/>
                    </a:lnTo>
                    <a:lnTo>
                      <a:pt x="907" y="178"/>
                    </a:lnTo>
                    <a:lnTo>
                      <a:pt x="907" y="182"/>
                    </a:lnTo>
                    <a:lnTo>
                      <a:pt x="907" y="188"/>
                    </a:lnTo>
                    <a:lnTo>
                      <a:pt x="907" y="192"/>
                    </a:lnTo>
                    <a:lnTo>
                      <a:pt x="907" y="198"/>
                    </a:lnTo>
                    <a:lnTo>
                      <a:pt x="905" y="201"/>
                    </a:lnTo>
                    <a:lnTo>
                      <a:pt x="905" y="207"/>
                    </a:lnTo>
                    <a:lnTo>
                      <a:pt x="903" y="211"/>
                    </a:lnTo>
                    <a:lnTo>
                      <a:pt x="901" y="217"/>
                    </a:lnTo>
                    <a:lnTo>
                      <a:pt x="899" y="222"/>
                    </a:lnTo>
                    <a:lnTo>
                      <a:pt x="893" y="228"/>
                    </a:lnTo>
                    <a:lnTo>
                      <a:pt x="892" y="234"/>
                    </a:lnTo>
                    <a:lnTo>
                      <a:pt x="886" y="239"/>
                    </a:lnTo>
                    <a:lnTo>
                      <a:pt x="882" y="245"/>
                    </a:lnTo>
                    <a:lnTo>
                      <a:pt x="874" y="251"/>
                    </a:lnTo>
                    <a:lnTo>
                      <a:pt x="871" y="255"/>
                    </a:lnTo>
                    <a:lnTo>
                      <a:pt x="863" y="260"/>
                    </a:lnTo>
                    <a:lnTo>
                      <a:pt x="857" y="264"/>
                    </a:lnTo>
                    <a:lnTo>
                      <a:pt x="848" y="268"/>
                    </a:lnTo>
                    <a:lnTo>
                      <a:pt x="842" y="274"/>
                    </a:lnTo>
                    <a:lnTo>
                      <a:pt x="833" y="277"/>
                    </a:lnTo>
                    <a:lnTo>
                      <a:pt x="825" y="281"/>
                    </a:lnTo>
                    <a:lnTo>
                      <a:pt x="817" y="285"/>
                    </a:lnTo>
                    <a:lnTo>
                      <a:pt x="810" y="289"/>
                    </a:lnTo>
                    <a:lnTo>
                      <a:pt x="800" y="293"/>
                    </a:lnTo>
                    <a:lnTo>
                      <a:pt x="791" y="294"/>
                    </a:lnTo>
                    <a:lnTo>
                      <a:pt x="779" y="298"/>
                    </a:lnTo>
                    <a:lnTo>
                      <a:pt x="770" y="302"/>
                    </a:lnTo>
                    <a:lnTo>
                      <a:pt x="760" y="304"/>
                    </a:lnTo>
                    <a:lnTo>
                      <a:pt x="751" y="306"/>
                    </a:lnTo>
                    <a:lnTo>
                      <a:pt x="739" y="308"/>
                    </a:lnTo>
                    <a:lnTo>
                      <a:pt x="730" y="312"/>
                    </a:lnTo>
                    <a:lnTo>
                      <a:pt x="719" y="312"/>
                    </a:lnTo>
                    <a:lnTo>
                      <a:pt x="707" y="314"/>
                    </a:lnTo>
                    <a:lnTo>
                      <a:pt x="694" y="315"/>
                    </a:lnTo>
                    <a:lnTo>
                      <a:pt x="684" y="319"/>
                    </a:lnTo>
                    <a:lnTo>
                      <a:pt x="673" y="321"/>
                    </a:lnTo>
                    <a:lnTo>
                      <a:pt x="660" y="321"/>
                    </a:lnTo>
                    <a:lnTo>
                      <a:pt x="648" y="323"/>
                    </a:lnTo>
                    <a:lnTo>
                      <a:pt x="639" y="325"/>
                    </a:lnTo>
                    <a:lnTo>
                      <a:pt x="625" y="327"/>
                    </a:lnTo>
                    <a:lnTo>
                      <a:pt x="614" y="327"/>
                    </a:lnTo>
                    <a:lnTo>
                      <a:pt x="601" y="329"/>
                    </a:lnTo>
                    <a:lnTo>
                      <a:pt x="589" y="329"/>
                    </a:lnTo>
                    <a:lnTo>
                      <a:pt x="578" y="329"/>
                    </a:lnTo>
                    <a:lnTo>
                      <a:pt x="564" y="329"/>
                    </a:lnTo>
                    <a:lnTo>
                      <a:pt x="553" y="331"/>
                    </a:lnTo>
                    <a:lnTo>
                      <a:pt x="542" y="331"/>
                    </a:lnTo>
                    <a:lnTo>
                      <a:pt x="528" y="331"/>
                    </a:lnTo>
                    <a:lnTo>
                      <a:pt x="517" y="333"/>
                    </a:lnTo>
                    <a:lnTo>
                      <a:pt x="506" y="333"/>
                    </a:lnTo>
                    <a:lnTo>
                      <a:pt x="492" y="333"/>
                    </a:lnTo>
                    <a:lnTo>
                      <a:pt x="483" y="333"/>
                    </a:lnTo>
                    <a:lnTo>
                      <a:pt x="469" y="334"/>
                    </a:lnTo>
                    <a:lnTo>
                      <a:pt x="460" y="334"/>
                    </a:lnTo>
                    <a:lnTo>
                      <a:pt x="448" y="334"/>
                    </a:lnTo>
                    <a:lnTo>
                      <a:pt x="439" y="334"/>
                    </a:lnTo>
                    <a:lnTo>
                      <a:pt x="426" y="334"/>
                    </a:lnTo>
                    <a:lnTo>
                      <a:pt x="416" y="334"/>
                    </a:lnTo>
                    <a:lnTo>
                      <a:pt x="407" y="334"/>
                    </a:lnTo>
                    <a:lnTo>
                      <a:pt x="397" y="333"/>
                    </a:lnTo>
                    <a:lnTo>
                      <a:pt x="388" y="333"/>
                    </a:lnTo>
                    <a:lnTo>
                      <a:pt x="378" y="333"/>
                    </a:lnTo>
                    <a:lnTo>
                      <a:pt x="371" y="333"/>
                    </a:lnTo>
                    <a:lnTo>
                      <a:pt x="361" y="333"/>
                    </a:lnTo>
                    <a:lnTo>
                      <a:pt x="353" y="333"/>
                    </a:lnTo>
                    <a:lnTo>
                      <a:pt x="344" y="333"/>
                    </a:lnTo>
                    <a:lnTo>
                      <a:pt x="336" y="333"/>
                    </a:lnTo>
                    <a:lnTo>
                      <a:pt x="329" y="333"/>
                    </a:lnTo>
                    <a:lnTo>
                      <a:pt x="321" y="333"/>
                    </a:lnTo>
                    <a:lnTo>
                      <a:pt x="315" y="333"/>
                    </a:lnTo>
                    <a:lnTo>
                      <a:pt x="310" y="333"/>
                    </a:lnTo>
                    <a:lnTo>
                      <a:pt x="304" y="331"/>
                    </a:lnTo>
                    <a:lnTo>
                      <a:pt x="300" y="331"/>
                    </a:lnTo>
                    <a:lnTo>
                      <a:pt x="294" y="331"/>
                    </a:lnTo>
                    <a:lnTo>
                      <a:pt x="291" y="331"/>
                    </a:lnTo>
                    <a:lnTo>
                      <a:pt x="283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0" y="329"/>
                    </a:lnTo>
                    <a:lnTo>
                      <a:pt x="264" y="329"/>
                    </a:lnTo>
                    <a:lnTo>
                      <a:pt x="258" y="329"/>
                    </a:lnTo>
                    <a:lnTo>
                      <a:pt x="255" y="329"/>
                    </a:lnTo>
                    <a:lnTo>
                      <a:pt x="249" y="329"/>
                    </a:lnTo>
                    <a:lnTo>
                      <a:pt x="243" y="329"/>
                    </a:lnTo>
                    <a:lnTo>
                      <a:pt x="239" y="329"/>
                    </a:lnTo>
                    <a:lnTo>
                      <a:pt x="234" y="329"/>
                    </a:lnTo>
                    <a:lnTo>
                      <a:pt x="230" y="329"/>
                    </a:lnTo>
                    <a:lnTo>
                      <a:pt x="222" y="329"/>
                    </a:lnTo>
                    <a:lnTo>
                      <a:pt x="218" y="327"/>
                    </a:lnTo>
                    <a:lnTo>
                      <a:pt x="215" y="327"/>
                    </a:lnTo>
                    <a:lnTo>
                      <a:pt x="209" y="327"/>
                    </a:lnTo>
                    <a:lnTo>
                      <a:pt x="203" y="325"/>
                    </a:lnTo>
                    <a:lnTo>
                      <a:pt x="197" y="325"/>
                    </a:lnTo>
                    <a:lnTo>
                      <a:pt x="194" y="325"/>
                    </a:lnTo>
                    <a:lnTo>
                      <a:pt x="188" y="325"/>
                    </a:lnTo>
                    <a:lnTo>
                      <a:pt x="184" y="323"/>
                    </a:lnTo>
                    <a:lnTo>
                      <a:pt x="178" y="323"/>
                    </a:lnTo>
                    <a:lnTo>
                      <a:pt x="175" y="321"/>
                    </a:lnTo>
                    <a:lnTo>
                      <a:pt x="171" y="321"/>
                    </a:lnTo>
                    <a:lnTo>
                      <a:pt x="165" y="321"/>
                    </a:lnTo>
                    <a:lnTo>
                      <a:pt x="161" y="321"/>
                    </a:lnTo>
                    <a:lnTo>
                      <a:pt x="156" y="319"/>
                    </a:lnTo>
                    <a:lnTo>
                      <a:pt x="152" y="319"/>
                    </a:lnTo>
                    <a:lnTo>
                      <a:pt x="144" y="317"/>
                    </a:lnTo>
                    <a:lnTo>
                      <a:pt x="140" y="315"/>
                    </a:lnTo>
                    <a:lnTo>
                      <a:pt x="137" y="314"/>
                    </a:lnTo>
                    <a:lnTo>
                      <a:pt x="131" y="312"/>
                    </a:lnTo>
                    <a:lnTo>
                      <a:pt x="127" y="312"/>
                    </a:lnTo>
                    <a:lnTo>
                      <a:pt x="121" y="310"/>
                    </a:lnTo>
                    <a:lnTo>
                      <a:pt x="118" y="308"/>
                    </a:lnTo>
                    <a:lnTo>
                      <a:pt x="114" y="308"/>
                    </a:lnTo>
                    <a:lnTo>
                      <a:pt x="110" y="304"/>
                    </a:lnTo>
                    <a:lnTo>
                      <a:pt x="104" y="304"/>
                    </a:lnTo>
                    <a:lnTo>
                      <a:pt x="100" y="302"/>
                    </a:lnTo>
                    <a:lnTo>
                      <a:pt x="95" y="300"/>
                    </a:lnTo>
                    <a:lnTo>
                      <a:pt x="85" y="294"/>
                    </a:lnTo>
                    <a:lnTo>
                      <a:pt x="78" y="291"/>
                    </a:lnTo>
                    <a:lnTo>
                      <a:pt x="70" y="285"/>
                    </a:lnTo>
                    <a:lnTo>
                      <a:pt x="62" y="279"/>
                    </a:lnTo>
                    <a:lnTo>
                      <a:pt x="55" y="274"/>
                    </a:lnTo>
                    <a:lnTo>
                      <a:pt x="47" y="268"/>
                    </a:lnTo>
                    <a:lnTo>
                      <a:pt x="40" y="260"/>
                    </a:lnTo>
                    <a:lnTo>
                      <a:pt x="32" y="255"/>
                    </a:lnTo>
                    <a:lnTo>
                      <a:pt x="24" y="245"/>
                    </a:lnTo>
                    <a:lnTo>
                      <a:pt x="19" y="237"/>
                    </a:lnTo>
                    <a:lnTo>
                      <a:pt x="15" y="232"/>
                    </a:lnTo>
                    <a:lnTo>
                      <a:pt x="11" y="224"/>
                    </a:lnTo>
                    <a:lnTo>
                      <a:pt x="7" y="217"/>
                    </a:lnTo>
                    <a:lnTo>
                      <a:pt x="5" y="211"/>
                    </a:lnTo>
                    <a:lnTo>
                      <a:pt x="3" y="205"/>
                    </a:lnTo>
                    <a:lnTo>
                      <a:pt x="2" y="199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2" y="165"/>
                    </a:lnTo>
                    <a:lnTo>
                      <a:pt x="3" y="159"/>
                    </a:lnTo>
                    <a:lnTo>
                      <a:pt x="5" y="152"/>
                    </a:lnTo>
                    <a:lnTo>
                      <a:pt x="7" y="146"/>
                    </a:lnTo>
                    <a:lnTo>
                      <a:pt x="9" y="139"/>
                    </a:lnTo>
                    <a:lnTo>
                      <a:pt x="15" y="135"/>
                    </a:lnTo>
                    <a:lnTo>
                      <a:pt x="15" y="127"/>
                    </a:lnTo>
                    <a:lnTo>
                      <a:pt x="21" y="121"/>
                    </a:lnTo>
                    <a:lnTo>
                      <a:pt x="22" y="116"/>
                    </a:lnTo>
                    <a:lnTo>
                      <a:pt x="28" y="110"/>
                    </a:lnTo>
                    <a:lnTo>
                      <a:pt x="32" y="102"/>
                    </a:lnTo>
                    <a:lnTo>
                      <a:pt x="38" y="99"/>
                    </a:lnTo>
                    <a:lnTo>
                      <a:pt x="42" y="95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4"/>
                    </a:lnTo>
                    <a:lnTo>
                      <a:pt x="85" y="61"/>
                    </a:lnTo>
                    <a:lnTo>
                      <a:pt x="93" y="59"/>
                    </a:lnTo>
                    <a:lnTo>
                      <a:pt x="99" y="55"/>
                    </a:lnTo>
                    <a:lnTo>
                      <a:pt x="104" y="51"/>
                    </a:lnTo>
                    <a:lnTo>
                      <a:pt x="110" y="49"/>
                    </a:lnTo>
                    <a:lnTo>
                      <a:pt x="118" y="45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37" y="38"/>
                    </a:lnTo>
                    <a:lnTo>
                      <a:pt x="142" y="36"/>
                    </a:lnTo>
                    <a:lnTo>
                      <a:pt x="148" y="34"/>
                    </a:lnTo>
                    <a:lnTo>
                      <a:pt x="154" y="32"/>
                    </a:lnTo>
                    <a:lnTo>
                      <a:pt x="161" y="28"/>
                    </a:lnTo>
                    <a:lnTo>
                      <a:pt x="169" y="26"/>
                    </a:lnTo>
                    <a:lnTo>
                      <a:pt x="175" y="24"/>
                    </a:lnTo>
                    <a:lnTo>
                      <a:pt x="180" y="23"/>
                    </a:lnTo>
                    <a:lnTo>
                      <a:pt x="188" y="23"/>
                    </a:lnTo>
                    <a:lnTo>
                      <a:pt x="194" y="19"/>
                    </a:lnTo>
                    <a:lnTo>
                      <a:pt x="199" y="17"/>
                    </a:lnTo>
                    <a:lnTo>
                      <a:pt x="205" y="17"/>
                    </a:lnTo>
                    <a:lnTo>
                      <a:pt x="213" y="15"/>
                    </a:lnTo>
                    <a:lnTo>
                      <a:pt x="218" y="13"/>
                    </a:lnTo>
                    <a:lnTo>
                      <a:pt x="224" y="11"/>
                    </a:lnTo>
                    <a:lnTo>
                      <a:pt x="232" y="9"/>
                    </a:lnTo>
                    <a:lnTo>
                      <a:pt x="237" y="7"/>
                    </a:lnTo>
                    <a:lnTo>
                      <a:pt x="243" y="7"/>
                    </a:lnTo>
                    <a:lnTo>
                      <a:pt x="249" y="7"/>
                    </a:lnTo>
                    <a:lnTo>
                      <a:pt x="256" y="5"/>
                    </a:lnTo>
                    <a:lnTo>
                      <a:pt x="262" y="4"/>
                    </a:lnTo>
                    <a:lnTo>
                      <a:pt x="270" y="4"/>
                    </a:lnTo>
                    <a:lnTo>
                      <a:pt x="275" y="4"/>
                    </a:lnTo>
                    <a:lnTo>
                      <a:pt x="283" y="2"/>
                    </a:lnTo>
                    <a:lnTo>
                      <a:pt x="289" y="2"/>
                    </a:lnTo>
                    <a:lnTo>
                      <a:pt x="294" y="2"/>
                    </a:lnTo>
                    <a:lnTo>
                      <a:pt x="300" y="2"/>
                    </a:lnTo>
                    <a:lnTo>
                      <a:pt x="308" y="0"/>
                    </a:lnTo>
                    <a:lnTo>
                      <a:pt x="313" y="0"/>
                    </a:lnTo>
                    <a:lnTo>
                      <a:pt x="319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5" y="0"/>
                    </a:lnTo>
                    <a:lnTo>
                      <a:pt x="371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6" y="2"/>
                    </a:lnTo>
                    <a:lnTo>
                      <a:pt x="424" y="2"/>
                    </a:lnTo>
                    <a:lnTo>
                      <a:pt x="431" y="2"/>
                    </a:lnTo>
                    <a:lnTo>
                      <a:pt x="437" y="2"/>
                    </a:lnTo>
                    <a:lnTo>
                      <a:pt x="445" y="4"/>
                    </a:lnTo>
                    <a:lnTo>
                      <a:pt x="450" y="4"/>
                    </a:lnTo>
                    <a:lnTo>
                      <a:pt x="458" y="4"/>
                    </a:lnTo>
                    <a:lnTo>
                      <a:pt x="464" y="5"/>
                    </a:lnTo>
                    <a:lnTo>
                      <a:pt x="471" y="5"/>
                    </a:lnTo>
                    <a:lnTo>
                      <a:pt x="477" y="7"/>
                    </a:lnTo>
                    <a:lnTo>
                      <a:pt x="485" y="7"/>
                    </a:lnTo>
                    <a:lnTo>
                      <a:pt x="492" y="9"/>
                    </a:lnTo>
                    <a:lnTo>
                      <a:pt x="500" y="9"/>
                    </a:lnTo>
                    <a:lnTo>
                      <a:pt x="507" y="11"/>
                    </a:lnTo>
                    <a:lnTo>
                      <a:pt x="511" y="11"/>
                    </a:lnTo>
                    <a:lnTo>
                      <a:pt x="517" y="13"/>
                    </a:lnTo>
                    <a:lnTo>
                      <a:pt x="521" y="13"/>
                    </a:lnTo>
                    <a:lnTo>
                      <a:pt x="526" y="15"/>
                    </a:lnTo>
                    <a:lnTo>
                      <a:pt x="534" y="15"/>
                    </a:lnTo>
                    <a:lnTo>
                      <a:pt x="540" y="15"/>
                    </a:lnTo>
                    <a:lnTo>
                      <a:pt x="544" y="17"/>
                    </a:lnTo>
                    <a:lnTo>
                      <a:pt x="553" y="17"/>
                    </a:lnTo>
                    <a:lnTo>
                      <a:pt x="557" y="17"/>
                    </a:lnTo>
                    <a:lnTo>
                      <a:pt x="563" y="17"/>
                    </a:lnTo>
                    <a:lnTo>
                      <a:pt x="570" y="17"/>
                    </a:lnTo>
                    <a:lnTo>
                      <a:pt x="576" y="19"/>
                    </a:lnTo>
                    <a:lnTo>
                      <a:pt x="580" y="19"/>
                    </a:lnTo>
                    <a:lnTo>
                      <a:pt x="587" y="23"/>
                    </a:lnTo>
                    <a:lnTo>
                      <a:pt x="591" y="23"/>
                    </a:lnTo>
                    <a:lnTo>
                      <a:pt x="597" y="24"/>
                    </a:lnTo>
                    <a:lnTo>
                      <a:pt x="601" y="26"/>
                    </a:lnTo>
                    <a:lnTo>
                      <a:pt x="604" y="30"/>
                    </a:lnTo>
                    <a:lnTo>
                      <a:pt x="606" y="34"/>
                    </a:lnTo>
                    <a:lnTo>
                      <a:pt x="606" y="40"/>
                    </a:lnTo>
                    <a:lnTo>
                      <a:pt x="604" y="42"/>
                    </a:lnTo>
                    <a:lnTo>
                      <a:pt x="603" y="45"/>
                    </a:lnTo>
                    <a:lnTo>
                      <a:pt x="597" y="47"/>
                    </a:lnTo>
                    <a:lnTo>
                      <a:pt x="593" y="51"/>
                    </a:lnTo>
                    <a:lnTo>
                      <a:pt x="593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8" name="Freeform 73"/>
              <p:cNvSpPr>
                <a:spLocks/>
              </p:cNvSpPr>
              <p:nvPr/>
            </p:nvSpPr>
            <p:spPr bwMode="auto">
              <a:xfrm>
                <a:off x="4392" y="2082"/>
                <a:ext cx="60" cy="134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48" y="32"/>
                  </a:cxn>
                  <a:cxn ang="0">
                    <a:pos x="46" y="42"/>
                  </a:cxn>
                  <a:cxn ang="0">
                    <a:pos x="44" y="49"/>
                  </a:cxn>
                  <a:cxn ang="0">
                    <a:pos x="44" y="61"/>
                  </a:cxn>
                  <a:cxn ang="0">
                    <a:pos x="44" y="76"/>
                  </a:cxn>
                  <a:cxn ang="0">
                    <a:pos x="42" y="89"/>
                  </a:cxn>
                  <a:cxn ang="0">
                    <a:pos x="42" y="102"/>
                  </a:cxn>
                  <a:cxn ang="0">
                    <a:pos x="44" y="114"/>
                  </a:cxn>
                  <a:cxn ang="0">
                    <a:pos x="44" y="125"/>
                  </a:cxn>
                  <a:cxn ang="0">
                    <a:pos x="48" y="137"/>
                  </a:cxn>
                  <a:cxn ang="0">
                    <a:pos x="52" y="146"/>
                  </a:cxn>
                  <a:cxn ang="0">
                    <a:pos x="55" y="158"/>
                  </a:cxn>
                  <a:cxn ang="0">
                    <a:pos x="63" y="169"/>
                  </a:cxn>
                  <a:cxn ang="0">
                    <a:pos x="69" y="180"/>
                  </a:cxn>
                  <a:cxn ang="0">
                    <a:pos x="78" y="190"/>
                  </a:cxn>
                  <a:cxn ang="0">
                    <a:pos x="90" y="205"/>
                  </a:cxn>
                  <a:cxn ang="0">
                    <a:pos x="105" y="216"/>
                  </a:cxn>
                  <a:cxn ang="0">
                    <a:pos x="114" y="230"/>
                  </a:cxn>
                  <a:cxn ang="0">
                    <a:pos x="118" y="237"/>
                  </a:cxn>
                  <a:cxn ang="0">
                    <a:pos x="118" y="247"/>
                  </a:cxn>
                  <a:cxn ang="0">
                    <a:pos x="114" y="254"/>
                  </a:cxn>
                  <a:cxn ang="0">
                    <a:pos x="107" y="266"/>
                  </a:cxn>
                  <a:cxn ang="0">
                    <a:pos x="95" y="268"/>
                  </a:cxn>
                  <a:cxn ang="0">
                    <a:pos x="86" y="266"/>
                  </a:cxn>
                  <a:cxn ang="0">
                    <a:pos x="74" y="258"/>
                  </a:cxn>
                  <a:cxn ang="0">
                    <a:pos x="57" y="245"/>
                  </a:cxn>
                  <a:cxn ang="0">
                    <a:pos x="44" y="234"/>
                  </a:cxn>
                  <a:cxn ang="0">
                    <a:pos x="29" y="220"/>
                  </a:cxn>
                  <a:cxn ang="0">
                    <a:pos x="17" y="207"/>
                  </a:cxn>
                  <a:cxn ang="0">
                    <a:pos x="14" y="196"/>
                  </a:cxn>
                  <a:cxn ang="0">
                    <a:pos x="8" y="184"/>
                  </a:cxn>
                  <a:cxn ang="0">
                    <a:pos x="4" y="171"/>
                  </a:cxn>
                  <a:cxn ang="0">
                    <a:pos x="0" y="159"/>
                  </a:cxn>
                  <a:cxn ang="0">
                    <a:pos x="0" y="146"/>
                  </a:cxn>
                  <a:cxn ang="0">
                    <a:pos x="0" y="133"/>
                  </a:cxn>
                  <a:cxn ang="0">
                    <a:pos x="0" y="119"/>
                  </a:cxn>
                  <a:cxn ang="0">
                    <a:pos x="0" y="106"/>
                  </a:cxn>
                  <a:cxn ang="0">
                    <a:pos x="2" y="93"/>
                  </a:cxn>
                  <a:cxn ang="0">
                    <a:pos x="4" y="78"/>
                  </a:cxn>
                  <a:cxn ang="0">
                    <a:pos x="8" y="66"/>
                  </a:cxn>
                  <a:cxn ang="0">
                    <a:pos x="12" y="51"/>
                  </a:cxn>
                  <a:cxn ang="0">
                    <a:pos x="15" y="40"/>
                  </a:cxn>
                  <a:cxn ang="0">
                    <a:pos x="19" y="26"/>
                  </a:cxn>
                  <a:cxn ang="0">
                    <a:pos x="25" y="15"/>
                  </a:cxn>
                  <a:cxn ang="0">
                    <a:pos x="29" y="5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50" y="11"/>
                  </a:cxn>
                  <a:cxn ang="0">
                    <a:pos x="52" y="19"/>
                  </a:cxn>
                </a:cxnLst>
                <a:rect l="0" t="0" r="r" b="b"/>
                <a:pathLst>
                  <a:path w="120" h="268">
                    <a:moveTo>
                      <a:pt x="52" y="19"/>
                    </a:moveTo>
                    <a:lnTo>
                      <a:pt x="50" y="23"/>
                    </a:lnTo>
                    <a:lnTo>
                      <a:pt x="48" y="26"/>
                    </a:lnTo>
                    <a:lnTo>
                      <a:pt x="48" y="32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4" y="53"/>
                    </a:lnTo>
                    <a:lnTo>
                      <a:pt x="44" y="61"/>
                    </a:lnTo>
                    <a:lnTo>
                      <a:pt x="44" y="68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2" y="102"/>
                    </a:lnTo>
                    <a:lnTo>
                      <a:pt x="44" y="108"/>
                    </a:lnTo>
                    <a:lnTo>
                      <a:pt x="44" y="114"/>
                    </a:lnTo>
                    <a:lnTo>
                      <a:pt x="44" y="119"/>
                    </a:lnTo>
                    <a:lnTo>
                      <a:pt x="44" y="125"/>
                    </a:lnTo>
                    <a:lnTo>
                      <a:pt x="48" y="131"/>
                    </a:lnTo>
                    <a:lnTo>
                      <a:pt x="48" y="137"/>
                    </a:lnTo>
                    <a:lnTo>
                      <a:pt x="50" y="142"/>
                    </a:lnTo>
                    <a:lnTo>
                      <a:pt x="52" y="146"/>
                    </a:lnTo>
                    <a:lnTo>
                      <a:pt x="54" y="154"/>
                    </a:lnTo>
                    <a:lnTo>
                      <a:pt x="55" y="158"/>
                    </a:lnTo>
                    <a:lnTo>
                      <a:pt x="61" y="163"/>
                    </a:lnTo>
                    <a:lnTo>
                      <a:pt x="63" y="169"/>
                    </a:lnTo>
                    <a:lnTo>
                      <a:pt x="69" y="175"/>
                    </a:lnTo>
                    <a:lnTo>
                      <a:pt x="69" y="180"/>
                    </a:lnTo>
                    <a:lnTo>
                      <a:pt x="76" y="186"/>
                    </a:lnTo>
                    <a:lnTo>
                      <a:pt x="78" y="190"/>
                    </a:lnTo>
                    <a:lnTo>
                      <a:pt x="86" y="197"/>
                    </a:lnTo>
                    <a:lnTo>
                      <a:pt x="90" y="205"/>
                    </a:lnTo>
                    <a:lnTo>
                      <a:pt x="97" y="211"/>
                    </a:lnTo>
                    <a:lnTo>
                      <a:pt x="105" y="216"/>
                    </a:lnTo>
                    <a:lnTo>
                      <a:pt x="112" y="224"/>
                    </a:lnTo>
                    <a:lnTo>
                      <a:pt x="114" y="230"/>
                    </a:lnTo>
                    <a:lnTo>
                      <a:pt x="116" y="234"/>
                    </a:lnTo>
                    <a:lnTo>
                      <a:pt x="118" y="237"/>
                    </a:lnTo>
                    <a:lnTo>
                      <a:pt x="120" y="241"/>
                    </a:lnTo>
                    <a:lnTo>
                      <a:pt x="118" y="247"/>
                    </a:lnTo>
                    <a:lnTo>
                      <a:pt x="118" y="251"/>
                    </a:lnTo>
                    <a:lnTo>
                      <a:pt x="114" y="254"/>
                    </a:lnTo>
                    <a:lnTo>
                      <a:pt x="112" y="258"/>
                    </a:lnTo>
                    <a:lnTo>
                      <a:pt x="107" y="266"/>
                    </a:lnTo>
                    <a:lnTo>
                      <a:pt x="99" y="268"/>
                    </a:lnTo>
                    <a:lnTo>
                      <a:pt x="95" y="268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74" y="258"/>
                    </a:lnTo>
                    <a:lnTo>
                      <a:pt x="67" y="251"/>
                    </a:lnTo>
                    <a:lnTo>
                      <a:pt x="57" y="245"/>
                    </a:lnTo>
                    <a:lnTo>
                      <a:pt x="52" y="241"/>
                    </a:lnTo>
                    <a:lnTo>
                      <a:pt x="44" y="234"/>
                    </a:lnTo>
                    <a:lnTo>
                      <a:pt x="34" y="228"/>
                    </a:lnTo>
                    <a:lnTo>
                      <a:pt x="29" y="220"/>
                    </a:lnTo>
                    <a:lnTo>
                      <a:pt x="23" y="213"/>
                    </a:lnTo>
                    <a:lnTo>
                      <a:pt x="17" y="207"/>
                    </a:lnTo>
                    <a:lnTo>
                      <a:pt x="15" y="201"/>
                    </a:lnTo>
                    <a:lnTo>
                      <a:pt x="14" y="196"/>
                    </a:lnTo>
                    <a:lnTo>
                      <a:pt x="10" y="190"/>
                    </a:lnTo>
                    <a:lnTo>
                      <a:pt x="8" y="184"/>
                    </a:lnTo>
                    <a:lnTo>
                      <a:pt x="6" y="178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7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2" y="93"/>
                    </a:lnTo>
                    <a:lnTo>
                      <a:pt x="4" y="85"/>
                    </a:lnTo>
                    <a:lnTo>
                      <a:pt x="4" y="78"/>
                    </a:lnTo>
                    <a:lnTo>
                      <a:pt x="6" y="72"/>
                    </a:lnTo>
                    <a:lnTo>
                      <a:pt x="8" y="66"/>
                    </a:lnTo>
                    <a:lnTo>
                      <a:pt x="10" y="59"/>
                    </a:lnTo>
                    <a:lnTo>
                      <a:pt x="12" y="51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7" y="32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8" y="7"/>
                    </a:lnTo>
                    <a:lnTo>
                      <a:pt x="50" y="11"/>
                    </a:lnTo>
                    <a:lnTo>
                      <a:pt x="52" y="19"/>
                    </a:lnTo>
                    <a:lnTo>
                      <a:pt x="5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4784" y="2060"/>
                <a:ext cx="75" cy="174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37" y="32"/>
                  </a:cxn>
                  <a:cxn ang="0">
                    <a:pos x="144" y="48"/>
                  </a:cxn>
                  <a:cxn ang="0">
                    <a:pos x="146" y="63"/>
                  </a:cxn>
                  <a:cxn ang="0">
                    <a:pos x="148" y="80"/>
                  </a:cxn>
                  <a:cxn ang="0">
                    <a:pos x="150" y="95"/>
                  </a:cxn>
                  <a:cxn ang="0">
                    <a:pos x="150" y="114"/>
                  </a:cxn>
                  <a:cxn ang="0">
                    <a:pos x="148" y="131"/>
                  </a:cxn>
                  <a:cxn ang="0">
                    <a:pos x="146" y="148"/>
                  </a:cxn>
                  <a:cxn ang="0">
                    <a:pos x="142" y="165"/>
                  </a:cxn>
                  <a:cxn ang="0">
                    <a:pos x="139" y="183"/>
                  </a:cxn>
                  <a:cxn ang="0">
                    <a:pos x="133" y="198"/>
                  </a:cxn>
                  <a:cxn ang="0">
                    <a:pos x="127" y="215"/>
                  </a:cxn>
                  <a:cxn ang="0">
                    <a:pos x="120" y="230"/>
                  </a:cxn>
                  <a:cxn ang="0">
                    <a:pos x="112" y="247"/>
                  </a:cxn>
                  <a:cxn ang="0">
                    <a:pos x="104" y="262"/>
                  </a:cxn>
                  <a:cxn ang="0">
                    <a:pos x="97" y="278"/>
                  </a:cxn>
                  <a:cxn ang="0">
                    <a:pos x="85" y="291"/>
                  </a:cxn>
                  <a:cxn ang="0">
                    <a:pos x="78" y="304"/>
                  </a:cxn>
                  <a:cxn ang="0">
                    <a:pos x="59" y="331"/>
                  </a:cxn>
                  <a:cxn ang="0">
                    <a:pos x="42" y="346"/>
                  </a:cxn>
                  <a:cxn ang="0">
                    <a:pos x="24" y="348"/>
                  </a:cxn>
                  <a:cxn ang="0">
                    <a:pos x="11" y="344"/>
                  </a:cxn>
                  <a:cxn ang="0">
                    <a:pos x="0" y="331"/>
                  </a:cxn>
                  <a:cxn ang="0">
                    <a:pos x="0" y="314"/>
                  </a:cxn>
                  <a:cxn ang="0">
                    <a:pos x="7" y="297"/>
                  </a:cxn>
                  <a:cxn ang="0">
                    <a:pos x="19" y="283"/>
                  </a:cxn>
                  <a:cxn ang="0">
                    <a:pos x="26" y="270"/>
                  </a:cxn>
                  <a:cxn ang="0">
                    <a:pos x="34" y="257"/>
                  </a:cxn>
                  <a:cxn ang="0">
                    <a:pos x="45" y="240"/>
                  </a:cxn>
                  <a:cxn ang="0">
                    <a:pos x="63" y="217"/>
                  </a:cxn>
                  <a:cxn ang="0">
                    <a:pos x="76" y="194"/>
                  </a:cxn>
                  <a:cxn ang="0">
                    <a:pos x="89" y="171"/>
                  </a:cxn>
                  <a:cxn ang="0">
                    <a:pos x="99" y="148"/>
                  </a:cxn>
                  <a:cxn ang="0">
                    <a:pos x="102" y="131"/>
                  </a:cxn>
                  <a:cxn ang="0">
                    <a:pos x="104" y="118"/>
                  </a:cxn>
                  <a:cxn ang="0">
                    <a:pos x="106" y="105"/>
                  </a:cxn>
                  <a:cxn ang="0">
                    <a:pos x="106" y="89"/>
                  </a:cxn>
                  <a:cxn ang="0">
                    <a:pos x="106" y="76"/>
                  </a:cxn>
                  <a:cxn ang="0">
                    <a:pos x="104" y="61"/>
                  </a:cxn>
                  <a:cxn ang="0">
                    <a:pos x="102" y="44"/>
                  </a:cxn>
                  <a:cxn ang="0">
                    <a:pos x="99" y="27"/>
                  </a:cxn>
                  <a:cxn ang="0">
                    <a:pos x="99" y="10"/>
                  </a:cxn>
                  <a:cxn ang="0">
                    <a:pos x="112" y="0"/>
                  </a:cxn>
                  <a:cxn ang="0">
                    <a:pos x="127" y="10"/>
                  </a:cxn>
                </a:cxnLst>
                <a:rect l="0" t="0" r="r" b="b"/>
                <a:pathLst>
                  <a:path w="150" h="348">
                    <a:moveTo>
                      <a:pt x="127" y="10"/>
                    </a:moveTo>
                    <a:lnTo>
                      <a:pt x="129" y="13"/>
                    </a:lnTo>
                    <a:lnTo>
                      <a:pt x="131" y="17"/>
                    </a:lnTo>
                    <a:lnTo>
                      <a:pt x="133" y="23"/>
                    </a:lnTo>
                    <a:lnTo>
                      <a:pt x="137" y="27"/>
                    </a:lnTo>
                    <a:lnTo>
                      <a:pt x="137" y="32"/>
                    </a:lnTo>
                    <a:lnTo>
                      <a:pt x="139" y="38"/>
                    </a:lnTo>
                    <a:lnTo>
                      <a:pt x="140" y="44"/>
                    </a:lnTo>
                    <a:lnTo>
                      <a:pt x="144" y="48"/>
                    </a:lnTo>
                    <a:lnTo>
                      <a:pt x="144" y="53"/>
                    </a:lnTo>
                    <a:lnTo>
                      <a:pt x="146" y="59"/>
                    </a:lnTo>
                    <a:lnTo>
                      <a:pt x="146" y="63"/>
                    </a:lnTo>
                    <a:lnTo>
                      <a:pt x="148" y="70"/>
                    </a:lnTo>
                    <a:lnTo>
                      <a:pt x="148" y="74"/>
                    </a:lnTo>
                    <a:lnTo>
                      <a:pt x="148" y="80"/>
                    </a:lnTo>
                    <a:lnTo>
                      <a:pt x="150" y="86"/>
                    </a:lnTo>
                    <a:lnTo>
                      <a:pt x="150" y="91"/>
                    </a:lnTo>
                    <a:lnTo>
                      <a:pt x="150" y="95"/>
                    </a:lnTo>
                    <a:lnTo>
                      <a:pt x="150" y="103"/>
                    </a:lnTo>
                    <a:lnTo>
                      <a:pt x="150" y="107"/>
                    </a:lnTo>
                    <a:lnTo>
                      <a:pt x="150" y="114"/>
                    </a:lnTo>
                    <a:lnTo>
                      <a:pt x="150" y="120"/>
                    </a:lnTo>
                    <a:lnTo>
                      <a:pt x="148" y="124"/>
                    </a:lnTo>
                    <a:lnTo>
                      <a:pt x="148" y="131"/>
                    </a:lnTo>
                    <a:lnTo>
                      <a:pt x="148" y="137"/>
                    </a:lnTo>
                    <a:lnTo>
                      <a:pt x="146" y="141"/>
                    </a:lnTo>
                    <a:lnTo>
                      <a:pt x="146" y="148"/>
                    </a:lnTo>
                    <a:lnTo>
                      <a:pt x="146" y="152"/>
                    </a:lnTo>
                    <a:lnTo>
                      <a:pt x="144" y="158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0" y="175"/>
                    </a:lnTo>
                    <a:lnTo>
                      <a:pt x="139" y="183"/>
                    </a:lnTo>
                    <a:lnTo>
                      <a:pt x="137" y="186"/>
                    </a:lnTo>
                    <a:lnTo>
                      <a:pt x="137" y="192"/>
                    </a:lnTo>
                    <a:lnTo>
                      <a:pt x="133" y="198"/>
                    </a:lnTo>
                    <a:lnTo>
                      <a:pt x="131" y="204"/>
                    </a:lnTo>
                    <a:lnTo>
                      <a:pt x="129" y="209"/>
                    </a:lnTo>
                    <a:lnTo>
                      <a:pt x="127" y="215"/>
                    </a:lnTo>
                    <a:lnTo>
                      <a:pt x="125" y="219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8" y="236"/>
                    </a:lnTo>
                    <a:lnTo>
                      <a:pt x="116" y="242"/>
                    </a:lnTo>
                    <a:lnTo>
                      <a:pt x="112" y="247"/>
                    </a:lnTo>
                    <a:lnTo>
                      <a:pt x="110" y="253"/>
                    </a:lnTo>
                    <a:lnTo>
                      <a:pt x="108" y="257"/>
                    </a:lnTo>
                    <a:lnTo>
                      <a:pt x="104" y="262"/>
                    </a:lnTo>
                    <a:lnTo>
                      <a:pt x="102" y="268"/>
                    </a:lnTo>
                    <a:lnTo>
                      <a:pt x="99" y="272"/>
                    </a:lnTo>
                    <a:lnTo>
                      <a:pt x="97" y="278"/>
                    </a:lnTo>
                    <a:lnTo>
                      <a:pt x="93" y="281"/>
                    </a:lnTo>
                    <a:lnTo>
                      <a:pt x="91" y="287"/>
                    </a:lnTo>
                    <a:lnTo>
                      <a:pt x="85" y="291"/>
                    </a:lnTo>
                    <a:lnTo>
                      <a:pt x="85" y="297"/>
                    </a:lnTo>
                    <a:lnTo>
                      <a:pt x="80" y="300"/>
                    </a:lnTo>
                    <a:lnTo>
                      <a:pt x="78" y="304"/>
                    </a:lnTo>
                    <a:lnTo>
                      <a:pt x="72" y="314"/>
                    </a:lnTo>
                    <a:lnTo>
                      <a:pt x="66" y="321"/>
                    </a:lnTo>
                    <a:lnTo>
                      <a:pt x="59" y="331"/>
                    </a:lnTo>
                    <a:lnTo>
                      <a:pt x="53" y="339"/>
                    </a:lnTo>
                    <a:lnTo>
                      <a:pt x="47" y="342"/>
                    </a:lnTo>
                    <a:lnTo>
                      <a:pt x="42" y="346"/>
                    </a:lnTo>
                    <a:lnTo>
                      <a:pt x="36" y="348"/>
                    </a:lnTo>
                    <a:lnTo>
                      <a:pt x="30" y="348"/>
                    </a:lnTo>
                    <a:lnTo>
                      <a:pt x="24" y="348"/>
                    </a:lnTo>
                    <a:lnTo>
                      <a:pt x="21" y="348"/>
                    </a:lnTo>
                    <a:lnTo>
                      <a:pt x="15" y="346"/>
                    </a:lnTo>
                    <a:lnTo>
                      <a:pt x="11" y="344"/>
                    </a:lnTo>
                    <a:lnTo>
                      <a:pt x="7" y="339"/>
                    </a:lnTo>
                    <a:lnTo>
                      <a:pt x="5" y="335"/>
                    </a:lnTo>
                    <a:lnTo>
                      <a:pt x="0" y="331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4" y="308"/>
                    </a:lnTo>
                    <a:lnTo>
                      <a:pt x="7" y="304"/>
                    </a:lnTo>
                    <a:lnTo>
                      <a:pt x="7" y="297"/>
                    </a:lnTo>
                    <a:lnTo>
                      <a:pt x="13" y="293"/>
                    </a:lnTo>
                    <a:lnTo>
                      <a:pt x="15" y="287"/>
                    </a:lnTo>
                    <a:lnTo>
                      <a:pt x="19" y="283"/>
                    </a:lnTo>
                    <a:lnTo>
                      <a:pt x="21" y="278"/>
                    </a:lnTo>
                    <a:lnTo>
                      <a:pt x="24" y="274"/>
                    </a:lnTo>
                    <a:lnTo>
                      <a:pt x="26" y="270"/>
                    </a:lnTo>
                    <a:lnTo>
                      <a:pt x="30" y="266"/>
                    </a:lnTo>
                    <a:lnTo>
                      <a:pt x="34" y="261"/>
                    </a:lnTo>
                    <a:lnTo>
                      <a:pt x="34" y="257"/>
                    </a:lnTo>
                    <a:lnTo>
                      <a:pt x="38" y="253"/>
                    </a:lnTo>
                    <a:lnTo>
                      <a:pt x="42" y="249"/>
                    </a:lnTo>
                    <a:lnTo>
                      <a:pt x="45" y="240"/>
                    </a:lnTo>
                    <a:lnTo>
                      <a:pt x="51" y="234"/>
                    </a:lnTo>
                    <a:lnTo>
                      <a:pt x="57" y="224"/>
                    </a:lnTo>
                    <a:lnTo>
                      <a:pt x="63" y="217"/>
                    </a:lnTo>
                    <a:lnTo>
                      <a:pt x="68" y="209"/>
                    </a:lnTo>
                    <a:lnTo>
                      <a:pt x="72" y="202"/>
                    </a:lnTo>
                    <a:lnTo>
                      <a:pt x="76" y="194"/>
                    </a:lnTo>
                    <a:lnTo>
                      <a:pt x="82" y="186"/>
                    </a:lnTo>
                    <a:lnTo>
                      <a:pt x="85" y="179"/>
                    </a:lnTo>
                    <a:lnTo>
                      <a:pt x="89" y="171"/>
                    </a:lnTo>
                    <a:lnTo>
                      <a:pt x="93" y="164"/>
                    </a:lnTo>
                    <a:lnTo>
                      <a:pt x="95" y="156"/>
                    </a:lnTo>
                    <a:lnTo>
                      <a:pt x="99" y="148"/>
                    </a:lnTo>
                    <a:lnTo>
                      <a:pt x="101" y="139"/>
                    </a:lnTo>
                    <a:lnTo>
                      <a:pt x="102" y="135"/>
                    </a:lnTo>
                    <a:lnTo>
                      <a:pt x="102" y="131"/>
                    </a:lnTo>
                    <a:lnTo>
                      <a:pt x="102" y="126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4" y="114"/>
                    </a:lnTo>
                    <a:lnTo>
                      <a:pt x="106" y="108"/>
                    </a:lnTo>
                    <a:lnTo>
                      <a:pt x="106" y="105"/>
                    </a:lnTo>
                    <a:lnTo>
                      <a:pt x="106" y="99"/>
                    </a:lnTo>
                    <a:lnTo>
                      <a:pt x="106" y="95"/>
                    </a:lnTo>
                    <a:lnTo>
                      <a:pt x="106" y="89"/>
                    </a:lnTo>
                    <a:lnTo>
                      <a:pt x="106" y="86"/>
                    </a:lnTo>
                    <a:lnTo>
                      <a:pt x="106" y="80"/>
                    </a:lnTo>
                    <a:lnTo>
                      <a:pt x="106" y="76"/>
                    </a:lnTo>
                    <a:lnTo>
                      <a:pt x="106" y="70"/>
                    </a:lnTo>
                    <a:lnTo>
                      <a:pt x="106" y="67"/>
                    </a:lnTo>
                    <a:lnTo>
                      <a:pt x="104" y="61"/>
                    </a:lnTo>
                    <a:lnTo>
                      <a:pt x="104" y="55"/>
                    </a:lnTo>
                    <a:lnTo>
                      <a:pt x="102" y="49"/>
                    </a:lnTo>
                    <a:lnTo>
                      <a:pt x="102" y="44"/>
                    </a:lnTo>
                    <a:lnTo>
                      <a:pt x="102" y="38"/>
                    </a:lnTo>
                    <a:lnTo>
                      <a:pt x="101" y="34"/>
                    </a:lnTo>
                    <a:lnTo>
                      <a:pt x="99" y="27"/>
                    </a:lnTo>
                    <a:lnTo>
                      <a:pt x="99" y="23"/>
                    </a:lnTo>
                    <a:lnTo>
                      <a:pt x="97" y="15"/>
                    </a:lnTo>
                    <a:lnTo>
                      <a:pt x="99" y="10"/>
                    </a:lnTo>
                    <a:lnTo>
                      <a:pt x="102" y="4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7" y="10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Freeform 75"/>
              <p:cNvSpPr>
                <a:spLocks/>
              </p:cNvSpPr>
              <p:nvPr/>
            </p:nvSpPr>
            <p:spPr bwMode="auto">
              <a:xfrm>
                <a:off x="4458" y="2221"/>
                <a:ext cx="314" cy="3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59" y="17"/>
                  </a:cxn>
                  <a:cxn ang="0">
                    <a:pos x="78" y="19"/>
                  </a:cxn>
                  <a:cxn ang="0">
                    <a:pos x="97" y="21"/>
                  </a:cxn>
                  <a:cxn ang="0">
                    <a:pos x="115" y="21"/>
                  </a:cxn>
                  <a:cxn ang="0">
                    <a:pos x="134" y="21"/>
                  </a:cxn>
                  <a:cxn ang="0">
                    <a:pos x="151" y="21"/>
                  </a:cxn>
                  <a:cxn ang="0">
                    <a:pos x="168" y="19"/>
                  </a:cxn>
                  <a:cxn ang="0">
                    <a:pos x="193" y="17"/>
                  </a:cxn>
                  <a:cxn ang="0">
                    <a:pos x="210" y="16"/>
                  </a:cxn>
                  <a:cxn ang="0">
                    <a:pos x="227" y="16"/>
                  </a:cxn>
                  <a:cxn ang="0">
                    <a:pos x="246" y="16"/>
                  </a:cxn>
                  <a:cxn ang="0">
                    <a:pos x="265" y="14"/>
                  </a:cxn>
                  <a:cxn ang="0">
                    <a:pos x="284" y="14"/>
                  </a:cxn>
                  <a:cxn ang="0">
                    <a:pos x="303" y="14"/>
                  </a:cxn>
                  <a:cxn ang="0">
                    <a:pos x="326" y="14"/>
                  </a:cxn>
                  <a:cxn ang="0">
                    <a:pos x="343" y="14"/>
                  </a:cxn>
                  <a:cxn ang="0">
                    <a:pos x="362" y="14"/>
                  </a:cxn>
                  <a:cxn ang="0">
                    <a:pos x="379" y="14"/>
                  </a:cxn>
                  <a:cxn ang="0">
                    <a:pos x="400" y="14"/>
                  </a:cxn>
                  <a:cxn ang="0">
                    <a:pos x="430" y="14"/>
                  </a:cxn>
                  <a:cxn ang="0">
                    <a:pos x="461" y="14"/>
                  </a:cxn>
                  <a:cxn ang="0">
                    <a:pos x="493" y="12"/>
                  </a:cxn>
                  <a:cxn ang="0">
                    <a:pos x="525" y="8"/>
                  </a:cxn>
                  <a:cxn ang="0">
                    <a:pos x="546" y="8"/>
                  </a:cxn>
                  <a:cxn ang="0">
                    <a:pos x="565" y="4"/>
                  </a:cxn>
                  <a:cxn ang="0">
                    <a:pos x="582" y="2"/>
                  </a:cxn>
                  <a:cxn ang="0">
                    <a:pos x="607" y="2"/>
                  </a:cxn>
                  <a:cxn ang="0">
                    <a:pos x="626" y="16"/>
                  </a:cxn>
                  <a:cxn ang="0">
                    <a:pos x="626" y="33"/>
                  </a:cxn>
                  <a:cxn ang="0">
                    <a:pos x="611" y="46"/>
                  </a:cxn>
                  <a:cxn ang="0">
                    <a:pos x="588" y="52"/>
                  </a:cxn>
                  <a:cxn ang="0">
                    <a:pos x="569" y="54"/>
                  </a:cxn>
                  <a:cxn ang="0">
                    <a:pos x="550" y="57"/>
                  </a:cxn>
                  <a:cxn ang="0">
                    <a:pos x="525" y="61"/>
                  </a:cxn>
                  <a:cxn ang="0">
                    <a:pos x="504" y="63"/>
                  </a:cxn>
                  <a:cxn ang="0">
                    <a:pos x="470" y="67"/>
                  </a:cxn>
                  <a:cxn ang="0">
                    <a:pos x="451" y="69"/>
                  </a:cxn>
                  <a:cxn ang="0">
                    <a:pos x="425" y="69"/>
                  </a:cxn>
                  <a:cxn ang="0">
                    <a:pos x="404" y="69"/>
                  </a:cxn>
                  <a:cxn ang="0">
                    <a:pos x="383" y="71"/>
                  </a:cxn>
                  <a:cxn ang="0">
                    <a:pos x="364" y="71"/>
                  </a:cxn>
                  <a:cxn ang="0">
                    <a:pos x="345" y="71"/>
                  </a:cxn>
                  <a:cxn ang="0">
                    <a:pos x="326" y="71"/>
                  </a:cxn>
                  <a:cxn ang="0">
                    <a:pos x="303" y="71"/>
                  </a:cxn>
                  <a:cxn ang="0">
                    <a:pos x="282" y="71"/>
                  </a:cxn>
                  <a:cxn ang="0">
                    <a:pos x="263" y="69"/>
                  </a:cxn>
                  <a:cxn ang="0">
                    <a:pos x="244" y="69"/>
                  </a:cxn>
                  <a:cxn ang="0">
                    <a:pos x="225" y="69"/>
                  </a:cxn>
                  <a:cxn ang="0">
                    <a:pos x="208" y="67"/>
                  </a:cxn>
                  <a:cxn ang="0">
                    <a:pos x="189" y="65"/>
                  </a:cxn>
                  <a:cxn ang="0">
                    <a:pos x="172" y="63"/>
                  </a:cxn>
                  <a:cxn ang="0">
                    <a:pos x="155" y="61"/>
                  </a:cxn>
                  <a:cxn ang="0">
                    <a:pos x="137" y="59"/>
                  </a:cxn>
                  <a:cxn ang="0">
                    <a:pos x="118" y="55"/>
                  </a:cxn>
                  <a:cxn ang="0">
                    <a:pos x="101" y="54"/>
                  </a:cxn>
                  <a:cxn ang="0">
                    <a:pos x="82" y="52"/>
                  </a:cxn>
                  <a:cxn ang="0">
                    <a:pos x="63" y="46"/>
                  </a:cxn>
                  <a:cxn ang="0">
                    <a:pos x="42" y="42"/>
                  </a:cxn>
                  <a:cxn ang="0">
                    <a:pos x="21" y="40"/>
                  </a:cxn>
                  <a:cxn ang="0">
                    <a:pos x="6" y="35"/>
                  </a:cxn>
                  <a:cxn ang="0">
                    <a:pos x="4" y="19"/>
                  </a:cxn>
                  <a:cxn ang="0">
                    <a:pos x="20" y="14"/>
                  </a:cxn>
                </a:cxnLst>
                <a:rect l="0" t="0" r="r" b="b"/>
                <a:pathLst>
                  <a:path w="628" h="71">
                    <a:moveTo>
                      <a:pt x="25" y="16"/>
                    </a:moveTo>
                    <a:lnTo>
                      <a:pt x="29" y="16"/>
                    </a:lnTo>
                    <a:lnTo>
                      <a:pt x="35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50" y="16"/>
                    </a:lnTo>
                    <a:lnTo>
                      <a:pt x="54" y="17"/>
                    </a:lnTo>
                    <a:lnTo>
                      <a:pt x="59" y="17"/>
                    </a:lnTo>
                    <a:lnTo>
                      <a:pt x="65" y="19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84" y="19"/>
                    </a:lnTo>
                    <a:lnTo>
                      <a:pt x="88" y="19"/>
                    </a:lnTo>
                    <a:lnTo>
                      <a:pt x="94" y="21"/>
                    </a:lnTo>
                    <a:lnTo>
                      <a:pt x="97" y="21"/>
                    </a:lnTo>
                    <a:lnTo>
                      <a:pt x="103" y="21"/>
                    </a:lnTo>
                    <a:lnTo>
                      <a:pt x="107" y="21"/>
                    </a:lnTo>
                    <a:lnTo>
                      <a:pt x="113" y="21"/>
                    </a:lnTo>
                    <a:lnTo>
                      <a:pt x="115" y="21"/>
                    </a:lnTo>
                    <a:lnTo>
                      <a:pt x="120" y="21"/>
                    </a:lnTo>
                    <a:lnTo>
                      <a:pt x="124" y="21"/>
                    </a:lnTo>
                    <a:lnTo>
                      <a:pt x="130" y="21"/>
                    </a:lnTo>
                    <a:lnTo>
                      <a:pt x="134" y="21"/>
                    </a:lnTo>
                    <a:lnTo>
                      <a:pt x="139" y="21"/>
                    </a:lnTo>
                    <a:lnTo>
                      <a:pt x="141" y="21"/>
                    </a:lnTo>
                    <a:lnTo>
                      <a:pt x="147" y="21"/>
                    </a:lnTo>
                    <a:lnTo>
                      <a:pt x="151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4" y="19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81" y="19"/>
                    </a:lnTo>
                    <a:lnTo>
                      <a:pt x="189" y="17"/>
                    </a:lnTo>
                    <a:lnTo>
                      <a:pt x="193" y="17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6" y="17"/>
                    </a:lnTo>
                    <a:lnTo>
                      <a:pt x="210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23" y="16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42" y="16"/>
                    </a:lnTo>
                    <a:lnTo>
                      <a:pt x="246" y="16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61" y="14"/>
                    </a:lnTo>
                    <a:lnTo>
                      <a:pt x="265" y="14"/>
                    </a:lnTo>
                    <a:lnTo>
                      <a:pt x="269" y="14"/>
                    </a:lnTo>
                    <a:lnTo>
                      <a:pt x="274" y="14"/>
                    </a:lnTo>
                    <a:lnTo>
                      <a:pt x="278" y="14"/>
                    </a:lnTo>
                    <a:lnTo>
                      <a:pt x="284" y="14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299" y="14"/>
                    </a:lnTo>
                    <a:lnTo>
                      <a:pt x="303" y="14"/>
                    </a:lnTo>
                    <a:lnTo>
                      <a:pt x="309" y="14"/>
                    </a:lnTo>
                    <a:lnTo>
                      <a:pt x="314" y="14"/>
                    </a:lnTo>
                    <a:lnTo>
                      <a:pt x="322" y="14"/>
                    </a:lnTo>
                    <a:lnTo>
                      <a:pt x="326" y="14"/>
                    </a:lnTo>
                    <a:lnTo>
                      <a:pt x="329" y="14"/>
                    </a:lnTo>
                    <a:lnTo>
                      <a:pt x="333" y="14"/>
                    </a:lnTo>
                    <a:lnTo>
                      <a:pt x="339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2" y="14"/>
                    </a:lnTo>
                    <a:lnTo>
                      <a:pt x="356" y="14"/>
                    </a:lnTo>
                    <a:lnTo>
                      <a:pt x="362" y="14"/>
                    </a:lnTo>
                    <a:lnTo>
                      <a:pt x="366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9" y="14"/>
                    </a:lnTo>
                    <a:lnTo>
                      <a:pt x="383" y="14"/>
                    </a:lnTo>
                    <a:lnTo>
                      <a:pt x="387" y="14"/>
                    </a:lnTo>
                    <a:lnTo>
                      <a:pt x="390" y="14"/>
                    </a:lnTo>
                    <a:lnTo>
                      <a:pt x="400" y="14"/>
                    </a:lnTo>
                    <a:lnTo>
                      <a:pt x="407" y="14"/>
                    </a:lnTo>
                    <a:lnTo>
                      <a:pt x="415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40" y="14"/>
                    </a:lnTo>
                    <a:lnTo>
                      <a:pt x="445" y="14"/>
                    </a:lnTo>
                    <a:lnTo>
                      <a:pt x="455" y="14"/>
                    </a:lnTo>
                    <a:lnTo>
                      <a:pt x="461" y="14"/>
                    </a:lnTo>
                    <a:lnTo>
                      <a:pt x="468" y="14"/>
                    </a:lnTo>
                    <a:lnTo>
                      <a:pt x="478" y="14"/>
                    </a:lnTo>
                    <a:lnTo>
                      <a:pt x="485" y="14"/>
                    </a:lnTo>
                    <a:lnTo>
                      <a:pt x="493" y="12"/>
                    </a:lnTo>
                    <a:lnTo>
                      <a:pt x="501" y="12"/>
                    </a:lnTo>
                    <a:lnTo>
                      <a:pt x="508" y="10"/>
                    </a:lnTo>
                    <a:lnTo>
                      <a:pt x="518" y="10"/>
                    </a:lnTo>
                    <a:lnTo>
                      <a:pt x="525" y="8"/>
                    </a:lnTo>
                    <a:lnTo>
                      <a:pt x="533" y="8"/>
                    </a:lnTo>
                    <a:lnTo>
                      <a:pt x="539" y="8"/>
                    </a:lnTo>
                    <a:lnTo>
                      <a:pt x="541" y="8"/>
                    </a:lnTo>
                    <a:lnTo>
                      <a:pt x="546" y="8"/>
                    </a:lnTo>
                    <a:lnTo>
                      <a:pt x="550" y="8"/>
                    </a:lnTo>
                    <a:lnTo>
                      <a:pt x="556" y="6"/>
                    </a:lnTo>
                    <a:lnTo>
                      <a:pt x="560" y="6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4"/>
                    </a:lnTo>
                    <a:lnTo>
                      <a:pt x="579" y="2"/>
                    </a:lnTo>
                    <a:lnTo>
                      <a:pt x="582" y="2"/>
                    </a:lnTo>
                    <a:lnTo>
                      <a:pt x="588" y="2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4" y="10"/>
                    </a:lnTo>
                    <a:lnTo>
                      <a:pt x="626" y="16"/>
                    </a:lnTo>
                    <a:lnTo>
                      <a:pt x="628" y="19"/>
                    </a:lnTo>
                    <a:lnTo>
                      <a:pt x="628" y="25"/>
                    </a:lnTo>
                    <a:lnTo>
                      <a:pt x="628" y="29"/>
                    </a:lnTo>
                    <a:lnTo>
                      <a:pt x="626" y="33"/>
                    </a:lnTo>
                    <a:lnTo>
                      <a:pt x="626" y="36"/>
                    </a:lnTo>
                    <a:lnTo>
                      <a:pt x="622" y="40"/>
                    </a:lnTo>
                    <a:lnTo>
                      <a:pt x="617" y="44"/>
                    </a:lnTo>
                    <a:lnTo>
                      <a:pt x="611" y="46"/>
                    </a:lnTo>
                    <a:lnTo>
                      <a:pt x="605" y="50"/>
                    </a:lnTo>
                    <a:lnTo>
                      <a:pt x="600" y="50"/>
                    </a:lnTo>
                    <a:lnTo>
                      <a:pt x="594" y="52"/>
                    </a:lnTo>
                    <a:lnTo>
                      <a:pt x="588" y="52"/>
                    </a:lnTo>
                    <a:lnTo>
                      <a:pt x="582" y="52"/>
                    </a:lnTo>
                    <a:lnTo>
                      <a:pt x="579" y="52"/>
                    </a:lnTo>
                    <a:lnTo>
                      <a:pt x="573" y="54"/>
                    </a:lnTo>
                    <a:lnTo>
                      <a:pt x="569" y="54"/>
                    </a:lnTo>
                    <a:lnTo>
                      <a:pt x="565" y="55"/>
                    </a:lnTo>
                    <a:lnTo>
                      <a:pt x="560" y="55"/>
                    </a:lnTo>
                    <a:lnTo>
                      <a:pt x="556" y="57"/>
                    </a:lnTo>
                    <a:lnTo>
                      <a:pt x="550" y="57"/>
                    </a:lnTo>
                    <a:lnTo>
                      <a:pt x="546" y="59"/>
                    </a:lnTo>
                    <a:lnTo>
                      <a:pt x="539" y="59"/>
                    </a:lnTo>
                    <a:lnTo>
                      <a:pt x="529" y="61"/>
                    </a:lnTo>
                    <a:lnTo>
                      <a:pt x="525" y="61"/>
                    </a:lnTo>
                    <a:lnTo>
                      <a:pt x="522" y="61"/>
                    </a:lnTo>
                    <a:lnTo>
                      <a:pt x="516" y="61"/>
                    </a:lnTo>
                    <a:lnTo>
                      <a:pt x="512" y="63"/>
                    </a:lnTo>
                    <a:lnTo>
                      <a:pt x="504" y="63"/>
                    </a:lnTo>
                    <a:lnTo>
                      <a:pt x="495" y="65"/>
                    </a:lnTo>
                    <a:lnTo>
                      <a:pt x="485" y="65"/>
                    </a:lnTo>
                    <a:lnTo>
                      <a:pt x="478" y="67"/>
                    </a:lnTo>
                    <a:lnTo>
                      <a:pt x="470" y="67"/>
                    </a:lnTo>
                    <a:lnTo>
                      <a:pt x="463" y="69"/>
                    </a:lnTo>
                    <a:lnTo>
                      <a:pt x="459" y="69"/>
                    </a:lnTo>
                    <a:lnTo>
                      <a:pt x="455" y="69"/>
                    </a:lnTo>
                    <a:lnTo>
                      <a:pt x="451" y="69"/>
                    </a:lnTo>
                    <a:lnTo>
                      <a:pt x="445" y="69"/>
                    </a:lnTo>
                    <a:lnTo>
                      <a:pt x="438" y="69"/>
                    </a:lnTo>
                    <a:lnTo>
                      <a:pt x="430" y="69"/>
                    </a:lnTo>
                    <a:lnTo>
                      <a:pt x="425" y="69"/>
                    </a:lnTo>
                    <a:lnTo>
                      <a:pt x="421" y="69"/>
                    </a:lnTo>
                    <a:lnTo>
                      <a:pt x="417" y="69"/>
                    </a:lnTo>
                    <a:lnTo>
                      <a:pt x="413" y="69"/>
                    </a:lnTo>
                    <a:lnTo>
                      <a:pt x="404" y="69"/>
                    </a:lnTo>
                    <a:lnTo>
                      <a:pt x="396" y="71"/>
                    </a:lnTo>
                    <a:lnTo>
                      <a:pt x="390" y="71"/>
                    </a:lnTo>
                    <a:lnTo>
                      <a:pt x="387" y="71"/>
                    </a:lnTo>
                    <a:lnTo>
                      <a:pt x="383" y="71"/>
                    </a:lnTo>
                    <a:lnTo>
                      <a:pt x="377" y="71"/>
                    </a:lnTo>
                    <a:lnTo>
                      <a:pt x="373" y="71"/>
                    </a:lnTo>
                    <a:lnTo>
                      <a:pt x="368" y="71"/>
                    </a:lnTo>
                    <a:lnTo>
                      <a:pt x="364" y="71"/>
                    </a:lnTo>
                    <a:lnTo>
                      <a:pt x="360" y="71"/>
                    </a:lnTo>
                    <a:lnTo>
                      <a:pt x="354" y="71"/>
                    </a:lnTo>
                    <a:lnTo>
                      <a:pt x="348" y="71"/>
                    </a:lnTo>
                    <a:lnTo>
                      <a:pt x="345" y="71"/>
                    </a:lnTo>
                    <a:lnTo>
                      <a:pt x="341" y="71"/>
                    </a:lnTo>
                    <a:lnTo>
                      <a:pt x="335" y="71"/>
                    </a:lnTo>
                    <a:lnTo>
                      <a:pt x="329" y="71"/>
                    </a:lnTo>
                    <a:lnTo>
                      <a:pt x="326" y="71"/>
                    </a:lnTo>
                    <a:lnTo>
                      <a:pt x="322" y="71"/>
                    </a:lnTo>
                    <a:lnTo>
                      <a:pt x="314" y="71"/>
                    </a:lnTo>
                    <a:lnTo>
                      <a:pt x="309" y="71"/>
                    </a:lnTo>
                    <a:lnTo>
                      <a:pt x="303" y="71"/>
                    </a:lnTo>
                    <a:lnTo>
                      <a:pt x="299" y="71"/>
                    </a:lnTo>
                    <a:lnTo>
                      <a:pt x="293" y="71"/>
                    </a:lnTo>
                    <a:lnTo>
                      <a:pt x="288" y="71"/>
                    </a:lnTo>
                    <a:lnTo>
                      <a:pt x="282" y="71"/>
                    </a:lnTo>
                    <a:lnTo>
                      <a:pt x="278" y="71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3" y="69"/>
                    </a:lnTo>
                    <a:lnTo>
                      <a:pt x="259" y="69"/>
                    </a:lnTo>
                    <a:lnTo>
                      <a:pt x="253" y="69"/>
                    </a:lnTo>
                    <a:lnTo>
                      <a:pt x="250" y="69"/>
                    </a:lnTo>
                    <a:lnTo>
                      <a:pt x="244" y="69"/>
                    </a:lnTo>
                    <a:lnTo>
                      <a:pt x="240" y="69"/>
                    </a:lnTo>
                    <a:lnTo>
                      <a:pt x="234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21" y="69"/>
                    </a:lnTo>
                    <a:lnTo>
                      <a:pt x="217" y="67"/>
                    </a:lnTo>
                    <a:lnTo>
                      <a:pt x="212" y="67"/>
                    </a:lnTo>
                    <a:lnTo>
                      <a:pt x="208" y="67"/>
                    </a:lnTo>
                    <a:lnTo>
                      <a:pt x="202" y="67"/>
                    </a:lnTo>
                    <a:lnTo>
                      <a:pt x="198" y="65"/>
                    </a:lnTo>
                    <a:lnTo>
                      <a:pt x="193" y="65"/>
                    </a:lnTo>
                    <a:lnTo>
                      <a:pt x="189" y="65"/>
                    </a:lnTo>
                    <a:lnTo>
                      <a:pt x="185" y="65"/>
                    </a:lnTo>
                    <a:lnTo>
                      <a:pt x="181" y="63"/>
                    </a:lnTo>
                    <a:lnTo>
                      <a:pt x="175" y="63"/>
                    </a:lnTo>
                    <a:lnTo>
                      <a:pt x="172" y="63"/>
                    </a:lnTo>
                    <a:lnTo>
                      <a:pt x="168" y="63"/>
                    </a:lnTo>
                    <a:lnTo>
                      <a:pt x="164" y="63"/>
                    </a:lnTo>
                    <a:lnTo>
                      <a:pt x="158" y="61"/>
                    </a:lnTo>
                    <a:lnTo>
                      <a:pt x="155" y="61"/>
                    </a:lnTo>
                    <a:lnTo>
                      <a:pt x="149" y="59"/>
                    </a:lnTo>
                    <a:lnTo>
                      <a:pt x="145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2" y="59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1" y="55"/>
                    </a:lnTo>
                    <a:lnTo>
                      <a:pt x="105" y="54"/>
                    </a:lnTo>
                    <a:lnTo>
                      <a:pt x="101" y="54"/>
                    </a:lnTo>
                    <a:lnTo>
                      <a:pt x="96" y="54"/>
                    </a:lnTo>
                    <a:lnTo>
                      <a:pt x="92" y="52"/>
                    </a:lnTo>
                    <a:lnTo>
                      <a:pt x="86" y="52"/>
                    </a:lnTo>
                    <a:lnTo>
                      <a:pt x="82" y="52"/>
                    </a:lnTo>
                    <a:lnTo>
                      <a:pt x="78" y="50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3" y="46"/>
                    </a:lnTo>
                    <a:lnTo>
                      <a:pt x="59" y="46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2" y="42"/>
                    </a:lnTo>
                    <a:lnTo>
                      <a:pt x="37" y="42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" name="Freeform 76"/>
              <p:cNvSpPr>
                <a:spLocks/>
              </p:cNvSpPr>
              <p:nvPr/>
            </p:nvSpPr>
            <p:spPr bwMode="auto">
              <a:xfrm>
                <a:off x="4377" y="2248"/>
                <a:ext cx="173" cy="68"/>
              </a:xfrm>
              <a:custGeom>
                <a:avLst/>
                <a:gdLst/>
                <a:ahLst/>
                <a:cxnLst>
                  <a:cxn ang="0">
                    <a:pos x="19" y="110"/>
                  </a:cxn>
                  <a:cxn ang="0">
                    <a:pos x="36" y="106"/>
                  </a:cxn>
                  <a:cxn ang="0">
                    <a:pos x="51" y="102"/>
                  </a:cxn>
                  <a:cxn ang="0">
                    <a:pos x="66" y="100"/>
                  </a:cxn>
                  <a:cxn ang="0">
                    <a:pos x="82" y="97"/>
                  </a:cxn>
                  <a:cxn ang="0">
                    <a:pos x="93" y="93"/>
                  </a:cxn>
                  <a:cxn ang="0">
                    <a:pos x="108" y="89"/>
                  </a:cxn>
                  <a:cxn ang="0">
                    <a:pos x="122" y="83"/>
                  </a:cxn>
                  <a:cxn ang="0">
                    <a:pos x="135" y="79"/>
                  </a:cxn>
                  <a:cxn ang="0">
                    <a:pos x="146" y="74"/>
                  </a:cxn>
                  <a:cxn ang="0">
                    <a:pos x="160" y="68"/>
                  </a:cxn>
                  <a:cxn ang="0">
                    <a:pos x="175" y="62"/>
                  </a:cxn>
                  <a:cxn ang="0">
                    <a:pos x="188" y="57"/>
                  </a:cxn>
                  <a:cxn ang="0">
                    <a:pos x="203" y="49"/>
                  </a:cxn>
                  <a:cxn ang="0">
                    <a:pos x="217" y="43"/>
                  </a:cxn>
                  <a:cxn ang="0">
                    <a:pos x="232" y="38"/>
                  </a:cxn>
                  <a:cxn ang="0">
                    <a:pos x="247" y="32"/>
                  </a:cxn>
                  <a:cxn ang="0">
                    <a:pos x="257" y="30"/>
                  </a:cxn>
                  <a:cxn ang="0">
                    <a:pos x="268" y="22"/>
                  </a:cxn>
                  <a:cxn ang="0">
                    <a:pos x="283" y="17"/>
                  </a:cxn>
                  <a:cxn ang="0">
                    <a:pos x="297" y="11"/>
                  </a:cxn>
                  <a:cxn ang="0">
                    <a:pos x="306" y="5"/>
                  </a:cxn>
                  <a:cxn ang="0">
                    <a:pos x="316" y="0"/>
                  </a:cxn>
                  <a:cxn ang="0">
                    <a:pos x="325" y="0"/>
                  </a:cxn>
                  <a:cxn ang="0">
                    <a:pos x="338" y="5"/>
                  </a:cxn>
                  <a:cxn ang="0">
                    <a:pos x="344" y="17"/>
                  </a:cxn>
                  <a:cxn ang="0">
                    <a:pos x="346" y="26"/>
                  </a:cxn>
                  <a:cxn ang="0">
                    <a:pos x="344" y="36"/>
                  </a:cxn>
                  <a:cxn ang="0">
                    <a:pos x="338" y="43"/>
                  </a:cxn>
                  <a:cxn ang="0">
                    <a:pos x="329" y="49"/>
                  </a:cxn>
                  <a:cxn ang="0">
                    <a:pos x="319" y="55"/>
                  </a:cxn>
                  <a:cxn ang="0">
                    <a:pos x="310" y="59"/>
                  </a:cxn>
                  <a:cxn ang="0">
                    <a:pos x="302" y="64"/>
                  </a:cxn>
                  <a:cxn ang="0">
                    <a:pos x="295" y="68"/>
                  </a:cxn>
                  <a:cxn ang="0">
                    <a:pos x="285" y="74"/>
                  </a:cxn>
                  <a:cxn ang="0">
                    <a:pos x="276" y="78"/>
                  </a:cxn>
                  <a:cxn ang="0">
                    <a:pos x="266" y="83"/>
                  </a:cxn>
                  <a:cxn ang="0">
                    <a:pos x="257" y="85"/>
                  </a:cxn>
                  <a:cxn ang="0">
                    <a:pos x="247" y="89"/>
                  </a:cxn>
                  <a:cxn ang="0">
                    <a:pos x="236" y="93"/>
                  </a:cxn>
                  <a:cxn ang="0">
                    <a:pos x="220" y="100"/>
                  </a:cxn>
                  <a:cxn ang="0">
                    <a:pos x="205" y="104"/>
                  </a:cxn>
                  <a:cxn ang="0">
                    <a:pos x="190" y="108"/>
                  </a:cxn>
                  <a:cxn ang="0">
                    <a:pos x="177" y="112"/>
                  </a:cxn>
                  <a:cxn ang="0">
                    <a:pos x="160" y="116"/>
                  </a:cxn>
                  <a:cxn ang="0">
                    <a:pos x="146" y="119"/>
                  </a:cxn>
                  <a:cxn ang="0">
                    <a:pos x="133" y="121"/>
                  </a:cxn>
                  <a:cxn ang="0">
                    <a:pos x="118" y="123"/>
                  </a:cxn>
                  <a:cxn ang="0">
                    <a:pos x="103" y="125"/>
                  </a:cxn>
                  <a:cxn ang="0">
                    <a:pos x="87" y="127"/>
                  </a:cxn>
                  <a:cxn ang="0">
                    <a:pos x="72" y="127"/>
                  </a:cxn>
                  <a:cxn ang="0">
                    <a:pos x="57" y="129"/>
                  </a:cxn>
                  <a:cxn ang="0">
                    <a:pos x="44" y="131"/>
                  </a:cxn>
                  <a:cxn ang="0">
                    <a:pos x="34" y="133"/>
                  </a:cxn>
                  <a:cxn ang="0">
                    <a:pos x="26" y="133"/>
                  </a:cxn>
                  <a:cxn ang="0">
                    <a:pos x="17" y="135"/>
                  </a:cxn>
                  <a:cxn ang="0">
                    <a:pos x="7" y="135"/>
                  </a:cxn>
                  <a:cxn ang="0">
                    <a:pos x="0" y="127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11" y="110"/>
                  </a:cxn>
                </a:cxnLst>
                <a:rect l="0" t="0" r="r" b="b"/>
                <a:pathLst>
                  <a:path w="346" h="136">
                    <a:moveTo>
                      <a:pt x="11" y="110"/>
                    </a:moveTo>
                    <a:lnTo>
                      <a:pt x="19" y="110"/>
                    </a:lnTo>
                    <a:lnTo>
                      <a:pt x="28" y="108"/>
                    </a:lnTo>
                    <a:lnTo>
                      <a:pt x="36" y="106"/>
                    </a:lnTo>
                    <a:lnTo>
                      <a:pt x="44" y="106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6" y="100"/>
                    </a:lnTo>
                    <a:lnTo>
                      <a:pt x="74" y="100"/>
                    </a:lnTo>
                    <a:lnTo>
                      <a:pt x="82" y="97"/>
                    </a:lnTo>
                    <a:lnTo>
                      <a:pt x="87" y="95"/>
                    </a:lnTo>
                    <a:lnTo>
                      <a:pt x="93" y="93"/>
                    </a:lnTo>
                    <a:lnTo>
                      <a:pt x="101" y="91"/>
                    </a:lnTo>
                    <a:lnTo>
                      <a:pt x="108" y="89"/>
                    </a:lnTo>
                    <a:lnTo>
                      <a:pt x="114" y="85"/>
                    </a:lnTo>
                    <a:lnTo>
                      <a:pt x="122" y="83"/>
                    </a:lnTo>
                    <a:lnTo>
                      <a:pt x="127" y="83"/>
                    </a:lnTo>
                    <a:lnTo>
                      <a:pt x="135" y="79"/>
                    </a:lnTo>
                    <a:lnTo>
                      <a:pt x="141" y="76"/>
                    </a:lnTo>
                    <a:lnTo>
                      <a:pt x="146" y="74"/>
                    </a:lnTo>
                    <a:lnTo>
                      <a:pt x="154" y="72"/>
                    </a:lnTo>
                    <a:lnTo>
                      <a:pt x="160" y="68"/>
                    </a:lnTo>
                    <a:lnTo>
                      <a:pt x="167" y="66"/>
                    </a:lnTo>
                    <a:lnTo>
                      <a:pt x="175" y="62"/>
                    </a:lnTo>
                    <a:lnTo>
                      <a:pt x="181" y="59"/>
                    </a:lnTo>
                    <a:lnTo>
                      <a:pt x="188" y="57"/>
                    </a:lnTo>
                    <a:lnTo>
                      <a:pt x="196" y="53"/>
                    </a:lnTo>
                    <a:lnTo>
                      <a:pt x="203" y="49"/>
                    </a:lnTo>
                    <a:lnTo>
                      <a:pt x="211" y="47"/>
                    </a:lnTo>
                    <a:lnTo>
                      <a:pt x="217" y="43"/>
                    </a:lnTo>
                    <a:lnTo>
                      <a:pt x="224" y="41"/>
                    </a:lnTo>
                    <a:lnTo>
                      <a:pt x="232" y="38"/>
                    </a:lnTo>
                    <a:lnTo>
                      <a:pt x="241" y="36"/>
                    </a:lnTo>
                    <a:lnTo>
                      <a:pt x="247" y="32"/>
                    </a:lnTo>
                    <a:lnTo>
                      <a:pt x="251" y="32"/>
                    </a:lnTo>
                    <a:lnTo>
                      <a:pt x="257" y="30"/>
                    </a:lnTo>
                    <a:lnTo>
                      <a:pt x="260" y="28"/>
                    </a:lnTo>
                    <a:lnTo>
                      <a:pt x="268" y="22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1" y="13"/>
                    </a:lnTo>
                    <a:lnTo>
                      <a:pt x="297" y="11"/>
                    </a:lnTo>
                    <a:lnTo>
                      <a:pt x="300" y="7"/>
                    </a:lnTo>
                    <a:lnTo>
                      <a:pt x="306" y="5"/>
                    </a:lnTo>
                    <a:lnTo>
                      <a:pt x="310" y="3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5" y="0"/>
                    </a:lnTo>
                    <a:lnTo>
                      <a:pt x="331" y="1"/>
                    </a:lnTo>
                    <a:lnTo>
                      <a:pt x="338" y="5"/>
                    </a:lnTo>
                    <a:lnTo>
                      <a:pt x="344" y="15"/>
                    </a:lnTo>
                    <a:lnTo>
                      <a:pt x="344" y="17"/>
                    </a:lnTo>
                    <a:lnTo>
                      <a:pt x="346" y="22"/>
                    </a:lnTo>
                    <a:lnTo>
                      <a:pt x="346" y="26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2" y="41"/>
                    </a:lnTo>
                    <a:lnTo>
                      <a:pt x="338" y="43"/>
                    </a:lnTo>
                    <a:lnTo>
                      <a:pt x="335" y="49"/>
                    </a:lnTo>
                    <a:lnTo>
                      <a:pt x="329" y="49"/>
                    </a:lnTo>
                    <a:lnTo>
                      <a:pt x="325" y="53"/>
                    </a:lnTo>
                    <a:lnTo>
                      <a:pt x="319" y="55"/>
                    </a:lnTo>
                    <a:lnTo>
                      <a:pt x="316" y="59"/>
                    </a:lnTo>
                    <a:lnTo>
                      <a:pt x="310" y="59"/>
                    </a:lnTo>
                    <a:lnTo>
                      <a:pt x="308" y="62"/>
                    </a:lnTo>
                    <a:lnTo>
                      <a:pt x="302" y="64"/>
                    </a:lnTo>
                    <a:lnTo>
                      <a:pt x="300" y="66"/>
                    </a:lnTo>
                    <a:lnTo>
                      <a:pt x="295" y="68"/>
                    </a:lnTo>
                    <a:lnTo>
                      <a:pt x="291" y="72"/>
                    </a:lnTo>
                    <a:lnTo>
                      <a:pt x="285" y="74"/>
                    </a:lnTo>
                    <a:lnTo>
                      <a:pt x="281" y="76"/>
                    </a:lnTo>
                    <a:lnTo>
                      <a:pt x="276" y="78"/>
                    </a:lnTo>
                    <a:lnTo>
                      <a:pt x="272" y="81"/>
                    </a:lnTo>
                    <a:lnTo>
                      <a:pt x="266" y="83"/>
                    </a:lnTo>
                    <a:lnTo>
                      <a:pt x="262" y="85"/>
                    </a:lnTo>
                    <a:lnTo>
                      <a:pt x="257" y="85"/>
                    </a:lnTo>
                    <a:lnTo>
                      <a:pt x="253" y="87"/>
                    </a:lnTo>
                    <a:lnTo>
                      <a:pt x="247" y="89"/>
                    </a:lnTo>
                    <a:lnTo>
                      <a:pt x="245" y="91"/>
                    </a:lnTo>
                    <a:lnTo>
                      <a:pt x="236" y="93"/>
                    </a:lnTo>
                    <a:lnTo>
                      <a:pt x="230" y="97"/>
                    </a:lnTo>
                    <a:lnTo>
                      <a:pt x="220" y="100"/>
                    </a:lnTo>
                    <a:lnTo>
                      <a:pt x="213" y="102"/>
                    </a:lnTo>
                    <a:lnTo>
                      <a:pt x="205" y="104"/>
                    </a:lnTo>
                    <a:lnTo>
                      <a:pt x="198" y="106"/>
                    </a:lnTo>
                    <a:lnTo>
                      <a:pt x="190" y="108"/>
                    </a:lnTo>
                    <a:lnTo>
                      <a:pt x="182" y="110"/>
                    </a:lnTo>
                    <a:lnTo>
                      <a:pt x="177" y="112"/>
                    </a:lnTo>
                    <a:lnTo>
                      <a:pt x="169" y="114"/>
                    </a:lnTo>
                    <a:lnTo>
                      <a:pt x="160" y="116"/>
                    </a:lnTo>
                    <a:lnTo>
                      <a:pt x="154" y="117"/>
                    </a:lnTo>
                    <a:lnTo>
                      <a:pt x="146" y="119"/>
                    </a:lnTo>
                    <a:lnTo>
                      <a:pt x="141" y="119"/>
                    </a:lnTo>
                    <a:lnTo>
                      <a:pt x="133" y="121"/>
                    </a:lnTo>
                    <a:lnTo>
                      <a:pt x="125" y="121"/>
                    </a:lnTo>
                    <a:lnTo>
                      <a:pt x="118" y="123"/>
                    </a:lnTo>
                    <a:lnTo>
                      <a:pt x="110" y="125"/>
                    </a:lnTo>
                    <a:lnTo>
                      <a:pt x="103" y="125"/>
                    </a:lnTo>
                    <a:lnTo>
                      <a:pt x="95" y="127"/>
                    </a:lnTo>
                    <a:lnTo>
                      <a:pt x="87" y="127"/>
                    </a:lnTo>
                    <a:lnTo>
                      <a:pt x="82" y="127"/>
                    </a:lnTo>
                    <a:lnTo>
                      <a:pt x="72" y="127"/>
                    </a:lnTo>
                    <a:lnTo>
                      <a:pt x="64" y="129"/>
                    </a:lnTo>
                    <a:lnTo>
                      <a:pt x="57" y="129"/>
                    </a:lnTo>
                    <a:lnTo>
                      <a:pt x="47" y="131"/>
                    </a:lnTo>
                    <a:lnTo>
                      <a:pt x="44" y="131"/>
                    </a:lnTo>
                    <a:lnTo>
                      <a:pt x="38" y="133"/>
                    </a:lnTo>
                    <a:lnTo>
                      <a:pt x="34" y="133"/>
                    </a:lnTo>
                    <a:lnTo>
                      <a:pt x="30" y="133"/>
                    </a:lnTo>
                    <a:lnTo>
                      <a:pt x="26" y="133"/>
                    </a:lnTo>
                    <a:lnTo>
                      <a:pt x="21" y="135"/>
                    </a:lnTo>
                    <a:lnTo>
                      <a:pt x="17" y="135"/>
                    </a:lnTo>
                    <a:lnTo>
                      <a:pt x="13" y="136"/>
                    </a:lnTo>
                    <a:lnTo>
                      <a:pt x="7" y="135"/>
                    </a:lnTo>
                    <a:lnTo>
                      <a:pt x="4" y="133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6"/>
                    </a:lnTo>
                    <a:lnTo>
                      <a:pt x="4" y="110"/>
                    </a:lnTo>
                    <a:lnTo>
                      <a:pt x="11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Freeform 77"/>
              <p:cNvSpPr>
                <a:spLocks/>
              </p:cNvSpPr>
              <p:nvPr/>
            </p:nvSpPr>
            <p:spPr bwMode="auto">
              <a:xfrm>
                <a:off x="4438" y="2240"/>
                <a:ext cx="211" cy="141"/>
              </a:xfrm>
              <a:custGeom>
                <a:avLst/>
                <a:gdLst/>
                <a:ahLst/>
                <a:cxnLst>
                  <a:cxn ang="0">
                    <a:pos x="407" y="48"/>
                  </a:cxn>
                  <a:cxn ang="0">
                    <a:pos x="386" y="71"/>
                  </a:cxn>
                  <a:cxn ang="0">
                    <a:pos x="368" y="88"/>
                  </a:cxn>
                  <a:cxn ang="0">
                    <a:pos x="359" y="99"/>
                  </a:cxn>
                  <a:cxn ang="0">
                    <a:pos x="344" y="113"/>
                  </a:cxn>
                  <a:cxn ang="0">
                    <a:pos x="330" y="126"/>
                  </a:cxn>
                  <a:cxn ang="0">
                    <a:pos x="315" y="137"/>
                  </a:cxn>
                  <a:cxn ang="0">
                    <a:pos x="300" y="151"/>
                  </a:cxn>
                  <a:cxn ang="0">
                    <a:pos x="285" y="162"/>
                  </a:cxn>
                  <a:cxn ang="0">
                    <a:pos x="268" y="171"/>
                  </a:cxn>
                  <a:cxn ang="0">
                    <a:pos x="252" y="183"/>
                  </a:cxn>
                  <a:cxn ang="0">
                    <a:pos x="235" y="194"/>
                  </a:cxn>
                  <a:cxn ang="0">
                    <a:pos x="220" y="204"/>
                  </a:cxn>
                  <a:cxn ang="0">
                    <a:pos x="203" y="213"/>
                  </a:cxn>
                  <a:cxn ang="0">
                    <a:pos x="188" y="223"/>
                  </a:cxn>
                  <a:cxn ang="0">
                    <a:pos x="173" y="230"/>
                  </a:cxn>
                  <a:cxn ang="0">
                    <a:pos x="157" y="240"/>
                  </a:cxn>
                  <a:cxn ang="0">
                    <a:pos x="142" y="248"/>
                  </a:cxn>
                  <a:cxn ang="0">
                    <a:pos x="129" y="253"/>
                  </a:cxn>
                  <a:cxn ang="0">
                    <a:pos x="116" y="259"/>
                  </a:cxn>
                  <a:cxn ang="0">
                    <a:pos x="98" y="265"/>
                  </a:cxn>
                  <a:cxn ang="0">
                    <a:pos x="79" y="270"/>
                  </a:cxn>
                  <a:cxn ang="0">
                    <a:pos x="60" y="274"/>
                  </a:cxn>
                  <a:cxn ang="0">
                    <a:pos x="39" y="278"/>
                  </a:cxn>
                  <a:cxn ang="0">
                    <a:pos x="24" y="282"/>
                  </a:cxn>
                  <a:cxn ang="0">
                    <a:pos x="13" y="282"/>
                  </a:cxn>
                  <a:cxn ang="0">
                    <a:pos x="1" y="272"/>
                  </a:cxn>
                  <a:cxn ang="0">
                    <a:pos x="5" y="255"/>
                  </a:cxn>
                  <a:cxn ang="0">
                    <a:pos x="26" y="242"/>
                  </a:cxn>
                  <a:cxn ang="0">
                    <a:pos x="49" y="229"/>
                  </a:cxn>
                  <a:cxn ang="0">
                    <a:pos x="74" y="217"/>
                  </a:cxn>
                  <a:cxn ang="0">
                    <a:pos x="95" y="204"/>
                  </a:cxn>
                  <a:cxn ang="0">
                    <a:pos x="117" y="192"/>
                  </a:cxn>
                  <a:cxn ang="0">
                    <a:pos x="142" y="179"/>
                  </a:cxn>
                  <a:cxn ang="0">
                    <a:pos x="165" y="168"/>
                  </a:cxn>
                  <a:cxn ang="0">
                    <a:pos x="188" y="152"/>
                  </a:cxn>
                  <a:cxn ang="0">
                    <a:pos x="211" y="141"/>
                  </a:cxn>
                  <a:cxn ang="0">
                    <a:pos x="233" y="126"/>
                  </a:cxn>
                  <a:cxn ang="0">
                    <a:pos x="256" y="113"/>
                  </a:cxn>
                  <a:cxn ang="0">
                    <a:pos x="270" y="103"/>
                  </a:cxn>
                  <a:cxn ang="0">
                    <a:pos x="283" y="94"/>
                  </a:cxn>
                  <a:cxn ang="0">
                    <a:pos x="300" y="82"/>
                  </a:cxn>
                  <a:cxn ang="0">
                    <a:pos x="325" y="65"/>
                  </a:cxn>
                  <a:cxn ang="0">
                    <a:pos x="348" y="44"/>
                  </a:cxn>
                  <a:cxn ang="0">
                    <a:pos x="370" y="23"/>
                  </a:cxn>
                  <a:cxn ang="0">
                    <a:pos x="393" y="2"/>
                  </a:cxn>
                  <a:cxn ang="0">
                    <a:pos x="412" y="4"/>
                  </a:cxn>
                  <a:cxn ang="0">
                    <a:pos x="420" y="17"/>
                  </a:cxn>
                  <a:cxn ang="0">
                    <a:pos x="418" y="31"/>
                  </a:cxn>
                </a:cxnLst>
                <a:rect l="0" t="0" r="r" b="b"/>
                <a:pathLst>
                  <a:path w="422" h="282">
                    <a:moveTo>
                      <a:pt x="418" y="31"/>
                    </a:moveTo>
                    <a:lnTo>
                      <a:pt x="412" y="38"/>
                    </a:lnTo>
                    <a:lnTo>
                      <a:pt x="407" y="48"/>
                    </a:lnTo>
                    <a:lnTo>
                      <a:pt x="399" y="55"/>
                    </a:lnTo>
                    <a:lnTo>
                      <a:pt x="393" y="63"/>
                    </a:lnTo>
                    <a:lnTo>
                      <a:pt x="386" y="71"/>
                    </a:lnTo>
                    <a:lnTo>
                      <a:pt x="378" y="80"/>
                    </a:lnTo>
                    <a:lnTo>
                      <a:pt x="374" y="82"/>
                    </a:lnTo>
                    <a:lnTo>
                      <a:pt x="368" y="88"/>
                    </a:lnTo>
                    <a:lnTo>
                      <a:pt x="367" y="92"/>
                    </a:lnTo>
                    <a:lnTo>
                      <a:pt x="361" y="97"/>
                    </a:lnTo>
                    <a:lnTo>
                      <a:pt x="359" y="99"/>
                    </a:lnTo>
                    <a:lnTo>
                      <a:pt x="351" y="105"/>
                    </a:lnTo>
                    <a:lnTo>
                      <a:pt x="348" y="109"/>
                    </a:lnTo>
                    <a:lnTo>
                      <a:pt x="344" y="113"/>
                    </a:lnTo>
                    <a:lnTo>
                      <a:pt x="338" y="118"/>
                    </a:lnTo>
                    <a:lnTo>
                      <a:pt x="334" y="120"/>
                    </a:lnTo>
                    <a:lnTo>
                      <a:pt x="330" y="126"/>
                    </a:lnTo>
                    <a:lnTo>
                      <a:pt x="325" y="130"/>
                    </a:lnTo>
                    <a:lnTo>
                      <a:pt x="319" y="133"/>
                    </a:lnTo>
                    <a:lnTo>
                      <a:pt x="315" y="137"/>
                    </a:lnTo>
                    <a:lnTo>
                      <a:pt x="310" y="141"/>
                    </a:lnTo>
                    <a:lnTo>
                      <a:pt x="306" y="145"/>
                    </a:lnTo>
                    <a:lnTo>
                      <a:pt x="300" y="151"/>
                    </a:lnTo>
                    <a:lnTo>
                      <a:pt x="294" y="152"/>
                    </a:lnTo>
                    <a:lnTo>
                      <a:pt x="291" y="158"/>
                    </a:lnTo>
                    <a:lnTo>
                      <a:pt x="285" y="162"/>
                    </a:lnTo>
                    <a:lnTo>
                      <a:pt x="279" y="166"/>
                    </a:lnTo>
                    <a:lnTo>
                      <a:pt x="273" y="170"/>
                    </a:lnTo>
                    <a:lnTo>
                      <a:pt x="268" y="171"/>
                    </a:lnTo>
                    <a:lnTo>
                      <a:pt x="264" y="177"/>
                    </a:lnTo>
                    <a:lnTo>
                      <a:pt x="256" y="179"/>
                    </a:lnTo>
                    <a:lnTo>
                      <a:pt x="252" y="183"/>
                    </a:lnTo>
                    <a:lnTo>
                      <a:pt x="247" y="187"/>
                    </a:lnTo>
                    <a:lnTo>
                      <a:pt x="241" y="191"/>
                    </a:lnTo>
                    <a:lnTo>
                      <a:pt x="235" y="194"/>
                    </a:lnTo>
                    <a:lnTo>
                      <a:pt x="230" y="198"/>
                    </a:lnTo>
                    <a:lnTo>
                      <a:pt x="224" y="202"/>
                    </a:lnTo>
                    <a:lnTo>
                      <a:pt x="220" y="204"/>
                    </a:lnTo>
                    <a:lnTo>
                      <a:pt x="214" y="208"/>
                    </a:lnTo>
                    <a:lnTo>
                      <a:pt x="209" y="211"/>
                    </a:lnTo>
                    <a:lnTo>
                      <a:pt x="203" y="213"/>
                    </a:lnTo>
                    <a:lnTo>
                      <a:pt x="199" y="219"/>
                    </a:lnTo>
                    <a:lnTo>
                      <a:pt x="194" y="221"/>
                    </a:lnTo>
                    <a:lnTo>
                      <a:pt x="188" y="223"/>
                    </a:lnTo>
                    <a:lnTo>
                      <a:pt x="182" y="227"/>
                    </a:lnTo>
                    <a:lnTo>
                      <a:pt x="178" y="230"/>
                    </a:lnTo>
                    <a:lnTo>
                      <a:pt x="173" y="230"/>
                    </a:lnTo>
                    <a:lnTo>
                      <a:pt x="167" y="234"/>
                    </a:lnTo>
                    <a:lnTo>
                      <a:pt x="161" y="238"/>
                    </a:lnTo>
                    <a:lnTo>
                      <a:pt x="157" y="240"/>
                    </a:lnTo>
                    <a:lnTo>
                      <a:pt x="152" y="242"/>
                    </a:lnTo>
                    <a:lnTo>
                      <a:pt x="148" y="246"/>
                    </a:lnTo>
                    <a:lnTo>
                      <a:pt x="142" y="248"/>
                    </a:lnTo>
                    <a:lnTo>
                      <a:pt x="138" y="249"/>
                    </a:lnTo>
                    <a:lnTo>
                      <a:pt x="135" y="251"/>
                    </a:lnTo>
                    <a:lnTo>
                      <a:pt x="129" y="253"/>
                    </a:lnTo>
                    <a:lnTo>
                      <a:pt x="125" y="257"/>
                    </a:lnTo>
                    <a:lnTo>
                      <a:pt x="121" y="257"/>
                    </a:lnTo>
                    <a:lnTo>
                      <a:pt x="116" y="259"/>
                    </a:lnTo>
                    <a:lnTo>
                      <a:pt x="110" y="261"/>
                    </a:lnTo>
                    <a:lnTo>
                      <a:pt x="104" y="263"/>
                    </a:lnTo>
                    <a:lnTo>
                      <a:pt x="98" y="265"/>
                    </a:lnTo>
                    <a:lnTo>
                      <a:pt x="91" y="267"/>
                    </a:lnTo>
                    <a:lnTo>
                      <a:pt x="85" y="268"/>
                    </a:lnTo>
                    <a:lnTo>
                      <a:pt x="79" y="270"/>
                    </a:lnTo>
                    <a:lnTo>
                      <a:pt x="74" y="272"/>
                    </a:lnTo>
                    <a:lnTo>
                      <a:pt x="66" y="272"/>
                    </a:lnTo>
                    <a:lnTo>
                      <a:pt x="60" y="274"/>
                    </a:lnTo>
                    <a:lnTo>
                      <a:pt x="55" y="274"/>
                    </a:lnTo>
                    <a:lnTo>
                      <a:pt x="47" y="276"/>
                    </a:lnTo>
                    <a:lnTo>
                      <a:pt x="39" y="278"/>
                    </a:lnTo>
                    <a:lnTo>
                      <a:pt x="36" y="278"/>
                    </a:lnTo>
                    <a:lnTo>
                      <a:pt x="30" y="280"/>
                    </a:lnTo>
                    <a:lnTo>
                      <a:pt x="24" y="282"/>
                    </a:lnTo>
                    <a:lnTo>
                      <a:pt x="20" y="282"/>
                    </a:lnTo>
                    <a:lnTo>
                      <a:pt x="15" y="282"/>
                    </a:lnTo>
                    <a:lnTo>
                      <a:pt x="13" y="282"/>
                    </a:lnTo>
                    <a:lnTo>
                      <a:pt x="9" y="282"/>
                    </a:lnTo>
                    <a:lnTo>
                      <a:pt x="3" y="276"/>
                    </a:lnTo>
                    <a:lnTo>
                      <a:pt x="1" y="272"/>
                    </a:lnTo>
                    <a:lnTo>
                      <a:pt x="0" y="267"/>
                    </a:lnTo>
                    <a:lnTo>
                      <a:pt x="1" y="261"/>
                    </a:lnTo>
                    <a:lnTo>
                      <a:pt x="5" y="255"/>
                    </a:lnTo>
                    <a:lnTo>
                      <a:pt x="13" y="251"/>
                    </a:lnTo>
                    <a:lnTo>
                      <a:pt x="19" y="248"/>
                    </a:lnTo>
                    <a:lnTo>
                      <a:pt x="26" y="242"/>
                    </a:lnTo>
                    <a:lnTo>
                      <a:pt x="34" y="238"/>
                    </a:lnTo>
                    <a:lnTo>
                      <a:pt x="41" y="232"/>
                    </a:lnTo>
                    <a:lnTo>
                      <a:pt x="49" y="229"/>
                    </a:lnTo>
                    <a:lnTo>
                      <a:pt x="57" y="225"/>
                    </a:lnTo>
                    <a:lnTo>
                      <a:pt x="64" y="221"/>
                    </a:lnTo>
                    <a:lnTo>
                      <a:pt x="74" y="217"/>
                    </a:lnTo>
                    <a:lnTo>
                      <a:pt x="79" y="213"/>
                    </a:lnTo>
                    <a:lnTo>
                      <a:pt x="87" y="208"/>
                    </a:lnTo>
                    <a:lnTo>
                      <a:pt x="95" y="204"/>
                    </a:lnTo>
                    <a:lnTo>
                      <a:pt x="104" y="200"/>
                    </a:lnTo>
                    <a:lnTo>
                      <a:pt x="110" y="196"/>
                    </a:lnTo>
                    <a:lnTo>
                      <a:pt x="117" y="192"/>
                    </a:lnTo>
                    <a:lnTo>
                      <a:pt x="125" y="187"/>
                    </a:lnTo>
                    <a:lnTo>
                      <a:pt x="135" y="185"/>
                    </a:lnTo>
                    <a:lnTo>
                      <a:pt x="142" y="179"/>
                    </a:lnTo>
                    <a:lnTo>
                      <a:pt x="150" y="175"/>
                    </a:lnTo>
                    <a:lnTo>
                      <a:pt x="157" y="170"/>
                    </a:lnTo>
                    <a:lnTo>
                      <a:pt x="165" y="168"/>
                    </a:lnTo>
                    <a:lnTo>
                      <a:pt x="173" y="162"/>
                    </a:lnTo>
                    <a:lnTo>
                      <a:pt x="180" y="158"/>
                    </a:lnTo>
                    <a:lnTo>
                      <a:pt x="188" y="152"/>
                    </a:lnTo>
                    <a:lnTo>
                      <a:pt x="195" y="151"/>
                    </a:lnTo>
                    <a:lnTo>
                      <a:pt x="203" y="145"/>
                    </a:lnTo>
                    <a:lnTo>
                      <a:pt x="211" y="141"/>
                    </a:lnTo>
                    <a:lnTo>
                      <a:pt x="218" y="135"/>
                    </a:lnTo>
                    <a:lnTo>
                      <a:pt x="226" y="132"/>
                    </a:lnTo>
                    <a:lnTo>
                      <a:pt x="233" y="126"/>
                    </a:lnTo>
                    <a:lnTo>
                      <a:pt x="241" y="122"/>
                    </a:lnTo>
                    <a:lnTo>
                      <a:pt x="249" y="118"/>
                    </a:lnTo>
                    <a:lnTo>
                      <a:pt x="256" y="113"/>
                    </a:lnTo>
                    <a:lnTo>
                      <a:pt x="260" y="109"/>
                    </a:lnTo>
                    <a:lnTo>
                      <a:pt x="264" y="107"/>
                    </a:lnTo>
                    <a:lnTo>
                      <a:pt x="270" y="103"/>
                    </a:lnTo>
                    <a:lnTo>
                      <a:pt x="273" y="99"/>
                    </a:lnTo>
                    <a:lnTo>
                      <a:pt x="279" y="97"/>
                    </a:lnTo>
                    <a:lnTo>
                      <a:pt x="283" y="94"/>
                    </a:lnTo>
                    <a:lnTo>
                      <a:pt x="289" y="92"/>
                    </a:lnTo>
                    <a:lnTo>
                      <a:pt x="292" y="88"/>
                    </a:lnTo>
                    <a:lnTo>
                      <a:pt x="300" y="82"/>
                    </a:lnTo>
                    <a:lnTo>
                      <a:pt x="308" y="75"/>
                    </a:lnTo>
                    <a:lnTo>
                      <a:pt x="317" y="69"/>
                    </a:lnTo>
                    <a:lnTo>
                      <a:pt x="325" y="65"/>
                    </a:lnTo>
                    <a:lnTo>
                      <a:pt x="332" y="57"/>
                    </a:lnTo>
                    <a:lnTo>
                      <a:pt x="340" y="50"/>
                    </a:lnTo>
                    <a:lnTo>
                      <a:pt x="348" y="44"/>
                    </a:lnTo>
                    <a:lnTo>
                      <a:pt x="355" y="38"/>
                    </a:lnTo>
                    <a:lnTo>
                      <a:pt x="363" y="31"/>
                    </a:lnTo>
                    <a:lnTo>
                      <a:pt x="370" y="23"/>
                    </a:lnTo>
                    <a:lnTo>
                      <a:pt x="378" y="16"/>
                    </a:lnTo>
                    <a:lnTo>
                      <a:pt x="386" y="8"/>
                    </a:lnTo>
                    <a:lnTo>
                      <a:pt x="393" y="2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2" y="4"/>
                    </a:lnTo>
                    <a:lnTo>
                      <a:pt x="418" y="8"/>
                    </a:lnTo>
                    <a:lnTo>
                      <a:pt x="422" y="14"/>
                    </a:lnTo>
                    <a:lnTo>
                      <a:pt x="420" y="17"/>
                    </a:lnTo>
                    <a:lnTo>
                      <a:pt x="420" y="21"/>
                    </a:lnTo>
                    <a:lnTo>
                      <a:pt x="420" y="27"/>
                    </a:lnTo>
                    <a:lnTo>
                      <a:pt x="418" y="31"/>
                    </a:lnTo>
                    <a:lnTo>
                      <a:pt x="41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Freeform 78"/>
              <p:cNvSpPr>
                <a:spLocks/>
              </p:cNvSpPr>
              <p:nvPr/>
            </p:nvSpPr>
            <p:spPr bwMode="auto">
              <a:xfrm>
                <a:off x="4469" y="2076"/>
                <a:ext cx="264" cy="52"/>
              </a:xfrm>
              <a:custGeom>
                <a:avLst/>
                <a:gdLst/>
                <a:ahLst/>
                <a:cxnLst>
                  <a:cxn ang="0">
                    <a:pos x="17" y="73"/>
                  </a:cxn>
                  <a:cxn ang="0">
                    <a:pos x="31" y="63"/>
                  </a:cxn>
                  <a:cxn ang="0">
                    <a:pos x="46" y="56"/>
                  </a:cxn>
                  <a:cxn ang="0">
                    <a:pos x="63" y="48"/>
                  </a:cxn>
                  <a:cxn ang="0">
                    <a:pos x="84" y="42"/>
                  </a:cxn>
                  <a:cxn ang="0">
                    <a:pos x="107" y="35"/>
                  </a:cxn>
                  <a:cxn ang="0">
                    <a:pos x="130" y="29"/>
                  </a:cxn>
                  <a:cxn ang="0">
                    <a:pos x="152" y="23"/>
                  </a:cxn>
                  <a:cxn ang="0">
                    <a:pos x="177" y="21"/>
                  </a:cxn>
                  <a:cxn ang="0">
                    <a:pos x="204" y="16"/>
                  </a:cxn>
                  <a:cxn ang="0">
                    <a:pos x="229" y="12"/>
                  </a:cxn>
                  <a:cxn ang="0">
                    <a:pos x="255" y="8"/>
                  </a:cxn>
                  <a:cxn ang="0">
                    <a:pos x="282" y="6"/>
                  </a:cxn>
                  <a:cxn ang="0">
                    <a:pos x="306" y="2"/>
                  </a:cxn>
                  <a:cxn ang="0">
                    <a:pos x="329" y="2"/>
                  </a:cxn>
                  <a:cxn ang="0">
                    <a:pos x="352" y="2"/>
                  </a:cxn>
                  <a:cxn ang="0">
                    <a:pos x="375" y="0"/>
                  </a:cxn>
                  <a:cxn ang="0">
                    <a:pos x="394" y="0"/>
                  </a:cxn>
                  <a:cxn ang="0">
                    <a:pos x="413" y="0"/>
                  </a:cxn>
                  <a:cxn ang="0">
                    <a:pos x="428" y="0"/>
                  </a:cxn>
                  <a:cxn ang="0">
                    <a:pos x="445" y="2"/>
                  </a:cxn>
                  <a:cxn ang="0">
                    <a:pos x="468" y="2"/>
                  </a:cxn>
                  <a:cxn ang="0">
                    <a:pos x="491" y="8"/>
                  </a:cxn>
                  <a:cxn ang="0">
                    <a:pos x="512" y="12"/>
                  </a:cxn>
                  <a:cxn ang="0">
                    <a:pos x="523" y="21"/>
                  </a:cxn>
                  <a:cxn ang="0">
                    <a:pos x="523" y="42"/>
                  </a:cxn>
                  <a:cxn ang="0">
                    <a:pos x="514" y="54"/>
                  </a:cxn>
                  <a:cxn ang="0">
                    <a:pos x="499" y="56"/>
                  </a:cxn>
                  <a:cxn ang="0">
                    <a:pos x="481" y="56"/>
                  </a:cxn>
                  <a:cxn ang="0">
                    <a:pos x="462" y="56"/>
                  </a:cxn>
                  <a:cxn ang="0">
                    <a:pos x="447" y="54"/>
                  </a:cxn>
                  <a:cxn ang="0">
                    <a:pos x="432" y="54"/>
                  </a:cxn>
                  <a:cxn ang="0">
                    <a:pos x="417" y="54"/>
                  </a:cxn>
                  <a:cxn ang="0">
                    <a:pos x="400" y="52"/>
                  </a:cxn>
                  <a:cxn ang="0">
                    <a:pos x="384" y="50"/>
                  </a:cxn>
                  <a:cxn ang="0">
                    <a:pos x="367" y="50"/>
                  </a:cxn>
                  <a:cxn ang="0">
                    <a:pos x="352" y="48"/>
                  </a:cxn>
                  <a:cxn ang="0">
                    <a:pos x="337" y="48"/>
                  </a:cxn>
                  <a:cxn ang="0">
                    <a:pos x="322" y="48"/>
                  </a:cxn>
                  <a:cxn ang="0">
                    <a:pos x="306" y="46"/>
                  </a:cxn>
                  <a:cxn ang="0">
                    <a:pos x="289" y="46"/>
                  </a:cxn>
                  <a:cxn ang="0">
                    <a:pos x="274" y="46"/>
                  </a:cxn>
                  <a:cxn ang="0">
                    <a:pos x="259" y="48"/>
                  </a:cxn>
                  <a:cxn ang="0">
                    <a:pos x="242" y="48"/>
                  </a:cxn>
                  <a:cxn ang="0">
                    <a:pos x="227" y="50"/>
                  </a:cxn>
                  <a:cxn ang="0">
                    <a:pos x="209" y="52"/>
                  </a:cxn>
                  <a:cxn ang="0">
                    <a:pos x="194" y="54"/>
                  </a:cxn>
                  <a:cxn ang="0">
                    <a:pos x="177" y="56"/>
                  </a:cxn>
                  <a:cxn ang="0">
                    <a:pos x="160" y="59"/>
                  </a:cxn>
                  <a:cxn ang="0">
                    <a:pos x="145" y="61"/>
                  </a:cxn>
                  <a:cxn ang="0">
                    <a:pos x="132" y="63"/>
                  </a:cxn>
                  <a:cxn ang="0">
                    <a:pos x="116" y="67"/>
                  </a:cxn>
                  <a:cxn ang="0">
                    <a:pos x="105" y="71"/>
                  </a:cxn>
                  <a:cxn ang="0">
                    <a:pos x="80" y="78"/>
                  </a:cxn>
                  <a:cxn ang="0">
                    <a:pos x="55" y="86"/>
                  </a:cxn>
                  <a:cxn ang="0">
                    <a:pos x="44" y="90"/>
                  </a:cxn>
                  <a:cxn ang="0">
                    <a:pos x="29" y="97"/>
                  </a:cxn>
                  <a:cxn ang="0">
                    <a:pos x="14" y="105"/>
                  </a:cxn>
                  <a:cxn ang="0">
                    <a:pos x="2" y="101"/>
                  </a:cxn>
                  <a:cxn ang="0">
                    <a:pos x="2" y="90"/>
                  </a:cxn>
                </a:cxnLst>
                <a:rect l="0" t="0" r="r" b="b"/>
                <a:pathLst>
                  <a:path w="527" h="105">
                    <a:moveTo>
                      <a:pt x="4" y="84"/>
                    </a:moveTo>
                    <a:lnTo>
                      <a:pt x="12" y="76"/>
                    </a:lnTo>
                    <a:lnTo>
                      <a:pt x="17" y="73"/>
                    </a:lnTo>
                    <a:lnTo>
                      <a:pt x="21" y="69"/>
                    </a:lnTo>
                    <a:lnTo>
                      <a:pt x="27" y="65"/>
                    </a:lnTo>
                    <a:lnTo>
                      <a:pt x="31" y="63"/>
                    </a:lnTo>
                    <a:lnTo>
                      <a:pt x="36" y="61"/>
                    </a:lnTo>
                    <a:lnTo>
                      <a:pt x="40" y="57"/>
                    </a:lnTo>
                    <a:lnTo>
                      <a:pt x="46" y="56"/>
                    </a:lnTo>
                    <a:lnTo>
                      <a:pt x="52" y="54"/>
                    </a:lnTo>
                    <a:lnTo>
                      <a:pt x="57" y="50"/>
                    </a:lnTo>
                    <a:lnTo>
                      <a:pt x="63" y="48"/>
                    </a:lnTo>
                    <a:lnTo>
                      <a:pt x="71" y="46"/>
                    </a:lnTo>
                    <a:lnTo>
                      <a:pt x="78" y="44"/>
                    </a:lnTo>
                    <a:lnTo>
                      <a:pt x="84" y="42"/>
                    </a:lnTo>
                    <a:lnTo>
                      <a:pt x="92" y="38"/>
                    </a:lnTo>
                    <a:lnTo>
                      <a:pt x="97" y="38"/>
                    </a:lnTo>
                    <a:lnTo>
                      <a:pt x="107" y="35"/>
                    </a:lnTo>
                    <a:lnTo>
                      <a:pt x="114" y="33"/>
                    </a:lnTo>
                    <a:lnTo>
                      <a:pt x="120" y="31"/>
                    </a:lnTo>
                    <a:lnTo>
                      <a:pt x="130" y="29"/>
                    </a:lnTo>
                    <a:lnTo>
                      <a:pt x="137" y="29"/>
                    </a:lnTo>
                    <a:lnTo>
                      <a:pt x="145" y="27"/>
                    </a:lnTo>
                    <a:lnTo>
                      <a:pt x="152" y="23"/>
                    </a:lnTo>
                    <a:lnTo>
                      <a:pt x="162" y="23"/>
                    </a:lnTo>
                    <a:lnTo>
                      <a:pt x="170" y="21"/>
                    </a:lnTo>
                    <a:lnTo>
                      <a:pt x="177" y="21"/>
                    </a:lnTo>
                    <a:lnTo>
                      <a:pt x="187" y="19"/>
                    </a:lnTo>
                    <a:lnTo>
                      <a:pt x="194" y="17"/>
                    </a:lnTo>
                    <a:lnTo>
                      <a:pt x="204" y="16"/>
                    </a:lnTo>
                    <a:lnTo>
                      <a:pt x="213" y="16"/>
                    </a:lnTo>
                    <a:lnTo>
                      <a:pt x="221" y="12"/>
                    </a:lnTo>
                    <a:lnTo>
                      <a:pt x="229" y="12"/>
                    </a:lnTo>
                    <a:lnTo>
                      <a:pt x="238" y="12"/>
                    </a:lnTo>
                    <a:lnTo>
                      <a:pt x="248" y="10"/>
                    </a:lnTo>
                    <a:lnTo>
                      <a:pt x="255" y="8"/>
                    </a:lnTo>
                    <a:lnTo>
                      <a:pt x="263" y="8"/>
                    </a:lnTo>
                    <a:lnTo>
                      <a:pt x="272" y="6"/>
                    </a:lnTo>
                    <a:lnTo>
                      <a:pt x="282" y="6"/>
                    </a:lnTo>
                    <a:lnTo>
                      <a:pt x="289" y="4"/>
                    </a:lnTo>
                    <a:lnTo>
                      <a:pt x="299" y="4"/>
                    </a:lnTo>
                    <a:lnTo>
                      <a:pt x="306" y="2"/>
                    </a:lnTo>
                    <a:lnTo>
                      <a:pt x="314" y="2"/>
                    </a:lnTo>
                    <a:lnTo>
                      <a:pt x="322" y="2"/>
                    </a:lnTo>
                    <a:lnTo>
                      <a:pt x="329" y="2"/>
                    </a:lnTo>
                    <a:lnTo>
                      <a:pt x="337" y="2"/>
                    </a:lnTo>
                    <a:lnTo>
                      <a:pt x="346" y="2"/>
                    </a:lnTo>
                    <a:lnTo>
                      <a:pt x="352" y="2"/>
                    </a:lnTo>
                    <a:lnTo>
                      <a:pt x="360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2"/>
                    </a:lnTo>
                    <a:lnTo>
                      <a:pt x="445" y="2"/>
                    </a:lnTo>
                    <a:lnTo>
                      <a:pt x="451" y="2"/>
                    </a:lnTo>
                    <a:lnTo>
                      <a:pt x="461" y="2"/>
                    </a:lnTo>
                    <a:lnTo>
                      <a:pt x="468" y="2"/>
                    </a:lnTo>
                    <a:lnTo>
                      <a:pt x="476" y="4"/>
                    </a:lnTo>
                    <a:lnTo>
                      <a:pt x="483" y="6"/>
                    </a:lnTo>
                    <a:lnTo>
                      <a:pt x="491" y="8"/>
                    </a:lnTo>
                    <a:lnTo>
                      <a:pt x="499" y="10"/>
                    </a:lnTo>
                    <a:lnTo>
                      <a:pt x="508" y="12"/>
                    </a:lnTo>
                    <a:lnTo>
                      <a:pt x="512" y="12"/>
                    </a:lnTo>
                    <a:lnTo>
                      <a:pt x="516" y="16"/>
                    </a:lnTo>
                    <a:lnTo>
                      <a:pt x="519" y="17"/>
                    </a:lnTo>
                    <a:lnTo>
                      <a:pt x="523" y="21"/>
                    </a:lnTo>
                    <a:lnTo>
                      <a:pt x="525" y="29"/>
                    </a:lnTo>
                    <a:lnTo>
                      <a:pt x="527" y="37"/>
                    </a:lnTo>
                    <a:lnTo>
                      <a:pt x="523" y="42"/>
                    </a:lnTo>
                    <a:lnTo>
                      <a:pt x="519" y="48"/>
                    </a:lnTo>
                    <a:lnTo>
                      <a:pt x="516" y="50"/>
                    </a:lnTo>
                    <a:lnTo>
                      <a:pt x="514" y="54"/>
                    </a:lnTo>
                    <a:lnTo>
                      <a:pt x="508" y="54"/>
                    </a:lnTo>
                    <a:lnTo>
                      <a:pt x="504" y="56"/>
                    </a:lnTo>
                    <a:lnTo>
                      <a:pt x="499" y="56"/>
                    </a:lnTo>
                    <a:lnTo>
                      <a:pt x="491" y="56"/>
                    </a:lnTo>
                    <a:lnTo>
                      <a:pt x="485" y="56"/>
                    </a:lnTo>
                    <a:lnTo>
                      <a:pt x="481" y="56"/>
                    </a:lnTo>
                    <a:lnTo>
                      <a:pt x="474" y="56"/>
                    </a:lnTo>
                    <a:lnTo>
                      <a:pt x="470" y="56"/>
                    </a:lnTo>
                    <a:lnTo>
                      <a:pt x="462" y="56"/>
                    </a:lnTo>
                    <a:lnTo>
                      <a:pt x="459" y="56"/>
                    </a:lnTo>
                    <a:lnTo>
                      <a:pt x="453" y="54"/>
                    </a:lnTo>
                    <a:lnTo>
                      <a:pt x="447" y="54"/>
                    </a:lnTo>
                    <a:lnTo>
                      <a:pt x="441" y="54"/>
                    </a:lnTo>
                    <a:lnTo>
                      <a:pt x="438" y="54"/>
                    </a:lnTo>
                    <a:lnTo>
                      <a:pt x="432" y="54"/>
                    </a:lnTo>
                    <a:lnTo>
                      <a:pt x="426" y="54"/>
                    </a:lnTo>
                    <a:lnTo>
                      <a:pt x="421" y="54"/>
                    </a:lnTo>
                    <a:lnTo>
                      <a:pt x="417" y="54"/>
                    </a:lnTo>
                    <a:lnTo>
                      <a:pt x="411" y="52"/>
                    </a:lnTo>
                    <a:lnTo>
                      <a:pt x="403" y="52"/>
                    </a:lnTo>
                    <a:lnTo>
                      <a:pt x="400" y="52"/>
                    </a:lnTo>
                    <a:lnTo>
                      <a:pt x="394" y="52"/>
                    </a:lnTo>
                    <a:lnTo>
                      <a:pt x="388" y="50"/>
                    </a:lnTo>
                    <a:lnTo>
                      <a:pt x="384" y="50"/>
                    </a:lnTo>
                    <a:lnTo>
                      <a:pt x="377" y="50"/>
                    </a:lnTo>
                    <a:lnTo>
                      <a:pt x="373" y="50"/>
                    </a:lnTo>
                    <a:lnTo>
                      <a:pt x="367" y="50"/>
                    </a:lnTo>
                    <a:lnTo>
                      <a:pt x="362" y="50"/>
                    </a:lnTo>
                    <a:lnTo>
                      <a:pt x="358" y="48"/>
                    </a:lnTo>
                    <a:lnTo>
                      <a:pt x="352" y="48"/>
                    </a:lnTo>
                    <a:lnTo>
                      <a:pt x="346" y="48"/>
                    </a:lnTo>
                    <a:lnTo>
                      <a:pt x="341" y="48"/>
                    </a:lnTo>
                    <a:lnTo>
                      <a:pt x="337" y="48"/>
                    </a:lnTo>
                    <a:lnTo>
                      <a:pt x="333" y="48"/>
                    </a:lnTo>
                    <a:lnTo>
                      <a:pt x="325" y="48"/>
                    </a:lnTo>
                    <a:lnTo>
                      <a:pt x="322" y="48"/>
                    </a:lnTo>
                    <a:lnTo>
                      <a:pt x="316" y="48"/>
                    </a:lnTo>
                    <a:lnTo>
                      <a:pt x="310" y="48"/>
                    </a:lnTo>
                    <a:lnTo>
                      <a:pt x="306" y="46"/>
                    </a:lnTo>
                    <a:lnTo>
                      <a:pt x="299" y="46"/>
                    </a:lnTo>
                    <a:lnTo>
                      <a:pt x="295" y="46"/>
                    </a:lnTo>
                    <a:lnTo>
                      <a:pt x="289" y="46"/>
                    </a:lnTo>
                    <a:lnTo>
                      <a:pt x="284" y="46"/>
                    </a:lnTo>
                    <a:lnTo>
                      <a:pt x="280" y="46"/>
                    </a:lnTo>
                    <a:lnTo>
                      <a:pt x="274" y="46"/>
                    </a:lnTo>
                    <a:lnTo>
                      <a:pt x="270" y="46"/>
                    </a:lnTo>
                    <a:lnTo>
                      <a:pt x="263" y="46"/>
                    </a:lnTo>
                    <a:lnTo>
                      <a:pt x="259" y="48"/>
                    </a:lnTo>
                    <a:lnTo>
                      <a:pt x="253" y="48"/>
                    </a:lnTo>
                    <a:lnTo>
                      <a:pt x="248" y="48"/>
                    </a:lnTo>
                    <a:lnTo>
                      <a:pt x="242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7" y="50"/>
                    </a:lnTo>
                    <a:lnTo>
                      <a:pt x="219" y="50"/>
                    </a:lnTo>
                    <a:lnTo>
                      <a:pt x="215" y="50"/>
                    </a:lnTo>
                    <a:lnTo>
                      <a:pt x="209" y="52"/>
                    </a:lnTo>
                    <a:lnTo>
                      <a:pt x="204" y="52"/>
                    </a:lnTo>
                    <a:lnTo>
                      <a:pt x="198" y="52"/>
                    </a:lnTo>
                    <a:lnTo>
                      <a:pt x="194" y="54"/>
                    </a:lnTo>
                    <a:lnTo>
                      <a:pt x="187" y="54"/>
                    </a:lnTo>
                    <a:lnTo>
                      <a:pt x="183" y="56"/>
                    </a:lnTo>
                    <a:lnTo>
                      <a:pt x="177" y="56"/>
                    </a:lnTo>
                    <a:lnTo>
                      <a:pt x="171" y="57"/>
                    </a:lnTo>
                    <a:lnTo>
                      <a:pt x="166" y="57"/>
                    </a:lnTo>
                    <a:lnTo>
                      <a:pt x="160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45" y="61"/>
                    </a:lnTo>
                    <a:lnTo>
                      <a:pt x="141" y="63"/>
                    </a:lnTo>
                    <a:lnTo>
                      <a:pt x="135" y="63"/>
                    </a:lnTo>
                    <a:lnTo>
                      <a:pt x="132" y="63"/>
                    </a:lnTo>
                    <a:lnTo>
                      <a:pt x="126" y="65"/>
                    </a:lnTo>
                    <a:lnTo>
                      <a:pt x="122" y="67"/>
                    </a:lnTo>
                    <a:lnTo>
                      <a:pt x="116" y="67"/>
                    </a:lnTo>
                    <a:lnTo>
                      <a:pt x="113" y="69"/>
                    </a:lnTo>
                    <a:lnTo>
                      <a:pt x="109" y="69"/>
                    </a:lnTo>
                    <a:lnTo>
                      <a:pt x="105" y="71"/>
                    </a:lnTo>
                    <a:lnTo>
                      <a:pt x="97" y="73"/>
                    </a:lnTo>
                    <a:lnTo>
                      <a:pt x="90" y="75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3" y="82"/>
                    </a:lnTo>
                    <a:lnTo>
                      <a:pt x="55" y="86"/>
                    </a:lnTo>
                    <a:lnTo>
                      <a:pt x="52" y="88"/>
                    </a:lnTo>
                    <a:lnTo>
                      <a:pt x="48" y="90"/>
                    </a:lnTo>
                    <a:lnTo>
                      <a:pt x="44" y="90"/>
                    </a:lnTo>
                    <a:lnTo>
                      <a:pt x="38" y="94"/>
                    </a:lnTo>
                    <a:lnTo>
                      <a:pt x="35" y="95"/>
                    </a:lnTo>
                    <a:lnTo>
                      <a:pt x="29" y="97"/>
                    </a:lnTo>
                    <a:lnTo>
                      <a:pt x="25" y="99"/>
                    </a:lnTo>
                    <a:lnTo>
                      <a:pt x="21" y="103"/>
                    </a:lnTo>
                    <a:lnTo>
                      <a:pt x="14" y="105"/>
                    </a:lnTo>
                    <a:lnTo>
                      <a:pt x="10" y="105"/>
                    </a:lnTo>
                    <a:lnTo>
                      <a:pt x="4" y="103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2" y="90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 rot="-298185">
              <a:off x="2435" y="2030"/>
              <a:ext cx="510" cy="322"/>
              <a:chOff x="3737" y="2075"/>
              <a:chExt cx="510" cy="322"/>
            </a:xfrm>
          </p:grpSpPr>
          <p:sp>
            <p:nvSpPr>
              <p:cNvPr id="11" name="Freeform 80"/>
              <p:cNvSpPr>
                <a:spLocks/>
              </p:cNvSpPr>
              <p:nvPr/>
            </p:nvSpPr>
            <p:spPr bwMode="auto">
              <a:xfrm>
                <a:off x="3749" y="2075"/>
                <a:ext cx="423" cy="167"/>
              </a:xfrm>
              <a:custGeom>
                <a:avLst/>
                <a:gdLst/>
                <a:ahLst/>
                <a:cxnLst>
                  <a:cxn ang="0">
                    <a:pos x="47" y="187"/>
                  </a:cxn>
                  <a:cxn ang="0">
                    <a:pos x="83" y="232"/>
                  </a:cxn>
                  <a:cxn ang="0">
                    <a:pos x="135" y="253"/>
                  </a:cxn>
                  <a:cxn ang="0">
                    <a:pos x="173" y="261"/>
                  </a:cxn>
                  <a:cxn ang="0">
                    <a:pos x="209" y="267"/>
                  </a:cxn>
                  <a:cxn ang="0">
                    <a:pos x="245" y="274"/>
                  </a:cxn>
                  <a:cxn ang="0">
                    <a:pos x="306" y="282"/>
                  </a:cxn>
                  <a:cxn ang="0">
                    <a:pos x="371" y="286"/>
                  </a:cxn>
                  <a:cxn ang="0">
                    <a:pos x="433" y="286"/>
                  </a:cxn>
                  <a:cxn ang="0">
                    <a:pos x="492" y="282"/>
                  </a:cxn>
                  <a:cxn ang="0">
                    <a:pos x="551" y="272"/>
                  </a:cxn>
                  <a:cxn ang="0">
                    <a:pos x="608" y="257"/>
                  </a:cxn>
                  <a:cxn ang="0">
                    <a:pos x="667" y="238"/>
                  </a:cxn>
                  <a:cxn ang="0">
                    <a:pos x="728" y="213"/>
                  </a:cxn>
                  <a:cxn ang="0">
                    <a:pos x="768" y="194"/>
                  </a:cxn>
                  <a:cxn ang="0">
                    <a:pos x="783" y="155"/>
                  </a:cxn>
                  <a:cxn ang="0">
                    <a:pos x="745" y="113"/>
                  </a:cxn>
                  <a:cxn ang="0">
                    <a:pos x="690" y="86"/>
                  </a:cxn>
                  <a:cxn ang="0">
                    <a:pos x="648" y="75"/>
                  </a:cxn>
                  <a:cxn ang="0">
                    <a:pos x="603" y="65"/>
                  </a:cxn>
                  <a:cxn ang="0">
                    <a:pos x="553" y="58"/>
                  </a:cxn>
                  <a:cxn ang="0">
                    <a:pos x="511" y="52"/>
                  </a:cxn>
                  <a:cxn ang="0">
                    <a:pos x="468" y="50"/>
                  </a:cxn>
                  <a:cxn ang="0">
                    <a:pos x="420" y="50"/>
                  </a:cxn>
                  <a:cxn ang="0">
                    <a:pos x="374" y="52"/>
                  </a:cxn>
                  <a:cxn ang="0">
                    <a:pos x="329" y="56"/>
                  </a:cxn>
                  <a:cxn ang="0">
                    <a:pos x="283" y="59"/>
                  </a:cxn>
                  <a:cxn ang="0">
                    <a:pos x="241" y="67"/>
                  </a:cxn>
                  <a:cxn ang="0">
                    <a:pos x="197" y="78"/>
                  </a:cxn>
                  <a:cxn ang="0">
                    <a:pos x="148" y="96"/>
                  </a:cxn>
                  <a:cxn ang="0">
                    <a:pos x="102" y="105"/>
                  </a:cxn>
                  <a:cxn ang="0">
                    <a:pos x="97" y="75"/>
                  </a:cxn>
                  <a:cxn ang="0">
                    <a:pos x="163" y="42"/>
                  </a:cxn>
                  <a:cxn ang="0">
                    <a:pos x="258" y="19"/>
                  </a:cxn>
                  <a:cxn ang="0">
                    <a:pos x="371" y="4"/>
                  </a:cxn>
                  <a:cxn ang="0">
                    <a:pos x="488" y="2"/>
                  </a:cxn>
                  <a:cxn ang="0">
                    <a:pos x="604" y="12"/>
                  </a:cxn>
                  <a:cxn ang="0">
                    <a:pos x="707" y="35"/>
                  </a:cxn>
                  <a:cxn ang="0">
                    <a:pos x="789" y="75"/>
                  </a:cxn>
                  <a:cxn ang="0">
                    <a:pos x="838" y="135"/>
                  </a:cxn>
                  <a:cxn ang="0">
                    <a:pos x="844" y="175"/>
                  </a:cxn>
                  <a:cxn ang="0">
                    <a:pos x="806" y="231"/>
                  </a:cxn>
                  <a:cxn ang="0">
                    <a:pos x="755" y="259"/>
                  </a:cxn>
                  <a:cxn ang="0">
                    <a:pos x="690" y="284"/>
                  </a:cxn>
                  <a:cxn ang="0">
                    <a:pos x="627" y="307"/>
                  </a:cxn>
                  <a:cxn ang="0">
                    <a:pos x="563" y="320"/>
                  </a:cxn>
                  <a:cxn ang="0">
                    <a:pos x="502" y="329"/>
                  </a:cxn>
                  <a:cxn ang="0">
                    <a:pos x="435" y="335"/>
                  </a:cxn>
                  <a:cxn ang="0">
                    <a:pos x="369" y="333"/>
                  </a:cxn>
                  <a:cxn ang="0">
                    <a:pos x="302" y="328"/>
                  </a:cxn>
                  <a:cxn ang="0">
                    <a:pos x="236" y="318"/>
                  </a:cxn>
                  <a:cxn ang="0">
                    <a:pos x="190" y="310"/>
                  </a:cxn>
                  <a:cxn ang="0">
                    <a:pos x="137" y="301"/>
                  </a:cxn>
                  <a:cxn ang="0">
                    <a:pos x="83" y="286"/>
                  </a:cxn>
                  <a:cxn ang="0">
                    <a:pos x="45" y="270"/>
                  </a:cxn>
                  <a:cxn ang="0">
                    <a:pos x="4" y="225"/>
                  </a:cxn>
                  <a:cxn ang="0">
                    <a:pos x="7" y="164"/>
                  </a:cxn>
                  <a:cxn ang="0">
                    <a:pos x="45" y="122"/>
                  </a:cxn>
                </a:cxnLst>
                <a:rect l="0" t="0" r="r" b="b"/>
                <a:pathLst>
                  <a:path w="846" h="335">
                    <a:moveTo>
                      <a:pt x="49" y="147"/>
                    </a:moveTo>
                    <a:lnTo>
                      <a:pt x="47" y="151"/>
                    </a:lnTo>
                    <a:lnTo>
                      <a:pt x="45" y="155"/>
                    </a:lnTo>
                    <a:lnTo>
                      <a:pt x="45" y="160"/>
                    </a:lnTo>
                    <a:lnTo>
                      <a:pt x="45" y="164"/>
                    </a:lnTo>
                    <a:lnTo>
                      <a:pt x="43" y="172"/>
                    </a:lnTo>
                    <a:lnTo>
                      <a:pt x="45" y="181"/>
                    </a:lnTo>
                    <a:lnTo>
                      <a:pt x="47" y="187"/>
                    </a:lnTo>
                    <a:lnTo>
                      <a:pt x="49" y="196"/>
                    </a:lnTo>
                    <a:lnTo>
                      <a:pt x="51" y="202"/>
                    </a:lnTo>
                    <a:lnTo>
                      <a:pt x="57" y="208"/>
                    </a:lnTo>
                    <a:lnTo>
                      <a:pt x="59" y="213"/>
                    </a:lnTo>
                    <a:lnTo>
                      <a:pt x="64" y="219"/>
                    </a:lnTo>
                    <a:lnTo>
                      <a:pt x="70" y="223"/>
                    </a:lnTo>
                    <a:lnTo>
                      <a:pt x="76" y="229"/>
                    </a:lnTo>
                    <a:lnTo>
                      <a:pt x="83" y="232"/>
                    </a:lnTo>
                    <a:lnTo>
                      <a:pt x="89" y="236"/>
                    </a:lnTo>
                    <a:lnTo>
                      <a:pt x="97" y="240"/>
                    </a:lnTo>
                    <a:lnTo>
                      <a:pt x="106" y="244"/>
                    </a:lnTo>
                    <a:lnTo>
                      <a:pt x="112" y="248"/>
                    </a:lnTo>
                    <a:lnTo>
                      <a:pt x="121" y="250"/>
                    </a:lnTo>
                    <a:lnTo>
                      <a:pt x="125" y="250"/>
                    </a:lnTo>
                    <a:lnTo>
                      <a:pt x="129" y="251"/>
                    </a:lnTo>
                    <a:lnTo>
                      <a:pt x="135" y="253"/>
                    </a:lnTo>
                    <a:lnTo>
                      <a:pt x="139" y="255"/>
                    </a:lnTo>
                    <a:lnTo>
                      <a:pt x="144" y="255"/>
                    </a:lnTo>
                    <a:lnTo>
                      <a:pt x="148" y="257"/>
                    </a:lnTo>
                    <a:lnTo>
                      <a:pt x="154" y="257"/>
                    </a:lnTo>
                    <a:lnTo>
                      <a:pt x="158" y="257"/>
                    </a:lnTo>
                    <a:lnTo>
                      <a:pt x="163" y="259"/>
                    </a:lnTo>
                    <a:lnTo>
                      <a:pt x="167" y="261"/>
                    </a:lnTo>
                    <a:lnTo>
                      <a:pt x="173" y="261"/>
                    </a:lnTo>
                    <a:lnTo>
                      <a:pt x="177" y="263"/>
                    </a:lnTo>
                    <a:lnTo>
                      <a:pt x="180" y="263"/>
                    </a:lnTo>
                    <a:lnTo>
                      <a:pt x="186" y="265"/>
                    </a:lnTo>
                    <a:lnTo>
                      <a:pt x="190" y="265"/>
                    </a:lnTo>
                    <a:lnTo>
                      <a:pt x="196" y="267"/>
                    </a:lnTo>
                    <a:lnTo>
                      <a:pt x="199" y="267"/>
                    </a:lnTo>
                    <a:lnTo>
                      <a:pt x="205" y="267"/>
                    </a:lnTo>
                    <a:lnTo>
                      <a:pt x="209" y="267"/>
                    </a:lnTo>
                    <a:lnTo>
                      <a:pt x="215" y="269"/>
                    </a:lnTo>
                    <a:lnTo>
                      <a:pt x="218" y="269"/>
                    </a:lnTo>
                    <a:lnTo>
                      <a:pt x="224" y="269"/>
                    </a:lnTo>
                    <a:lnTo>
                      <a:pt x="228" y="270"/>
                    </a:lnTo>
                    <a:lnTo>
                      <a:pt x="234" y="272"/>
                    </a:lnTo>
                    <a:lnTo>
                      <a:pt x="236" y="272"/>
                    </a:lnTo>
                    <a:lnTo>
                      <a:pt x="241" y="272"/>
                    </a:lnTo>
                    <a:lnTo>
                      <a:pt x="245" y="274"/>
                    </a:lnTo>
                    <a:lnTo>
                      <a:pt x="251" y="274"/>
                    </a:lnTo>
                    <a:lnTo>
                      <a:pt x="258" y="274"/>
                    </a:lnTo>
                    <a:lnTo>
                      <a:pt x="266" y="276"/>
                    </a:lnTo>
                    <a:lnTo>
                      <a:pt x="274" y="276"/>
                    </a:lnTo>
                    <a:lnTo>
                      <a:pt x="283" y="278"/>
                    </a:lnTo>
                    <a:lnTo>
                      <a:pt x="291" y="280"/>
                    </a:lnTo>
                    <a:lnTo>
                      <a:pt x="298" y="280"/>
                    </a:lnTo>
                    <a:lnTo>
                      <a:pt x="306" y="282"/>
                    </a:lnTo>
                    <a:lnTo>
                      <a:pt x="315" y="284"/>
                    </a:lnTo>
                    <a:lnTo>
                      <a:pt x="323" y="284"/>
                    </a:lnTo>
                    <a:lnTo>
                      <a:pt x="331" y="284"/>
                    </a:lnTo>
                    <a:lnTo>
                      <a:pt x="338" y="284"/>
                    </a:lnTo>
                    <a:lnTo>
                      <a:pt x="346" y="284"/>
                    </a:lnTo>
                    <a:lnTo>
                      <a:pt x="355" y="284"/>
                    </a:lnTo>
                    <a:lnTo>
                      <a:pt x="363" y="286"/>
                    </a:lnTo>
                    <a:lnTo>
                      <a:pt x="371" y="286"/>
                    </a:lnTo>
                    <a:lnTo>
                      <a:pt x="380" y="286"/>
                    </a:lnTo>
                    <a:lnTo>
                      <a:pt x="386" y="286"/>
                    </a:lnTo>
                    <a:lnTo>
                      <a:pt x="393" y="286"/>
                    </a:lnTo>
                    <a:lnTo>
                      <a:pt x="401" y="286"/>
                    </a:lnTo>
                    <a:lnTo>
                      <a:pt x="409" y="286"/>
                    </a:lnTo>
                    <a:lnTo>
                      <a:pt x="416" y="286"/>
                    </a:lnTo>
                    <a:lnTo>
                      <a:pt x="424" y="286"/>
                    </a:lnTo>
                    <a:lnTo>
                      <a:pt x="433" y="286"/>
                    </a:lnTo>
                    <a:lnTo>
                      <a:pt x="441" y="286"/>
                    </a:lnTo>
                    <a:lnTo>
                      <a:pt x="447" y="284"/>
                    </a:lnTo>
                    <a:lnTo>
                      <a:pt x="454" y="284"/>
                    </a:lnTo>
                    <a:lnTo>
                      <a:pt x="462" y="284"/>
                    </a:lnTo>
                    <a:lnTo>
                      <a:pt x="469" y="284"/>
                    </a:lnTo>
                    <a:lnTo>
                      <a:pt x="477" y="284"/>
                    </a:lnTo>
                    <a:lnTo>
                      <a:pt x="485" y="282"/>
                    </a:lnTo>
                    <a:lnTo>
                      <a:pt x="492" y="282"/>
                    </a:lnTo>
                    <a:lnTo>
                      <a:pt x="500" y="282"/>
                    </a:lnTo>
                    <a:lnTo>
                      <a:pt x="507" y="280"/>
                    </a:lnTo>
                    <a:lnTo>
                      <a:pt x="513" y="278"/>
                    </a:lnTo>
                    <a:lnTo>
                      <a:pt x="521" y="276"/>
                    </a:lnTo>
                    <a:lnTo>
                      <a:pt x="528" y="274"/>
                    </a:lnTo>
                    <a:lnTo>
                      <a:pt x="536" y="274"/>
                    </a:lnTo>
                    <a:lnTo>
                      <a:pt x="544" y="274"/>
                    </a:lnTo>
                    <a:lnTo>
                      <a:pt x="551" y="272"/>
                    </a:lnTo>
                    <a:lnTo>
                      <a:pt x="559" y="270"/>
                    </a:lnTo>
                    <a:lnTo>
                      <a:pt x="565" y="269"/>
                    </a:lnTo>
                    <a:lnTo>
                      <a:pt x="572" y="267"/>
                    </a:lnTo>
                    <a:lnTo>
                      <a:pt x="580" y="265"/>
                    </a:lnTo>
                    <a:lnTo>
                      <a:pt x="587" y="263"/>
                    </a:lnTo>
                    <a:lnTo>
                      <a:pt x="595" y="261"/>
                    </a:lnTo>
                    <a:lnTo>
                      <a:pt x="603" y="259"/>
                    </a:lnTo>
                    <a:lnTo>
                      <a:pt x="608" y="257"/>
                    </a:lnTo>
                    <a:lnTo>
                      <a:pt x="616" y="257"/>
                    </a:lnTo>
                    <a:lnTo>
                      <a:pt x="623" y="253"/>
                    </a:lnTo>
                    <a:lnTo>
                      <a:pt x="631" y="250"/>
                    </a:lnTo>
                    <a:lnTo>
                      <a:pt x="639" y="248"/>
                    </a:lnTo>
                    <a:lnTo>
                      <a:pt x="646" y="246"/>
                    </a:lnTo>
                    <a:lnTo>
                      <a:pt x="654" y="242"/>
                    </a:lnTo>
                    <a:lnTo>
                      <a:pt x="660" y="240"/>
                    </a:lnTo>
                    <a:lnTo>
                      <a:pt x="667" y="238"/>
                    </a:lnTo>
                    <a:lnTo>
                      <a:pt x="677" y="236"/>
                    </a:lnTo>
                    <a:lnTo>
                      <a:pt x="682" y="232"/>
                    </a:lnTo>
                    <a:lnTo>
                      <a:pt x="690" y="231"/>
                    </a:lnTo>
                    <a:lnTo>
                      <a:pt x="698" y="227"/>
                    </a:lnTo>
                    <a:lnTo>
                      <a:pt x="705" y="223"/>
                    </a:lnTo>
                    <a:lnTo>
                      <a:pt x="713" y="221"/>
                    </a:lnTo>
                    <a:lnTo>
                      <a:pt x="720" y="217"/>
                    </a:lnTo>
                    <a:lnTo>
                      <a:pt x="728" y="213"/>
                    </a:lnTo>
                    <a:lnTo>
                      <a:pt x="738" y="212"/>
                    </a:lnTo>
                    <a:lnTo>
                      <a:pt x="739" y="208"/>
                    </a:lnTo>
                    <a:lnTo>
                      <a:pt x="745" y="206"/>
                    </a:lnTo>
                    <a:lnTo>
                      <a:pt x="749" y="204"/>
                    </a:lnTo>
                    <a:lnTo>
                      <a:pt x="755" y="202"/>
                    </a:lnTo>
                    <a:lnTo>
                      <a:pt x="758" y="198"/>
                    </a:lnTo>
                    <a:lnTo>
                      <a:pt x="764" y="196"/>
                    </a:lnTo>
                    <a:lnTo>
                      <a:pt x="768" y="194"/>
                    </a:lnTo>
                    <a:lnTo>
                      <a:pt x="772" y="193"/>
                    </a:lnTo>
                    <a:lnTo>
                      <a:pt x="779" y="185"/>
                    </a:lnTo>
                    <a:lnTo>
                      <a:pt x="785" y="179"/>
                    </a:lnTo>
                    <a:lnTo>
                      <a:pt x="785" y="174"/>
                    </a:lnTo>
                    <a:lnTo>
                      <a:pt x="787" y="170"/>
                    </a:lnTo>
                    <a:lnTo>
                      <a:pt x="787" y="166"/>
                    </a:lnTo>
                    <a:lnTo>
                      <a:pt x="787" y="162"/>
                    </a:lnTo>
                    <a:lnTo>
                      <a:pt x="783" y="155"/>
                    </a:lnTo>
                    <a:lnTo>
                      <a:pt x="781" y="149"/>
                    </a:lnTo>
                    <a:lnTo>
                      <a:pt x="778" y="143"/>
                    </a:lnTo>
                    <a:lnTo>
                      <a:pt x="774" y="137"/>
                    </a:lnTo>
                    <a:lnTo>
                      <a:pt x="770" y="132"/>
                    </a:lnTo>
                    <a:lnTo>
                      <a:pt x="764" y="126"/>
                    </a:lnTo>
                    <a:lnTo>
                      <a:pt x="758" y="122"/>
                    </a:lnTo>
                    <a:lnTo>
                      <a:pt x="755" y="118"/>
                    </a:lnTo>
                    <a:lnTo>
                      <a:pt x="745" y="113"/>
                    </a:lnTo>
                    <a:lnTo>
                      <a:pt x="739" y="109"/>
                    </a:lnTo>
                    <a:lnTo>
                      <a:pt x="732" y="105"/>
                    </a:lnTo>
                    <a:lnTo>
                      <a:pt x="726" y="101"/>
                    </a:lnTo>
                    <a:lnTo>
                      <a:pt x="719" y="97"/>
                    </a:lnTo>
                    <a:lnTo>
                      <a:pt x="711" y="94"/>
                    </a:lnTo>
                    <a:lnTo>
                      <a:pt x="703" y="92"/>
                    </a:lnTo>
                    <a:lnTo>
                      <a:pt x="694" y="90"/>
                    </a:lnTo>
                    <a:lnTo>
                      <a:pt x="690" y="86"/>
                    </a:lnTo>
                    <a:lnTo>
                      <a:pt x="684" y="86"/>
                    </a:lnTo>
                    <a:lnTo>
                      <a:pt x="681" y="84"/>
                    </a:lnTo>
                    <a:lnTo>
                      <a:pt x="677" y="84"/>
                    </a:lnTo>
                    <a:lnTo>
                      <a:pt x="667" y="80"/>
                    </a:lnTo>
                    <a:lnTo>
                      <a:pt x="660" y="78"/>
                    </a:lnTo>
                    <a:lnTo>
                      <a:pt x="656" y="77"/>
                    </a:lnTo>
                    <a:lnTo>
                      <a:pt x="650" y="77"/>
                    </a:lnTo>
                    <a:lnTo>
                      <a:pt x="648" y="75"/>
                    </a:lnTo>
                    <a:lnTo>
                      <a:pt x="642" y="75"/>
                    </a:lnTo>
                    <a:lnTo>
                      <a:pt x="633" y="73"/>
                    </a:lnTo>
                    <a:lnTo>
                      <a:pt x="625" y="71"/>
                    </a:lnTo>
                    <a:lnTo>
                      <a:pt x="623" y="69"/>
                    </a:lnTo>
                    <a:lnTo>
                      <a:pt x="618" y="69"/>
                    </a:lnTo>
                    <a:lnTo>
                      <a:pt x="614" y="67"/>
                    </a:lnTo>
                    <a:lnTo>
                      <a:pt x="610" y="67"/>
                    </a:lnTo>
                    <a:lnTo>
                      <a:pt x="603" y="65"/>
                    </a:lnTo>
                    <a:lnTo>
                      <a:pt x="595" y="65"/>
                    </a:lnTo>
                    <a:lnTo>
                      <a:pt x="587" y="63"/>
                    </a:lnTo>
                    <a:lnTo>
                      <a:pt x="582" y="63"/>
                    </a:lnTo>
                    <a:lnTo>
                      <a:pt x="574" y="61"/>
                    </a:lnTo>
                    <a:lnTo>
                      <a:pt x="568" y="61"/>
                    </a:lnTo>
                    <a:lnTo>
                      <a:pt x="563" y="59"/>
                    </a:lnTo>
                    <a:lnTo>
                      <a:pt x="559" y="58"/>
                    </a:lnTo>
                    <a:lnTo>
                      <a:pt x="553" y="58"/>
                    </a:lnTo>
                    <a:lnTo>
                      <a:pt x="547" y="58"/>
                    </a:lnTo>
                    <a:lnTo>
                      <a:pt x="544" y="58"/>
                    </a:lnTo>
                    <a:lnTo>
                      <a:pt x="538" y="56"/>
                    </a:lnTo>
                    <a:lnTo>
                      <a:pt x="532" y="56"/>
                    </a:lnTo>
                    <a:lnTo>
                      <a:pt x="528" y="56"/>
                    </a:lnTo>
                    <a:lnTo>
                      <a:pt x="521" y="54"/>
                    </a:lnTo>
                    <a:lnTo>
                      <a:pt x="517" y="54"/>
                    </a:lnTo>
                    <a:lnTo>
                      <a:pt x="511" y="52"/>
                    </a:lnTo>
                    <a:lnTo>
                      <a:pt x="506" y="52"/>
                    </a:lnTo>
                    <a:lnTo>
                      <a:pt x="500" y="52"/>
                    </a:lnTo>
                    <a:lnTo>
                      <a:pt x="494" y="52"/>
                    </a:lnTo>
                    <a:lnTo>
                      <a:pt x="488" y="52"/>
                    </a:lnTo>
                    <a:lnTo>
                      <a:pt x="485" y="52"/>
                    </a:lnTo>
                    <a:lnTo>
                      <a:pt x="477" y="50"/>
                    </a:lnTo>
                    <a:lnTo>
                      <a:pt x="473" y="50"/>
                    </a:lnTo>
                    <a:lnTo>
                      <a:pt x="468" y="50"/>
                    </a:lnTo>
                    <a:lnTo>
                      <a:pt x="460" y="50"/>
                    </a:lnTo>
                    <a:lnTo>
                      <a:pt x="454" y="50"/>
                    </a:lnTo>
                    <a:lnTo>
                      <a:pt x="450" y="50"/>
                    </a:lnTo>
                    <a:lnTo>
                      <a:pt x="443" y="50"/>
                    </a:lnTo>
                    <a:lnTo>
                      <a:pt x="439" y="50"/>
                    </a:lnTo>
                    <a:lnTo>
                      <a:pt x="433" y="50"/>
                    </a:lnTo>
                    <a:lnTo>
                      <a:pt x="426" y="50"/>
                    </a:lnTo>
                    <a:lnTo>
                      <a:pt x="420" y="50"/>
                    </a:lnTo>
                    <a:lnTo>
                      <a:pt x="416" y="50"/>
                    </a:lnTo>
                    <a:lnTo>
                      <a:pt x="409" y="50"/>
                    </a:lnTo>
                    <a:lnTo>
                      <a:pt x="403" y="50"/>
                    </a:lnTo>
                    <a:lnTo>
                      <a:pt x="399" y="50"/>
                    </a:lnTo>
                    <a:lnTo>
                      <a:pt x="391" y="52"/>
                    </a:lnTo>
                    <a:lnTo>
                      <a:pt x="386" y="52"/>
                    </a:lnTo>
                    <a:lnTo>
                      <a:pt x="380" y="52"/>
                    </a:lnTo>
                    <a:lnTo>
                      <a:pt x="374" y="52"/>
                    </a:lnTo>
                    <a:lnTo>
                      <a:pt x="369" y="52"/>
                    </a:lnTo>
                    <a:lnTo>
                      <a:pt x="363" y="52"/>
                    </a:lnTo>
                    <a:lnTo>
                      <a:pt x="357" y="52"/>
                    </a:lnTo>
                    <a:lnTo>
                      <a:pt x="352" y="54"/>
                    </a:lnTo>
                    <a:lnTo>
                      <a:pt x="346" y="54"/>
                    </a:lnTo>
                    <a:lnTo>
                      <a:pt x="338" y="54"/>
                    </a:lnTo>
                    <a:lnTo>
                      <a:pt x="334" y="54"/>
                    </a:lnTo>
                    <a:lnTo>
                      <a:pt x="329" y="56"/>
                    </a:lnTo>
                    <a:lnTo>
                      <a:pt x="321" y="56"/>
                    </a:lnTo>
                    <a:lnTo>
                      <a:pt x="315" y="56"/>
                    </a:lnTo>
                    <a:lnTo>
                      <a:pt x="312" y="58"/>
                    </a:lnTo>
                    <a:lnTo>
                      <a:pt x="304" y="58"/>
                    </a:lnTo>
                    <a:lnTo>
                      <a:pt x="300" y="58"/>
                    </a:lnTo>
                    <a:lnTo>
                      <a:pt x="294" y="58"/>
                    </a:lnTo>
                    <a:lnTo>
                      <a:pt x="289" y="59"/>
                    </a:lnTo>
                    <a:lnTo>
                      <a:pt x="283" y="59"/>
                    </a:lnTo>
                    <a:lnTo>
                      <a:pt x="277" y="61"/>
                    </a:lnTo>
                    <a:lnTo>
                      <a:pt x="272" y="61"/>
                    </a:lnTo>
                    <a:lnTo>
                      <a:pt x="268" y="63"/>
                    </a:lnTo>
                    <a:lnTo>
                      <a:pt x="260" y="63"/>
                    </a:lnTo>
                    <a:lnTo>
                      <a:pt x="258" y="65"/>
                    </a:lnTo>
                    <a:lnTo>
                      <a:pt x="251" y="65"/>
                    </a:lnTo>
                    <a:lnTo>
                      <a:pt x="247" y="67"/>
                    </a:lnTo>
                    <a:lnTo>
                      <a:pt x="241" y="67"/>
                    </a:lnTo>
                    <a:lnTo>
                      <a:pt x="237" y="69"/>
                    </a:lnTo>
                    <a:lnTo>
                      <a:pt x="234" y="71"/>
                    </a:lnTo>
                    <a:lnTo>
                      <a:pt x="228" y="73"/>
                    </a:lnTo>
                    <a:lnTo>
                      <a:pt x="224" y="73"/>
                    </a:lnTo>
                    <a:lnTo>
                      <a:pt x="218" y="75"/>
                    </a:lnTo>
                    <a:lnTo>
                      <a:pt x="211" y="75"/>
                    </a:lnTo>
                    <a:lnTo>
                      <a:pt x="205" y="77"/>
                    </a:lnTo>
                    <a:lnTo>
                      <a:pt x="197" y="78"/>
                    </a:lnTo>
                    <a:lnTo>
                      <a:pt x="194" y="82"/>
                    </a:lnTo>
                    <a:lnTo>
                      <a:pt x="186" y="84"/>
                    </a:lnTo>
                    <a:lnTo>
                      <a:pt x="180" y="84"/>
                    </a:lnTo>
                    <a:lnTo>
                      <a:pt x="173" y="88"/>
                    </a:lnTo>
                    <a:lnTo>
                      <a:pt x="169" y="90"/>
                    </a:lnTo>
                    <a:lnTo>
                      <a:pt x="161" y="92"/>
                    </a:lnTo>
                    <a:lnTo>
                      <a:pt x="156" y="94"/>
                    </a:lnTo>
                    <a:lnTo>
                      <a:pt x="148" y="96"/>
                    </a:lnTo>
                    <a:lnTo>
                      <a:pt x="142" y="99"/>
                    </a:lnTo>
                    <a:lnTo>
                      <a:pt x="137" y="101"/>
                    </a:lnTo>
                    <a:lnTo>
                      <a:pt x="131" y="101"/>
                    </a:lnTo>
                    <a:lnTo>
                      <a:pt x="125" y="103"/>
                    </a:lnTo>
                    <a:lnTo>
                      <a:pt x="120" y="107"/>
                    </a:lnTo>
                    <a:lnTo>
                      <a:pt x="112" y="107"/>
                    </a:lnTo>
                    <a:lnTo>
                      <a:pt x="108" y="107"/>
                    </a:lnTo>
                    <a:lnTo>
                      <a:pt x="102" y="105"/>
                    </a:lnTo>
                    <a:lnTo>
                      <a:pt x="101" y="103"/>
                    </a:lnTo>
                    <a:lnTo>
                      <a:pt x="95" y="101"/>
                    </a:lnTo>
                    <a:lnTo>
                      <a:pt x="89" y="96"/>
                    </a:lnTo>
                    <a:lnTo>
                      <a:pt x="87" y="90"/>
                    </a:lnTo>
                    <a:lnTo>
                      <a:pt x="89" y="84"/>
                    </a:lnTo>
                    <a:lnTo>
                      <a:pt x="91" y="78"/>
                    </a:lnTo>
                    <a:lnTo>
                      <a:pt x="95" y="77"/>
                    </a:lnTo>
                    <a:lnTo>
                      <a:pt x="97" y="75"/>
                    </a:lnTo>
                    <a:lnTo>
                      <a:pt x="102" y="71"/>
                    </a:lnTo>
                    <a:lnTo>
                      <a:pt x="110" y="65"/>
                    </a:lnTo>
                    <a:lnTo>
                      <a:pt x="118" y="61"/>
                    </a:lnTo>
                    <a:lnTo>
                      <a:pt x="125" y="58"/>
                    </a:lnTo>
                    <a:lnTo>
                      <a:pt x="135" y="54"/>
                    </a:lnTo>
                    <a:lnTo>
                      <a:pt x="142" y="48"/>
                    </a:lnTo>
                    <a:lnTo>
                      <a:pt x="154" y="46"/>
                    </a:lnTo>
                    <a:lnTo>
                      <a:pt x="163" y="42"/>
                    </a:lnTo>
                    <a:lnTo>
                      <a:pt x="173" y="40"/>
                    </a:lnTo>
                    <a:lnTo>
                      <a:pt x="184" y="35"/>
                    </a:lnTo>
                    <a:lnTo>
                      <a:pt x="197" y="31"/>
                    </a:lnTo>
                    <a:lnTo>
                      <a:pt x="207" y="29"/>
                    </a:lnTo>
                    <a:lnTo>
                      <a:pt x="220" y="27"/>
                    </a:lnTo>
                    <a:lnTo>
                      <a:pt x="234" y="23"/>
                    </a:lnTo>
                    <a:lnTo>
                      <a:pt x="245" y="21"/>
                    </a:lnTo>
                    <a:lnTo>
                      <a:pt x="258" y="19"/>
                    </a:lnTo>
                    <a:lnTo>
                      <a:pt x="272" y="16"/>
                    </a:lnTo>
                    <a:lnTo>
                      <a:pt x="285" y="14"/>
                    </a:lnTo>
                    <a:lnTo>
                      <a:pt x="298" y="12"/>
                    </a:lnTo>
                    <a:lnTo>
                      <a:pt x="312" y="10"/>
                    </a:lnTo>
                    <a:lnTo>
                      <a:pt x="327" y="8"/>
                    </a:lnTo>
                    <a:lnTo>
                      <a:pt x="340" y="6"/>
                    </a:lnTo>
                    <a:lnTo>
                      <a:pt x="355" y="4"/>
                    </a:lnTo>
                    <a:lnTo>
                      <a:pt x="371" y="4"/>
                    </a:lnTo>
                    <a:lnTo>
                      <a:pt x="384" y="4"/>
                    </a:lnTo>
                    <a:lnTo>
                      <a:pt x="399" y="2"/>
                    </a:lnTo>
                    <a:lnTo>
                      <a:pt x="414" y="0"/>
                    </a:lnTo>
                    <a:lnTo>
                      <a:pt x="430" y="0"/>
                    </a:lnTo>
                    <a:lnTo>
                      <a:pt x="445" y="0"/>
                    </a:lnTo>
                    <a:lnTo>
                      <a:pt x="460" y="0"/>
                    </a:lnTo>
                    <a:lnTo>
                      <a:pt x="475" y="0"/>
                    </a:lnTo>
                    <a:lnTo>
                      <a:pt x="488" y="2"/>
                    </a:lnTo>
                    <a:lnTo>
                      <a:pt x="504" y="2"/>
                    </a:lnTo>
                    <a:lnTo>
                      <a:pt x="519" y="2"/>
                    </a:lnTo>
                    <a:lnTo>
                      <a:pt x="534" y="4"/>
                    </a:lnTo>
                    <a:lnTo>
                      <a:pt x="547" y="4"/>
                    </a:lnTo>
                    <a:lnTo>
                      <a:pt x="563" y="4"/>
                    </a:lnTo>
                    <a:lnTo>
                      <a:pt x="576" y="6"/>
                    </a:lnTo>
                    <a:lnTo>
                      <a:pt x="589" y="8"/>
                    </a:lnTo>
                    <a:lnTo>
                      <a:pt x="604" y="12"/>
                    </a:lnTo>
                    <a:lnTo>
                      <a:pt x="620" y="14"/>
                    </a:lnTo>
                    <a:lnTo>
                      <a:pt x="633" y="16"/>
                    </a:lnTo>
                    <a:lnTo>
                      <a:pt x="646" y="18"/>
                    </a:lnTo>
                    <a:lnTo>
                      <a:pt x="660" y="21"/>
                    </a:lnTo>
                    <a:lnTo>
                      <a:pt x="671" y="23"/>
                    </a:lnTo>
                    <a:lnTo>
                      <a:pt x="684" y="27"/>
                    </a:lnTo>
                    <a:lnTo>
                      <a:pt x="696" y="31"/>
                    </a:lnTo>
                    <a:lnTo>
                      <a:pt x="707" y="35"/>
                    </a:lnTo>
                    <a:lnTo>
                      <a:pt x="720" y="40"/>
                    </a:lnTo>
                    <a:lnTo>
                      <a:pt x="730" y="44"/>
                    </a:lnTo>
                    <a:lnTo>
                      <a:pt x="741" y="48"/>
                    </a:lnTo>
                    <a:lnTo>
                      <a:pt x="751" y="54"/>
                    </a:lnTo>
                    <a:lnTo>
                      <a:pt x="762" y="58"/>
                    </a:lnTo>
                    <a:lnTo>
                      <a:pt x="772" y="65"/>
                    </a:lnTo>
                    <a:lnTo>
                      <a:pt x="781" y="71"/>
                    </a:lnTo>
                    <a:lnTo>
                      <a:pt x="789" y="75"/>
                    </a:lnTo>
                    <a:lnTo>
                      <a:pt x="798" y="84"/>
                    </a:lnTo>
                    <a:lnTo>
                      <a:pt x="804" y="90"/>
                    </a:lnTo>
                    <a:lnTo>
                      <a:pt x="812" y="96"/>
                    </a:lnTo>
                    <a:lnTo>
                      <a:pt x="817" y="103"/>
                    </a:lnTo>
                    <a:lnTo>
                      <a:pt x="825" y="111"/>
                    </a:lnTo>
                    <a:lnTo>
                      <a:pt x="829" y="118"/>
                    </a:lnTo>
                    <a:lnTo>
                      <a:pt x="833" y="126"/>
                    </a:lnTo>
                    <a:lnTo>
                      <a:pt x="838" y="135"/>
                    </a:lnTo>
                    <a:lnTo>
                      <a:pt x="842" y="145"/>
                    </a:lnTo>
                    <a:lnTo>
                      <a:pt x="842" y="149"/>
                    </a:lnTo>
                    <a:lnTo>
                      <a:pt x="844" y="153"/>
                    </a:lnTo>
                    <a:lnTo>
                      <a:pt x="844" y="158"/>
                    </a:lnTo>
                    <a:lnTo>
                      <a:pt x="846" y="162"/>
                    </a:lnTo>
                    <a:lnTo>
                      <a:pt x="846" y="166"/>
                    </a:lnTo>
                    <a:lnTo>
                      <a:pt x="846" y="170"/>
                    </a:lnTo>
                    <a:lnTo>
                      <a:pt x="844" y="175"/>
                    </a:lnTo>
                    <a:lnTo>
                      <a:pt x="844" y="179"/>
                    </a:lnTo>
                    <a:lnTo>
                      <a:pt x="842" y="187"/>
                    </a:lnTo>
                    <a:lnTo>
                      <a:pt x="836" y="196"/>
                    </a:lnTo>
                    <a:lnTo>
                      <a:pt x="833" y="204"/>
                    </a:lnTo>
                    <a:lnTo>
                      <a:pt x="827" y="212"/>
                    </a:lnTo>
                    <a:lnTo>
                      <a:pt x="819" y="217"/>
                    </a:lnTo>
                    <a:lnTo>
                      <a:pt x="814" y="223"/>
                    </a:lnTo>
                    <a:lnTo>
                      <a:pt x="806" y="231"/>
                    </a:lnTo>
                    <a:lnTo>
                      <a:pt x="798" y="236"/>
                    </a:lnTo>
                    <a:lnTo>
                      <a:pt x="793" y="240"/>
                    </a:lnTo>
                    <a:lnTo>
                      <a:pt x="789" y="240"/>
                    </a:lnTo>
                    <a:lnTo>
                      <a:pt x="783" y="244"/>
                    </a:lnTo>
                    <a:lnTo>
                      <a:pt x="779" y="248"/>
                    </a:lnTo>
                    <a:lnTo>
                      <a:pt x="772" y="251"/>
                    </a:lnTo>
                    <a:lnTo>
                      <a:pt x="764" y="257"/>
                    </a:lnTo>
                    <a:lnTo>
                      <a:pt x="755" y="259"/>
                    </a:lnTo>
                    <a:lnTo>
                      <a:pt x="745" y="263"/>
                    </a:lnTo>
                    <a:lnTo>
                      <a:pt x="738" y="267"/>
                    </a:lnTo>
                    <a:lnTo>
                      <a:pt x="730" y="270"/>
                    </a:lnTo>
                    <a:lnTo>
                      <a:pt x="720" y="272"/>
                    </a:lnTo>
                    <a:lnTo>
                      <a:pt x="715" y="276"/>
                    </a:lnTo>
                    <a:lnTo>
                      <a:pt x="705" y="278"/>
                    </a:lnTo>
                    <a:lnTo>
                      <a:pt x="700" y="284"/>
                    </a:lnTo>
                    <a:lnTo>
                      <a:pt x="690" y="284"/>
                    </a:lnTo>
                    <a:lnTo>
                      <a:pt x="682" y="288"/>
                    </a:lnTo>
                    <a:lnTo>
                      <a:pt x="675" y="291"/>
                    </a:lnTo>
                    <a:lnTo>
                      <a:pt x="667" y="293"/>
                    </a:lnTo>
                    <a:lnTo>
                      <a:pt x="660" y="297"/>
                    </a:lnTo>
                    <a:lnTo>
                      <a:pt x="650" y="299"/>
                    </a:lnTo>
                    <a:lnTo>
                      <a:pt x="642" y="301"/>
                    </a:lnTo>
                    <a:lnTo>
                      <a:pt x="635" y="305"/>
                    </a:lnTo>
                    <a:lnTo>
                      <a:pt x="627" y="307"/>
                    </a:lnTo>
                    <a:lnTo>
                      <a:pt x="620" y="309"/>
                    </a:lnTo>
                    <a:lnTo>
                      <a:pt x="612" y="309"/>
                    </a:lnTo>
                    <a:lnTo>
                      <a:pt x="604" y="312"/>
                    </a:lnTo>
                    <a:lnTo>
                      <a:pt x="597" y="314"/>
                    </a:lnTo>
                    <a:lnTo>
                      <a:pt x="589" y="316"/>
                    </a:lnTo>
                    <a:lnTo>
                      <a:pt x="582" y="318"/>
                    </a:lnTo>
                    <a:lnTo>
                      <a:pt x="572" y="318"/>
                    </a:lnTo>
                    <a:lnTo>
                      <a:pt x="563" y="320"/>
                    </a:lnTo>
                    <a:lnTo>
                      <a:pt x="555" y="322"/>
                    </a:lnTo>
                    <a:lnTo>
                      <a:pt x="547" y="324"/>
                    </a:lnTo>
                    <a:lnTo>
                      <a:pt x="540" y="326"/>
                    </a:lnTo>
                    <a:lnTo>
                      <a:pt x="532" y="326"/>
                    </a:lnTo>
                    <a:lnTo>
                      <a:pt x="525" y="328"/>
                    </a:lnTo>
                    <a:lnTo>
                      <a:pt x="517" y="328"/>
                    </a:lnTo>
                    <a:lnTo>
                      <a:pt x="509" y="329"/>
                    </a:lnTo>
                    <a:lnTo>
                      <a:pt x="502" y="329"/>
                    </a:lnTo>
                    <a:lnTo>
                      <a:pt x="494" y="329"/>
                    </a:lnTo>
                    <a:lnTo>
                      <a:pt x="485" y="331"/>
                    </a:lnTo>
                    <a:lnTo>
                      <a:pt x="477" y="331"/>
                    </a:lnTo>
                    <a:lnTo>
                      <a:pt x="468" y="331"/>
                    </a:lnTo>
                    <a:lnTo>
                      <a:pt x="460" y="333"/>
                    </a:lnTo>
                    <a:lnTo>
                      <a:pt x="450" y="333"/>
                    </a:lnTo>
                    <a:lnTo>
                      <a:pt x="443" y="335"/>
                    </a:lnTo>
                    <a:lnTo>
                      <a:pt x="435" y="335"/>
                    </a:lnTo>
                    <a:lnTo>
                      <a:pt x="428" y="335"/>
                    </a:lnTo>
                    <a:lnTo>
                      <a:pt x="418" y="335"/>
                    </a:lnTo>
                    <a:lnTo>
                      <a:pt x="410" y="335"/>
                    </a:lnTo>
                    <a:lnTo>
                      <a:pt x="403" y="335"/>
                    </a:lnTo>
                    <a:lnTo>
                      <a:pt x="395" y="335"/>
                    </a:lnTo>
                    <a:lnTo>
                      <a:pt x="386" y="335"/>
                    </a:lnTo>
                    <a:lnTo>
                      <a:pt x="378" y="335"/>
                    </a:lnTo>
                    <a:lnTo>
                      <a:pt x="369" y="333"/>
                    </a:lnTo>
                    <a:lnTo>
                      <a:pt x="361" y="333"/>
                    </a:lnTo>
                    <a:lnTo>
                      <a:pt x="352" y="331"/>
                    </a:lnTo>
                    <a:lnTo>
                      <a:pt x="344" y="331"/>
                    </a:lnTo>
                    <a:lnTo>
                      <a:pt x="336" y="331"/>
                    </a:lnTo>
                    <a:lnTo>
                      <a:pt x="327" y="329"/>
                    </a:lnTo>
                    <a:lnTo>
                      <a:pt x="319" y="329"/>
                    </a:lnTo>
                    <a:lnTo>
                      <a:pt x="312" y="329"/>
                    </a:lnTo>
                    <a:lnTo>
                      <a:pt x="302" y="328"/>
                    </a:lnTo>
                    <a:lnTo>
                      <a:pt x="294" y="328"/>
                    </a:lnTo>
                    <a:lnTo>
                      <a:pt x="285" y="326"/>
                    </a:lnTo>
                    <a:lnTo>
                      <a:pt x="275" y="326"/>
                    </a:lnTo>
                    <a:lnTo>
                      <a:pt x="268" y="324"/>
                    </a:lnTo>
                    <a:lnTo>
                      <a:pt x="258" y="322"/>
                    </a:lnTo>
                    <a:lnTo>
                      <a:pt x="251" y="322"/>
                    </a:lnTo>
                    <a:lnTo>
                      <a:pt x="241" y="320"/>
                    </a:lnTo>
                    <a:lnTo>
                      <a:pt x="236" y="318"/>
                    </a:lnTo>
                    <a:lnTo>
                      <a:pt x="232" y="318"/>
                    </a:lnTo>
                    <a:lnTo>
                      <a:pt x="226" y="318"/>
                    </a:lnTo>
                    <a:lnTo>
                      <a:pt x="222" y="318"/>
                    </a:lnTo>
                    <a:lnTo>
                      <a:pt x="217" y="316"/>
                    </a:lnTo>
                    <a:lnTo>
                      <a:pt x="209" y="314"/>
                    </a:lnTo>
                    <a:lnTo>
                      <a:pt x="203" y="314"/>
                    </a:lnTo>
                    <a:lnTo>
                      <a:pt x="197" y="312"/>
                    </a:lnTo>
                    <a:lnTo>
                      <a:pt x="190" y="310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1" y="309"/>
                    </a:lnTo>
                    <a:lnTo>
                      <a:pt x="163" y="307"/>
                    </a:lnTo>
                    <a:lnTo>
                      <a:pt x="156" y="305"/>
                    </a:lnTo>
                    <a:lnTo>
                      <a:pt x="148" y="303"/>
                    </a:lnTo>
                    <a:lnTo>
                      <a:pt x="142" y="301"/>
                    </a:lnTo>
                    <a:lnTo>
                      <a:pt x="137" y="301"/>
                    </a:lnTo>
                    <a:lnTo>
                      <a:pt x="129" y="299"/>
                    </a:lnTo>
                    <a:lnTo>
                      <a:pt x="121" y="297"/>
                    </a:lnTo>
                    <a:lnTo>
                      <a:pt x="114" y="295"/>
                    </a:lnTo>
                    <a:lnTo>
                      <a:pt x="108" y="291"/>
                    </a:lnTo>
                    <a:lnTo>
                      <a:pt x="102" y="291"/>
                    </a:lnTo>
                    <a:lnTo>
                      <a:pt x="95" y="290"/>
                    </a:lnTo>
                    <a:lnTo>
                      <a:pt x="89" y="288"/>
                    </a:lnTo>
                    <a:lnTo>
                      <a:pt x="83" y="286"/>
                    </a:lnTo>
                    <a:lnTo>
                      <a:pt x="78" y="284"/>
                    </a:lnTo>
                    <a:lnTo>
                      <a:pt x="72" y="284"/>
                    </a:lnTo>
                    <a:lnTo>
                      <a:pt x="68" y="282"/>
                    </a:lnTo>
                    <a:lnTo>
                      <a:pt x="62" y="278"/>
                    </a:lnTo>
                    <a:lnTo>
                      <a:pt x="59" y="276"/>
                    </a:lnTo>
                    <a:lnTo>
                      <a:pt x="55" y="274"/>
                    </a:lnTo>
                    <a:lnTo>
                      <a:pt x="51" y="274"/>
                    </a:lnTo>
                    <a:lnTo>
                      <a:pt x="45" y="270"/>
                    </a:lnTo>
                    <a:lnTo>
                      <a:pt x="40" y="269"/>
                    </a:lnTo>
                    <a:lnTo>
                      <a:pt x="34" y="265"/>
                    </a:lnTo>
                    <a:lnTo>
                      <a:pt x="32" y="263"/>
                    </a:lnTo>
                    <a:lnTo>
                      <a:pt x="24" y="255"/>
                    </a:lnTo>
                    <a:lnTo>
                      <a:pt x="17" y="248"/>
                    </a:lnTo>
                    <a:lnTo>
                      <a:pt x="11" y="240"/>
                    </a:lnTo>
                    <a:lnTo>
                      <a:pt x="7" y="232"/>
                    </a:lnTo>
                    <a:lnTo>
                      <a:pt x="4" y="225"/>
                    </a:lnTo>
                    <a:lnTo>
                      <a:pt x="2" y="217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2" y="187"/>
                    </a:lnTo>
                    <a:lnTo>
                      <a:pt x="4" y="179"/>
                    </a:lnTo>
                    <a:lnTo>
                      <a:pt x="7" y="170"/>
                    </a:lnTo>
                    <a:lnTo>
                      <a:pt x="7" y="164"/>
                    </a:lnTo>
                    <a:lnTo>
                      <a:pt x="13" y="158"/>
                    </a:lnTo>
                    <a:lnTo>
                      <a:pt x="15" y="151"/>
                    </a:lnTo>
                    <a:lnTo>
                      <a:pt x="19" y="145"/>
                    </a:lnTo>
                    <a:lnTo>
                      <a:pt x="23" y="139"/>
                    </a:lnTo>
                    <a:lnTo>
                      <a:pt x="24" y="135"/>
                    </a:lnTo>
                    <a:lnTo>
                      <a:pt x="34" y="126"/>
                    </a:lnTo>
                    <a:lnTo>
                      <a:pt x="40" y="124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49" y="128"/>
                    </a:lnTo>
                    <a:lnTo>
                      <a:pt x="51" y="134"/>
                    </a:lnTo>
                    <a:lnTo>
                      <a:pt x="51" y="13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81"/>
              <p:cNvSpPr>
                <a:spLocks/>
              </p:cNvSpPr>
              <p:nvPr/>
            </p:nvSpPr>
            <p:spPr bwMode="auto">
              <a:xfrm>
                <a:off x="4010" y="2311"/>
                <a:ext cx="237" cy="3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51" y="11"/>
                  </a:cxn>
                  <a:cxn ang="0">
                    <a:pos x="74" y="15"/>
                  </a:cxn>
                  <a:cxn ang="0">
                    <a:pos x="93" y="19"/>
                  </a:cxn>
                  <a:cxn ang="0">
                    <a:pos x="112" y="21"/>
                  </a:cxn>
                  <a:cxn ang="0">
                    <a:pos x="133" y="23"/>
                  </a:cxn>
                  <a:cxn ang="0">
                    <a:pos x="154" y="25"/>
                  </a:cxn>
                  <a:cxn ang="0">
                    <a:pos x="173" y="27"/>
                  </a:cxn>
                  <a:cxn ang="0">
                    <a:pos x="194" y="27"/>
                  </a:cxn>
                  <a:cxn ang="0">
                    <a:pos x="213" y="27"/>
                  </a:cxn>
                  <a:cxn ang="0">
                    <a:pos x="234" y="27"/>
                  </a:cxn>
                  <a:cxn ang="0">
                    <a:pos x="253" y="25"/>
                  </a:cxn>
                  <a:cxn ang="0">
                    <a:pos x="274" y="23"/>
                  </a:cxn>
                  <a:cxn ang="0">
                    <a:pos x="295" y="21"/>
                  </a:cxn>
                  <a:cxn ang="0">
                    <a:pos x="314" y="19"/>
                  </a:cxn>
                  <a:cxn ang="0">
                    <a:pos x="334" y="19"/>
                  </a:cxn>
                  <a:cxn ang="0">
                    <a:pos x="355" y="17"/>
                  </a:cxn>
                  <a:cxn ang="0">
                    <a:pos x="374" y="15"/>
                  </a:cxn>
                  <a:cxn ang="0">
                    <a:pos x="397" y="15"/>
                  </a:cxn>
                  <a:cxn ang="0">
                    <a:pos x="416" y="15"/>
                  </a:cxn>
                  <a:cxn ang="0">
                    <a:pos x="437" y="15"/>
                  </a:cxn>
                  <a:cxn ang="0">
                    <a:pos x="456" y="15"/>
                  </a:cxn>
                  <a:cxn ang="0">
                    <a:pos x="468" y="21"/>
                  </a:cxn>
                  <a:cxn ang="0">
                    <a:pos x="471" y="44"/>
                  </a:cxn>
                  <a:cxn ang="0">
                    <a:pos x="460" y="55"/>
                  </a:cxn>
                  <a:cxn ang="0">
                    <a:pos x="445" y="57"/>
                  </a:cxn>
                  <a:cxn ang="0">
                    <a:pos x="428" y="57"/>
                  </a:cxn>
                  <a:cxn ang="0">
                    <a:pos x="411" y="59"/>
                  </a:cxn>
                  <a:cxn ang="0">
                    <a:pos x="393" y="61"/>
                  </a:cxn>
                  <a:cxn ang="0">
                    <a:pos x="374" y="63"/>
                  </a:cxn>
                  <a:cxn ang="0">
                    <a:pos x="359" y="65"/>
                  </a:cxn>
                  <a:cxn ang="0">
                    <a:pos x="340" y="67"/>
                  </a:cxn>
                  <a:cxn ang="0">
                    <a:pos x="323" y="69"/>
                  </a:cxn>
                  <a:cxn ang="0">
                    <a:pos x="304" y="70"/>
                  </a:cxn>
                  <a:cxn ang="0">
                    <a:pos x="287" y="72"/>
                  </a:cxn>
                  <a:cxn ang="0">
                    <a:pos x="270" y="72"/>
                  </a:cxn>
                  <a:cxn ang="0">
                    <a:pos x="249" y="72"/>
                  </a:cxn>
                  <a:cxn ang="0">
                    <a:pos x="224" y="72"/>
                  </a:cxn>
                  <a:cxn ang="0">
                    <a:pos x="199" y="72"/>
                  </a:cxn>
                  <a:cxn ang="0">
                    <a:pos x="186" y="70"/>
                  </a:cxn>
                  <a:cxn ang="0">
                    <a:pos x="165" y="69"/>
                  </a:cxn>
                  <a:cxn ang="0">
                    <a:pos x="152" y="67"/>
                  </a:cxn>
                  <a:cxn ang="0">
                    <a:pos x="133" y="67"/>
                  </a:cxn>
                  <a:cxn ang="0">
                    <a:pos x="120" y="63"/>
                  </a:cxn>
                  <a:cxn ang="0">
                    <a:pos x="99" y="61"/>
                  </a:cxn>
                  <a:cxn ang="0">
                    <a:pos x="74" y="53"/>
                  </a:cxn>
                  <a:cxn ang="0">
                    <a:pos x="51" y="46"/>
                  </a:cxn>
                  <a:cxn ang="0">
                    <a:pos x="28" y="36"/>
                  </a:cxn>
                  <a:cxn ang="0">
                    <a:pos x="7" y="25"/>
                  </a:cxn>
                  <a:cxn ang="0">
                    <a:pos x="0" y="11"/>
                  </a:cxn>
                  <a:cxn ang="0">
                    <a:pos x="7" y="0"/>
                  </a:cxn>
                  <a:cxn ang="0">
                    <a:pos x="21" y="2"/>
                  </a:cxn>
                </a:cxnLst>
                <a:rect l="0" t="0" r="r" b="b"/>
                <a:pathLst>
                  <a:path w="473" h="72">
                    <a:moveTo>
                      <a:pt x="21" y="2"/>
                    </a:moveTo>
                    <a:lnTo>
                      <a:pt x="26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5" y="10"/>
                    </a:lnTo>
                    <a:lnTo>
                      <a:pt x="51" y="11"/>
                    </a:lnTo>
                    <a:lnTo>
                      <a:pt x="61" y="11"/>
                    </a:lnTo>
                    <a:lnTo>
                      <a:pt x="66" y="13"/>
                    </a:lnTo>
                    <a:lnTo>
                      <a:pt x="74" y="15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3" y="19"/>
                    </a:lnTo>
                    <a:lnTo>
                      <a:pt x="99" y="19"/>
                    </a:lnTo>
                    <a:lnTo>
                      <a:pt x="104" y="19"/>
                    </a:lnTo>
                    <a:lnTo>
                      <a:pt x="112" y="21"/>
                    </a:lnTo>
                    <a:lnTo>
                      <a:pt x="120" y="21"/>
                    </a:lnTo>
                    <a:lnTo>
                      <a:pt x="127" y="23"/>
                    </a:lnTo>
                    <a:lnTo>
                      <a:pt x="133" y="23"/>
                    </a:lnTo>
                    <a:lnTo>
                      <a:pt x="139" y="25"/>
                    </a:lnTo>
                    <a:lnTo>
                      <a:pt x="146" y="25"/>
                    </a:lnTo>
                    <a:lnTo>
                      <a:pt x="154" y="25"/>
                    </a:lnTo>
                    <a:lnTo>
                      <a:pt x="160" y="25"/>
                    </a:lnTo>
                    <a:lnTo>
                      <a:pt x="165" y="27"/>
                    </a:lnTo>
                    <a:lnTo>
                      <a:pt x="173" y="27"/>
                    </a:lnTo>
                    <a:lnTo>
                      <a:pt x="180" y="27"/>
                    </a:lnTo>
                    <a:lnTo>
                      <a:pt x="186" y="27"/>
                    </a:lnTo>
                    <a:lnTo>
                      <a:pt x="194" y="27"/>
                    </a:lnTo>
                    <a:lnTo>
                      <a:pt x="199" y="27"/>
                    </a:lnTo>
                    <a:lnTo>
                      <a:pt x="207" y="27"/>
                    </a:lnTo>
                    <a:lnTo>
                      <a:pt x="213" y="27"/>
                    </a:lnTo>
                    <a:lnTo>
                      <a:pt x="220" y="27"/>
                    </a:lnTo>
                    <a:lnTo>
                      <a:pt x="226" y="27"/>
                    </a:lnTo>
                    <a:lnTo>
                      <a:pt x="234" y="27"/>
                    </a:lnTo>
                    <a:lnTo>
                      <a:pt x="241" y="25"/>
                    </a:lnTo>
                    <a:lnTo>
                      <a:pt x="247" y="25"/>
                    </a:lnTo>
                    <a:lnTo>
                      <a:pt x="253" y="25"/>
                    </a:lnTo>
                    <a:lnTo>
                      <a:pt x="260" y="25"/>
                    </a:lnTo>
                    <a:lnTo>
                      <a:pt x="268" y="23"/>
                    </a:lnTo>
                    <a:lnTo>
                      <a:pt x="274" y="23"/>
                    </a:lnTo>
                    <a:lnTo>
                      <a:pt x="281" y="23"/>
                    </a:lnTo>
                    <a:lnTo>
                      <a:pt x="287" y="23"/>
                    </a:lnTo>
                    <a:lnTo>
                      <a:pt x="295" y="21"/>
                    </a:lnTo>
                    <a:lnTo>
                      <a:pt x="302" y="21"/>
                    </a:lnTo>
                    <a:lnTo>
                      <a:pt x="308" y="19"/>
                    </a:lnTo>
                    <a:lnTo>
                      <a:pt x="314" y="19"/>
                    </a:lnTo>
                    <a:lnTo>
                      <a:pt x="321" y="19"/>
                    </a:lnTo>
                    <a:lnTo>
                      <a:pt x="329" y="19"/>
                    </a:lnTo>
                    <a:lnTo>
                      <a:pt x="334" y="19"/>
                    </a:lnTo>
                    <a:lnTo>
                      <a:pt x="342" y="19"/>
                    </a:lnTo>
                    <a:lnTo>
                      <a:pt x="348" y="19"/>
                    </a:lnTo>
                    <a:lnTo>
                      <a:pt x="355" y="17"/>
                    </a:lnTo>
                    <a:lnTo>
                      <a:pt x="363" y="17"/>
                    </a:lnTo>
                    <a:lnTo>
                      <a:pt x="369" y="17"/>
                    </a:lnTo>
                    <a:lnTo>
                      <a:pt x="374" y="15"/>
                    </a:lnTo>
                    <a:lnTo>
                      <a:pt x="382" y="15"/>
                    </a:lnTo>
                    <a:lnTo>
                      <a:pt x="390" y="15"/>
                    </a:lnTo>
                    <a:lnTo>
                      <a:pt x="397" y="15"/>
                    </a:lnTo>
                    <a:lnTo>
                      <a:pt x="403" y="15"/>
                    </a:lnTo>
                    <a:lnTo>
                      <a:pt x="409" y="15"/>
                    </a:lnTo>
                    <a:lnTo>
                      <a:pt x="416" y="15"/>
                    </a:lnTo>
                    <a:lnTo>
                      <a:pt x="424" y="15"/>
                    </a:lnTo>
                    <a:lnTo>
                      <a:pt x="431" y="15"/>
                    </a:lnTo>
                    <a:lnTo>
                      <a:pt x="437" y="15"/>
                    </a:lnTo>
                    <a:lnTo>
                      <a:pt x="445" y="15"/>
                    </a:lnTo>
                    <a:lnTo>
                      <a:pt x="450" y="15"/>
                    </a:lnTo>
                    <a:lnTo>
                      <a:pt x="456" y="15"/>
                    </a:lnTo>
                    <a:lnTo>
                      <a:pt x="460" y="17"/>
                    </a:lnTo>
                    <a:lnTo>
                      <a:pt x="464" y="19"/>
                    </a:lnTo>
                    <a:lnTo>
                      <a:pt x="468" y="21"/>
                    </a:lnTo>
                    <a:lnTo>
                      <a:pt x="471" y="29"/>
                    </a:lnTo>
                    <a:lnTo>
                      <a:pt x="473" y="36"/>
                    </a:lnTo>
                    <a:lnTo>
                      <a:pt x="471" y="44"/>
                    </a:lnTo>
                    <a:lnTo>
                      <a:pt x="468" y="50"/>
                    </a:lnTo>
                    <a:lnTo>
                      <a:pt x="464" y="53"/>
                    </a:lnTo>
                    <a:lnTo>
                      <a:pt x="460" y="55"/>
                    </a:lnTo>
                    <a:lnTo>
                      <a:pt x="456" y="55"/>
                    </a:lnTo>
                    <a:lnTo>
                      <a:pt x="450" y="57"/>
                    </a:lnTo>
                    <a:lnTo>
                      <a:pt x="445" y="57"/>
                    </a:lnTo>
                    <a:lnTo>
                      <a:pt x="441" y="57"/>
                    </a:lnTo>
                    <a:lnTo>
                      <a:pt x="433" y="57"/>
                    </a:lnTo>
                    <a:lnTo>
                      <a:pt x="428" y="57"/>
                    </a:lnTo>
                    <a:lnTo>
                      <a:pt x="422" y="57"/>
                    </a:lnTo>
                    <a:lnTo>
                      <a:pt x="416" y="57"/>
                    </a:lnTo>
                    <a:lnTo>
                      <a:pt x="411" y="59"/>
                    </a:lnTo>
                    <a:lnTo>
                      <a:pt x="405" y="59"/>
                    </a:lnTo>
                    <a:lnTo>
                      <a:pt x="399" y="59"/>
                    </a:lnTo>
                    <a:lnTo>
                      <a:pt x="393" y="61"/>
                    </a:lnTo>
                    <a:lnTo>
                      <a:pt x="388" y="61"/>
                    </a:lnTo>
                    <a:lnTo>
                      <a:pt x="382" y="63"/>
                    </a:lnTo>
                    <a:lnTo>
                      <a:pt x="374" y="63"/>
                    </a:lnTo>
                    <a:lnTo>
                      <a:pt x="371" y="63"/>
                    </a:lnTo>
                    <a:lnTo>
                      <a:pt x="365" y="63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46" y="65"/>
                    </a:lnTo>
                    <a:lnTo>
                      <a:pt x="340" y="67"/>
                    </a:lnTo>
                    <a:lnTo>
                      <a:pt x="334" y="67"/>
                    </a:lnTo>
                    <a:lnTo>
                      <a:pt x="329" y="67"/>
                    </a:lnTo>
                    <a:lnTo>
                      <a:pt x="323" y="69"/>
                    </a:lnTo>
                    <a:lnTo>
                      <a:pt x="317" y="69"/>
                    </a:lnTo>
                    <a:lnTo>
                      <a:pt x="312" y="70"/>
                    </a:lnTo>
                    <a:lnTo>
                      <a:pt x="304" y="70"/>
                    </a:lnTo>
                    <a:lnTo>
                      <a:pt x="300" y="70"/>
                    </a:lnTo>
                    <a:lnTo>
                      <a:pt x="295" y="70"/>
                    </a:lnTo>
                    <a:lnTo>
                      <a:pt x="287" y="72"/>
                    </a:lnTo>
                    <a:lnTo>
                      <a:pt x="281" y="72"/>
                    </a:lnTo>
                    <a:lnTo>
                      <a:pt x="277" y="72"/>
                    </a:lnTo>
                    <a:lnTo>
                      <a:pt x="270" y="72"/>
                    </a:lnTo>
                    <a:lnTo>
                      <a:pt x="264" y="72"/>
                    </a:lnTo>
                    <a:lnTo>
                      <a:pt x="257" y="72"/>
                    </a:lnTo>
                    <a:lnTo>
                      <a:pt x="249" y="72"/>
                    </a:lnTo>
                    <a:lnTo>
                      <a:pt x="239" y="72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7" y="72"/>
                    </a:lnTo>
                    <a:lnTo>
                      <a:pt x="207" y="72"/>
                    </a:lnTo>
                    <a:lnTo>
                      <a:pt x="199" y="72"/>
                    </a:lnTo>
                    <a:lnTo>
                      <a:pt x="194" y="70"/>
                    </a:lnTo>
                    <a:lnTo>
                      <a:pt x="190" y="70"/>
                    </a:lnTo>
                    <a:lnTo>
                      <a:pt x="186" y="70"/>
                    </a:lnTo>
                    <a:lnTo>
                      <a:pt x="182" y="70"/>
                    </a:lnTo>
                    <a:lnTo>
                      <a:pt x="173" y="69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56" y="69"/>
                    </a:lnTo>
                    <a:lnTo>
                      <a:pt x="152" y="67"/>
                    </a:lnTo>
                    <a:lnTo>
                      <a:pt x="148" y="67"/>
                    </a:lnTo>
                    <a:lnTo>
                      <a:pt x="139" y="67"/>
                    </a:lnTo>
                    <a:lnTo>
                      <a:pt x="133" y="67"/>
                    </a:lnTo>
                    <a:lnTo>
                      <a:pt x="127" y="65"/>
                    </a:lnTo>
                    <a:lnTo>
                      <a:pt x="121" y="65"/>
                    </a:lnTo>
                    <a:lnTo>
                      <a:pt x="120" y="63"/>
                    </a:lnTo>
                    <a:lnTo>
                      <a:pt x="114" y="63"/>
                    </a:lnTo>
                    <a:lnTo>
                      <a:pt x="106" y="63"/>
                    </a:lnTo>
                    <a:lnTo>
                      <a:pt x="99" y="61"/>
                    </a:lnTo>
                    <a:lnTo>
                      <a:pt x="91" y="57"/>
                    </a:lnTo>
                    <a:lnTo>
                      <a:pt x="83" y="55"/>
                    </a:lnTo>
                    <a:lnTo>
                      <a:pt x="74" y="53"/>
                    </a:lnTo>
                    <a:lnTo>
                      <a:pt x="68" y="5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2" y="44"/>
                    </a:lnTo>
                    <a:lnTo>
                      <a:pt x="36" y="40"/>
                    </a:lnTo>
                    <a:lnTo>
                      <a:pt x="28" y="36"/>
                    </a:lnTo>
                    <a:lnTo>
                      <a:pt x="21" y="32"/>
                    </a:lnTo>
                    <a:lnTo>
                      <a:pt x="15" y="29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" name="Freeform 82"/>
              <p:cNvSpPr>
                <a:spLocks/>
              </p:cNvSpPr>
              <p:nvPr/>
            </p:nvSpPr>
            <p:spPr bwMode="auto">
              <a:xfrm>
                <a:off x="3941" y="2314"/>
                <a:ext cx="282" cy="83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55" y="26"/>
                  </a:cxn>
                  <a:cxn ang="0">
                    <a:pos x="74" y="38"/>
                  </a:cxn>
                  <a:cxn ang="0">
                    <a:pos x="89" y="47"/>
                  </a:cxn>
                  <a:cxn ang="0">
                    <a:pos x="104" y="59"/>
                  </a:cxn>
                  <a:cxn ang="0">
                    <a:pos x="118" y="68"/>
                  </a:cxn>
                  <a:cxn ang="0">
                    <a:pos x="131" y="74"/>
                  </a:cxn>
                  <a:cxn ang="0">
                    <a:pos x="144" y="81"/>
                  </a:cxn>
                  <a:cxn ang="0">
                    <a:pos x="165" y="91"/>
                  </a:cxn>
                  <a:cxn ang="0">
                    <a:pos x="188" y="100"/>
                  </a:cxn>
                  <a:cxn ang="0">
                    <a:pos x="205" y="106"/>
                  </a:cxn>
                  <a:cxn ang="0">
                    <a:pos x="220" y="108"/>
                  </a:cxn>
                  <a:cxn ang="0">
                    <a:pos x="236" y="110"/>
                  </a:cxn>
                  <a:cxn ang="0">
                    <a:pos x="249" y="112"/>
                  </a:cxn>
                  <a:cxn ang="0">
                    <a:pos x="266" y="114"/>
                  </a:cxn>
                  <a:cxn ang="0">
                    <a:pos x="285" y="114"/>
                  </a:cxn>
                  <a:cxn ang="0">
                    <a:pos x="308" y="116"/>
                  </a:cxn>
                  <a:cxn ang="0">
                    <a:pos x="329" y="116"/>
                  </a:cxn>
                  <a:cxn ang="0">
                    <a:pos x="355" y="116"/>
                  </a:cxn>
                  <a:cxn ang="0">
                    <a:pos x="538" y="116"/>
                  </a:cxn>
                  <a:cxn ang="0">
                    <a:pos x="553" y="118"/>
                  </a:cxn>
                  <a:cxn ang="0">
                    <a:pos x="561" y="129"/>
                  </a:cxn>
                  <a:cxn ang="0">
                    <a:pos x="563" y="142"/>
                  </a:cxn>
                  <a:cxn ang="0">
                    <a:pos x="557" y="158"/>
                  </a:cxn>
                  <a:cxn ang="0">
                    <a:pos x="544" y="163"/>
                  </a:cxn>
                  <a:cxn ang="0">
                    <a:pos x="521" y="165"/>
                  </a:cxn>
                  <a:cxn ang="0">
                    <a:pos x="494" y="165"/>
                  </a:cxn>
                  <a:cxn ang="0">
                    <a:pos x="470" y="165"/>
                  </a:cxn>
                  <a:cxn ang="0">
                    <a:pos x="441" y="165"/>
                  </a:cxn>
                  <a:cxn ang="0">
                    <a:pos x="414" y="165"/>
                  </a:cxn>
                  <a:cxn ang="0">
                    <a:pos x="388" y="165"/>
                  </a:cxn>
                  <a:cxn ang="0">
                    <a:pos x="361" y="163"/>
                  </a:cxn>
                  <a:cxn ang="0">
                    <a:pos x="333" y="163"/>
                  </a:cxn>
                  <a:cxn ang="0">
                    <a:pos x="306" y="161"/>
                  </a:cxn>
                  <a:cxn ang="0">
                    <a:pos x="278" y="158"/>
                  </a:cxn>
                  <a:cxn ang="0">
                    <a:pos x="251" y="156"/>
                  </a:cxn>
                  <a:cxn ang="0">
                    <a:pos x="222" y="152"/>
                  </a:cxn>
                  <a:cxn ang="0">
                    <a:pos x="198" y="142"/>
                  </a:cxn>
                  <a:cxn ang="0">
                    <a:pos x="171" y="137"/>
                  </a:cxn>
                  <a:cxn ang="0">
                    <a:pos x="146" y="127"/>
                  </a:cxn>
                  <a:cxn ang="0">
                    <a:pos x="122" y="118"/>
                  </a:cxn>
                  <a:cxn ang="0">
                    <a:pos x="99" y="106"/>
                  </a:cxn>
                  <a:cxn ang="0">
                    <a:pos x="76" y="91"/>
                  </a:cxn>
                  <a:cxn ang="0">
                    <a:pos x="55" y="74"/>
                  </a:cxn>
                  <a:cxn ang="0">
                    <a:pos x="34" y="55"/>
                  </a:cxn>
                  <a:cxn ang="0">
                    <a:pos x="15" y="36"/>
                  </a:cxn>
                  <a:cxn ang="0">
                    <a:pos x="2" y="15"/>
                  </a:cxn>
                  <a:cxn ang="0">
                    <a:pos x="4" y="3"/>
                  </a:cxn>
                  <a:cxn ang="0">
                    <a:pos x="17" y="2"/>
                  </a:cxn>
                </a:cxnLst>
                <a:rect l="0" t="0" r="r" b="b"/>
                <a:pathLst>
                  <a:path w="563" h="165">
                    <a:moveTo>
                      <a:pt x="23" y="3"/>
                    </a:moveTo>
                    <a:lnTo>
                      <a:pt x="30" y="7"/>
                    </a:lnTo>
                    <a:lnTo>
                      <a:pt x="36" y="11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5" y="26"/>
                    </a:lnTo>
                    <a:lnTo>
                      <a:pt x="61" y="30"/>
                    </a:lnTo>
                    <a:lnTo>
                      <a:pt x="66" y="34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84" y="45"/>
                    </a:lnTo>
                    <a:lnTo>
                      <a:pt x="89" y="47"/>
                    </a:lnTo>
                    <a:lnTo>
                      <a:pt x="95" y="53"/>
                    </a:lnTo>
                    <a:lnTo>
                      <a:pt x="101" y="55"/>
                    </a:lnTo>
                    <a:lnTo>
                      <a:pt x="104" y="59"/>
                    </a:lnTo>
                    <a:lnTo>
                      <a:pt x="110" y="62"/>
                    </a:lnTo>
                    <a:lnTo>
                      <a:pt x="114" y="64"/>
                    </a:lnTo>
                    <a:lnTo>
                      <a:pt x="118" y="68"/>
                    </a:lnTo>
                    <a:lnTo>
                      <a:pt x="123" y="70"/>
                    </a:lnTo>
                    <a:lnTo>
                      <a:pt x="127" y="72"/>
                    </a:lnTo>
                    <a:lnTo>
                      <a:pt x="131" y="74"/>
                    </a:lnTo>
                    <a:lnTo>
                      <a:pt x="137" y="78"/>
                    </a:lnTo>
                    <a:lnTo>
                      <a:pt x="141" y="80"/>
                    </a:lnTo>
                    <a:lnTo>
                      <a:pt x="144" y="81"/>
                    </a:lnTo>
                    <a:lnTo>
                      <a:pt x="148" y="83"/>
                    </a:lnTo>
                    <a:lnTo>
                      <a:pt x="156" y="89"/>
                    </a:lnTo>
                    <a:lnTo>
                      <a:pt x="165" y="91"/>
                    </a:lnTo>
                    <a:lnTo>
                      <a:pt x="173" y="95"/>
                    </a:lnTo>
                    <a:lnTo>
                      <a:pt x="181" y="99"/>
                    </a:lnTo>
                    <a:lnTo>
                      <a:pt x="188" y="100"/>
                    </a:lnTo>
                    <a:lnTo>
                      <a:pt x="198" y="102"/>
                    </a:lnTo>
                    <a:lnTo>
                      <a:pt x="201" y="104"/>
                    </a:lnTo>
                    <a:lnTo>
                      <a:pt x="205" y="106"/>
                    </a:lnTo>
                    <a:lnTo>
                      <a:pt x="211" y="106"/>
                    </a:lnTo>
                    <a:lnTo>
                      <a:pt x="215" y="108"/>
                    </a:lnTo>
                    <a:lnTo>
                      <a:pt x="220" y="108"/>
                    </a:lnTo>
                    <a:lnTo>
                      <a:pt x="224" y="108"/>
                    </a:lnTo>
                    <a:lnTo>
                      <a:pt x="230" y="108"/>
                    </a:lnTo>
                    <a:lnTo>
                      <a:pt x="236" y="110"/>
                    </a:lnTo>
                    <a:lnTo>
                      <a:pt x="239" y="110"/>
                    </a:lnTo>
                    <a:lnTo>
                      <a:pt x="245" y="112"/>
                    </a:lnTo>
                    <a:lnTo>
                      <a:pt x="249" y="112"/>
                    </a:lnTo>
                    <a:lnTo>
                      <a:pt x="257" y="114"/>
                    </a:lnTo>
                    <a:lnTo>
                      <a:pt x="262" y="114"/>
                    </a:lnTo>
                    <a:lnTo>
                      <a:pt x="266" y="114"/>
                    </a:lnTo>
                    <a:lnTo>
                      <a:pt x="274" y="114"/>
                    </a:lnTo>
                    <a:lnTo>
                      <a:pt x="279" y="114"/>
                    </a:lnTo>
                    <a:lnTo>
                      <a:pt x="285" y="114"/>
                    </a:lnTo>
                    <a:lnTo>
                      <a:pt x="293" y="116"/>
                    </a:lnTo>
                    <a:lnTo>
                      <a:pt x="300" y="116"/>
                    </a:lnTo>
                    <a:lnTo>
                      <a:pt x="308" y="116"/>
                    </a:lnTo>
                    <a:lnTo>
                      <a:pt x="316" y="116"/>
                    </a:lnTo>
                    <a:lnTo>
                      <a:pt x="321" y="116"/>
                    </a:lnTo>
                    <a:lnTo>
                      <a:pt x="329" y="116"/>
                    </a:lnTo>
                    <a:lnTo>
                      <a:pt x="338" y="116"/>
                    </a:lnTo>
                    <a:lnTo>
                      <a:pt x="346" y="116"/>
                    </a:lnTo>
                    <a:lnTo>
                      <a:pt x="355" y="116"/>
                    </a:lnTo>
                    <a:lnTo>
                      <a:pt x="365" y="116"/>
                    </a:lnTo>
                    <a:lnTo>
                      <a:pt x="374" y="116"/>
                    </a:lnTo>
                    <a:lnTo>
                      <a:pt x="538" y="116"/>
                    </a:lnTo>
                    <a:lnTo>
                      <a:pt x="544" y="116"/>
                    </a:lnTo>
                    <a:lnTo>
                      <a:pt x="549" y="116"/>
                    </a:lnTo>
                    <a:lnTo>
                      <a:pt x="553" y="118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9"/>
                    </a:lnTo>
                    <a:lnTo>
                      <a:pt x="563" y="135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8"/>
                    </a:lnTo>
                    <a:lnTo>
                      <a:pt x="559" y="152"/>
                    </a:lnTo>
                    <a:lnTo>
                      <a:pt x="557" y="158"/>
                    </a:lnTo>
                    <a:lnTo>
                      <a:pt x="553" y="159"/>
                    </a:lnTo>
                    <a:lnTo>
                      <a:pt x="549" y="161"/>
                    </a:lnTo>
                    <a:lnTo>
                      <a:pt x="544" y="163"/>
                    </a:lnTo>
                    <a:lnTo>
                      <a:pt x="538" y="165"/>
                    </a:lnTo>
                    <a:lnTo>
                      <a:pt x="529" y="165"/>
                    </a:lnTo>
                    <a:lnTo>
                      <a:pt x="521" y="165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4" y="165"/>
                    </a:lnTo>
                    <a:lnTo>
                      <a:pt x="487" y="165"/>
                    </a:lnTo>
                    <a:lnTo>
                      <a:pt x="477" y="165"/>
                    </a:lnTo>
                    <a:lnTo>
                      <a:pt x="470" y="165"/>
                    </a:lnTo>
                    <a:lnTo>
                      <a:pt x="460" y="165"/>
                    </a:lnTo>
                    <a:lnTo>
                      <a:pt x="451" y="165"/>
                    </a:lnTo>
                    <a:lnTo>
                      <a:pt x="441" y="165"/>
                    </a:lnTo>
                    <a:lnTo>
                      <a:pt x="433" y="165"/>
                    </a:lnTo>
                    <a:lnTo>
                      <a:pt x="424" y="165"/>
                    </a:lnTo>
                    <a:lnTo>
                      <a:pt x="414" y="165"/>
                    </a:lnTo>
                    <a:lnTo>
                      <a:pt x="405" y="165"/>
                    </a:lnTo>
                    <a:lnTo>
                      <a:pt x="397" y="165"/>
                    </a:lnTo>
                    <a:lnTo>
                      <a:pt x="388" y="165"/>
                    </a:lnTo>
                    <a:lnTo>
                      <a:pt x="380" y="165"/>
                    </a:lnTo>
                    <a:lnTo>
                      <a:pt x="371" y="163"/>
                    </a:lnTo>
                    <a:lnTo>
                      <a:pt x="361" y="163"/>
                    </a:lnTo>
                    <a:lnTo>
                      <a:pt x="352" y="163"/>
                    </a:lnTo>
                    <a:lnTo>
                      <a:pt x="342" y="163"/>
                    </a:lnTo>
                    <a:lnTo>
                      <a:pt x="333" y="163"/>
                    </a:lnTo>
                    <a:lnTo>
                      <a:pt x="325" y="163"/>
                    </a:lnTo>
                    <a:lnTo>
                      <a:pt x="316" y="161"/>
                    </a:lnTo>
                    <a:lnTo>
                      <a:pt x="306" y="161"/>
                    </a:lnTo>
                    <a:lnTo>
                      <a:pt x="297" y="159"/>
                    </a:lnTo>
                    <a:lnTo>
                      <a:pt x="287" y="159"/>
                    </a:lnTo>
                    <a:lnTo>
                      <a:pt x="278" y="158"/>
                    </a:lnTo>
                    <a:lnTo>
                      <a:pt x="270" y="158"/>
                    </a:lnTo>
                    <a:lnTo>
                      <a:pt x="258" y="158"/>
                    </a:lnTo>
                    <a:lnTo>
                      <a:pt x="251" y="156"/>
                    </a:lnTo>
                    <a:lnTo>
                      <a:pt x="241" y="154"/>
                    </a:lnTo>
                    <a:lnTo>
                      <a:pt x="232" y="152"/>
                    </a:lnTo>
                    <a:lnTo>
                      <a:pt x="222" y="152"/>
                    </a:lnTo>
                    <a:lnTo>
                      <a:pt x="215" y="150"/>
                    </a:lnTo>
                    <a:lnTo>
                      <a:pt x="205" y="146"/>
                    </a:lnTo>
                    <a:lnTo>
                      <a:pt x="198" y="142"/>
                    </a:lnTo>
                    <a:lnTo>
                      <a:pt x="188" y="142"/>
                    </a:lnTo>
                    <a:lnTo>
                      <a:pt x="181" y="140"/>
                    </a:lnTo>
                    <a:lnTo>
                      <a:pt x="171" y="137"/>
                    </a:lnTo>
                    <a:lnTo>
                      <a:pt x="163" y="133"/>
                    </a:lnTo>
                    <a:lnTo>
                      <a:pt x="154" y="131"/>
                    </a:lnTo>
                    <a:lnTo>
                      <a:pt x="146" y="127"/>
                    </a:lnTo>
                    <a:lnTo>
                      <a:pt x="139" y="125"/>
                    </a:lnTo>
                    <a:lnTo>
                      <a:pt x="131" y="121"/>
                    </a:lnTo>
                    <a:lnTo>
                      <a:pt x="122" y="118"/>
                    </a:lnTo>
                    <a:lnTo>
                      <a:pt x="116" y="116"/>
                    </a:lnTo>
                    <a:lnTo>
                      <a:pt x="106" y="110"/>
                    </a:lnTo>
                    <a:lnTo>
                      <a:pt x="99" y="106"/>
                    </a:lnTo>
                    <a:lnTo>
                      <a:pt x="91" y="100"/>
                    </a:lnTo>
                    <a:lnTo>
                      <a:pt x="84" y="97"/>
                    </a:lnTo>
                    <a:lnTo>
                      <a:pt x="76" y="91"/>
                    </a:lnTo>
                    <a:lnTo>
                      <a:pt x="68" y="85"/>
                    </a:lnTo>
                    <a:lnTo>
                      <a:pt x="63" y="81"/>
                    </a:lnTo>
                    <a:lnTo>
                      <a:pt x="55" y="74"/>
                    </a:lnTo>
                    <a:lnTo>
                      <a:pt x="49" y="68"/>
                    </a:lnTo>
                    <a:lnTo>
                      <a:pt x="40" y="62"/>
                    </a:lnTo>
                    <a:lnTo>
                      <a:pt x="34" y="55"/>
                    </a:lnTo>
                    <a:lnTo>
                      <a:pt x="28" y="49"/>
                    </a:lnTo>
                    <a:lnTo>
                      <a:pt x="23" y="43"/>
                    </a:lnTo>
                    <a:lnTo>
                      <a:pt x="15" y="36"/>
                    </a:lnTo>
                    <a:lnTo>
                      <a:pt x="9" y="30"/>
                    </a:lnTo>
                    <a:lnTo>
                      <a:pt x="6" y="21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Freeform 83"/>
              <p:cNvSpPr>
                <a:spLocks/>
              </p:cNvSpPr>
              <p:nvPr/>
            </p:nvSpPr>
            <p:spPr bwMode="auto">
              <a:xfrm>
                <a:off x="3821" y="2143"/>
                <a:ext cx="316" cy="65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48" y="76"/>
                  </a:cxn>
                  <a:cxn ang="0">
                    <a:pos x="71" y="63"/>
                  </a:cxn>
                  <a:cxn ang="0">
                    <a:pos x="95" y="50"/>
                  </a:cxn>
                  <a:cxn ang="0">
                    <a:pos x="118" y="38"/>
                  </a:cxn>
                  <a:cxn ang="0">
                    <a:pos x="143" y="29"/>
                  </a:cxn>
                  <a:cxn ang="0">
                    <a:pos x="168" y="21"/>
                  </a:cxn>
                  <a:cxn ang="0">
                    <a:pos x="192" y="16"/>
                  </a:cxn>
                  <a:cxn ang="0">
                    <a:pos x="217" y="10"/>
                  </a:cxn>
                  <a:cxn ang="0">
                    <a:pos x="242" y="6"/>
                  </a:cxn>
                  <a:cxn ang="0">
                    <a:pos x="267" y="2"/>
                  </a:cxn>
                  <a:cxn ang="0">
                    <a:pos x="293" y="2"/>
                  </a:cxn>
                  <a:cxn ang="0">
                    <a:pos x="320" y="0"/>
                  </a:cxn>
                  <a:cxn ang="0">
                    <a:pos x="348" y="2"/>
                  </a:cxn>
                  <a:cxn ang="0">
                    <a:pos x="379" y="4"/>
                  </a:cxn>
                  <a:cxn ang="0">
                    <a:pos x="407" y="8"/>
                  </a:cxn>
                  <a:cxn ang="0">
                    <a:pos x="440" y="12"/>
                  </a:cxn>
                  <a:cxn ang="0">
                    <a:pos x="464" y="16"/>
                  </a:cxn>
                  <a:cxn ang="0">
                    <a:pos x="491" y="23"/>
                  </a:cxn>
                  <a:cxn ang="0">
                    <a:pos x="516" y="31"/>
                  </a:cxn>
                  <a:cxn ang="0">
                    <a:pos x="539" y="38"/>
                  </a:cxn>
                  <a:cxn ang="0">
                    <a:pos x="563" y="48"/>
                  </a:cxn>
                  <a:cxn ang="0">
                    <a:pos x="590" y="57"/>
                  </a:cxn>
                  <a:cxn ang="0">
                    <a:pos x="618" y="69"/>
                  </a:cxn>
                  <a:cxn ang="0">
                    <a:pos x="634" y="82"/>
                  </a:cxn>
                  <a:cxn ang="0">
                    <a:pos x="622" y="97"/>
                  </a:cxn>
                  <a:cxn ang="0">
                    <a:pos x="594" y="88"/>
                  </a:cxn>
                  <a:cxn ang="0">
                    <a:pos x="569" y="80"/>
                  </a:cxn>
                  <a:cxn ang="0">
                    <a:pos x="542" y="75"/>
                  </a:cxn>
                  <a:cxn ang="0">
                    <a:pos x="520" y="69"/>
                  </a:cxn>
                  <a:cxn ang="0">
                    <a:pos x="497" y="67"/>
                  </a:cxn>
                  <a:cxn ang="0">
                    <a:pos x="472" y="63"/>
                  </a:cxn>
                  <a:cxn ang="0">
                    <a:pos x="447" y="61"/>
                  </a:cxn>
                  <a:cxn ang="0">
                    <a:pos x="419" y="59"/>
                  </a:cxn>
                  <a:cxn ang="0">
                    <a:pos x="388" y="56"/>
                  </a:cxn>
                  <a:cxn ang="0">
                    <a:pos x="360" y="52"/>
                  </a:cxn>
                  <a:cxn ang="0">
                    <a:pos x="335" y="50"/>
                  </a:cxn>
                  <a:cxn ang="0">
                    <a:pos x="308" y="50"/>
                  </a:cxn>
                  <a:cxn ang="0">
                    <a:pos x="282" y="48"/>
                  </a:cxn>
                  <a:cxn ang="0">
                    <a:pos x="257" y="48"/>
                  </a:cxn>
                  <a:cxn ang="0">
                    <a:pos x="232" y="48"/>
                  </a:cxn>
                  <a:cxn ang="0">
                    <a:pos x="210" y="50"/>
                  </a:cxn>
                  <a:cxn ang="0">
                    <a:pos x="187" y="54"/>
                  </a:cxn>
                  <a:cxn ang="0">
                    <a:pos x="162" y="59"/>
                  </a:cxn>
                  <a:cxn ang="0">
                    <a:pos x="139" y="65"/>
                  </a:cxn>
                  <a:cxn ang="0">
                    <a:pos x="116" y="75"/>
                  </a:cxn>
                  <a:cxn ang="0">
                    <a:pos x="94" y="82"/>
                  </a:cxn>
                  <a:cxn ang="0">
                    <a:pos x="73" y="94"/>
                  </a:cxn>
                  <a:cxn ang="0">
                    <a:pos x="48" y="107"/>
                  </a:cxn>
                  <a:cxn ang="0">
                    <a:pos x="25" y="124"/>
                  </a:cxn>
                  <a:cxn ang="0">
                    <a:pos x="6" y="130"/>
                  </a:cxn>
                  <a:cxn ang="0">
                    <a:pos x="2" y="111"/>
                  </a:cxn>
                </a:cxnLst>
                <a:rect l="0" t="0" r="r" b="b"/>
                <a:pathLst>
                  <a:path w="634" h="130">
                    <a:moveTo>
                      <a:pt x="6" y="109"/>
                    </a:moveTo>
                    <a:lnTo>
                      <a:pt x="12" y="103"/>
                    </a:lnTo>
                    <a:lnTo>
                      <a:pt x="17" y="99"/>
                    </a:lnTo>
                    <a:lnTo>
                      <a:pt x="23" y="94"/>
                    </a:lnTo>
                    <a:lnTo>
                      <a:pt x="31" y="90"/>
                    </a:lnTo>
                    <a:lnTo>
                      <a:pt x="35" y="86"/>
                    </a:lnTo>
                    <a:lnTo>
                      <a:pt x="40" y="82"/>
                    </a:lnTo>
                    <a:lnTo>
                      <a:pt x="48" y="76"/>
                    </a:lnTo>
                    <a:lnTo>
                      <a:pt x="54" y="75"/>
                    </a:lnTo>
                    <a:lnTo>
                      <a:pt x="59" y="69"/>
                    </a:lnTo>
                    <a:lnTo>
                      <a:pt x="65" y="67"/>
                    </a:lnTo>
                    <a:lnTo>
                      <a:pt x="71" y="63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90" y="54"/>
                    </a:lnTo>
                    <a:lnTo>
                      <a:pt x="95" y="50"/>
                    </a:lnTo>
                    <a:lnTo>
                      <a:pt x="101" y="48"/>
                    </a:lnTo>
                    <a:lnTo>
                      <a:pt x="109" y="44"/>
                    </a:lnTo>
                    <a:lnTo>
                      <a:pt x="114" y="42"/>
                    </a:lnTo>
                    <a:lnTo>
                      <a:pt x="118" y="38"/>
                    </a:lnTo>
                    <a:lnTo>
                      <a:pt x="126" y="37"/>
                    </a:lnTo>
                    <a:lnTo>
                      <a:pt x="130" y="33"/>
                    </a:lnTo>
                    <a:lnTo>
                      <a:pt x="137" y="33"/>
                    </a:lnTo>
                    <a:lnTo>
                      <a:pt x="143" y="29"/>
                    </a:lnTo>
                    <a:lnTo>
                      <a:pt x="149" y="27"/>
                    </a:lnTo>
                    <a:lnTo>
                      <a:pt x="154" y="25"/>
                    </a:lnTo>
                    <a:lnTo>
                      <a:pt x="160" y="23"/>
                    </a:lnTo>
                    <a:lnTo>
                      <a:pt x="168" y="21"/>
                    </a:lnTo>
                    <a:lnTo>
                      <a:pt x="173" y="19"/>
                    </a:lnTo>
                    <a:lnTo>
                      <a:pt x="179" y="18"/>
                    </a:lnTo>
                    <a:lnTo>
                      <a:pt x="187" y="16"/>
                    </a:lnTo>
                    <a:lnTo>
                      <a:pt x="192" y="16"/>
                    </a:lnTo>
                    <a:lnTo>
                      <a:pt x="198" y="16"/>
                    </a:lnTo>
                    <a:lnTo>
                      <a:pt x="204" y="12"/>
                    </a:lnTo>
                    <a:lnTo>
                      <a:pt x="211" y="12"/>
                    </a:lnTo>
                    <a:lnTo>
                      <a:pt x="217" y="10"/>
                    </a:lnTo>
                    <a:lnTo>
                      <a:pt x="223" y="8"/>
                    </a:lnTo>
                    <a:lnTo>
                      <a:pt x="230" y="8"/>
                    </a:lnTo>
                    <a:lnTo>
                      <a:pt x="236" y="8"/>
                    </a:lnTo>
                    <a:lnTo>
                      <a:pt x="242" y="6"/>
                    </a:lnTo>
                    <a:lnTo>
                      <a:pt x="248" y="6"/>
                    </a:lnTo>
                    <a:lnTo>
                      <a:pt x="255" y="4"/>
                    </a:lnTo>
                    <a:lnTo>
                      <a:pt x="261" y="4"/>
                    </a:lnTo>
                    <a:lnTo>
                      <a:pt x="267" y="2"/>
                    </a:lnTo>
                    <a:lnTo>
                      <a:pt x="274" y="2"/>
                    </a:lnTo>
                    <a:lnTo>
                      <a:pt x="280" y="2"/>
                    </a:lnTo>
                    <a:lnTo>
                      <a:pt x="288" y="2"/>
                    </a:lnTo>
                    <a:lnTo>
                      <a:pt x="293" y="2"/>
                    </a:lnTo>
                    <a:lnTo>
                      <a:pt x="301" y="2"/>
                    </a:lnTo>
                    <a:lnTo>
                      <a:pt x="308" y="0"/>
                    </a:lnTo>
                    <a:lnTo>
                      <a:pt x="314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3" y="2"/>
                    </a:lnTo>
                    <a:lnTo>
                      <a:pt x="348" y="2"/>
                    </a:lnTo>
                    <a:lnTo>
                      <a:pt x="356" y="2"/>
                    </a:lnTo>
                    <a:lnTo>
                      <a:pt x="364" y="2"/>
                    </a:lnTo>
                    <a:lnTo>
                      <a:pt x="369" y="4"/>
                    </a:lnTo>
                    <a:lnTo>
                      <a:pt x="379" y="4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400" y="8"/>
                    </a:lnTo>
                    <a:lnTo>
                      <a:pt x="407" y="8"/>
                    </a:lnTo>
                    <a:lnTo>
                      <a:pt x="417" y="8"/>
                    </a:lnTo>
                    <a:lnTo>
                      <a:pt x="423" y="8"/>
                    </a:lnTo>
                    <a:lnTo>
                      <a:pt x="430" y="10"/>
                    </a:lnTo>
                    <a:lnTo>
                      <a:pt x="440" y="12"/>
                    </a:lnTo>
                    <a:lnTo>
                      <a:pt x="445" y="14"/>
                    </a:lnTo>
                    <a:lnTo>
                      <a:pt x="451" y="14"/>
                    </a:lnTo>
                    <a:lnTo>
                      <a:pt x="459" y="16"/>
                    </a:lnTo>
                    <a:lnTo>
                      <a:pt x="464" y="16"/>
                    </a:lnTo>
                    <a:lnTo>
                      <a:pt x="472" y="18"/>
                    </a:lnTo>
                    <a:lnTo>
                      <a:pt x="478" y="19"/>
                    </a:lnTo>
                    <a:lnTo>
                      <a:pt x="483" y="21"/>
                    </a:lnTo>
                    <a:lnTo>
                      <a:pt x="491" y="23"/>
                    </a:lnTo>
                    <a:lnTo>
                      <a:pt x="499" y="25"/>
                    </a:lnTo>
                    <a:lnTo>
                      <a:pt x="502" y="25"/>
                    </a:lnTo>
                    <a:lnTo>
                      <a:pt x="508" y="27"/>
                    </a:lnTo>
                    <a:lnTo>
                      <a:pt x="516" y="31"/>
                    </a:lnTo>
                    <a:lnTo>
                      <a:pt x="521" y="33"/>
                    </a:lnTo>
                    <a:lnTo>
                      <a:pt x="527" y="33"/>
                    </a:lnTo>
                    <a:lnTo>
                      <a:pt x="535" y="35"/>
                    </a:lnTo>
                    <a:lnTo>
                      <a:pt x="539" y="38"/>
                    </a:lnTo>
                    <a:lnTo>
                      <a:pt x="544" y="40"/>
                    </a:lnTo>
                    <a:lnTo>
                      <a:pt x="552" y="42"/>
                    </a:lnTo>
                    <a:lnTo>
                      <a:pt x="558" y="44"/>
                    </a:lnTo>
                    <a:lnTo>
                      <a:pt x="563" y="48"/>
                    </a:lnTo>
                    <a:lnTo>
                      <a:pt x="569" y="50"/>
                    </a:lnTo>
                    <a:lnTo>
                      <a:pt x="577" y="52"/>
                    </a:lnTo>
                    <a:lnTo>
                      <a:pt x="582" y="54"/>
                    </a:lnTo>
                    <a:lnTo>
                      <a:pt x="590" y="57"/>
                    </a:lnTo>
                    <a:lnTo>
                      <a:pt x="596" y="59"/>
                    </a:lnTo>
                    <a:lnTo>
                      <a:pt x="603" y="61"/>
                    </a:lnTo>
                    <a:lnTo>
                      <a:pt x="611" y="65"/>
                    </a:lnTo>
                    <a:lnTo>
                      <a:pt x="618" y="69"/>
                    </a:lnTo>
                    <a:lnTo>
                      <a:pt x="626" y="71"/>
                    </a:lnTo>
                    <a:lnTo>
                      <a:pt x="630" y="73"/>
                    </a:lnTo>
                    <a:lnTo>
                      <a:pt x="634" y="76"/>
                    </a:lnTo>
                    <a:lnTo>
                      <a:pt x="634" y="82"/>
                    </a:lnTo>
                    <a:lnTo>
                      <a:pt x="634" y="88"/>
                    </a:lnTo>
                    <a:lnTo>
                      <a:pt x="630" y="92"/>
                    </a:lnTo>
                    <a:lnTo>
                      <a:pt x="626" y="95"/>
                    </a:lnTo>
                    <a:lnTo>
                      <a:pt x="622" y="97"/>
                    </a:lnTo>
                    <a:lnTo>
                      <a:pt x="615" y="95"/>
                    </a:lnTo>
                    <a:lnTo>
                      <a:pt x="607" y="94"/>
                    </a:lnTo>
                    <a:lnTo>
                      <a:pt x="601" y="92"/>
                    </a:lnTo>
                    <a:lnTo>
                      <a:pt x="594" y="88"/>
                    </a:lnTo>
                    <a:lnTo>
                      <a:pt x="586" y="86"/>
                    </a:lnTo>
                    <a:lnTo>
                      <a:pt x="580" y="84"/>
                    </a:lnTo>
                    <a:lnTo>
                      <a:pt x="575" y="82"/>
                    </a:lnTo>
                    <a:lnTo>
                      <a:pt x="569" y="80"/>
                    </a:lnTo>
                    <a:lnTo>
                      <a:pt x="561" y="78"/>
                    </a:lnTo>
                    <a:lnTo>
                      <a:pt x="556" y="76"/>
                    </a:lnTo>
                    <a:lnTo>
                      <a:pt x="550" y="76"/>
                    </a:lnTo>
                    <a:lnTo>
                      <a:pt x="542" y="75"/>
                    </a:lnTo>
                    <a:lnTo>
                      <a:pt x="537" y="75"/>
                    </a:lnTo>
                    <a:lnTo>
                      <a:pt x="531" y="73"/>
                    </a:lnTo>
                    <a:lnTo>
                      <a:pt x="525" y="71"/>
                    </a:lnTo>
                    <a:lnTo>
                      <a:pt x="520" y="69"/>
                    </a:lnTo>
                    <a:lnTo>
                      <a:pt x="514" y="69"/>
                    </a:lnTo>
                    <a:lnTo>
                      <a:pt x="508" y="69"/>
                    </a:lnTo>
                    <a:lnTo>
                      <a:pt x="500" y="69"/>
                    </a:lnTo>
                    <a:lnTo>
                      <a:pt x="497" y="67"/>
                    </a:lnTo>
                    <a:lnTo>
                      <a:pt x="491" y="67"/>
                    </a:lnTo>
                    <a:lnTo>
                      <a:pt x="483" y="65"/>
                    </a:lnTo>
                    <a:lnTo>
                      <a:pt x="478" y="65"/>
                    </a:lnTo>
                    <a:lnTo>
                      <a:pt x="472" y="63"/>
                    </a:lnTo>
                    <a:lnTo>
                      <a:pt x="466" y="63"/>
                    </a:lnTo>
                    <a:lnTo>
                      <a:pt x="459" y="63"/>
                    </a:lnTo>
                    <a:lnTo>
                      <a:pt x="453" y="61"/>
                    </a:lnTo>
                    <a:lnTo>
                      <a:pt x="447" y="61"/>
                    </a:lnTo>
                    <a:lnTo>
                      <a:pt x="440" y="59"/>
                    </a:lnTo>
                    <a:lnTo>
                      <a:pt x="432" y="59"/>
                    </a:lnTo>
                    <a:lnTo>
                      <a:pt x="424" y="59"/>
                    </a:lnTo>
                    <a:lnTo>
                      <a:pt x="419" y="59"/>
                    </a:lnTo>
                    <a:lnTo>
                      <a:pt x="411" y="59"/>
                    </a:lnTo>
                    <a:lnTo>
                      <a:pt x="404" y="57"/>
                    </a:lnTo>
                    <a:lnTo>
                      <a:pt x="396" y="56"/>
                    </a:lnTo>
                    <a:lnTo>
                      <a:pt x="388" y="56"/>
                    </a:lnTo>
                    <a:lnTo>
                      <a:pt x="383" y="54"/>
                    </a:lnTo>
                    <a:lnTo>
                      <a:pt x="375" y="54"/>
                    </a:lnTo>
                    <a:lnTo>
                      <a:pt x="369" y="52"/>
                    </a:lnTo>
                    <a:lnTo>
                      <a:pt x="360" y="52"/>
                    </a:lnTo>
                    <a:lnTo>
                      <a:pt x="354" y="52"/>
                    </a:lnTo>
                    <a:lnTo>
                      <a:pt x="346" y="50"/>
                    </a:lnTo>
                    <a:lnTo>
                      <a:pt x="341" y="50"/>
                    </a:lnTo>
                    <a:lnTo>
                      <a:pt x="335" y="50"/>
                    </a:lnTo>
                    <a:lnTo>
                      <a:pt x="327" y="50"/>
                    </a:lnTo>
                    <a:lnTo>
                      <a:pt x="320" y="50"/>
                    </a:lnTo>
                    <a:lnTo>
                      <a:pt x="314" y="50"/>
                    </a:lnTo>
                    <a:lnTo>
                      <a:pt x="308" y="50"/>
                    </a:lnTo>
                    <a:lnTo>
                      <a:pt x="301" y="50"/>
                    </a:lnTo>
                    <a:lnTo>
                      <a:pt x="295" y="48"/>
                    </a:lnTo>
                    <a:lnTo>
                      <a:pt x="289" y="4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48"/>
                    </a:lnTo>
                    <a:lnTo>
                      <a:pt x="265" y="48"/>
                    </a:lnTo>
                    <a:lnTo>
                      <a:pt x="257" y="48"/>
                    </a:lnTo>
                    <a:lnTo>
                      <a:pt x="251" y="48"/>
                    </a:lnTo>
                    <a:lnTo>
                      <a:pt x="246" y="48"/>
                    </a:lnTo>
                    <a:lnTo>
                      <a:pt x="238" y="48"/>
                    </a:lnTo>
                    <a:lnTo>
                      <a:pt x="232" y="48"/>
                    </a:lnTo>
                    <a:lnTo>
                      <a:pt x="229" y="50"/>
                    </a:lnTo>
                    <a:lnTo>
                      <a:pt x="221" y="50"/>
                    </a:lnTo>
                    <a:lnTo>
                      <a:pt x="215" y="50"/>
                    </a:lnTo>
                    <a:lnTo>
                      <a:pt x="210" y="50"/>
                    </a:lnTo>
                    <a:lnTo>
                      <a:pt x="204" y="52"/>
                    </a:lnTo>
                    <a:lnTo>
                      <a:pt x="196" y="52"/>
                    </a:lnTo>
                    <a:lnTo>
                      <a:pt x="192" y="52"/>
                    </a:lnTo>
                    <a:lnTo>
                      <a:pt x="187" y="54"/>
                    </a:lnTo>
                    <a:lnTo>
                      <a:pt x="179" y="56"/>
                    </a:lnTo>
                    <a:lnTo>
                      <a:pt x="173" y="56"/>
                    </a:lnTo>
                    <a:lnTo>
                      <a:pt x="170" y="57"/>
                    </a:lnTo>
                    <a:lnTo>
                      <a:pt x="162" y="59"/>
                    </a:lnTo>
                    <a:lnTo>
                      <a:pt x="156" y="59"/>
                    </a:lnTo>
                    <a:lnTo>
                      <a:pt x="152" y="61"/>
                    </a:lnTo>
                    <a:lnTo>
                      <a:pt x="145" y="63"/>
                    </a:lnTo>
                    <a:lnTo>
                      <a:pt x="139" y="65"/>
                    </a:lnTo>
                    <a:lnTo>
                      <a:pt x="135" y="67"/>
                    </a:lnTo>
                    <a:lnTo>
                      <a:pt x="128" y="69"/>
                    </a:lnTo>
                    <a:lnTo>
                      <a:pt x="124" y="71"/>
                    </a:lnTo>
                    <a:lnTo>
                      <a:pt x="116" y="75"/>
                    </a:lnTo>
                    <a:lnTo>
                      <a:pt x="111" y="76"/>
                    </a:lnTo>
                    <a:lnTo>
                      <a:pt x="107" y="76"/>
                    </a:lnTo>
                    <a:lnTo>
                      <a:pt x="99" y="80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2" y="88"/>
                    </a:lnTo>
                    <a:lnTo>
                      <a:pt x="76" y="90"/>
                    </a:lnTo>
                    <a:lnTo>
                      <a:pt x="73" y="94"/>
                    </a:lnTo>
                    <a:lnTo>
                      <a:pt x="65" y="97"/>
                    </a:lnTo>
                    <a:lnTo>
                      <a:pt x="59" y="101"/>
                    </a:lnTo>
                    <a:lnTo>
                      <a:pt x="55" y="103"/>
                    </a:lnTo>
                    <a:lnTo>
                      <a:pt x="48" y="107"/>
                    </a:lnTo>
                    <a:lnTo>
                      <a:pt x="44" y="111"/>
                    </a:lnTo>
                    <a:lnTo>
                      <a:pt x="38" y="114"/>
                    </a:lnTo>
                    <a:lnTo>
                      <a:pt x="31" y="120"/>
                    </a:lnTo>
                    <a:lnTo>
                      <a:pt x="25" y="124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4" y="126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6" y="109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" name="Freeform 84"/>
              <p:cNvSpPr>
                <a:spLocks/>
              </p:cNvSpPr>
              <p:nvPr/>
            </p:nvSpPr>
            <p:spPr bwMode="auto">
              <a:xfrm>
                <a:off x="3737" y="2160"/>
                <a:ext cx="70" cy="164"/>
              </a:xfrm>
              <a:custGeom>
                <a:avLst/>
                <a:gdLst/>
                <a:ahLst/>
                <a:cxnLst>
                  <a:cxn ang="0">
                    <a:pos x="72" y="32"/>
                  </a:cxn>
                  <a:cxn ang="0">
                    <a:pos x="67" y="43"/>
                  </a:cxn>
                  <a:cxn ang="0">
                    <a:pos x="67" y="53"/>
                  </a:cxn>
                  <a:cxn ang="0">
                    <a:pos x="63" y="66"/>
                  </a:cxn>
                  <a:cxn ang="0">
                    <a:pos x="59" y="81"/>
                  </a:cxn>
                  <a:cxn ang="0">
                    <a:pos x="59" y="98"/>
                  </a:cxn>
                  <a:cxn ang="0">
                    <a:pos x="59" y="114"/>
                  </a:cxn>
                  <a:cxn ang="0">
                    <a:pos x="59" y="129"/>
                  </a:cxn>
                  <a:cxn ang="0">
                    <a:pos x="63" y="144"/>
                  </a:cxn>
                  <a:cxn ang="0">
                    <a:pos x="67" y="159"/>
                  </a:cxn>
                  <a:cxn ang="0">
                    <a:pos x="72" y="173"/>
                  </a:cxn>
                  <a:cxn ang="0">
                    <a:pos x="76" y="188"/>
                  </a:cxn>
                  <a:cxn ang="0">
                    <a:pos x="84" y="201"/>
                  </a:cxn>
                  <a:cxn ang="0">
                    <a:pos x="93" y="216"/>
                  </a:cxn>
                  <a:cxn ang="0">
                    <a:pos x="103" y="232"/>
                  </a:cxn>
                  <a:cxn ang="0">
                    <a:pos x="112" y="245"/>
                  </a:cxn>
                  <a:cxn ang="0">
                    <a:pos x="124" y="260"/>
                  </a:cxn>
                  <a:cxn ang="0">
                    <a:pos x="135" y="275"/>
                  </a:cxn>
                  <a:cxn ang="0">
                    <a:pos x="139" y="287"/>
                  </a:cxn>
                  <a:cxn ang="0">
                    <a:pos x="139" y="302"/>
                  </a:cxn>
                  <a:cxn ang="0">
                    <a:pos x="133" y="311"/>
                  </a:cxn>
                  <a:cxn ang="0">
                    <a:pos x="126" y="319"/>
                  </a:cxn>
                  <a:cxn ang="0">
                    <a:pos x="112" y="325"/>
                  </a:cxn>
                  <a:cxn ang="0">
                    <a:pos x="101" y="327"/>
                  </a:cxn>
                  <a:cxn ang="0">
                    <a:pos x="87" y="321"/>
                  </a:cxn>
                  <a:cxn ang="0">
                    <a:pos x="76" y="311"/>
                  </a:cxn>
                  <a:cxn ang="0">
                    <a:pos x="68" y="304"/>
                  </a:cxn>
                  <a:cxn ang="0">
                    <a:pos x="57" y="294"/>
                  </a:cxn>
                  <a:cxn ang="0">
                    <a:pos x="48" y="281"/>
                  </a:cxn>
                  <a:cxn ang="0">
                    <a:pos x="40" y="272"/>
                  </a:cxn>
                  <a:cxn ang="0">
                    <a:pos x="34" y="264"/>
                  </a:cxn>
                  <a:cxn ang="0">
                    <a:pos x="30" y="254"/>
                  </a:cxn>
                  <a:cxn ang="0">
                    <a:pos x="23" y="245"/>
                  </a:cxn>
                  <a:cxn ang="0">
                    <a:pos x="19" y="235"/>
                  </a:cxn>
                  <a:cxn ang="0">
                    <a:pos x="15" y="224"/>
                  </a:cxn>
                  <a:cxn ang="0">
                    <a:pos x="11" y="216"/>
                  </a:cxn>
                  <a:cxn ang="0">
                    <a:pos x="8" y="207"/>
                  </a:cxn>
                  <a:cxn ang="0">
                    <a:pos x="6" y="195"/>
                  </a:cxn>
                  <a:cxn ang="0">
                    <a:pos x="4" y="186"/>
                  </a:cxn>
                  <a:cxn ang="0">
                    <a:pos x="4" y="175"/>
                  </a:cxn>
                  <a:cxn ang="0">
                    <a:pos x="2" y="165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2" y="133"/>
                  </a:cxn>
                  <a:cxn ang="0">
                    <a:pos x="2" y="123"/>
                  </a:cxn>
                  <a:cxn ang="0">
                    <a:pos x="4" y="112"/>
                  </a:cxn>
                  <a:cxn ang="0">
                    <a:pos x="6" y="102"/>
                  </a:cxn>
                  <a:cxn ang="0">
                    <a:pos x="8" y="91"/>
                  </a:cxn>
                  <a:cxn ang="0">
                    <a:pos x="11" y="81"/>
                  </a:cxn>
                  <a:cxn ang="0">
                    <a:pos x="15" y="70"/>
                  </a:cxn>
                  <a:cxn ang="0">
                    <a:pos x="17" y="59"/>
                  </a:cxn>
                  <a:cxn ang="0">
                    <a:pos x="23" y="51"/>
                  </a:cxn>
                  <a:cxn ang="0">
                    <a:pos x="29" y="41"/>
                  </a:cxn>
                  <a:cxn ang="0">
                    <a:pos x="32" y="32"/>
                  </a:cxn>
                  <a:cxn ang="0">
                    <a:pos x="40" y="22"/>
                  </a:cxn>
                  <a:cxn ang="0">
                    <a:pos x="46" y="13"/>
                  </a:cxn>
                  <a:cxn ang="0">
                    <a:pos x="55" y="3"/>
                  </a:cxn>
                  <a:cxn ang="0">
                    <a:pos x="67" y="0"/>
                  </a:cxn>
                  <a:cxn ang="0">
                    <a:pos x="76" y="5"/>
                  </a:cxn>
                  <a:cxn ang="0">
                    <a:pos x="78" y="15"/>
                  </a:cxn>
                  <a:cxn ang="0">
                    <a:pos x="76" y="24"/>
                  </a:cxn>
                </a:cxnLst>
                <a:rect l="0" t="0" r="r" b="b"/>
                <a:pathLst>
                  <a:path w="141" h="327">
                    <a:moveTo>
                      <a:pt x="76" y="24"/>
                    </a:moveTo>
                    <a:lnTo>
                      <a:pt x="72" y="32"/>
                    </a:lnTo>
                    <a:lnTo>
                      <a:pt x="68" y="41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3" y="66"/>
                    </a:lnTo>
                    <a:lnTo>
                      <a:pt x="61" y="74"/>
                    </a:lnTo>
                    <a:lnTo>
                      <a:pt x="59" y="81"/>
                    </a:lnTo>
                    <a:lnTo>
                      <a:pt x="59" y="91"/>
                    </a:lnTo>
                    <a:lnTo>
                      <a:pt x="59" y="98"/>
                    </a:lnTo>
                    <a:lnTo>
                      <a:pt x="59" y="106"/>
                    </a:lnTo>
                    <a:lnTo>
                      <a:pt x="59" y="114"/>
                    </a:lnTo>
                    <a:lnTo>
                      <a:pt x="59" y="121"/>
                    </a:lnTo>
                    <a:lnTo>
                      <a:pt x="59" y="129"/>
                    </a:lnTo>
                    <a:lnTo>
                      <a:pt x="61" y="137"/>
                    </a:lnTo>
                    <a:lnTo>
                      <a:pt x="63" y="144"/>
                    </a:lnTo>
                    <a:lnTo>
                      <a:pt x="67" y="152"/>
                    </a:lnTo>
                    <a:lnTo>
                      <a:pt x="67" y="159"/>
                    </a:lnTo>
                    <a:lnTo>
                      <a:pt x="68" y="165"/>
                    </a:lnTo>
                    <a:lnTo>
                      <a:pt x="72" y="173"/>
                    </a:lnTo>
                    <a:lnTo>
                      <a:pt x="76" y="180"/>
                    </a:lnTo>
                    <a:lnTo>
                      <a:pt x="76" y="188"/>
                    </a:lnTo>
                    <a:lnTo>
                      <a:pt x="82" y="195"/>
                    </a:lnTo>
                    <a:lnTo>
                      <a:pt x="84" y="201"/>
                    </a:lnTo>
                    <a:lnTo>
                      <a:pt x="89" y="209"/>
                    </a:lnTo>
                    <a:lnTo>
                      <a:pt x="93" y="216"/>
                    </a:lnTo>
                    <a:lnTo>
                      <a:pt x="99" y="224"/>
                    </a:lnTo>
                    <a:lnTo>
                      <a:pt x="103" y="232"/>
                    </a:lnTo>
                    <a:lnTo>
                      <a:pt x="108" y="239"/>
                    </a:lnTo>
                    <a:lnTo>
                      <a:pt x="112" y="245"/>
                    </a:lnTo>
                    <a:lnTo>
                      <a:pt x="120" y="253"/>
                    </a:lnTo>
                    <a:lnTo>
                      <a:pt x="124" y="260"/>
                    </a:lnTo>
                    <a:lnTo>
                      <a:pt x="131" y="268"/>
                    </a:lnTo>
                    <a:lnTo>
                      <a:pt x="135" y="275"/>
                    </a:lnTo>
                    <a:lnTo>
                      <a:pt x="137" y="281"/>
                    </a:lnTo>
                    <a:lnTo>
                      <a:pt x="139" y="287"/>
                    </a:lnTo>
                    <a:lnTo>
                      <a:pt x="141" y="294"/>
                    </a:lnTo>
                    <a:lnTo>
                      <a:pt x="139" y="302"/>
                    </a:lnTo>
                    <a:lnTo>
                      <a:pt x="137" y="308"/>
                    </a:lnTo>
                    <a:lnTo>
                      <a:pt x="133" y="311"/>
                    </a:lnTo>
                    <a:lnTo>
                      <a:pt x="129" y="317"/>
                    </a:lnTo>
                    <a:lnTo>
                      <a:pt x="126" y="319"/>
                    </a:lnTo>
                    <a:lnTo>
                      <a:pt x="120" y="323"/>
                    </a:lnTo>
                    <a:lnTo>
                      <a:pt x="112" y="325"/>
                    </a:lnTo>
                    <a:lnTo>
                      <a:pt x="108" y="327"/>
                    </a:lnTo>
                    <a:lnTo>
                      <a:pt x="101" y="327"/>
                    </a:lnTo>
                    <a:lnTo>
                      <a:pt x="93" y="325"/>
                    </a:lnTo>
                    <a:lnTo>
                      <a:pt x="87" y="321"/>
                    </a:lnTo>
                    <a:lnTo>
                      <a:pt x="82" y="317"/>
                    </a:lnTo>
                    <a:lnTo>
                      <a:pt x="76" y="311"/>
                    </a:lnTo>
                    <a:lnTo>
                      <a:pt x="72" y="310"/>
                    </a:lnTo>
                    <a:lnTo>
                      <a:pt x="68" y="304"/>
                    </a:lnTo>
                    <a:lnTo>
                      <a:pt x="65" y="302"/>
                    </a:lnTo>
                    <a:lnTo>
                      <a:pt x="57" y="294"/>
                    </a:lnTo>
                    <a:lnTo>
                      <a:pt x="49" y="285"/>
                    </a:lnTo>
                    <a:lnTo>
                      <a:pt x="48" y="281"/>
                    </a:lnTo>
                    <a:lnTo>
                      <a:pt x="44" y="277"/>
                    </a:lnTo>
                    <a:lnTo>
                      <a:pt x="40" y="272"/>
                    </a:lnTo>
                    <a:lnTo>
                      <a:pt x="38" y="268"/>
                    </a:lnTo>
                    <a:lnTo>
                      <a:pt x="34" y="264"/>
                    </a:lnTo>
                    <a:lnTo>
                      <a:pt x="32" y="258"/>
                    </a:lnTo>
                    <a:lnTo>
                      <a:pt x="30" y="254"/>
                    </a:lnTo>
                    <a:lnTo>
                      <a:pt x="27" y="251"/>
                    </a:lnTo>
                    <a:lnTo>
                      <a:pt x="23" y="245"/>
                    </a:lnTo>
                    <a:lnTo>
                      <a:pt x="23" y="241"/>
                    </a:lnTo>
                    <a:lnTo>
                      <a:pt x="19" y="235"/>
                    </a:lnTo>
                    <a:lnTo>
                      <a:pt x="17" y="232"/>
                    </a:lnTo>
                    <a:lnTo>
                      <a:pt x="15" y="224"/>
                    </a:lnTo>
                    <a:lnTo>
                      <a:pt x="13" y="220"/>
                    </a:lnTo>
                    <a:lnTo>
                      <a:pt x="11" y="216"/>
                    </a:lnTo>
                    <a:lnTo>
                      <a:pt x="11" y="211"/>
                    </a:lnTo>
                    <a:lnTo>
                      <a:pt x="8" y="207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0"/>
                    </a:lnTo>
                    <a:lnTo>
                      <a:pt x="4" y="186"/>
                    </a:lnTo>
                    <a:lnTo>
                      <a:pt x="4" y="180"/>
                    </a:lnTo>
                    <a:lnTo>
                      <a:pt x="4" y="175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3"/>
                    </a:lnTo>
                    <a:lnTo>
                      <a:pt x="2" y="118"/>
                    </a:lnTo>
                    <a:lnTo>
                      <a:pt x="4" y="112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97"/>
                    </a:lnTo>
                    <a:lnTo>
                      <a:pt x="8" y="91"/>
                    </a:lnTo>
                    <a:lnTo>
                      <a:pt x="10" y="85"/>
                    </a:lnTo>
                    <a:lnTo>
                      <a:pt x="11" y="81"/>
                    </a:lnTo>
                    <a:lnTo>
                      <a:pt x="13" y="76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21" y="55"/>
                    </a:lnTo>
                    <a:lnTo>
                      <a:pt x="23" y="51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2" y="17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55" y="3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0" y="2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8" y="15"/>
                    </a:lnTo>
                    <a:lnTo>
                      <a:pt x="76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6" name="Freeform 85"/>
              <p:cNvSpPr>
                <a:spLocks/>
              </p:cNvSpPr>
              <p:nvPr/>
            </p:nvSpPr>
            <p:spPr bwMode="auto">
              <a:xfrm>
                <a:off x="3847" y="2157"/>
                <a:ext cx="333" cy="191"/>
              </a:xfrm>
              <a:custGeom>
                <a:avLst/>
                <a:gdLst/>
                <a:ahLst/>
                <a:cxnLst>
                  <a:cxn ang="0">
                    <a:pos x="47" y="304"/>
                  </a:cxn>
                  <a:cxn ang="0">
                    <a:pos x="81" y="314"/>
                  </a:cxn>
                  <a:cxn ang="0">
                    <a:pos x="106" y="317"/>
                  </a:cxn>
                  <a:cxn ang="0">
                    <a:pos x="133" y="317"/>
                  </a:cxn>
                  <a:cxn ang="0">
                    <a:pos x="161" y="317"/>
                  </a:cxn>
                  <a:cxn ang="0">
                    <a:pos x="188" y="317"/>
                  </a:cxn>
                  <a:cxn ang="0">
                    <a:pos x="216" y="316"/>
                  </a:cxn>
                  <a:cxn ang="0">
                    <a:pos x="245" y="314"/>
                  </a:cxn>
                  <a:cxn ang="0">
                    <a:pos x="272" y="310"/>
                  </a:cxn>
                  <a:cxn ang="0">
                    <a:pos x="302" y="308"/>
                  </a:cxn>
                  <a:cxn ang="0">
                    <a:pos x="332" y="306"/>
                  </a:cxn>
                  <a:cxn ang="0">
                    <a:pos x="363" y="300"/>
                  </a:cxn>
                  <a:cxn ang="0">
                    <a:pos x="393" y="297"/>
                  </a:cxn>
                  <a:cxn ang="0">
                    <a:pos x="424" y="289"/>
                  </a:cxn>
                  <a:cxn ang="0">
                    <a:pos x="452" y="279"/>
                  </a:cxn>
                  <a:cxn ang="0">
                    <a:pos x="479" y="268"/>
                  </a:cxn>
                  <a:cxn ang="0">
                    <a:pos x="505" y="255"/>
                  </a:cxn>
                  <a:cxn ang="0">
                    <a:pos x="532" y="230"/>
                  </a:cxn>
                  <a:cxn ang="0">
                    <a:pos x="559" y="205"/>
                  </a:cxn>
                  <a:cxn ang="0">
                    <a:pos x="576" y="179"/>
                  </a:cxn>
                  <a:cxn ang="0">
                    <a:pos x="589" y="146"/>
                  </a:cxn>
                  <a:cxn ang="0">
                    <a:pos x="602" y="104"/>
                  </a:cxn>
                  <a:cxn ang="0">
                    <a:pos x="604" y="80"/>
                  </a:cxn>
                  <a:cxn ang="0">
                    <a:pos x="604" y="49"/>
                  </a:cxn>
                  <a:cxn ang="0">
                    <a:pos x="601" y="21"/>
                  </a:cxn>
                  <a:cxn ang="0">
                    <a:pos x="620" y="0"/>
                  </a:cxn>
                  <a:cxn ang="0">
                    <a:pos x="640" y="13"/>
                  </a:cxn>
                  <a:cxn ang="0">
                    <a:pos x="652" y="38"/>
                  </a:cxn>
                  <a:cxn ang="0">
                    <a:pos x="658" y="61"/>
                  </a:cxn>
                  <a:cxn ang="0">
                    <a:pos x="663" y="84"/>
                  </a:cxn>
                  <a:cxn ang="0">
                    <a:pos x="665" y="108"/>
                  </a:cxn>
                  <a:cxn ang="0">
                    <a:pos x="665" y="131"/>
                  </a:cxn>
                  <a:cxn ang="0">
                    <a:pos x="658" y="167"/>
                  </a:cxn>
                  <a:cxn ang="0">
                    <a:pos x="640" y="203"/>
                  </a:cxn>
                  <a:cxn ang="0">
                    <a:pos x="620" y="240"/>
                  </a:cxn>
                  <a:cxn ang="0">
                    <a:pos x="593" y="268"/>
                  </a:cxn>
                  <a:cxn ang="0">
                    <a:pos x="566" y="293"/>
                  </a:cxn>
                  <a:cxn ang="0">
                    <a:pos x="534" y="314"/>
                  </a:cxn>
                  <a:cxn ang="0">
                    <a:pos x="502" y="333"/>
                  </a:cxn>
                  <a:cxn ang="0">
                    <a:pos x="464" y="346"/>
                  </a:cxn>
                  <a:cxn ang="0">
                    <a:pos x="427" y="356"/>
                  </a:cxn>
                  <a:cxn ang="0">
                    <a:pos x="388" y="365"/>
                  </a:cxn>
                  <a:cxn ang="0">
                    <a:pos x="350" y="371"/>
                  </a:cxn>
                  <a:cxn ang="0">
                    <a:pos x="308" y="375"/>
                  </a:cxn>
                  <a:cxn ang="0">
                    <a:pos x="270" y="378"/>
                  </a:cxn>
                  <a:cxn ang="0">
                    <a:pos x="234" y="378"/>
                  </a:cxn>
                  <a:cxn ang="0">
                    <a:pos x="195" y="378"/>
                  </a:cxn>
                  <a:cxn ang="0">
                    <a:pos x="175" y="375"/>
                  </a:cxn>
                  <a:cxn ang="0">
                    <a:pos x="152" y="369"/>
                  </a:cxn>
                  <a:cxn ang="0">
                    <a:pos x="131" y="367"/>
                  </a:cxn>
                  <a:cxn ang="0">
                    <a:pos x="106" y="361"/>
                  </a:cxn>
                  <a:cxn ang="0">
                    <a:pos x="81" y="354"/>
                  </a:cxn>
                  <a:cxn ang="0">
                    <a:pos x="45" y="342"/>
                  </a:cxn>
                  <a:cxn ang="0">
                    <a:pos x="13" y="325"/>
                  </a:cxn>
                  <a:cxn ang="0">
                    <a:pos x="1" y="302"/>
                  </a:cxn>
                  <a:cxn ang="0">
                    <a:pos x="21" y="297"/>
                  </a:cxn>
                </a:cxnLst>
                <a:rect l="0" t="0" r="r" b="b"/>
                <a:pathLst>
                  <a:path w="665" h="380">
                    <a:moveTo>
                      <a:pt x="21" y="297"/>
                    </a:moveTo>
                    <a:lnTo>
                      <a:pt x="26" y="297"/>
                    </a:lnTo>
                    <a:lnTo>
                      <a:pt x="34" y="298"/>
                    </a:lnTo>
                    <a:lnTo>
                      <a:pt x="40" y="300"/>
                    </a:lnTo>
                    <a:lnTo>
                      <a:pt x="47" y="304"/>
                    </a:lnTo>
                    <a:lnTo>
                      <a:pt x="55" y="306"/>
                    </a:lnTo>
                    <a:lnTo>
                      <a:pt x="62" y="308"/>
                    </a:lnTo>
                    <a:lnTo>
                      <a:pt x="68" y="312"/>
                    </a:lnTo>
                    <a:lnTo>
                      <a:pt x="76" y="314"/>
                    </a:lnTo>
                    <a:lnTo>
                      <a:pt x="81" y="314"/>
                    </a:lnTo>
                    <a:lnTo>
                      <a:pt x="85" y="316"/>
                    </a:lnTo>
                    <a:lnTo>
                      <a:pt x="91" y="316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6" y="317"/>
                    </a:lnTo>
                    <a:lnTo>
                      <a:pt x="112" y="317"/>
                    </a:lnTo>
                    <a:lnTo>
                      <a:pt x="118" y="317"/>
                    </a:lnTo>
                    <a:lnTo>
                      <a:pt x="123" y="317"/>
                    </a:lnTo>
                    <a:lnTo>
                      <a:pt x="129" y="317"/>
                    </a:lnTo>
                    <a:lnTo>
                      <a:pt x="133" y="317"/>
                    </a:lnTo>
                    <a:lnTo>
                      <a:pt x="140" y="317"/>
                    </a:lnTo>
                    <a:lnTo>
                      <a:pt x="144" y="317"/>
                    </a:lnTo>
                    <a:lnTo>
                      <a:pt x="150" y="317"/>
                    </a:lnTo>
                    <a:lnTo>
                      <a:pt x="156" y="317"/>
                    </a:lnTo>
                    <a:lnTo>
                      <a:pt x="161" y="317"/>
                    </a:lnTo>
                    <a:lnTo>
                      <a:pt x="167" y="317"/>
                    </a:lnTo>
                    <a:lnTo>
                      <a:pt x="173" y="317"/>
                    </a:lnTo>
                    <a:lnTo>
                      <a:pt x="176" y="317"/>
                    </a:lnTo>
                    <a:lnTo>
                      <a:pt x="184" y="317"/>
                    </a:lnTo>
                    <a:lnTo>
                      <a:pt x="188" y="317"/>
                    </a:lnTo>
                    <a:lnTo>
                      <a:pt x="194" y="317"/>
                    </a:lnTo>
                    <a:lnTo>
                      <a:pt x="199" y="316"/>
                    </a:lnTo>
                    <a:lnTo>
                      <a:pt x="205" y="316"/>
                    </a:lnTo>
                    <a:lnTo>
                      <a:pt x="211" y="316"/>
                    </a:lnTo>
                    <a:lnTo>
                      <a:pt x="216" y="316"/>
                    </a:lnTo>
                    <a:lnTo>
                      <a:pt x="220" y="314"/>
                    </a:lnTo>
                    <a:lnTo>
                      <a:pt x="228" y="314"/>
                    </a:lnTo>
                    <a:lnTo>
                      <a:pt x="234" y="314"/>
                    </a:lnTo>
                    <a:lnTo>
                      <a:pt x="237" y="314"/>
                    </a:lnTo>
                    <a:lnTo>
                      <a:pt x="245" y="314"/>
                    </a:lnTo>
                    <a:lnTo>
                      <a:pt x="251" y="314"/>
                    </a:lnTo>
                    <a:lnTo>
                      <a:pt x="254" y="312"/>
                    </a:lnTo>
                    <a:lnTo>
                      <a:pt x="262" y="312"/>
                    </a:lnTo>
                    <a:lnTo>
                      <a:pt x="266" y="310"/>
                    </a:lnTo>
                    <a:lnTo>
                      <a:pt x="272" y="310"/>
                    </a:lnTo>
                    <a:lnTo>
                      <a:pt x="279" y="310"/>
                    </a:lnTo>
                    <a:lnTo>
                      <a:pt x="285" y="310"/>
                    </a:lnTo>
                    <a:lnTo>
                      <a:pt x="289" y="308"/>
                    </a:lnTo>
                    <a:lnTo>
                      <a:pt x="296" y="308"/>
                    </a:lnTo>
                    <a:lnTo>
                      <a:pt x="302" y="308"/>
                    </a:lnTo>
                    <a:lnTo>
                      <a:pt x="308" y="308"/>
                    </a:lnTo>
                    <a:lnTo>
                      <a:pt x="315" y="308"/>
                    </a:lnTo>
                    <a:lnTo>
                      <a:pt x="321" y="308"/>
                    </a:lnTo>
                    <a:lnTo>
                      <a:pt x="325" y="306"/>
                    </a:lnTo>
                    <a:lnTo>
                      <a:pt x="332" y="306"/>
                    </a:lnTo>
                    <a:lnTo>
                      <a:pt x="338" y="304"/>
                    </a:lnTo>
                    <a:lnTo>
                      <a:pt x="346" y="304"/>
                    </a:lnTo>
                    <a:lnTo>
                      <a:pt x="350" y="302"/>
                    </a:lnTo>
                    <a:lnTo>
                      <a:pt x="357" y="302"/>
                    </a:lnTo>
                    <a:lnTo>
                      <a:pt x="363" y="300"/>
                    </a:lnTo>
                    <a:lnTo>
                      <a:pt x="369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8" y="298"/>
                    </a:lnTo>
                    <a:lnTo>
                      <a:pt x="393" y="297"/>
                    </a:lnTo>
                    <a:lnTo>
                      <a:pt x="399" y="295"/>
                    </a:lnTo>
                    <a:lnTo>
                      <a:pt x="405" y="293"/>
                    </a:lnTo>
                    <a:lnTo>
                      <a:pt x="410" y="291"/>
                    </a:lnTo>
                    <a:lnTo>
                      <a:pt x="418" y="291"/>
                    </a:lnTo>
                    <a:lnTo>
                      <a:pt x="424" y="289"/>
                    </a:lnTo>
                    <a:lnTo>
                      <a:pt x="429" y="287"/>
                    </a:lnTo>
                    <a:lnTo>
                      <a:pt x="437" y="285"/>
                    </a:lnTo>
                    <a:lnTo>
                      <a:pt x="443" y="283"/>
                    </a:lnTo>
                    <a:lnTo>
                      <a:pt x="446" y="283"/>
                    </a:lnTo>
                    <a:lnTo>
                      <a:pt x="452" y="279"/>
                    </a:lnTo>
                    <a:lnTo>
                      <a:pt x="458" y="278"/>
                    </a:lnTo>
                    <a:lnTo>
                      <a:pt x="464" y="274"/>
                    </a:lnTo>
                    <a:lnTo>
                      <a:pt x="467" y="274"/>
                    </a:lnTo>
                    <a:lnTo>
                      <a:pt x="473" y="270"/>
                    </a:lnTo>
                    <a:lnTo>
                      <a:pt x="479" y="268"/>
                    </a:lnTo>
                    <a:lnTo>
                      <a:pt x="485" y="264"/>
                    </a:lnTo>
                    <a:lnTo>
                      <a:pt x="488" y="262"/>
                    </a:lnTo>
                    <a:lnTo>
                      <a:pt x="496" y="259"/>
                    </a:lnTo>
                    <a:lnTo>
                      <a:pt x="500" y="257"/>
                    </a:lnTo>
                    <a:lnTo>
                      <a:pt x="505" y="255"/>
                    </a:lnTo>
                    <a:lnTo>
                      <a:pt x="509" y="249"/>
                    </a:lnTo>
                    <a:lnTo>
                      <a:pt x="515" y="247"/>
                    </a:lnTo>
                    <a:lnTo>
                      <a:pt x="521" y="243"/>
                    </a:lnTo>
                    <a:lnTo>
                      <a:pt x="524" y="240"/>
                    </a:lnTo>
                    <a:lnTo>
                      <a:pt x="532" y="230"/>
                    </a:lnTo>
                    <a:lnTo>
                      <a:pt x="542" y="222"/>
                    </a:lnTo>
                    <a:lnTo>
                      <a:pt x="545" y="219"/>
                    </a:lnTo>
                    <a:lnTo>
                      <a:pt x="549" y="213"/>
                    </a:lnTo>
                    <a:lnTo>
                      <a:pt x="553" y="209"/>
                    </a:lnTo>
                    <a:lnTo>
                      <a:pt x="559" y="205"/>
                    </a:lnTo>
                    <a:lnTo>
                      <a:pt x="561" y="200"/>
                    </a:lnTo>
                    <a:lnTo>
                      <a:pt x="566" y="196"/>
                    </a:lnTo>
                    <a:lnTo>
                      <a:pt x="568" y="190"/>
                    </a:lnTo>
                    <a:lnTo>
                      <a:pt x="572" y="186"/>
                    </a:lnTo>
                    <a:lnTo>
                      <a:pt x="576" y="179"/>
                    </a:lnTo>
                    <a:lnTo>
                      <a:pt x="578" y="173"/>
                    </a:lnTo>
                    <a:lnTo>
                      <a:pt x="582" y="169"/>
                    </a:lnTo>
                    <a:lnTo>
                      <a:pt x="585" y="162"/>
                    </a:lnTo>
                    <a:lnTo>
                      <a:pt x="585" y="154"/>
                    </a:lnTo>
                    <a:lnTo>
                      <a:pt x="589" y="146"/>
                    </a:lnTo>
                    <a:lnTo>
                      <a:pt x="593" y="137"/>
                    </a:lnTo>
                    <a:lnTo>
                      <a:pt x="595" y="129"/>
                    </a:lnTo>
                    <a:lnTo>
                      <a:pt x="597" y="122"/>
                    </a:lnTo>
                    <a:lnTo>
                      <a:pt x="601" y="114"/>
                    </a:lnTo>
                    <a:lnTo>
                      <a:pt x="602" y="104"/>
                    </a:lnTo>
                    <a:lnTo>
                      <a:pt x="602" y="97"/>
                    </a:lnTo>
                    <a:lnTo>
                      <a:pt x="602" y="91"/>
                    </a:lnTo>
                    <a:lnTo>
                      <a:pt x="604" y="87"/>
                    </a:lnTo>
                    <a:lnTo>
                      <a:pt x="604" y="84"/>
                    </a:lnTo>
                    <a:lnTo>
                      <a:pt x="604" y="80"/>
                    </a:lnTo>
                    <a:lnTo>
                      <a:pt x="604" y="72"/>
                    </a:lnTo>
                    <a:lnTo>
                      <a:pt x="606" y="65"/>
                    </a:lnTo>
                    <a:lnTo>
                      <a:pt x="604" y="59"/>
                    </a:lnTo>
                    <a:lnTo>
                      <a:pt x="604" y="55"/>
                    </a:lnTo>
                    <a:lnTo>
                      <a:pt x="604" y="49"/>
                    </a:lnTo>
                    <a:lnTo>
                      <a:pt x="604" y="47"/>
                    </a:lnTo>
                    <a:lnTo>
                      <a:pt x="602" y="38"/>
                    </a:lnTo>
                    <a:lnTo>
                      <a:pt x="602" y="30"/>
                    </a:lnTo>
                    <a:lnTo>
                      <a:pt x="601" y="25"/>
                    </a:lnTo>
                    <a:lnTo>
                      <a:pt x="601" y="21"/>
                    </a:lnTo>
                    <a:lnTo>
                      <a:pt x="601" y="15"/>
                    </a:lnTo>
                    <a:lnTo>
                      <a:pt x="602" y="13"/>
                    </a:lnTo>
                    <a:lnTo>
                      <a:pt x="606" y="6"/>
                    </a:lnTo>
                    <a:lnTo>
                      <a:pt x="612" y="2"/>
                    </a:lnTo>
                    <a:lnTo>
                      <a:pt x="620" y="0"/>
                    </a:lnTo>
                    <a:lnTo>
                      <a:pt x="627" y="2"/>
                    </a:lnTo>
                    <a:lnTo>
                      <a:pt x="629" y="4"/>
                    </a:lnTo>
                    <a:lnTo>
                      <a:pt x="635" y="6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4" y="19"/>
                    </a:lnTo>
                    <a:lnTo>
                      <a:pt x="646" y="27"/>
                    </a:lnTo>
                    <a:lnTo>
                      <a:pt x="648" y="30"/>
                    </a:lnTo>
                    <a:lnTo>
                      <a:pt x="650" y="32"/>
                    </a:lnTo>
                    <a:lnTo>
                      <a:pt x="652" y="38"/>
                    </a:lnTo>
                    <a:lnTo>
                      <a:pt x="654" y="42"/>
                    </a:lnTo>
                    <a:lnTo>
                      <a:pt x="654" y="47"/>
                    </a:lnTo>
                    <a:lnTo>
                      <a:pt x="656" y="51"/>
                    </a:lnTo>
                    <a:lnTo>
                      <a:pt x="656" y="57"/>
                    </a:lnTo>
                    <a:lnTo>
                      <a:pt x="658" y="61"/>
                    </a:lnTo>
                    <a:lnTo>
                      <a:pt x="659" y="65"/>
                    </a:lnTo>
                    <a:lnTo>
                      <a:pt x="661" y="70"/>
                    </a:lnTo>
                    <a:lnTo>
                      <a:pt x="661" y="74"/>
                    </a:lnTo>
                    <a:lnTo>
                      <a:pt x="663" y="80"/>
                    </a:lnTo>
                    <a:lnTo>
                      <a:pt x="663" y="84"/>
                    </a:lnTo>
                    <a:lnTo>
                      <a:pt x="663" y="89"/>
                    </a:lnTo>
                    <a:lnTo>
                      <a:pt x="663" y="93"/>
                    </a:lnTo>
                    <a:lnTo>
                      <a:pt x="663" y="101"/>
                    </a:lnTo>
                    <a:lnTo>
                      <a:pt x="663" y="104"/>
                    </a:lnTo>
                    <a:lnTo>
                      <a:pt x="665" y="108"/>
                    </a:lnTo>
                    <a:lnTo>
                      <a:pt x="665" y="114"/>
                    </a:lnTo>
                    <a:lnTo>
                      <a:pt x="665" y="118"/>
                    </a:lnTo>
                    <a:lnTo>
                      <a:pt x="665" y="122"/>
                    </a:lnTo>
                    <a:lnTo>
                      <a:pt x="665" y="125"/>
                    </a:lnTo>
                    <a:lnTo>
                      <a:pt x="665" y="131"/>
                    </a:lnTo>
                    <a:lnTo>
                      <a:pt x="665" y="135"/>
                    </a:lnTo>
                    <a:lnTo>
                      <a:pt x="663" y="143"/>
                    </a:lnTo>
                    <a:lnTo>
                      <a:pt x="663" y="150"/>
                    </a:lnTo>
                    <a:lnTo>
                      <a:pt x="661" y="158"/>
                    </a:lnTo>
                    <a:lnTo>
                      <a:pt x="658" y="167"/>
                    </a:lnTo>
                    <a:lnTo>
                      <a:pt x="654" y="175"/>
                    </a:lnTo>
                    <a:lnTo>
                      <a:pt x="652" y="182"/>
                    </a:lnTo>
                    <a:lnTo>
                      <a:pt x="646" y="190"/>
                    </a:lnTo>
                    <a:lnTo>
                      <a:pt x="644" y="198"/>
                    </a:lnTo>
                    <a:lnTo>
                      <a:pt x="640" y="203"/>
                    </a:lnTo>
                    <a:lnTo>
                      <a:pt x="637" y="213"/>
                    </a:lnTo>
                    <a:lnTo>
                      <a:pt x="633" y="219"/>
                    </a:lnTo>
                    <a:lnTo>
                      <a:pt x="629" y="226"/>
                    </a:lnTo>
                    <a:lnTo>
                      <a:pt x="623" y="232"/>
                    </a:lnTo>
                    <a:lnTo>
                      <a:pt x="620" y="240"/>
                    </a:lnTo>
                    <a:lnTo>
                      <a:pt x="614" y="245"/>
                    </a:lnTo>
                    <a:lnTo>
                      <a:pt x="610" y="251"/>
                    </a:lnTo>
                    <a:lnTo>
                      <a:pt x="604" y="257"/>
                    </a:lnTo>
                    <a:lnTo>
                      <a:pt x="601" y="264"/>
                    </a:lnTo>
                    <a:lnTo>
                      <a:pt x="593" y="268"/>
                    </a:lnTo>
                    <a:lnTo>
                      <a:pt x="589" y="274"/>
                    </a:lnTo>
                    <a:lnTo>
                      <a:pt x="583" y="278"/>
                    </a:lnTo>
                    <a:lnTo>
                      <a:pt x="578" y="283"/>
                    </a:lnTo>
                    <a:lnTo>
                      <a:pt x="572" y="289"/>
                    </a:lnTo>
                    <a:lnTo>
                      <a:pt x="566" y="293"/>
                    </a:lnTo>
                    <a:lnTo>
                      <a:pt x="559" y="298"/>
                    </a:lnTo>
                    <a:lnTo>
                      <a:pt x="555" y="302"/>
                    </a:lnTo>
                    <a:lnTo>
                      <a:pt x="547" y="306"/>
                    </a:lnTo>
                    <a:lnTo>
                      <a:pt x="542" y="310"/>
                    </a:lnTo>
                    <a:lnTo>
                      <a:pt x="534" y="314"/>
                    </a:lnTo>
                    <a:lnTo>
                      <a:pt x="528" y="317"/>
                    </a:lnTo>
                    <a:lnTo>
                      <a:pt x="521" y="321"/>
                    </a:lnTo>
                    <a:lnTo>
                      <a:pt x="515" y="325"/>
                    </a:lnTo>
                    <a:lnTo>
                      <a:pt x="507" y="329"/>
                    </a:lnTo>
                    <a:lnTo>
                      <a:pt x="502" y="333"/>
                    </a:lnTo>
                    <a:lnTo>
                      <a:pt x="494" y="335"/>
                    </a:lnTo>
                    <a:lnTo>
                      <a:pt x="486" y="338"/>
                    </a:lnTo>
                    <a:lnTo>
                      <a:pt x="479" y="340"/>
                    </a:lnTo>
                    <a:lnTo>
                      <a:pt x="471" y="344"/>
                    </a:lnTo>
                    <a:lnTo>
                      <a:pt x="464" y="346"/>
                    </a:lnTo>
                    <a:lnTo>
                      <a:pt x="458" y="348"/>
                    </a:lnTo>
                    <a:lnTo>
                      <a:pt x="450" y="352"/>
                    </a:lnTo>
                    <a:lnTo>
                      <a:pt x="443" y="352"/>
                    </a:lnTo>
                    <a:lnTo>
                      <a:pt x="435" y="354"/>
                    </a:lnTo>
                    <a:lnTo>
                      <a:pt x="427" y="356"/>
                    </a:lnTo>
                    <a:lnTo>
                      <a:pt x="420" y="357"/>
                    </a:lnTo>
                    <a:lnTo>
                      <a:pt x="410" y="361"/>
                    </a:lnTo>
                    <a:lnTo>
                      <a:pt x="403" y="361"/>
                    </a:lnTo>
                    <a:lnTo>
                      <a:pt x="395" y="363"/>
                    </a:lnTo>
                    <a:lnTo>
                      <a:pt x="388" y="365"/>
                    </a:lnTo>
                    <a:lnTo>
                      <a:pt x="382" y="367"/>
                    </a:lnTo>
                    <a:lnTo>
                      <a:pt x="372" y="369"/>
                    </a:lnTo>
                    <a:lnTo>
                      <a:pt x="365" y="369"/>
                    </a:lnTo>
                    <a:lnTo>
                      <a:pt x="357" y="369"/>
                    </a:lnTo>
                    <a:lnTo>
                      <a:pt x="350" y="371"/>
                    </a:lnTo>
                    <a:lnTo>
                      <a:pt x="342" y="371"/>
                    </a:lnTo>
                    <a:lnTo>
                      <a:pt x="332" y="373"/>
                    </a:lnTo>
                    <a:lnTo>
                      <a:pt x="325" y="373"/>
                    </a:lnTo>
                    <a:lnTo>
                      <a:pt x="317" y="375"/>
                    </a:lnTo>
                    <a:lnTo>
                      <a:pt x="308" y="375"/>
                    </a:lnTo>
                    <a:lnTo>
                      <a:pt x="300" y="376"/>
                    </a:lnTo>
                    <a:lnTo>
                      <a:pt x="292" y="376"/>
                    </a:lnTo>
                    <a:lnTo>
                      <a:pt x="285" y="378"/>
                    </a:lnTo>
                    <a:lnTo>
                      <a:pt x="275" y="378"/>
                    </a:lnTo>
                    <a:lnTo>
                      <a:pt x="270" y="378"/>
                    </a:lnTo>
                    <a:lnTo>
                      <a:pt x="260" y="378"/>
                    </a:lnTo>
                    <a:lnTo>
                      <a:pt x="254" y="380"/>
                    </a:lnTo>
                    <a:lnTo>
                      <a:pt x="245" y="378"/>
                    </a:lnTo>
                    <a:lnTo>
                      <a:pt x="239" y="378"/>
                    </a:lnTo>
                    <a:lnTo>
                      <a:pt x="234" y="378"/>
                    </a:lnTo>
                    <a:lnTo>
                      <a:pt x="228" y="378"/>
                    </a:lnTo>
                    <a:lnTo>
                      <a:pt x="220" y="378"/>
                    </a:lnTo>
                    <a:lnTo>
                      <a:pt x="211" y="378"/>
                    </a:lnTo>
                    <a:lnTo>
                      <a:pt x="203" y="378"/>
                    </a:lnTo>
                    <a:lnTo>
                      <a:pt x="195" y="378"/>
                    </a:lnTo>
                    <a:lnTo>
                      <a:pt x="192" y="376"/>
                    </a:lnTo>
                    <a:lnTo>
                      <a:pt x="186" y="376"/>
                    </a:lnTo>
                    <a:lnTo>
                      <a:pt x="182" y="375"/>
                    </a:lnTo>
                    <a:lnTo>
                      <a:pt x="178" y="375"/>
                    </a:lnTo>
                    <a:lnTo>
                      <a:pt x="175" y="375"/>
                    </a:lnTo>
                    <a:lnTo>
                      <a:pt x="169" y="373"/>
                    </a:lnTo>
                    <a:lnTo>
                      <a:pt x="165" y="373"/>
                    </a:lnTo>
                    <a:lnTo>
                      <a:pt x="161" y="373"/>
                    </a:lnTo>
                    <a:lnTo>
                      <a:pt x="157" y="371"/>
                    </a:lnTo>
                    <a:lnTo>
                      <a:pt x="152" y="369"/>
                    </a:lnTo>
                    <a:lnTo>
                      <a:pt x="148" y="369"/>
                    </a:lnTo>
                    <a:lnTo>
                      <a:pt x="142" y="369"/>
                    </a:lnTo>
                    <a:lnTo>
                      <a:pt x="138" y="369"/>
                    </a:lnTo>
                    <a:lnTo>
                      <a:pt x="135" y="367"/>
                    </a:lnTo>
                    <a:lnTo>
                      <a:pt x="131" y="367"/>
                    </a:lnTo>
                    <a:lnTo>
                      <a:pt x="125" y="367"/>
                    </a:lnTo>
                    <a:lnTo>
                      <a:pt x="121" y="365"/>
                    </a:lnTo>
                    <a:lnTo>
                      <a:pt x="116" y="363"/>
                    </a:lnTo>
                    <a:lnTo>
                      <a:pt x="112" y="361"/>
                    </a:lnTo>
                    <a:lnTo>
                      <a:pt x="106" y="361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95" y="357"/>
                    </a:lnTo>
                    <a:lnTo>
                      <a:pt x="89" y="357"/>
                    </a:lnTo>
                    <a:lnTo>
                      <a:pt x="81" y="354"/>
                    </a:lnTo>
                    <a:lnTo>
                      <a:pt x="74" y="352"/>
                    </a:lnTo>
                    <a:lnTo>
                      <a:pt x="64" y="350"/>
                    </a:lnTo>
                    <a:lnTo>
                      <a:pt x="59" y="348"/>
                    </a:lnTo>
                    <a:lnTo>
                      <a:pt x="51" y="344"/>
                    </a:lnTo>
                    <a:lnTo>
                      <a:pt x="45" y="342"/>
                    </a:lnTo>
                    <a:lnTo>
                      <a:pt x="38" y="336"/>
                    </a:lnTo>
                    <a:lnTo>
                      <a:pt x="30" y="335"/>
                    </a:lnTo>
                    <a:lnTo>
                      <a:pt x="24" y="331"/>
                    </a:lnTo>
                    <a:lnTo>
                      <a:pt x="19" y="327"/>
                    </a:lnTo>
                    <a:lnTo>
                      <a:pt x="13" y="325"/>
                    </a:lnTo>
                    <a:lnTo>
                      <a:pt x="9" y="321"/>
                    </a:lnTo>
                    <a:lnTo>
                      <a:pt x="3" y="317"/>
                    </a:lnTo>
                    <a:lnTo>
                      <a:pt x="1" y="312"/>
                    </a:lnTo>
                    <a:lnTo>
                      <a:pt x="0" y="308"/>
                    </a:lnTo>
                    <a:lnTo>
                      <a:pt x="1" y="302"/>
                    </a:lnTo>
                    <a:lnTo>
                      <a:pt x="1" y="298"/>
                    </a:lnTo>
                    <a:lnTo>
                      <a:pt x="7" y="297"/>
                    </a:lnTo>
                    <a:lnTo>
                      <a:pt x="11" y="295"/>
                    </a:lnTo>
                    <a:lnTo>
                      <a:pt x="21" y="297"/>
                    </a:lnTo>
                    <a:lnTo>
                      <a:pt x="21" y="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4" name="Group 86"/>
          <p:cNvGrpSpPr>
            <a:grpSpLocks/>
          </p:cNvGrpSpPr>
          <p:nvPr/>
        </p:nvGrpSpPr>
        <p:grpSpPr bwMode="auto">
          <a:xfrm>
            <a:off x="8764269" y="3421062"/>
            <a:ext cx="1309688" cy="1227138"/>
            <a:chOff x="3922" y="1973"/>
            <a:chExt cx="825" cy="773"/>
          </a:xfrm>
        </p:grpSpPr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4197" y="2233"/>
              <a:ext cx="82" cy="300"/>
            </a:xfrm>
            <a:custGeom>
              <a:avLst/>
              <a:gdLst/>
              <a:ahLst/>
              <a:cxnLst>
                <a:cxn ang="0">
                  <a:pos x="153" y="34"/>
                </a:cxn>
                <a:cxn ang="0">
                  <a:pos x="139" y="53"/>
                </a:cxn>
                <a:cxn ang="0">
                  <a:pos x="130" y="74"/>
                </a:cxn>
                <a:cxn ang="0">
                  <a:pos x="118" y="93"/>
                </a:cxn>
                <a:cxn ang="0">
                  <a:pos x="111" y="114"/>
                </a:cxn>
                <a:cxn ang="0">
                  <a:pos x="103" y="133"/>
                </a:cxn>
                <a:cxn ang="0">
                  <a:pos x="97" y="152"/>
                </a:cxn>
                <a:cxn ang="0">
                  <a:pos x="94" y="173"/>
                </a:cxn>
                <a:cxn ang="0">
                  <a:pos x="90" y="194"/>
                </a:cxn>
                <a:cxn ang="0">
                  <a:pos x="86" y="213"/>
                </a:cxn>
                <a:cxn ang="0">
                  <a:pos x="86" y="234"/>
                </a:cxn>
                <a:cxn ang="0">
                  <a:pos x="86" y="255"/>
                </a:cxn>
                <a:cxn ang="0">
                  <a:pos x="86" y="274"/>
                </a:cxn>
                <a:cxn ang="0">
                  <a:pos x="86" y="297"/>
                </a:cxn>
                <a:cxn ang="0">
                  <a:pos x="86" y="316"/>
                </a:cxn>
                <a:cxn ang="0">
                  <a:pos x="86" y="341"/>
                </a:cxn>
                <a:cxn ang="0">
                  <a:pos x="88" y="361"/>
                </a:cxn>
                <a:cxn ang="0">
                  <a:pos x="90" y="384"/>
                </a:cxn>
                <a:cxn ang="0">
                  <a:pos x="94" y="407"/>
                </a:cxn>
                <a:cxn ang="0">
                  <a:pos x="94" y="432"/>
                </a:cxn>
                <a:cxn ang="0">
                  <a:pos x="96" y="455"/>
                </a:cxn>
                <a:cxn ang="0">
                  <a:pos x="97" y="479"/>
                </a:cxn>
                <a:cxn ang="0">
                  <a:pos x="97" y="496"/>
                </a:cxn>
                <a:cxn ang="0">
                  <a:pos x="97" y="512"/>
                </a:cxn>
                <a:cxn ang="0">
                  <a:pos x="97" y="527"/>
                </a:cxn>
                <a:cxn ang="0">
                  <a:pos x="97" y="542"/>
                </a:cxn>
                <a:cxn ang="0">
                  <a:pos x="101" y="561"/>
                </a:cxn>
                <a:cxn ang="0">
                  <a:pos x="97" y="584"/>
                </a:cxn>
                <a:cxn ang="0">
                  <a:pos x="84" y="597"/>
                </a:cxn>
                <a:cxn ang="0">
                  <a:pos x="65" y="601"/>
                </a:cxn>
                <a:cxn ang="0">
                  <a:pos x="44" y="597"/>
                </a:cxn>
                <a:cxn ang="0">
                  <a:pos x="33" y="580"/>
                </a:cxn>
                <a:cxn ang="0">
                  <a:pos x="25" y="559"/>
                </a:cxn>
                <a:cxn ang="0">
                  <a:pos x="19" y="540"/>
                </a:cxn>
                <a:cxn ang="0">
                  <a:pos x="14" y="525"/>
                </a:cxn>
                <a:cxn ang="0">
                  <a:pos x="8" y="508"/>
                </a:cxn>
                <a:cxn ang="0">
                  <a:pos x="4" y="491"/>
                </a:cxn>
                <a:cxn ang="0">
                  <a:pos x="2" y="470"/>
                </a:cxn>
                <a:cxn ang="0">
                  <a:pos x="0" y="443"/>
                </a:cxn>
                <a:cxn ang="0">
                  <a:pos x="0" y="418"/>
                </a:cxn>
                <a:cxn ang="0">
                  <a:pos x="0" y="392"/>
                </a:cxn>
                <a:cxn ang="0">
                  <a:pos x="0" y="367"/>
                </a:cxn>
                <a:cxn ang="0">
                  <a:pos x="2" y="346"/>
                </a:cxn>
                <a:cxn ang="0">
                  <a:pos x="4" y="322"/>
                </a:cxn>
                <a:cxn ang="0">
                  <a:pos x="8" y="299"/>
                </a:cxn>
                <a:cxn ang="0">
                  <a:pos x="12" y="278"/>
                </a:cxn>
                <a:cxn ang="0">
                  <a:pos x="16" y="255"/>
                </a:cxn>
                <a:cxn ang="0">
                  <a:pos x="23" y="236"/>
                </a:cxn>
                <a:cxn ang="0">
                  <a:pos x="29" y="213"/>
                </a:cxn>
                <a:cxn ang="0">
                  <a:pos x="35" y="194"/>
                </a:cxn>
                <a:cxn ang="0">
                  <a:pos x="42" y="171"/>
                </a:cxn>
                <a:cxn ang="0">
                  <a:pos x="52" y="150"/>
                </a:cxn>
                <a:cxn ang="0">
                  <a:pos x="61" y="131"/>
                </a:cxn>
                <a:cxn ang="0">
                  <a:pos x="73" y="110"/>
                </a:cxn>
                <a:cxn ang="0">
                  <a:pos x="86" y="90"/>
                </a:cxn>
                <a:cxn ang="0">
                  <a:pos x="97" y="69"/>
                </a:cxn>
                <a:cxn ang="0">
                  <a:pos x="113" y="48"/>
                </a:cxn>
                <a:cxn ang="0">
                  <a:pos x="126" y="29"/>
                </a:cxn>
                <a:cxn ang="0">
                  <a:pos x="141" y="6"/>
                </a:cxn>
                <a:cxn ang="0">
                  <a:pos x="154" y="0"/>
                </a:cxn>
                <a:cxn ang="0">
                  <a:pos x="164" y="12"/>
                </a:cxn>
                <a:cxn ang="0">
                  <a:pos x="164" y="21"/>
                </a:cxn>
              </a:cxnLst>
              <a:rect l="0" t="0" r="r" b="b"/>
              <a:pathLst>
                <a:path w="164" h="601">
                  <a:moveTo>
                    <a:pt x="164" y="21"/>
                  </a:moveTo>
                  <a:lnTo>
                    <a:pt x="156" y="29"/>
                  </a:lnTo>
                  <a:lnTo>
                    <a:pt x="153" y="34"/>
                  </a:lnTo>
                  <a:lnTo>
                    <a:pt x="147" y="40"/>
                  </a:lnTo>
                  <a:lnTo>
                    <a:pt x="145" y="48"/>
                  </a:lnTo>
                  <a:lnTo>
                    <a:pt x="139" y="53"/>
                  </a:lnTo>
                  <a:lnTo>
                    <a:pt x="135" y="61"/>
                  </a:lnTo>
                  <a:lnTo>
                    <a:pt x="132" y="67"/>
                  </a:lnTo>
                  <a:lnTo>
                    <a:pt x="130" y="74"/>
                  </a:lnTo>
                  <a:lnTo>
                    <a:pt x="124" y="80"/>
                  </a:lnTo>
                  <a:lnTo>
                    <a:pt x="120" y="88"/>
                  </a:lnTo>
                  <a:lnTo>
                    <a:pt x="118" y="93"/>
                  </a:lnTo>
                  <a:lnTo>
                    <a:pt x="115" y="99"/>
                  </a:lnTo>
                  <a:lnTo>
                    <a:pt x="113" y="107"/>
                  </a:lnTo>
                  <a:lnTo>
                    <a:pt x="111" y="114"/>
                  </a:lnTo>
                  <a:lnTo>
                    <a:pt x="107" y="120"/>
                  </a:lnTo>
                  <a:lnTo>
                    <a:pt x="105" y="126"/>
                  </a:lnTo>
                  <a:lnTo>
                    <a:pt x="103" y="133"/>
                  </a:lnTo>
                  <a:lnTo>
                    <a:pt x="101" y="139"/>
                  </a:lnTo>
                  <a:lnTo>
                    <a:pt x="99" y="145"/>
                  </a:lnTo>
                  <a:lnTo>
                    <a:pt x="97" y="152"/>
                  </a:lnTo>
                  <a:lnTo>
                    <a:pt x="96" y="158"/>
                  </a:lnTo>
                  <a:lnTo>
                    <a:pt x="94" y="166"/>
                  </a:lnTo>
                  <a:lnTo>
                    <a:pt x="94" y="173"/>
                  </a:lnTo>
                  <a:lnTo>
                    <a:pt x="94" y="179"/>
                  </a:lnTo>
                  <a:lnTo>
                    <a:pt x="92" y="185"/>
                  </a:lnTo>
                  <a:lnTo>
                    <a:pt x="90" y="194"/>
                  </a:lnTo>
                  <a:lnTo>
                    <a:pt x="88" y="200"/>
                  </a:lnTo>
                  <a:lnTo>
                    <a:pt x="88" y="206"/>
                  </a:lnTo>
                  <a:lnTo>
                    <a:pt x="86" y="213"/>
                  </a:lnTo>
                  <a:lnTo>
                    <a:pt x="86" y="219"/>
                  </a:lnTo>
                  <a:lnTo>
                    <a:pt x="86" y="228"/>
                  </a:lnTo>
                  <a:lnTo>
                    <a:pt x="86" y="234"/>
                  </a:lnTo>
                  <a:lnTo>
                    <a:pt x="86" y="240"/>
                  </a:lnTo>
                  <a:lnTo>
                    <a:pt x="86" y="247"/>
                  </a:lnTo>
                  <a:lnTo>
                    <a:pt x="86" y="255"/>
                  </a:lnTo>
                  <a:lnTo>
                    <a:pt x="86" y="261"/>
                  </a:lnTo>
                  <a:lnTo>
                    <a:pt x="86" y="268"/>
                  </a:lnTo>
                  <a:lnTo>
                    <a:pt x="86" y="274"/>
                  </a:lnTo>
                  <a:lnTo>
                    <a:pt x="86" y="282"/>
                  </a:lnTo>
                  <a:lnTo>
                    <a:pt x="86" y="289"/>
                  </a:lnTo>
                  <a:lnTo>
                    <a:pt x="86" y="297"/>
                  </a:lnTo>
                  <a:lnTo>
                    <a:pt x="86" y="302"/>
                  </a:lnTo>
                  <a:lnTo>
                    <a:pt x="86" y="310"/>
                  </a:lnTo>
                  <a:lnTo>
                    <a:pt x="86" y="316"/>
                  </a:lnTo>
                  <a:lnTo>
                    <a:pt x="86" y="323"/>
                  </a:lnTo>
                  <a:lnTo>
                    <a:pt x="86" y="333"/>
                  </a:lnTo>
                  <a:lnTo>
                    <a:pt x="86" y="341"/>
                  </a:lnTo>
                  <a:lnTo>
                    <a:pt x="88" y="348"/>
                  </a:lnTo>
                  <a:lnTo>
                    <a:pt x="88" y="354"/>
                  </a:lnTo>
                  <a:lnTo>
                    <a:pt x="88" y="361"/>
                  </a:lnTo>
                  <a:lnTo>
                    <a:pt x="88" y="369"/>
                  </a:lnTo>
                  <a:lnTo>
                    <a:pt x="90" y="377"/>
                  </a:lnTo>
                  <a:lnTo>
                    <a:pt x="90" y="384"/>
                  </a:lnTo>
                  <a:lnTo>
                    <a:pt x="90" y="392"/>
                  </a:lnTo>
                  <a:lnTo>
                    <a:pt x="92" y="399"/>
                  </a:lnTo>
                  <a:lnTo>
                    <a:pt x="94" y="407"/>
                  </a:lnTo>
                  <a:lnTo>
                    <a:pt x="94" y="415"/>
                  </a:lnTo>
                  <a:lnTo>
                    <a:pt x="94" y="422"/>
                  </a:lnTo>
                  <a:lnTo>
                    <a:pt x="94" y="432"/>
                  </a:lnTo>
                  <a:lnTo>
                    <a:pt x="94" y="439"/>
                  </a:lnTo>
                  <a:lnTo>
                    <a:pt x="94" y="447"/>
                  </a:lnTo>
                  <a:lnTo>
                    <a:pt x="96" y="455"/>
                  </a:lnTo>
                  <a:lnTo>
                    <a:pt x="96" y="462"/>
                  </a:lnTo>
                  <a:lnTo>
                    <a:pt x="97" y="472"/>
                  </a:lnTo>
                  <a:lnTo>
                    <a:pt x="97" y="479"/>
                  </a:lnTo>
                  <a:lnTo>
                    <a:pt x="97" y="483"/>
                  </a:lnTo>
                  <a:lnTo>
                    <a:pt x="97" y="489"/>
                  </a:lnTo>
                  <a:lnTo>
                    <a:pt x="97" y="496"/>
                  </a:lnTo>
                  <a:lnTo>
                    <a:pt x="97" y="500"/>
                  </a:lnTo>
                  <a:lnTo>
                    <a:pt x="97" y="506"/>
                  </a:lnTo>
                  <a:lnTo>
                    <a:pt x="97" y="512"/>
                  </a:lnTo>
                  <a:lnTo>
                    <a:pt x="97" y="515"/>
                  </a:lnTo>
                  <a:lnTo>
                    <a:pt x="97" y="521"/>
                  </a:lnTo>
                  <a:lnTo>
                    <a:pt x="97" y="527"/>
                  </a:lnTo>
                  <a:lnTo>
                    <a:pt x="97" y="533"/>
                  </a:lnTo>
                  <a:lnTo>
                    <a:pt x="97" y="538"/>
                  </a:lnTo>
                  <a:lnTo>
                    <a:pt x="97" y="542"/>
                  </a:lnTo>
                  <a:lnTo>
                    <a:pt x="99" y="550"/>
                  </a:lnTo>
                  <a:lnTo>
                    <a:pt x="99" y="554"/>
                  </a:lnTo>
                  <a:lnTo>
                    <a:pt x="101" y="561"/>
                  </a:lnTo>
                  <a:lnTo>
                    <a:pt x="101" y="569"/>
                  </a:lnTo>
                  <a:lnTo>
                    <a:pt x="99" y="576"/>
                  </a:lnTo>
                  <a:lnTo>
                    <a:pt x="97" y="584"/>
                  </a:lnTo>
                  <a:lnTo>
                    <a:pt x="94" y="590"/>
                  </a:lnTo>
                  <a:lnTo>
                    <a:pt x="90" y="593"/>
                  </a:lnTo>
                  <a:lnTo>
                    <a:pt x="84" y="597"/>
                  </a:lnTo>
                  <a:lnTo>
                    <a:pt x="76" y="601"/>
                  </a:lnTo>
                  <a:lnTo>
                    <a:pt x="71" y="601"/>
                  </a:lnTo>
                  <a:lnTo>
                    <a:pt x="65" y="601"/>
                  </a:lnTo>
                  <a:lnTo>
                    <a:pt x="57" y="601"/>
                  </a:lnTo>
                  <a:lnTo>
                    <a:pt x="52" y="601"/>
                  </a:lnTo>
                  <a:lnTo>
                    <a:pt x="44" y="597"/>
                  </a:lnTo>
                  <a:lnTo>
                    <a:pt x="40" y="593"/>
                  </a:lnTo>
                  <a:lnTo>
                    <a:pt x="35" y="588"/>
                  </a:lnTo>
                  <a:lnTo>
                    <a:pt x="33" y="580"/>
                  </a:lnTo>
                  <a:lnTo>
                    <a:pt x="31" y="574"/>
                  </a:lnTo>
                  <a:lnTo>
                    <a:pt x="27" y="567"/>
                  </a:lnTo>
                  <a:lnTo>
                    <a:pt x="25" y="559"/>
                  </a:lnTo>
                  <a:lnTo>
                    <a:pt x="25" y="554"/>
                  </a:lnTo>
                  <a:lnTo>
                    <a:pt x="23" y="548"/>
                  </a:lnTo>
                  <a:lnTo>
                    <a:pt x="19" y="540"/>
                  </a:lnTo>
                  <a:lnTo>
                    <a:pt x="18" y="536"/>
                  </a:lnTo>
                  <a:lnTo>
                    <a:pt x="16" y="531"/>
                  </a:lnTo>
                  <a:lnTo>
                    <a:pt x="14" y="525"/>
                  </a:lnTo>
                  <a:lnTo>
                    <a:pt x="12" y="519"/>
                  </a:lnTo>
                  <a:lnTo>
                    <a:pt x="8" y="515"/>
                  </a:lnTo>
                  <a:lnTo>
                    <a:pt x="8" y="508"/>
                  </a:lnTo>
                  <a:lnTo>
                    <a:pt x="6" y="504"/>
                  </a:lnTo>
                  <a:lnTo>
                    <a:pt x="4" y="498"/>
                  </a:lnTo>
                  <a:lnTo>
                    <a:pt x="4" y="491"/>
                  </a:lnTo>
                  <a:lnTo>
                    <a:pt x="2" y="485"/>
                  </a:lnTo>
                  <a:lnTo>
                    <a:pt x="2" y="479"/>
                  </a:lnTo>
                  <a:lnTo>
                    <a:pt x="2" y="470"/>
                  </a:lnTo>
                  <a:lnTo>
                    <a:pt x="0" y="460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0" y="367"/>
                  </a:lnTo>
                  <a:lnTo>
                    <a:pt x="0" y="360"/>
                  </a:lnTo>
                  <a:lnTo>
                    <a:pt x="2" y="352"/>
                  </a:lnTo>
                  <a:lnTo>
                    <a:pt x="2" y="346"/>
                  </a:lnTo>
                  <a:lnTo>
                    <a:pt x="2" y="337"/>
                  </a:lnTo>
                  <a:lnTo>
                    <a:pt x="4" y="329"/>
                  </a:lnTo>
                  <a:lnTo>
                    <a:pt x="4" y="322"/>
                  </a:lnTo>
                  <a:lnTo>
                    <a:pt x="6" y="316"/>
                  </a:lnTo>
                  <a:lnTo>
                    <a:pt x="8" y="306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10" y="285"/>
                  </a:lnTo>
                  <a:lnTo>
                    <a:pt x="12" y="278"/>
                  </a:lnTo>
                  <a:lnTo>
                    <a:pt x="14" y="270"/>
                  </a:lnTo>
                  <a:lnTo>
                    <a:pt x="16" y="263"/>
                  </a:lnTo>
                  <a:lnTo>
                    <a:pt x="16" y="255"/>
                  </a:lnTo>
                  <a:lnTo>
                    <a:pt x="18" y="249"/>
                  </a:lnTo>
                  <a:lnTo>
                    <a:pt x="19" y="242"/>
                  </a:lnTo>
                  <a:lnTo>
                    <a:pt x="23" y="236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9" y="213"/>
                  </a:lnTo>
                  <a:lnTo>
                    <a:pt x="31" y="207"/>
                  </a:lnTo>
                  <a:lnTo>
                    <a:pt x="33" y="200"/>
                  </a:lnTo>
                  <a:lnTo>
                    <a:pt x="35" y="194"/>
                  </a:lnTo>
                  <a:lnTo>
                    <a:pt x="38" y="185"/>
                  </a:lnTo>
                  <a:lnTo>
                    <a:pt x="40" y="179"/>
                  </a:lnTo>
                  <a:lnTo>
                    <a:pt x="42" y="171"/>
                  </a:lnTo>
                  <a:lnTo>
                    <a:pt x="46" y="166"/>
                  </a:lnTo>
                  <a:lnTo>
                    <a:pt x="50" y="158"/>
                  </a:lnTo>
                  <a:lnTo>
                    <a:pt x="52" y="150"/>
                  </a:lnTo>
                  <a:lnTo>
                    <a:pt x="56" y="145"/>
                  </a:lnTo>
                  <a:lnTo>
                    <a:pt x="59" y="137"/>
                  </a:lnTo>
                  <a:lnTo>
                    <a:pt x="61" y="131"/>
                  </a:lnTo>
                  <a:lnTo>
                    <a:pt x="65" y="124"/>
                  </a:lnTo>
                  <a:lnTo>
                    <a:pt x="69" y="116"/>
                  </a:lnTo>
                  <a:lnTo>
                    <a:pt x="73" y="110"/>
                  </a:lnTo>
                  <a:lnTo>
                    <a:pt x="76" y="103"/>
                  </a:lnTo>
                  <a:lnTo>
                    <a:pt x="80" y="97"/>
                  </a:lnTo>
                  <a:lnTo>
                    <a:pt x="86" y="90"/>
                  </a:lnTo>
                  <a:lnTo>
                    <a:pt x="88" y="82"/>
                  </a:lnTo>
                  <a:lnTo>
                    <a:pt x="94" y="76"/>
                  </a:lnTo>
                  <a:lnTo>
                    <a:pt x="97" y="69"/>
                  </a:lnTo>
                  <a:lnTo>
                    <a:pt x="103" y="63"/>
                  </a:lnTo>
                  <a:lnTo>
                    <a:pt x="105" y="55"/>
                  </a:lnTo>
                  <a:lnTo>
                    <a:pt x="113" y="48"/>
                  </a:lnTo>
                  <a:lnTo>
                    <a:pt x="115" y="42"/>
                  </a:lnTo>
                  <a:lnTo>
                    <a:pt x="120" y="34"/>
                  </a:lnTo>
                  <a:lnTo>
                    <a:pt x="126" y="29"/>
                  </a:lnTo>
                  <a:lnTo>
                    <a:pt x="130" y="19"/>
                  </a:lnTo>
                  <a:lnTo>
                    <a:pt x="135" y="13"/>
                  </a:lnTo>
                  <a:lnTo>
                    <a:pt x="141" y="6"/>
                  </a:lnTo>
                  <a:lnTo>
                    <a:pt x="147" y="2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60" y="2"/>
                  </a:lnTo>
                  <a:lnTo>
                    <a:pt x="164" y="6"/>
                  </a:lnTo>
                  <a:lnTo>
                    <a:pt x="164" y="12"/>
                  </a:lnTo>
                  <a:lnTo>
                    <a:pt x="164" y="17"/>
                  </a:lnTo>
                  <a:lnTo>
                    <a:pt x="164" y="21"/>
                  </a:lnTo>
                  <a:lnTo>
                    <a:pt x="1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4288" y="2229"/>
              <a:ext cx="136" cy="268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59" y="15"/>
                </a:cxn>
                <a:cxn ang="0">
                  <a:pos x="82" y="26"/>
                </a:cxn>
                <a:cxn ang="0">
                  <a:pos x="101" y="36"/>
                </a:cxn>
                <a:cxn ang="0">
                  <a:pos x="122" y="49"/>
                </a:cxn>
                <a:cxn ang="0">
                  <a:pos x="139" y="64"/>
                </a:cxn>
                <a:cxn ang="0">
                  <a:pos x="156" y="79"/>
                </a:cxn>
                <a:cxn ang="0">
                  <a:pos x="171" y="97"/>
                </a:cxn>
                <a:cxn ang="0">
                  <a:pos x="186" y="114"/>
                </a:cxn>
                <a:cxn ang="0">
                  <a:pos x="200" y="131"/>
                </a:cxn>
                <a:cxn ang="0">
                  <a:pos x="213" y="152"/>
                </a:cxn>
                <a:cxn ang="0">
                  <a:pos x="223" y="173"/>
                </a:cxn>
                <a:cxn ang="0">
                  <a:pos x="232" y="192"/>
                </a:cxn>
                <a:cxn ang="0">
                  <a:pos x="242" y="214"/>
                </a:cxn>
                <a:cxn ang="0">
                  <a:pos x="249" y="237"/>
                </a:cxn>
                <a:cxn ang="0">
                  <a:pos x="255" y="260"/>
                </a:cxn>
                <a:cxn ang="0">
                  <a:pos x="261" y="285"/>
                </a:cxn>
                <a:cxn ang="0">
                  <a:pos x="264" y="308"/>
                </a:cxn>
                <a:cxn ang="0">
                  <a:pos x="268" y="332"/>
                </a:cxn>
                <a:cxn ang="0">
                  <a:pos x="270" y="357"/>
                </a:cxn>
                <a:cxn ang="0">
                  <a:pos x="270" y="384"/>
                </a:cxn>
                <a:cxn ang="0">
                  <a:pos x="270" y="408"/>
                </a:cxn>
                <a:cxn ang="0">
                  <a:pos x="270" y="425"/>
                </a:cxn>
                <a:cxn ang="0">
                  <a:pos x="266" y="445"/>
                </a:cxn>
                <a:cxn ang="0">
                  <a:pos x="264" y="462"/>
                </a:cxn>
                <a:cxn ang="0">
                  <a:pos x="261" y="479"/>
                </a:cxn>
                <a:cxn ang="0">
                  <a:pos x="261" y="498"/>
                </a:cxn>
                <a:cxn ang="0">
                  <a:pos x="259" y="511"/>
                </a:cxn>
                <a:cxn ang="0">
                  <a:pos x="249" y="526"/>
                </a:cxn>
                <a:cxn ang="0">
                  <a:pos x="230" y="534"/>
                </a:cxn>
                <a:cxn ang="0">
                  <a:pos x="209" y="532"/>
                </a:cxn>
                <a:cxn ang="0">
                  <a:pos x="192" y="521"/>
                </a:cxn>
                <a:cxn ang="0">
                  <a:pos x="185" y="505"/>
                </a:cxn>
                <a:cxn ang="0">
                  <a:pos x="185" y="490"/>
                </a:cxn>
                <a:cxn ang="0">
                  <a:pos x="183" y="471"/>
                </a:cxn>
                <a:cxn ang="0">
                  <a:pos x="181" y="454"/>
                </a:cxn>
                <a:cxn ang="0">
                  <a:pos x="177" y="439"/>
                </a:cxn>
                <a:cxn ang="0">
                  <a:pos x="175" y="420"/>
                </a:cxn>
                <a:cxn ang="0">
                  <a:pos x="175" y="403"/>
                </a:cxn>
                <a:cxn ang="0">
                  <a:pos x="175" y="378"/>
                </a:cxn>
                <a:cxn ang="0">
                  <a:pos x="175" y="357"/>
                </a:cxn>
                <a:cxn ang="0">
                  <a:pos x="173" y="334"/>
                </a:cxn>
                <a:cxn ang="0">
                  <a:pos x="173" y="313"/>
                </a:cxn>
                <a:cxn ang="0">
                  <a:pos x="171" y="290"/>
                </a:cxn>
                <a:cxn ang="0">
                  <a:pos x="169" y="270"/>
                </a:cxn>
                <a:cxn ang="0">
                  <a:pos x="166" y="247"/>
                </a:cxn>
                <a:cxn ang="0">
                  <a:pos x="164" y="226"/>
                </a:cxn>
                <a:cxn ang="0">
                  <a:pos x="158" y="205"/>
                </a:cxn>
                <a:cxn ang="0">
                  <a:pos x="154" y="184"/>
                </a:cxn>
                <a:cxn ang="0">
                  <a:pos x="148" y="165"/>
                </a:cxn>
                <a:cxn ang="0">
                  <a:pos x="141" y="148"/>
                </a:cxn>
                <a:cxn ang="0">
                  <a:pos x="133" y="131"/>
                </a:cxn>
                <a:cxn ang="0">
                  <a:pos x="124" y="114"/>
                </a:cxn>
                <a:cxn ang="0">
                  <a:pos x="114" y="97"/>
                </a:cxn>
                <a:cxn ang="0">
                  <a:pos x="103" y="83"/>
                </a:cxn>
                <a:cxn ang="0">
                  <a:pos x="88" y="70"/>
                </a:cxn>
                <a:cxn ang="0">
                  <a:pos x="72" y="57"/>
                </a:cxn>
                <a:cxn ang="0">
                  <a:pos x="57" y="45"/>
                </a:cxn>
                <a:cxn ang="0">
                  <a:pos x="38" y="38"/>
                </a:cxn>
                <a:cxn ang="0">
                  <a:pos x="17" y="30"/>
                </a:cxn>
                <a:cxn ang="0">
                  <a:pos x="2" y="19"/>
                </a:cxn>
                <a:cxn ang="0">
                  <a:pos x="4" y="3"/>
                </a:cxn>
                <a:cxn ang="0">
                  <a:pos x="19" y="0"/>
                </a:cxn>
              </a:cxnLst>
              <a:rect l="0" t="0" r="r" b="b"/>
              <a:pathLst>
                <a:path w="272" h="536">
                  <a:moveTo>
                    <a:pt x="19" y="0"/>
                  </a:moveTo>
                  <a:lnTo>
                    <a:pt x="27" y="3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59" y="15"/>
                  </a:lnTo>
                  <a:lnTo>
                    <a:pt x="67" y="19"/>
                  </a:lnTo>
                  <a:lnTo>
                    <a:pt x="74" y="20"/>
                  </a:lnTo>
                  <a:lnTo>
                    <a:pt x="82" y="26"/>
                  </a:lnTo>
                  <a:lnTo>
                    <a:pt x="88" y="28"/>
                  </a:lnTo>
                  <a:lnTo>
                    <a:pt x="95" y="32"/>
                  </a:lnTo>
                  <a:lnTo>
                    <a:pt x="101" y="36"/>
                  </a:lnTo>
                  <a:lnTo>
                    <a:pt x="108" y="41"/>
                  </a:lnTo>
                  <a:lnTo>
                    <a:pt x="114" y="43"/>
                  </a:lnTo>
                  <a:lnTo>
                    <a:pt x="122" y="49"/>
                  </a:lnTo>
                  <a:lnTo>
                    <a:pt x="127" y="53"/>
                  </a:lnTo>
                  <a:lnTo>
                    <a:pt x="133" y="60"/>
                  </a:lnTo>
                  <a:lnTo>
                    <a:pt x="139" y="64"/>
                  </a:lnTo>
                  <a:lnTo>
                    <a:pt x="145" y="70"/>
                  </a:lnTo>
                  <a:lnTo>
                    <a:pt x="150" y="74"/>
                  </a:lnTo>
                  <a:lnTo>
                    <a:pt x="156" y="79"/>
                  </a:lnTo>
                  <a:lnTo>
                    <a:pt x="162" y="83"/>
                  </a:lnTo>
                  <a:lnTo>
                    <a:pt x="166" y="89"/>
                  </a:lnTo>
                  <a:lnTo>
                    <a:pt x="171" y="97"/>
                  </a:lnTo>
                  <a:lnTo>
                    <a:pt x="177" y="102"/>
                  </a:lnTo>
                  <a:lnTo>
                    <a:pt x="183" y="106"/>
                  </a:lnTo>
                  <a:lnTo>
                    <a:pt x="186" y="114"/>
                  </a:lnTo>
                  <a:lnTo>
                    <a:pt x="192" y="119"/>
                  </a:lnTo>
                  <a:lnTo>
                    <a:pt x="196" y="125"/>
                  </a:lnTo>
                  <a:lnTo>
                    <a:pt x="200" y="131"/>
                  </a:lnTo>
                  <a:lnTo>
                    <a:pt x="204" y="138"/>
                  </a:lnTo>
                  <a:lnTo>
                    <a:pt x="209" y="146"/>
                  </a:lnTo>
                  <a:lnTo>
                    <a:pt x="213" y="152"/>
                  </a:lnTo>
                  <a:lnTo>
                    <a:pt x="217" y="157"/>
                  </a:lnTo>
                  <a:lnTo>
                    <a:pt x="219" y="165"/>
                  </a:lnTo>
                  <a:lnTo>
                    <a:pt x="223" y="173"/>
                  </a:lnTo>
                  <a:lnTo>
                    <a:pt x="226" y="178"/>
                  </a:lnTo>
                  <a:lnTo>
                    <a:pt x="228" y="186"/>
                  </a:lnTo>
                  <a:lnTo>
                    <a:pt x="232" y="192"/>
                  </a:lnTo>
                  <a:lnTo>
                    <a:pt x="236" y="201"/>
                  </a:lnTo>
                  <a:lnTo>
                    <a:pt x="238" y="209"/>
                  </a:lnTo>
                  <a:lnTo>
                    <a:pt x="242" y="214"/>
                  </a:lnTo>
                  <a:lnTo>
                    <a:pt x="243" y="222"/>
                  </a:lnTo>
                  <a:lnTo>
                    <a:pt x="245" y="230"/>
                  </a:lnTo>
                  <a:lnTo>
                    <a:pt x="249" y="237"/>
                  </a:lnTo>
                  <a:lnTo>
                    <a:pt x="251" y="243"/>
                  </a:lnTo>
                  <a:lnTo>
                    <a:pt x="253" y="252"/>
                  </a:lnTo>
                  <a:lnTo>
                    <a:pt x="255" y="260"/>
                  </a:lnTo>
                  <a:lnTo>
                    <a:pt x="257" y="270"/>
                  </a:lnTo>
                  <a:lnTo>
                    <a:pt x="259" y="275"/>
                  </a:lnTo>
                  <a:lnTo>
                    <a:pt x="261" y="285"/>
                  </a:lnTo>
                  <a:lnTo>
                    <a:pt x="261" y="292"/>
                  </a:lnTo>
                  <a:lnTo>
                    <a:pt x="263" y="300"/>
                  </a:lnTo>
                  <a:lnTo>
                    <a:pt x="264" y="308"/>
                  </a:lnTo>
                  <a:lnTo>
                    <a:pt x="264" y="317"/>
                  </a:lnTo>
                  <a:lnTo>
                    <a:pt x="266" y="325"/>
                  </a:lnTo>
                  <a:lnTo>
                    <a:pt x="268" y="332"/>
                  </a:lnTo>
                  <a:lnTo>
                    <a:pt x="268" y="340"/>
                  </a:lnTo>
                  <a:lnTo>
                    <a:pt x="270" y="348"/>
                  </a:lnTo>
                  <a:lnTo>
                    <a:pt x="270" y="357"/>
                  </a:lnTo>
                  <a:lnTo>
                    <a:pt x="270" y="367"/>
                  </a:lnTo>
                  <a:lnTo>
                    <a:pt x="270" y="376"/>
                  </a:lnTo>
                  <a:lnTo>
                    <a:pt x="270" y="384"/>
                  </a:lnTo>
                  <a:lnTo>
                    <a:pt x="270" y="391"/>
                  </a:lnTo>
                  <a:lnTo>
                    <a:pt x="272" y="403"/>
                  </a:lnTo>
                  <a:lnTo>
                    <a:pt x="270" y="408"/>
                  </a:lnTo>
                  <a:lnTo>
                    <a:pt x="270" y="414"/>
                  </a:lnTo>
                  <a:lnTo>
                    <a:pt x="270" y="420"/>
                  </a:lnTo>
                  <a:lnTo>
                    <a:pt x="270" y="425"/>
                  </a:lnTo>
                  <a:lnTo>
                    <a:pt x="268" y="433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66" y="450"/>
                  </a:lnTo>
                  <a:lnTo>
                    <a:pt x="264" y="454"/>
                  </a:lnTo>
                  <a:lnTo>
                    <a:pt x="264" y="462"/>
                  </a:lnTo>
                  <a:lnTo>
                    <a:pt x="263" y="465"/>
                  </a:lnTo>
                  <a:lnTo>
                    <a:pt x="263" y="471"/>
                  </a:lnTo>
                  <a:lnTo>
                    <a:pt x="261" y="479"/>
                  </a:lnTo>
                  <a:lnTo>
                    <a:pt x="261" y="484"/>
                  </a:lnTo>
                  <a:lnTo>
                    <a:pt x="261" y="490"/>
                  </a:lnTo>
                  <a:lnTo>
                    <a:pt x="261" y="498"/>
                  </a:lnTo>
                  <a:lnTo>
                    <a:pt x="261" y="502"/>
                  </a:lnTo>
                  <a:lnTo>
                    <a:pt x="261" y="505"/>
                  </a:lnTo>
                  <a:lnTo>
                    <a:pt x="259" y="511"/>
                  </a:lnTo>
                  <a:lnTo>
                    <a:pt x="259" y="513"/>
                  </a:lnTo>
                  <a:lnTo>
                    <a:pt x="253" y="521"/>
                  </a:lnTo>
                  <a:lnTo>
                    <a:pt x="249" y="526"/>
                  </a:lnTo>
                  <a:lnTo>
                    <a:pt x="243" y="530"/>
                  </a:lnTo>
                  <a:lnTo>
                    <a:pt x="236" y="532"/>
                  </a:lnTo>
                  <a:lnTo>
                    <a:pt x="230" y="534"/>
                  </a:lnTo>
                  <a:lnTo>
                    <a:pt x="224" y="536"/>
                  </a:lnTo>
                  <a:lnTo>
                    <a:pt x="217" y="534"/>
                  </a:lnTo>
                  <a:lnTo>
                    <a:pt x="209" y="532"/>
                  </a:lnTo>
                  <a:lnTo>
                    <a:pt x="202" y="530"/>
                  </a:lnTo>
                  <a:lnTo>
                    <a:pt x="198" y="526"/>
                  </a:lnTo>
                  <a:lnTo>
                    <a:pt x="192" y="521"/>
                  </a:lnTo>
                  <a:lnTo>
                    <a:pt x="188" y="513"/>
                  </a:lnTo>
                  <a:lnTo>
                    <a:pt x="186" y="511"/>
                  </a:lnTo>
                  <a:lnTo>
                    <a:pt x="185" y="505"/>
                  </a:lnTo>
                  <a:lnTo>
                    <a:pt x="185" y="502"/>
                  </a:lnTo>
                  <a:lnTo>
                    <a:pt x="185" y="498"/>
                  </a:lnTo>
                  <a:lnTo>
                    <a:pt x="185" y="490"/>
                  </a:lnTo>
                  <a:lnTo>
                    <a:pt x="185" y="484"/>
                  </a:lnTo>
                  <a:lnTo>
                    <a:pt x="183" y="479"/>
                  </a:lnTo>
                  <a:lnTo>
                    <a:pt x="183" y="471"/>
                  </a:lnTo>
                  <a:lnTo>
                    <a:pt x="183" y="465"/>
                  </a:lnTo>
                  <a:lnTo>
                    <a:pt x="183" y="462"/>
                  </a:lnTo>
                  <a:lnTo>
                    <a:pt x="181" y="454"/>
                  </a:lnTo>
                  <a:lnTo>
                    <a:pt x="181" y="450"/>
                  </a:lnTo>
                  <a:lnTo>
                    <a:pt x="179" y="445"/>
                  </a:lnTo>
                  <a:lnTo>
                    <a:pt x="177" y="439"/>
                  </a:lnTo>
                  <a:lnTo>
                    <a:pt x="177" y="433"/>
                  </a:lnTo>
                  <a:lnTo>
                    <a:pt x="175" y="425"/>
                  </a:lnTo>
                  <a:lnTo>
                    <a:pt x="175" y="420"/>
                  </a:lnTo>
                  <a:lnTo>
                    <a:pt x="175" y="414"/>
                  </a:lnTo>
                  <a:lnTo>
                    <a:pt x="175" y="408"/>
                  </a:lnTo>
                  <a:lnTo>
                    <a:pt x="175" y="403"/>
                  </a:lnTo>
                  <a:lnTo>
                    <a:pt x="175" y="393"/>
                  </a:lnTo>
                  <a:lnTo>
                    <a:pt x="175" y="386"/>
                  </a:lnTo>
                  <a:lnTo>
                    <a:pt x="175" y="378"/>
                  </a:lnTo>
                  <a:lnTo>
                    <a:pt x="175" y="372"/>
                  </a:lnTo>
                  <a:lnTo>
                    <a:pt x="175" y="365"/>
                  </a:lnTo>
                  <a:lnTo>
                    <a:pt x="175" y="357"/>
                  </a:lnTo>
                  <a:lnTo>
                    <a:pt x="175" y="348"/>
                  </a:lnTo>
                  <a:lnTo>
                    <a:pt x="175" y="342"/>
                  </a:lnTo>
                  <a:lnTo>
                    <a:pt x="173" y="334"/>
                  </a:lnTo>
                  <a:lnTo>
                    <a:pt x="173" y="327"/>
                  </a:lnTo>
                  <a:lnTo>
                    <a:pt x="173" y="319"/>
                  </a:lnTo>
                  <a:lnTo>
                    <a:pt x="173" y="313"/>
                  </a:lnTo>
                  <a:lnTo>
                    <a:pt x="171" y="304"/>
                  </a:lnTo>
                  <a:lnTo>
                    <a:pt x="171" y="296"/>
                  </a:lnTo>
                  <a:lnTo>
                    <a:pt x="171" y="290"/>
                  </a:lnTo>
                  <a:lnTo>
                    <a:pt x="171" y="283"/>
                  </a:lnTo>
                  <a:lnTo>
                    <a:pt x="169" y="275"/>
                  </a:lnTo>
                  <a:lnTo>
                    <a:pt x="169" y="270"/>
                  </a:lnTo>
                  <a:lnTo>
                    <a:pt x="167" y="262"/>
                  </a:lnTo>
                  <a:lnTo>
                    <a:pt x="167" y="252"/>
                  </a:lnTo>
                  <a:lnTo>
                    <a:pt x="166" y="247"/>
                  </a:lnTo>
                  <a:lnTo>
                    <a:pt x="166" y="239"/>
                  </a:lnTo>
                  <a:lnTo>
                    <a:pt x="164" y="233"/>
                  </a:lnTo>
                  <a:lnTo>
                    <a:pt x="164" y="226"/>
                  </a:lnTo>
                  <a:lnTo>
                    <a:pt x="162" y="218"/>
                  </a:lnTo>
                  <a:lnTo>
                    <a:pt x="160" y="211"/>
                  </a:lnTo>
                  <a:lnTo>
                    <a:pt x="158" y="205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4" y="184"/>
                  </a:lnTo>
                  <a:lnTo>
                    <a:pt x="152" y="178"/>
                  </a:lnTo>
                  <a:lnTo>
                    <a:pt x="150" y="174"/>
                  </a:lnTo>
                  <a:lnTo>
                    <a:pt x="148" y="165"/>
                  </a:lnTo>
                  <a:lnTo>
                    <a:pt x="147" y="159"/>
                  </a:lnTo>
                  <a:lnTo>
                    <a:pt x="145" y="154"/>
                  </a:lnTo>
                  <a:lnTo>
                    <a:pt x="141" y="148"/>
                  </a:lnTo>
                  <a:lnTo>
                    <a:pt x="139" y="140"/>
                  </a:lnTo>
                  <a:lnTo>
                    <a:pt x="137" y="136"/>
                  </a:lnTo>
                  <a:lnTo>
                    <a:pt x="133" y="131"/>
                  </a:lnTo>
                  <a:lnTo>
                    <a:pt x="131" y="123"/>
                  </a:lnTo>
                  <a:lnTo>
                    <a:pt x="127" y="117"/>
                  </a:lnTo>
                  <a:lnTo>
                    <a:pt x="124" y="114"/>
                  </a:lnTo>
                  <a:lnTo>
                    <a:pt x="120" y="106"/>
                  </a:lnTo>
                  <a:lnTo>
                    <a:pt x="116" y="102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105" y="87"/>
                  </a:lnTo>
                  <a:lnTo>
                    <a:pt x="103" y="83"/>
                  </a:lnTo>
                  <a:lnTo>
                    <a:pt x="97" y="79"/>
                  </a:lnTo>
                  <a:lnTo>
                    <a:pt x="93" y="74"/>
                  </a:lnTo>
                  <a:lnTo>
                    <a:pt x="88" y="70"/>
                  </a:lnTo>
                  <a:lnTo>
                    <a:pt x="84" y="64"/>
                  </a:lnTo>
                  <a:lnTo>
                    <a:pt x="78" y="60"/>
                  </a:lnTo>
                  <a:lnTo>
                    <a:pt x="72" y="57"/>
                  </a:lnTo>
                  <a:lnTo>
                    <a:pt x="69" y="53"/>
                  </a:lnTo>
                  <a:lnTo>
                    <a:pt x="63" y="51"/>
                  </a:lnTo>
                  <a:lnTo>
                    <a:pt x="57" y="45"/>
                  </a:lnTo>
                  <a:lnTo>
                    <a:pt x="51" y="43"/>
                  </a:lnTo>
                  <a:lnTo>
                    <a:pt x="44" y="39"/>
                  </a:lnTo>
                  <a:lnTo>
                    <a:pt x="38" y="38"/>
                  </a:lnTo>
                  <a:lnTo>
                    <a:pt x="32" y="36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11" y="28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>
              <a:off x="4239" y="2488"/>
              <a:ext cx="151" cy="45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40" y="45"/>
                </a:cxn>
                <a:cxn ang="0">
                  <a:pos x="48" y="47"/>
                </a:cxn>
                <a:cxn ang="0">
                  <a:pos x="61" y="47"/>
                </a:cxn>
                <a:cxn ang="0">
                  <a:pos x="76" y="47"/>
                </a:cxn>
                <a:cxn ang="0">
                  <a:pos x="91" y="47"/>
                </a:cxn>
                <a:cxn ang="0">
                  <a:pos x="107" y="47"/>
                </a:cxn>
                <a:cxn ang="0">
                  <a:pos x="120" y="45"/>
                </a:cxn>
                <a:cxn ang="0">
                  <a:pos x="133" y="42"/>
                </a:cxn>
                <a:cxn ang="0">
                  <a:pos x="148" y="38"/>
                </a:cxn>
                <a:cxn ang="0">
                  <a:pos x="162" y="34"/>
                </a:cxn>
                <a:cxn ang="0">
                  <a:pos x="175" y="30"/>
                </a:cxn>
                <a:cxn ang="0">
                  <a:pos x="190" y="26"/>
                </a:cxn>
                <a:cxn ang="0">
                  <a:pos x="204" y="21"/>
                </a:cxn>
                <a:cxn ang="0">
                  <a:pos x="219" y="15"/>
                </a:cxn>
                <a:cxn ang="0">
                  <a:pos x="236" y="9"/>
                </a:cxn>
                <a:cxn ang="0">
                  <a:pos x="247" y="3"/>
                </a:cxn>
                <a:cxn ang="0">
                  <a:pos x="255" y="3"/>
                </a:cxn>
                <a:cxn ang="0">
                  <a:pos x="266" y="0"/>
                </a:cxn>
                <a:cxn ang="0">
                  <a:pos x="280" y="0"/>
                </a:cxn>
                <a:cxn ang="0">
                  <a:pos x="289" y="5"/>
                </a:cxn>
                <a:cxn ang="0">
                  <a:pos x="297" y="15"/>
                </a:cxn>
                <a:cxn ang="0">
                  <a:pos x="301" y="24"/>
                </a:cxn>
                <a:cxn ang="0">
                  <a:pos x="301" y="38"/>
                </a:cxn>
                <a:cxn ang="0">
                  <a:pos x="297" y="47"/>
                </a:cxn>
                <a:cxn ang="0">
                  <a:pos x="287" y="57"/>
                </a:cxn>
                <a:cxn ang="0">
                  <a:pos x="276" y="62"/>
                </a:cxn>
                <a:cxn ang="0">
                  <a:pos x="266" y="64"/>
                </a:cxn>
                <a:cxn ang="0">
                  <a:pos x="257" y="66"/>
                </a:cxn>
                <a:cxn ang="0">
                  <a:pos x="249" y="70"/>
                </a:cxn>
                <a:cxn ang="0">
                  <a:pos x="240" y="72"/>
                </a:cxn>
                <a:cxn ang="0">
                  <a:pos x="232" y="72"/>
                </a:cxn>
                <a:cxn ang="0">
                  <a:pos x="219" y="78"/>
                </a:cxn>
                <a:cxn ang="0">
                  <a:pos x="202" y="81"/>
                </a:cxn>
                <a:cxn ang="0">
                  <a:pos x="186" y="83"/>
                </a:cxn>
                <a:cxn ang="0">
                  <a:pos x="171" y="85"/>
                </a:cxn>
                <a:cxn ang="0">
                  <a:pos x="156" y="87"/>
                </a:cxn>
                <a:cxn ang="0">
                  <a:pos x="141" y="89"/>
                </a:cxn>
                <a:cxn ang="0">
                  <a:pos x="124" y="89"/>
                </a:cxn>
                <a:cxn ang="0">
                  <a:pos x="107" y="87"/>
                </a:cxn>
                <a:cxn ang="0">
                  <a:pos x="91" y="85"/>
                </a:cxn>
                <a:cxn ang="0">
                  <a:pos x="80" y="85"/>
                </a:cxn>
                <a:cxn ang="0">
                  <a:pos x="70" y="83"/>
                </a:cxn>
                <a:cxn ang="0">
                  <a:pos x="63" y="81"/>
                </a:cxn>
                <a:cxn ang="0">
                  <a:pos x="53" y="81"/>
                </a:cxn>
                <a:cxn ang="0">
                  <a:pos x="46" y="80"/>
                </a:cxn>
                <a:cxn ang="0">
                  <a:pos x="36" y="78"/>
                </a:cxn>
                <a:cxn ang="0">
                  <a:pos x="27" y="76"/>
                </a:cxn>
                <a:cxn ang="0">
                  <a:pos x="17" y="74"/>
                </a:cxn>
                <a:cxn ang="0">
                  <a:pos x="6" y="70"/>
                </a:cxn>
                <a:cxn ang="0">
                  <a:pos x="0" y="61"/>
                </a:cxn>
                <a:cxn ang="0">
                  <a:pos x="2" y="47"/>
                </a:cxn>
                <a:cxn ang="0">
                  <a:pos x="12" y="42"/>
                </a:cxn>
                <a:cxn ang="0">
                  <a:pos x="19" y="42"/>
                </a:cxn>
              </a:cxnLst>
              <a:rect l="0" t="0" r="r" b="b"/>
              <a:pathLst>
                <a:path w="302" h="89">
                  <a:moveTo>
                    <a:pt x="19" y="42"/>
                  </a:moveTo>
                  <a:lnTo>
                    <a:pt x="29" y="43"/>
                  </a:lnTo>
                  <a:lnTo>
                    <a:pt x="36" y="45"/>
                  </a:lnTo>
                  <a:lnTo>
                    <a:pt x="40" y="45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61" y="47"/>
                  </a:lnTo>
                  <a:lnTo>
                    <a:pt x="69" y="47"/>
                  </a:lnTo>
                  <a:lnTo>
                    <a:pt x="76" y="47"/>
                  </a:lnTo>
                  <a:lnTo>
                    <a:pt x="84" y="47"/>
                  </a:lnTo>
                  <a:lnTo>
                    <a:pt x="91" y="47"/>
                  </a:lnTo>
                  <a:lnTo>
                    <a:pt x="97" y="47"/>
                  </a:lnTo>
                  <a:lnTo>
                    <a:pt x="107" y="47"/>
                  </a:lnTo>
                  <a:lnTo>
                    <a:pt x="112" y="47"/>
                  </a:lnTo>
                  <a:lnTo>
                    <a:pt x="120" y="45"/>
                  </a:lnTo>
                  <a:lnTo>
                    <a:pt x="126" y="43"/>
                  </a:lnTo>
                  <a:lnTo>
                    <a:pt x="133" y="42"/>
                  </a:lnTo>
                  <a:lnTo>
                    <a:pt x="141" y="42"/>
                  </a:lnTo>
                  <a:lnTo>
                    <a:pt x="148" y="38"/>
                  </a:lnTo>
                  <a:lnTo>
                    <a:pt x="154" y="38"/>
                  </a:lnTo>
                  <a:lnTo>
                    <a:pt x="162" y="34"/>
                  </a:lnTo>
                  <a:lnTo>
                    <a:pt x="167" y="32"/>
                  </a:lnTo>
                  <a:lnTo>
                    <a:pt x="175" y="30"/>
                  </a:lnTo>
                  <a:lnTo>
                    <a:pt x="183" y="28"/>
                  </a:lnTo>
                  <a:lnTo>
                    <a:pt x="190" y="26"/>
                  </a:lnTo>
                  <a:lnTo>
                    <a:pt x="198" y="22"/>
                  </a:lnTo>
                  <a:lnTo>
                    <a:pt x="204" y="21"/>
                  </a:lnTo>
                  <a:lnTo>
                    <a:pt x="211" y="17"/>
                  </a:lnTo>
                  <a:lnTo>
                    <a:pt x="219" y="15"/>
                  </a:lnTo>
                  <a:lnTo>
                    <a:pt x="228" y="11"/>
                  </a:lnTo>
                  <a:lnTo>
                    <a:pt x="236" y="9"/>
                  </a:lnTo>
                  <a:lnTo>
                    <a:pt x="244" y="5"/>
                  </a:lnTo>
                  <a:lnTo>
                    <a:pt x="247" y="3"/>
                  </a:lnTo>
                  <a:lnTo>
                    <a:pt x="251" y="3"/>
                  </a:lnTo>
                  <a:lnTo>
                    <a:pt x="255" y="3"/>
                  </a:lnTo>
                  <a:lnTo>
                    <a:pt x="261" y="2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5" y="11"/>
                  </a:lnTo>
                  <a:lnTo>
                    <a:pt x="297" y="15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2" y="30"/>
                  </a:lnTo>
                  <a:lnTo>
                    <a:pt x="301" y="38"/>
                  </a:lnTo>
                  <a:lnTo>
                    <a:pt x="299" y="43"/>
                  </a:lnTo>
                  <a:lnTo>
                    <a:pt x="297" y="47"/>
                  </a:lnTo>
                  <a:lnTo>
                    <a:pt x="293" y="53"/>
                  </a:lnTo>
                  <a:lnTo>
                    <a:pt x="287" y="57"/>
                  </a:lnTo>
                  <a:lnTo>
                    <a:pt x="282" y="61"/>
                  </a:lnTo>
                  <a:lnTo>
                    <a:pt x="276" y="62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63" y="64"/>
                  </a:lnTo>
                  <a:lnTo>
                    <a:pt x="257" y="66"/>
                  </a:lnTo>
                  <a:lnTo>
                    <a:pt x="253" y="68"/>
                  </a:lnTo>
                  <a:lnTo>
                    <a:pt x="249" y="70"/>
                  </a:lnTo>
                  <a:lnTo>
                    <a:pt x="245" y="72"/>
                  </a:lnTo>
                  <a:lnTo>
                    <a:pt x="240" y="72"/>
                  </a:lnTo>
                  <a:lnTo>
                    <a:pt x="236" y="72"/>
                  </a:lnTo>
                  <a:lnTo>
                    <a:pt x="232" y="72"/>
                  </a:lnTo>
                  <a:lnTo>
                    <a:pt x="228" y="74"/>
                  </a:lnTo>
                  <a:lnTo>
                    <a:pt x="219" y="78"/>
                  </a:lnTo>
                  <a:lnTo>
                    <a:pt x="211" y="80"/>
                  </a:lnTo>
                  <a:lnTo>
                    <a:pt x="202" y="81"/>
                  </a:lnTo>
                  <a:lnTo>
                    <a:pt x="194" y="81"/>
                  </a:lnTo>
                  <a:lnTo>
                    <a:pt x="186" y="83"/>
                  </a:lnTo>
                  <a:lnTo>
                    <a:pt x="179" y="85"/>
                  </a:lnTo>
                  <a:lnTo>
                    <a:pt x="171" y="85"/>
                  </a:lnTo>
                  <a:lnTo>
                    <a:pt x="164" y="87"/>
                  </a:lnTo>
                  <a:lnTo>
                    <a:pt x="156" y="87"/>
                  </a:lnTo>
                  <a:lnTo>
                    <a:pt x="148" y="89"/>
                  </a:lnTo>
                  <a:lnTo>
                    <a:pt x="141" y="89"/>
                  </a:lnTo>
                  <a:lnTo>
                    <a:pt x="131" y="89"/>
                  </a:lnTo>
                  <a:lnTo>
                    <a:pt x="124" y="89"/>
                  </a:lnTo>
                  <a:lnTo>
                    <a:pt x="116" y="89"/>
                  </a:lnTo>
                  <a:lnTo>
                    <a:pt x="107" y="87"/>
                  </a:lnTo>
                  <a:lnTo>
                    <a:pt x="99" y="87"/>
                  </a:lnTo>
                  <a:lnTo>
                    <a:pt x="91" y="85"/>
                  </a:lnTo>
                  <a:lnTo>
                    <a:pt x="84" y="85"/>
                  </a:lnTo>
                  <a:lnTo>
                    <a:pt x="80" y="85"/>
                  </a:lnTo>
                  <a:lnTo>
                    <a:pt x="74" y="83"/>
                  </a:lnTo>
                  <a:lnTo>
                    <a:pt x="70" y="83"/>
                  </a:lnTo>
                  <a:lnTo>
                    <a:pt x="67" y="83"/>
                  </a:lnTo>
                  <a:lnTo>
                    <a:pt x="63" y="81"/>
                  </a:lnTo>
                  <a:lnTo>
                    <a:pt x="57" y="81"/>
                  </a:lnTo>
                  <a:lnTo>
                    <a:pt x="53" y="81"/>
                  </a:lnTo>
                  <a:lnTo>
                    <a:pt x="50" y="81"/>
                  </a:lnTo>
                  <a:lnTo>
                    <a:pt x="46" y="80"/>
                  </a:lnTo>
                  <a:lnTo>
                    <a:pt x="40" y="80"/>
                  </a:lnTo>
                  <a:lnTo>
                    <a:pt x="36" y="78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1" y="76"/>
                  </a:lnTo>
                  <a:lnTo>
                    <a:pt x="17" y="74"/>
                  </a:lnTo>
                  <a:lnTo>
                    <a:pt x="13" y="74"/>
                  </a:lnTo>
                  <a:lnTo>
                    <a:pt x="6" y="70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5"/>
                  </a:lnTo>
                  <a:lnTo>
                    <a:pt x="2" y="47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Freeform 90"/>
            <p:cNvSpPr>
              <a:spLocks/>
            </p:cNvSpPr>
            <p:nvPr/>
          </p:nvSpPr>
          <p:spPr bwMode="auto">
            <a:xfrm>
              <a:off x="4260" y="2303"/>
              <a:ext cx="62" cy="103"/>
            </a:xfrm>
            <a:custGeom>
              <a:avLst/>
              <a:gdLst/>
              <a:ahLst/>
              <a:cxnLst>
                <a:cxn ang="0">
                  <a:pos x="97" y="26"/>
                </a:cxn>
                <a:cxn ang="0">
                  <a:pos x="89" y="26"/>
                </a:cxn>
                <a:cxn ang="0">
                  <a:pos x="78" y="34"/>
                </a:cxn>
                <a:cxn ang="0">
                  <a:pos x="65" y="45"/>
                </a:cxn>
                <a:cxn ang="0">
                  <a:pos x="57" y="59"/>
                </a:cxn>
                <a:cxn ang="0">
                  <a:pos x="53" y="68"/>
                </a:cxn>
                <a:cxn ang="0">
                  <a:pos x="49" y="76"/>
                </a:cxn>
                <a:cxn ang="0">
                  <a:pos x="47" y="85"/>
                </a:cxn>
                <a:cxn ang="0">
                  <a:pos x="47" y="95"/>
                </a:cxn>
                <a:cxn ang="0">
                  <a:pos x="47" y="104"/>
                </a:cxn>
                <a:cxn ang="0">
                  <a:pos x="49" y="116"/>
                </a:cxn>
                <a:cxn ang="0">
                  <a:pos x="59" y="131"/>
                </a:cxn>
                <a:cxn ang="0">
                  <a:pos x="74" y="141"/>
                </a:cxn>
                <a:cxn ang="0">
                  <a:pos x="89" y="148"/>
                </a:cxn>
                <a:cxn ang="0">
                  <a:pos x="103" y="152"/>
                </a:cxn>
                <a:cxn ang="0">
                  <a:pos x="112" y="158"/>
                </a:cxn>
                <a:cxn ang="0">
                  <a:pos x="118" y="165"/>
                </a:cxn>
                <a:cxn ang="0">
                  <a:pos x="122" y="175"/>
                </a:cxn>
                <a:cxn ang="0">
                  <a:pos x="122" y="184"/>
                </a:cxn>
                <a:cxn ang="0">
                  <a:pos x="116" y="192"/>
                </a:cxn>
                <a:cxn ang="0">
                  <a:pos x="108" y="200"/>
                </a:cxn>
                <a:cxn ang="0">
                  <a:pos x="99" y="201"/>
                </a:cxn>
                <a:cxn ang="0">
                  <a:pos x="86" y="203"/>
                </a:cxn>
                <a:cxn ang="0">
                  <a:pos x="72" y="201"/>
                </a:cxn>
                <a:cxn ang="0">
                  <a:pos x="57" y="200"/>
                </a:cxn>
                <a:cxn ang="0">
                  <a:pos x="47" y="198"/>
                </a:cxn>
                <a:cxn ang="0">
                  <a:pos x="38" y="192"/>
                </a:cxn>
                <a:cxn ang="0">
                  <a:pos x="28" y="186"/>
                </a:cxn>
                <a:cxn ang="0">
                  <a:pos x="17" y="179"/>
                </a:cxn>
                <a:cxn ang="0">
                  <a:pos x="6" y="165"/>
                </a:cxn>
                <a:cxn ang="0">
                  <a:pos x="2" y="152"/>
                </a:cxn>
                <a:cxn ang="0">
                  <a:pos x="2" y="144"/>
                </a:cxn>
                <a:cxn ang="0">
                  <a:pos x="0" y="135"/>
                </a:cxn>
                <a:cxn ang="0">
                  <a:pos x="0" y="125"/>
                </a:cxn>
                <a:cxn ang="0">
                  <a:pos x="0" y="116"/>
                </a:cxn>
                <a:cxn ang="0">
                  <a:pos x="2" y="106"/>
                </a:cxn>
                <a:cxn ang="0">
                  <a:pos x="4" y="97"/>
                </a:cxn>
                <a:cxn ang="0">
                  <a:pos x="6" y="87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21" y="61"/>
                </a:cxn>
                <a:cxn ang="0">
                  <a:pos x="25" y="51"/>
                </a:cxn>
                <a:cxn ang="0">
                  <a:pos x="34" y="38"/>
                </a:cxn>
                <a:cxn ang="0">
                  <a:pos x="47" y="25"/>
                </a:cxn>
                <a:cxn ang="0">
                  <a:pos x="63" y="11"/>
                </a:cxn>
                <a:cxn ang="0">
                  <a:pos x="78" y="4"/>
                </a:cxn>
                <a:cxn ang="0">
                  <a:pos x="93" y="0"/>
                </a:cxn>
                <a:cxn ang="0">
                  <a:pos x="106" y="0"/>
                </a:cxn>
                <a:cxn ang="0">
                  <a:pos x="114" y="7"/>
                </a:cxn>
                <a:cxn ang="0">
                  <a:pos x="114" y="17"/>
                </a:cxn>
                <a:cxn ang="0">
                  <a:pos x="106" y="26"/>
                </a:cxn>
                <a:cxn ang="0">
                  <a:pos x="101" y="26"/>
                </a:cxn>
              </a:cxnLst>
              <a:rect l="0" t="0" r="r" b="b"/>
              <a:pathLst>
                <a:path w="124" h="205">
                  <a:moveTo>
                    <a:pt x="101" y="26"/>
                  </a:moveTo>
                  <a:lnTo>
                    <a:pt x="97" y="26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78" y="34"/>
                  </a:lnTo>
                  <a:lnTo>
                    <a:pt x="72" y="40"/>
                  </a:lnTo>
                  <a:lnTo>
                    <a:pt x="65" y="45"/>
                  </a:lnTo>
                  <a:lnTo>
                    <a:pt x="59" y="53"/>
                  </a:lnTo>
                  <a:lnTo>
                    <a:pt x="57" y="59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49" y="76"/>
                  </a:lnTo>
                  <a:lnTo>
                    <a:pt x="47" y="80"/>
                  </a:lnTo>
                  <a:lnTo>
                    <a:pt x="47" y="85"/>
                  </a:lnTo>
                  <a:lnTo>
                    <a:pt x="47" y="89"/>
                  </a:lnTo>
                  <a:lnTo>
                    <a:pt x="47" y="95"/>
                  </a:lnTo>
                  <a:lnTo>
                    <a:pt x="47" y="99"/>
                  </a:lnTo>
                  <a:lnTo>
                    <a:pt x="47" y="104"/>
                  </a:lnTo>
                  <a:lnTo>
                    <a:pt x="47" y="108"/>
                  </a:lnTo>
                  <a:lnTo>
                    <a:pt x="49" y="116"/>
                  </a:lnTo>
                  <a:lnTo>
                    <a:pt x="55" y="123"/>
                  </a:lnTo>
                  <a:lnTo>
                    <a:pt x="59" y="131"/>
                  </a:lnTo>
                  <a:lnTo>
                    <a:pt x="66" y="137"/>
                  </a:lnTo>
                  <a:lnTo>
                    <a:pt x="74" y="141"/>
                  </a:lnTo>
                  <a:lnTo>
                    <a:pt x="82" y="146"/>
                  </a:lnTo>
                  <a:lnTo>
                    <a:pt x="89" y="148"/>
                  </a:lnTo>
                  <a:lnTo>
                    <a:pt x="99" y="152"/>
                  </a:lnTo>
                  <a:lnTo>
                    <a:pt x="103" y="152"/>
                  </a:lnTo>
                  <a:lnTo>
                    <a:pt x="108" y="156"/>
                  </a:lnTo>
                  <a:lnTo>
                    <a:pt x="112" y="158"/>
                  </a:lnTo>
                  <a:lnTo>
                    <a:pt x="116" y="163"/>
                  </a:lnTo>
                  <a:lnTo>
                    <a:pt x="118" y="165"/>
                  </a:lnTo>
                  <a:lnTo>
                    <a:pt x="122" y="171"/>
                  </a:lnTo>
                  <a:lnTo>
                    <a:pt x="122" y="175"/>
                  </a:lnTo>
                  <a:lnTo>
                    <a:pt x="124" y="181"/>
                  </a:lnTo>
                  <a:lnTo>
                    <a:pt x="122" y="184"/>
                  </a:lnTo>
                  <a:lnTo>
                    <a:pt x="120" y="188"/>
                  </a:lnTo>
                  <a:lnTo>
                    <a:pt x="116" y="192"/>
                  </a:lnTo>
                  <a:lnTo>
                    <a:pt x="114" y="196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99" y="201"/>
                  </a:lnTo>
                  <a:lnTo>
                    <a:pt x="95" y="205"/>
                  </a:lnTo>
                  <a:lnTo>
                    <a:pt x="86" y="203"/>
                  </a:lnTo>
                  <a:lnTo>
                    <a:pt x="78" y="203"/>
                  </a:lnTo>
                  <a:lnTo>
                    <a:pt x="72" y="201"/>
                  </a:lnTo>
                  <a:lnTo>
                    <a:pt x="65" y="201"/>
                  </a:lnTo>
                  <a:lnTo>
                    <a:pt x="57" y="200"/>
                  </a:lnTo>
                  <a:lnTo>
                    <a:pt x="53" y="200"/>
                  </a:lnTo>
                  <a:lnTo>
                    <a:pt x="47" y="198"/>
                  </a:lnTo>
                  <a:lnTo>
                    <a:pt x="42" y="194"/>
                  </a:lnTo>
                  <a:lnTo>
                    <a:pt x="38" y="192"/>
                  </a:lnTo>
                  <a:lnTo>
                    <a:pt x="32" y="190"/>
                  </a:lnTo>
                  <a:lnTo>
                    <a:pt x="28" y="186"/>
                  </a:lnTo>
                  <a:lnTo>
                    <a:pt x="25" y="184"/>
                  </a:lnTo>
                  <a:lnTo>
                    <a:pt x="17" y="179"/>
                  </a:lnTo>
                  <a:lnTo>
                    <a:pt x="11" y="173"/>
                  </a:lnTo>
                  <a:lnTo>
                    <a:pt x="6" y="165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2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4" y="103"/>
                  </a:lnTo>
                  <a:lnTo>
                    <a:pt x="4" y="97"/>
                  </a:lnTo>
                  <a:lnTo>
                    <a:pt x="6" y="93"/>
                  </a:lnTo>
                  <a:lnTo>
                    <a:pt x="6" y="87"/>
                  </a:lnTo>
                  <a:lnTo>
                    <a:pt x="9" y="84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5" y="70"/>
                  </a:lnTo>
                  <a:lnTo>
                    <a:pt x="17" y="65"/>
                  </a:lnTo>
                  <a:lnTo>
                    <a:pt x="21" y="61"/>
                  </a:lnTo>
                  <a:lnTo>
                    <a:pt x="21" y="55"/>
                  </a:lnTo>
                  <a:lnTo>
                    <a:pt x="25" y="51"/>
                  </a:lnTo>
                  <a:lnTo>
                    <a:pt x="28" y="45"/>
                  </a:lnTo>
                  <a:lnTo>
                    <a:pt x="34" y="38"/>
                  </a:lnTo>
                  <a:lnTo>
                    <a:pt x="42" y="32"/>
                  </a:lnTo>
                  <a:lnTo>
                    <a:pt x="47" y="25"/>
                  </a:lnTo>
                  <a:lnTo>
                    <a:pt x="55" y="17"/>
                  </a:lnTo>
                  <a:lnTo>
                    <a:pt x="63" y="11"/>
                  </a:lnTo>
                  <a:lnTo>
                    <a:pt x="70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0" y="4"/>
                  </a:lnTo>
                  <a:lnTo>
                    <a:pt x="114" y="7"/>
                  </a:lnTo>
                  <a:lnTo>
                    <a:pt x="116" y="13"/>
                  </a:lnTo>
                  <a:lnTo>
                    <a:pt x="114" y="17"/>
                  </a:lnTo>
                  <a:lnTo>
                    <a:pt x="110" y="23"/>
                  </a:lnTo>
                  <a:lnTo>
                    <a:pt x="106" y="26"/>
                  </a:lnTo>
                  <a:lnTo>
                    <a:pt x="101" y="26"/>
                  </a:lnTo>
                  <a:lnTo>
                    <a:pt x="10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4295" y="2304"/>
              <a:ext cx="53" cy="9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48" y="7"/>
                </a:cxn>
                <a:cxn ang="0">
                  <a:pos x="63" y="15"/>
                </a:cxn>
                <a:cxn ang="0">
                  <a:pos x="74" y="23"/>
                </a:cxn>
                <a:cxn ang="0">
                  <a:pos x="84" y="32"/>
                </a:cxn>
                <a:cxn ang="0">
                  <a:pos x="93" y="42"/>
                </a:cxn>
                <a:cxn ang="0">
                  <a:pos x="99" y="53"/>
                </a:cxn>
                <a:cxn ang="0">
                  <a:pos x="105" y="66"/>
                </a:cxn>
                <a:cxn ang="0">
                  <a:pos x="107" y="80"/>
                </a:cxn>
                <a:cxn ang="0">
                  <a:pos x="107" y="93"/>
                </a:cxn>
                <a:cxn ang="0">
                  <a:pos x="105" y="106"/>
                </a:cxn>
                <a:cxn ang="0">
                  <a:pos x="101" y="120"/>
                </a:cxn>
                <a:cxn ang="0">
                  <a:pos x="95" y="135"/>
                </a:cxn>
                <a:cxn ang="0">
                  <a:pos x="86" y="148"/>
                </a:cxn>
                <a:cxn ang="0">
                  <a:pos x="74" y="163"/>
                </a:cxn>
                <a:cxn ang="0">
                  <a:pos x="61" y="175"/>
                </a:cxn>
                <a:cxn ang="0">
                  <a:pos x="48" y="184"/>
                </a:cxn>
                <a:cxn ang="0">
                  <a:pos x="36" y="188"/>
                </a:cxn>
                <a:cxn ang="0">
                  <a:pos x="27" y="186"/>
                </a:cxn>
                <a:cxn ang="0">
                  <a:pos x="17" y="180"/>
                </a:cxn>
                <a:cxn ang="0">
                  <a:pos x="12" y="173"/>
                </a:cxn>
                <a:cxn ang="0">
                  <a:pos x="6" y="163"/>
                </a:cxn>
                <a:cxn ang="0">
                  <a:pos x="6" y="154"/>
                </a:cxn>
                <a:cxn ang="0">
                  <a:pos x="12" y="144"/>
                </a:cxn>
                <a:cxn ang="0">
                  <a:pos x="21" y="135"/>
                </a:cxn>
                <a:cxn ang="0">
                  <a:pos x="31" y="127"/>
                </a:cxn>
                <a:cxn ang="0">
                  <a:pos x="40" y="120"/>
                </a:cxn>
                <a:cxn ang="0">
                  <a:pos x="50" y="112"/>
                </a:cxn>
                <a:cxn ang="0">
                  <a:pos x="55" y="101"/>
                </a:cxn>
                <a:cxn ang="0">
                  <a:pos x="59" y="89"/>
                </a:cxn>
                <a:cxn ang="0">
                  <a:pos x="59" y="80"/>
                </a:cxn>
                <a:cxn ang="0">
                  <a:pos x="55" y="68"/>
                </a:cxn>
                <a:cxn ang="0">
                  <a:pos x="52" y="59"/>
                </a:cxn>
                <a:cxn ang="0">
                  <a:pos x="44" y="51"/>
                </a:cxn>
                <a:cxn ang="0">
                  <a:pos x="38" y="42"/>
                </a:cxn>
                <a:cxn ang="0">
                  <a:pos x="29" y="32"/>
                </a:cxn>
                <a:cxn ang="0">
                  <a:pos x="19" y="24"/>
                </a:cxn>
                <a:cxn ang="0">
                  <a:pos x="12" y="17"/>
                </a:cxn>
                <a:cxn ang="0">
                  <a:pos x="2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7" y="2"/>
                </a:cxn>
                <a:cxn ang="0">
                  <a:pos x="25" y="4"/>
                </a:cxn>
              </a:cxnLst>
              <a:rect l="0" t="0" r="r" b="b"/>
              <a:pathLst>
                <a:path w="107" h="190">
                  <a:moveTo>
                    <a:pt x="25" y="4"/>
                  </a:moveTo>
                  <a:lnTo>
                    <a:pt x="33" y="4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5" y="11"/>
                  </a:lnTo>
                  <a:lnTo>
                    <a:pt x="63" y="15"/>
                  </a:lnTo>
                  <a:lnTo>
                    <a:pt x="69" y="17"/>
                  </a:lnTo>
                  <a:lnTo>
                    <a:pt x="74" y="23"/>
                  </a:lnTo>
                  <a:lnTo>
                    <a:pt x="80" y="26"/>
                  </a:lnTo>
                  <a:lnTo>
                    <a:pt x="84" y="32"/>
                  </a:lnTo>
                  <a:lnTo>
                    <a:pt x="90" y="36"/>
                  </a:lnTo>
                  <a:lnTo>
                    <a:pt x="93" y="42"/>
                  </a:lnTo>
                  <a:lnTo>
                    <a:pt x="97" y="49"/>
                  </a:lnTo>
                  <a:lnTo>
                    <a:pt x="99" y="53"/>
                  </a:lnTo>
                  <a:lnTo>
                    <a:pt x="103" y="59"/>
                  </a:lnTo>
                  <a:lnTo>
                    <a:pt x="105" y="66"/>
                  </a:lnTo>
                  <a:lnTo>
                    <a:pt x="107" y="74"/>
                  </a:lnTo>
                  <a:lnTo>
                    <a:pt x="107" y="80"/>
                  </a:lnTo>
                  <a:lnTo>
                    <a:pt x="107" y="85"/>
                  </a:lnTo>
                  <a:lnTo>
                    <a:pt x="107" y="93"/>
                  </a:lnTo>
                  <a:lnTo>
                    <a:pt x="107" y="101"/>
                  </a:lnTo>
                  <a:lnTo>
                    <a:pt x="105" y="106"/>
                  </a:lnTo>
                  <a:lnTo>
                    <a:pt x="103" y="114"/>
                  </a:lnTo>
                  <a:lnTo>
                    <a:pt x="101" y="120"/>
                  </a:lnTo>
                  <a:lnTo>
                    <a:pt x="99" y="129"/>
                  </a:lnTo>
                  <a:lnTo>
                    <a:pt x="95" y="135"/>
                  </a:lnTo>
                  <a:lnTo>
                    <a:pt x="90" y="142"/>
                  </a:lnTo>
                  <a:lnTo>
                    <a:pt x="86" y="148"/>
                  </a:lnTo>
                  <a:lnTo>
                    <a:pt x="80" y="156"/>
                  </a:lnTo>
                  <a:lnTo>
                    <a:pt x="74" y="163"/>
                  </a:lnTo>
                  <a:lnTo>
                    <a:pt x="69" y="169"/>
                  </a:lnTo>
                  <a:lnTo>
                    <a:pt x="61" y="175"/>
                  </a:lnTo>
                  <a:lnTo>
                    <a:pt x="55" y="182"/>
                  </a:lnTo>
                  <a:lnTo>
                    <a:pt x="48" y="184"/>
                  </a:lnTo>
                  <a:lnTo>
                    <a:pt x="42" y="188"/>
                  </a:lnTo>
                  <a:lnTo>
                    <a:pt x="36" y="188"/>
                  </a:lnTo>
                  <a:lnTo>
                    <a:pt x="31" y="190"/>
                  </a:lnTo>
                  <a:lnTo>
                    <a:pt x="27" y="186"/>
                  </a:lnTo>
                  <a:lnTo>
                    <a:pt x="21" y="184"/>
                  </a:lnTo>
                  <a:lnTo>
                    <a:pt x="17" y="180"/>
                  </a:lnTo>
                  <a:lnTo>
                    <a:pt x="14" y="179"/>
                  </a:lnTo>
                  <a:lnTo>
                    <a:pt x="12" y="173"/>
                  </a:lnTo>
                  <a:lnTo>
                    <a:pt x="8" y="169"/>
                  </a:lnTo>
                  <a:lnTo>
                    <a:pt x="6" y="163"/>
                  </a:lnTo>
                  <a:lnTo>
                    <a:pt x="6" y="159"/>
                  </a:lnTo>
                  <a:lnTo>
                    <a:pt x="6" y="154"/>
                  </a:lnTo>
                  <a:lnTo>
                    <a:pt x="10" y="148"/>
                  </a:lnTo>
                  <a:lnTo>
                    <a:pt x="12" y="144"/>
                  </a:lnTo>
                  <a:lnTo>
                    <a:pt x="17" y="139"/>
                  </a:lnTo>
                  <a:lnTo>
                    <a:pt x="21" y="135"/>
                  </a:lnTo>
                  <a:lnTo>
                    <a:pt x="27" y="131"/>
                  </a:lnTo>
                  <a:lnTo>
                    <a:pt x="31" y="127"/>
                  </a:lnTo>
                  <a:lnTo>
                    <a:pt x="36" y="123"/>
                  </a:lnTo>
                  <a:lnTo>
                    <a:pt x="40" y="120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55" y="106"/>
                  </a:lnTo>
                  <a:lnTo>
                    <a:pt x="55" y="101"/>
                  </a:lnTo>
                  <a:lnTo>
                    <a:pt x="59" y="95"/>
                  </a:lnTo>
                  <a:lnTo>
                    <a:pt x="59" y="89"/>
                  </a:lnTo>
                  <a:lnTo>
                    <a:pt x="61" y="85"/>
                  </a:lnTo>
                  <a:lnTo>
                    <a:pt x="59" y="80"/>
                  </a:lnTo>
                  <a:lnTo>
                    <a:pt x="59" y="74"/>
                  </a:lnTo>
                  <a:lnTo>
                    <a:pt x="55" y="68"/>
                  </a:lnTo>
                  <a:lnTo>
                    <a:pt x="55" y="64"/>
                  </a:lnTo>
                  <a:lnTo>
                    <a:pt x="52" y="59"/>
                  </a:lnTo>
                  <a:lnTo>
                    <a:pt x="48" y="55"/>
                  </a:lnTo>
                  <a:lnTo>
                    <a:pt x="44" y="51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3" y="36"/>
                  </a:lnTo>
                  <a:lnTo>
                    <a:pt x="29" y="32"/>
                  </a:lnTo>
                  <a:lnTo>
                    <a:pt x="25" y="28"/>
                  </a:lnTo>
                  <a:lnTo>
                    <a:pt x="19" y="24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4244" y="1977"/>
              <a:ext cx="47" cy="290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87" y="59"/>
                </a:cxn>
                <a:cxn ang="0">
                  <a:pos x="87" y="81"/>
                </a:cxn>
                <a:cxn ang="0">
                  <a:pos x="83" y="104"/>
                </a:cxn>
                <a:cxn ang="0">
                  <a:pos x="81" y="125"/>
                </a:cxn>
                <a:cxn ang="0">
                  <a:pos x="79" y="146"/>
                </a:cxn>
                <a:cxn ang="0">
                  <a:pos x="79" y="167"/>
                </a:cxn>
                <a:cxn ang="0">
                  <a:pos x="78" y="188"/>
                </a:cxn>
                <a:cxn ang="0">
                  <a:pos x="78" y="209"/>
                </a:cxn>
                <a:cxn ang="0">
                  <a:pos x="78" y="228"/>
                </a:cxn>
                <a:cxn ang="0">
                  <a:pos x="78" y="249"/>
                </a:cxn>
                <a:cxn ang="0">
                  <a:pos x="76" y="268"/>
                </a:cxn>
                <a:cxn ang="0">
                  <a:pos x="76" y="287"/>
                </a:cxn>
                <a:cxn ang="0">
                  <a:pos x="74" y="306"/>
                </a:cxn>
                <a:cxn ang="0">
                  <a:pos x="74" y="329"/>
                </a:cxn>
                <a:cxn ang="0">
                  <a:pos x="74" y="348"/>
                </a:cxn>
                <a:cxn ang="0">
                  <a:pos x="72" y="370"/>
                </a:cxn>
                <a:cxn ang="0">
                  <a:pos x="70" y="391"/>
                </a:cxn>
                <a:cxn ang="0">
                  <a:pos x="70" y="414"/>
                </a:cxn>
                <a:cxn ang="0">
                  <a:pos x="70" y="435"/>
                </a:cxn>
                <a:cxn ang="0">
                  <a:pos x="68" y="462"/>
                </a:cxn>
                <a:cxn ang="0">
                  <a:pos x="64" y="483"/>
                </a:cxn>
                <a:cxn ang="0">
                  <a:pos x="62" y="498"/>
                </a:cxn>
                <a:cxn ang="0">
                  <a:pos x="60" y="513"/>
                </a:cxn>
                <a:cxn ang="0">
                  <a:pos x="59" y="524"/>
                </a:cxn>
                <a:cxn ang="0">
                  <a:pos x="55" y="540"/>
                </a:cxn>
                <a:cxn ang="0">
                  <a:pos x="55" y="555"/>
                </a:cxn>
                <a:cxn ang="0">
                  <a:pos x="47" y="570"/>
                </a:cxn>
                <a:cxn ang="0">
                  <a:pos x="36" y="578"/>
                </a:cxn>
                <a:cxn ang="0">
                  <a:pos x="21" y="578"/>
                </a:cxn>
                <a:cxn ang="0">
                  <a:pos x="7" y="570"/>
                </a:cxn>
                <a:cxn ang="0">
                  <a:pos x="0" y="557"/>
                </a:cxn>
                <a:cxn ang="0">
                  <a:pos x="2" y="540"/>
                </a:cxn>
                <a:cxn ang="0">
                  <a:pos x="2" y="524"/>
                </a:cxn>
                <a:cxn ang="0">
                  <a:pos x="3" y="511"/>
                </a:cxn>
                <a:cxn ang="0">
                  <a:pos x="3" y="496"/>
                </a:cxn>
                <a:cxn ang="0">
                  <a:pos x="5" y="483"/>
                </a:cxn>
                <a:cxn ang="0">
                  <a:pos x="5" y="464"/>
                </a:cxn>
                <a:cxn ang="0">
                  <a:pos x="9" y="439"/>
                </a:cxn>
                <a:cxn ang="0">
                  <a:pos x="9" y="416"/>
                </a:cxn>
                <a:cxn ang="0">
                  <a:pos x="13" y="391"/>
                </a:cxn>
                <a:cxn ang="0">
                  <a:pos x="15" y="372"/>
                </a:cxn>
                <a:cxn ang="0">
                  <a:pos x="19" y="350"/>
                </a:cxn>
                <a:cxn ang="0">
                  <a:pos x="19" y="330"/>
                </a:cxn>
                <a:cxn ang="0">
                  <a:pos x="22" y="308"/>
                </a:cxn>
                <a:cxn ang="0">
                  <a:pos x="24" y="289"/>
                </a:cxn>
                <a:cxn ang="0">
                  <a:pos x="26" y="270"/>
                </a:cxn>
                <a:cxn ang="0">
                  <a:pos x="28" y="251"/>
                </a:cxn>
                <a:cxn ang="0">
                  <a:pos x="32" y="230"/>
                </a:cxn>
                <a:cxn ang="0">
                  <a:pos x="34" y="209"/>
                </a:cxn>
                <a:cxn ang="0">
                  <a:pos x="36" y="192"/>
                </a:cxn>
                <a:cxn ang="0">
                  <a:pos x="38" y="169"/>
                </a:cxn>
                <a:cxn ang="0">
                  <a:pos x="43" y="148"/>
                </a:cxn>
                <a:cxn ang="0">
                  <a:pos x="43" y="129"/>
                </a:cxn>
                <a:cxn ang="0">
                  <a:pos x="49" y="106"/>
                </a:cxn>
                <a:cxn ang="0">
                  <a:pos x="51" y="85"/>
                </a:cxn>
                <a:cxn ang="0">
                  <a:pos x="55" y="60"/>
                </a:cxn>
                <a:cxn ang="0">
                  <a:pos x="59" y="38"/>
                </a:cxn>
                <a:cxn ang="0">
                  <a:pos x="62" y="15"/>
                </a:cxn>
                <a:cxn ang="0">
                  <a:pos x="74" y="0"/>
                </a:cxn>
                <a:cxn ang="0">
                  <a:pos x="91" y="5"/>
                </a:cxn>
                <a:cxn ang="0">
                  <a:pos x="95" y="17"/>
                </a:cxn>
              </a:cxnLst>
              <a:rect l="0" t="0" r="r" b="b"/>
              <a:pathLst>
                <a:path w="95" h="580">
                  <a:moveTo>
                    <a:pt x="95" y="17"/>
                  </a:moveTo>
                  <a:lnTo>
                    <a:pt x="93" y="26"/>
                  </a:lnTo>
                  <a:lnTo>
                    <a:pt x="91" y="34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87" y="59"/>
                  </a:lnTo>
                  <a:lnTo>
                    <a:pt x="87" y="66"/>
                  </a:lnTo>
                  <a:lnTo>
                    <a:pt x="87" y="72"/>
                  </a:lnTo>
                  <a:lnTo>
                    <a:pt x="87" y="81"/>
                  </a:lnTo>
                  <a:lnTo>
                    <a:pt x="85" y="87"/>
                  </a:lnTo>
                  <a:lnTo>
                    <a:pt x="83" y="97"/>
                  </a:lnTo>
                  <a:lnTo>
                    <a:pt x="83" y="104"/>
                  </a:lnTo>
                  <a:lnTo>
                    <a:pt x="83" y="112"/>
                  </a:lnTo>
                  <a:lnTo>
                    <a:pt x="81" y="118"/>
                  </a:lnTo>
                  <a:lnTo>
                    <a:pt x="81" y="125"/>
                  </a:lnTo>
                  <a:lnTo>
                    <a:pt x="79" y="131"/>
                  </a:lnTo>
                  <a:lnTo>
                    <a:pt x="79" y="138"/>
                  </a:lnTo>
                  <a:lnTo>
                    <a:pt x="79" y="146"/>
                  </a:lnTo>
                  <a:lnTo>
                    <a:pt x="79" y="154"/>
                  </a:lnTo>
                  <a:lnTo>
                    <a:pt x="79" y="159"/>
                  </a:lnTo>
                  <a:lnTo>
                    <a:pt x="79" y="167"/>
                  </a:lnTo>
                  <a:lnTo>
                    <a:pt x="78" y="175"/>
                  </a:lnTo>
                  <a:lnTo>
                    <a:pt x="78" y="182"/>
                  </a:lnTo>
                  <a:lnTo>
                    <a:pt x="78" y="188"/>
                  </a:lnTo>
                  <a:lnTo>
                    <a:pt x="78" y="195"/>
                  </a:lnTo>
                  <a:lnTo>
                    <a:pt x="78" y="201"/>
                  </a:lnTo>
                  <a:lnTo>
                    <a:pt x="78" y="209"/>
                  </a:lnTo>
                  <a:lnTo>
                    <a:pt x="78" y="214"/>
                  </a:lnTo>
                  <a:lnTo>
                    <a:pt x="78" y="222"/>
                  </a:lnTo>
                  <a:lnTo>
                    <a:pt x="78" y="228"/>
                  </a:lnTo>
                  <a:lnTo>
                    <a:pt x="78" y="235"/>
                  </a:lnTo>
                  <a:lnTo>
                    <a:pt x="78" y="241"/>
                  </a:lnTo>
                  <a:lnTo>
                    <a:pt x="78" y="249"/>
                  </a:lnTo>
                  <a:lnTo>
                    <a:pt x="76" y="254"/>
                  </a:lnTo>
                  <a:lnTo>
                    <a:pt x="76" y="260"/>
                  </a:lnTo>
                  <a:lnTo>
                    <a:pt x="76" y="268"/>
                  </a:lnTo>
                  <a:lnTo>
                    <a:pt x="76" y="273"/>
                  </a:lnTo>
                  <a:lnTo>
                    <a:pt x="76" y="279"/>
                  </a:lnTo>
                  <a:lnTo>
                    <a:pt x="76" y="287"/>
                  </a:lnTo>
                  <a:lnTo>
                    <a:pt x="76" y="294"/>
                  </a:lnTo>
                  <a:lnTo>
                    <a:pt x="76" y="300"/>
                  </a:lnTo>
                  <a:lnTo>
                    <a:pt x="74" y="306"/>
                  </a:lnTo>
                  <a:lnTo>
                    <a:pt x="74" y="313"/>
                  </a:lnTo>
                  <a:lnTo>
                    <a:pt x="74" y="321"/>
                  </a:lnTo>
                  <a:lnTo>
                    <a:pt x="74" y="329"/>
                  </a:lnTo>
                  <a:lnTo>
                    <a:pt x="74" y="334"/>
                  </a:lnTo>
                  <a:lnTo>
                    <a:pt x="74" y="342"/>
                  </a:lnTo>
                  <a:lnTo>
                    <a:pt x="74" y="348"/>
                  </a:lnTo>
                  <a:lnTo>
                    <a:pt x="74" y="357"/>
                  </a:lnTo>
                  <a:lnTo>
                    <a:pt x="72" y="363"/>
                  </a:lnTo>
                  <a:lnTo>
                    <a:pt x="72" y="370"/>
                  </a:lnTo>
                  <a:lnTo>
                    <a:pt x="72" y="376"/>
                  </a:lnTo>
                  <a:lnTo>
                    <a:pt x="72" y="384"/>
                  </a:lnTo>
                  <a:lnTo>
                    <a:pt x="70" y="391"/>
                  </a:lnTo>
                  <a:lnTo>
                    <a:pt x="70" y="399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20"/>
                  </a:lnTo>
                  <a:lnTo>
                    <a:pt x="70" y="427"/>
                  </a:lnTo>
                  <a:lnTo>
                    <a:pt x="70" y="435"/>
                  </a:lnTo>
                  <a:lnTo>
                    <a:pt x="70" y="445"/>
                  </a:lnTo>
                  <a:lnTo>
                    <a:pt x="68" y="452"/>
                  </a:lnTo>
                  <a:lnTo>
                    <a:pt x="68" y="462"/>
                  </a:lnTo>
                  <a:lnTo>
                    <a:pt x="66" y="469"/>
                  </a:lnTo>
                  <a:lnTo>
                    <a:pt x="66" y="479"/>
                  </a:lnTo>
                  <a:lnTo>
                    <a:pt x="64" y="483"/>
                  </a:lnTo>
                  <a:lnTo>
                    <a:pt x="64" y="488"/>
                  </a:lnTo>
                  <a:lnTo>
                    <a:pt x="62" y="494"/>
                  </a:lnTo>
                  <a:lnTo>
                    <a:pt x="62" y="498"/>
                  </a:lnTo>
                  <a:lnTo>
                    <a:pt x="60" y="504"/>
                  </a:lnTo>
                  <a:lnTo>
                    <a:pt x="60" y="507"/>
                  </a:lnTo>
                  <a:lnTo>
                    <a:pt x="60" y="513"/>
                  </a:lnTo>
                  <a:lnTo>
                    <a:pt x="60" y="517"/>
                  </a:lnTo>
                  <a:lnTo>
                    <a:pt x="59" y="521"/>
                  </a:lnTo>
                  <a:lnTo>
                    <a:pt x="59" y="524"/>
                  </a:lnTo>
                  <a:lnTo>
                    <a:pt x="57" y="530"/>
                  </a:lnTo>
                  <a:lnTo>
                    <a:pt x="57" y="534"/>
                  </a:lnTo>
                  <a:lnTo>
                    <a:pt x="55" y="540"/>
                  </a:lnTo>
                  <a:lnTo>
                    <a:pt x="55" y="543"/>
                  </a:lnTo>
                  <a:lnTo>
                    <a:pt x="55" y="547"/>
                  </a:lnTo>
                  <a:lnTo>
                    <a:pt x="55" y="555"/>
                  </a:lnTo>
                  <a:lnTo>
                    <a:pt x="53" y="561"/>
                  </a:lnTo>
                  <a:lnTo>
                    <a:pt x="51" y="564"/>
                  </a:lnTo>
                  <a:lnTo>
                    <a:pt x="47" y="570"/>
                  </a:lnTo>
                  <a:lnTo>
                    <a:pt x="43" y="574"/>
                  </a:lnTo>
                  <a:lnTo>
                    <a:pt x="40" y="576"/>
                  </a:lnTo>
                  <a:lnTo>
                    <a:pt x="36" y="578"/>
                  </a:lnTo>
                  <a:lnTo>
                    <a:pt x="30" y="578"/>
                  </a:lnTo>
                  <a:lnTo>
                    <a:pt x="26" y="580"/>
                  </a:lnTo>
                  <a:lnTo>
                    <a:pt x="21" y="578"/>
                  </a:lnTo>
                  <a:lnTo>
                    <a:pt x="17" y="576"/>
                  </a:lnTo>
                  <a:lnTo>
                    <a:pt x="11" y="574"/>
                  </a:lnTo>
                  <a:lnTo>
                    <a:pt x="7" y="570"/>
                  </a:lnTo>
                  <a:lnTo>
                    <a:pt x="3" y="564"/>
                  </a:lnTo>
                  <a:lnTo>
                    <a:pt x="2" y="561"/>
                  </a:lnTo>
                  <a:lnTo>
                    <a:pt x="0" y="557"/>
                  </a:lnTo>
                  <a:lnTo>
                    <a:pt x="2" y="549"/>
                  </a:lnTo>
                  <a:lnTo>
                    <a:pt x="2" y="543"/>
                  </a:lnTo>
                  <a:lnTo>
                    <a:pt x="2" y="540"/>
                  </a:lnTo>
                  <a:lnTo>
                    <a:pt x="2" y="534"/>
                  </a:lnTo>
                  <a:lnTo>
                    <a:pt x="2" y="530"/>
                  </a:lnTo>
                  <a:lnTo>
                    <a:pt x="2" y="524"/>
                  </a:lnTo>
                  <a:lnTo>
                    <a:pt x="3" y="521"/>
                  </a:lnTo>
                  <a:lnTo>
                    <a:pt x="3" y="515"/>
                  </a:lnTo>
                  <a:lnTo>
                    <a:pt x="3" y="511"/>
                  </a:lnTo>
                  <a:lnTo>
                    <a:pt x="3" y="505"/>
                  </a:lnTo>
                  <a:lnTo>
                    <a:pt x="3" y="502"/>
                  </a:lnTo>
                  <a:lnTo>
                    <a:pt x="3" y="496"/>
                  </a:lnTo>
                  <a:lnTo>
                    <a:pt x="3" y="494"/>
                  </a:lnTo>
                  <a:lnTo>
                    <a:pt x="3" y="486"/>
                  </a:lnTo>
                  <a:lnTo>
                    <a:pt x="5" y="483"/>
                  </a:lnTo>
                  <a:lnTo>
                    <a:pt x="5" y="479"/>
                  </a:lnTo>
                  <a:lnTo>
                    <a:pt x="5" y="473"/>
                  </a:lnTo>
                  <a:lnTo>
                    <a:pt x="5" y="464"/>
                  </a:lnTo>
                  <a:lnTo>
                    <a:pt x="7" y="456"/>
                  </a:lnTo>
                  <a:lnTo>
                    <a:pt x="7" y="446"/>
                  </a:lnTo>
                  <a:lnTo>
                    <a:pt x="9" y="439"/>
                  </a:lnTo>
                  <a:lnTo>
                    <a:pt x="9" y="431"/>
                  </a:lnTo>
                  <a:lnTo>
                    <a:pt x="9" y="424"/>
                  </a:lnTo>
                  <a:lnTo>
                    <a:pt x="9" y="416"/>
                  </a:lnTo>
                  <a:lnTo>
                    <a:pt x="11" y="408"/>
                  </a:lnTo>
                  <a:lnTo>
                    <a:pt x="11" y="401"/>
                  </a:lnTo>
                  <a:lnTo>
                    <a:pt x="13" y="391"/>
                  </a:lnTo>
                  <a:lnTo>
                    <a:pt x="13" y="386"/>
                  </a:lnTo>
                  <a:lnTo>
                    <a:pt x="15" y="378"/>
                  </a:lnTo>
                  <a:lnTo>
                    <a:pt x="15" y="372"/>
                  </a:lnTo>
                  <a:lnTo>
                    <a:pt x="17" y="365"/>
                  </a:lnTo>
                  <a:lnTo>
                    <a:pt x="19" y="357"/>
                  </a:lnTo>
                  <a:lnTo>
                    <a:pt x="19" y="350"/>
                  </a:lnTo>
                  <a:lnTo>
                    <a:pt x="19" y="344"/>
                  </a:lnTo>
                  <a:lnTo>
                    <a:pt x="19" y="336"/>
                  </a:lnTo>
                  <a:lnTo>
                    <a:pt x="19" y="330"/>
                  </a:lnTo>
                  <a:lnTo>
                    <a:pt x="21" y="321"/>
                  </a:lnTo>
                  <a:lnTo>
                    <a:pt x="21" y="315"/>
                  </a:lnTo>
                  <a:lnTo>
                    <a:pt x="22" y="308"/>
                  </a:lnTo>
                  <a:lnTo>
                    <a:pt x="22" y="302"/>
                  </a:lnTo>
                  <a:lnTo>
                    <a:pt x="24" y="296"/>
                  </a:lnTo>
                  <a:lnTo>
                    <a:pt x="24" y="289"/>
                  </a:lnTo>
                  <a:lnTo>
                    <a:pt x="26" y="281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6" y="262"/>
                  </a:lnTo>
                  <a:lnTo>
                    <a:pt x="28" y="256"/>
                  </a:lnTo>
                  <a:lnTo>
                    <a:pt x="28" y="251"/>
                  </a:lnTo>
                  <a:lnTo>
                    <a:pt x="30" y="243"/>
                  </a:lnTo>
                  <a:lnTo>
                    <a:pt x="30" y="235"/>
                  </a:lnTo>
                  <a:lnTo>
                    <a:pt x="32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4" y="209"/>
                  </a:lnTo>
                  <a:lnTo>
                    <a:pt x="36" y="203"/>
                  </a:lnTo>
                  <a:lnTo>
                    <a:pt x="36" y="197"/>
                  </a:lnTo>
                  <a:lnTo>
                    <a:pt x="36" y="192"/>
                  </a:lnTo>
                  <a:lnTo>
                    <a:pt x="36" y="182"/>
                  </a:lnTo>
                  <a:lnTo>
                    <a:pt x="38" y="176"/>
                  </a:lnTo>
                  <a:lnTo>
                    <a:pt x="38" y="169"/>
                  </a:lnTo>
                  <a:lnTo>
                    <a:pt x="40" y="163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43" y="142"/>
                  </a:lnTo>
                  <a:lnTo>
                    <a:pt x="43" y="137"/>
                  </a:lnTo>
                  <a:lnTo>
                    <a:pt x="43" y="129"/>
                  </a:lnTo>
                  <a:lnTo>
                    <a:pt x="45" y="121"/>
                  </a:lnTo>
                  <a:lnTo>
                    <a:pt x="47" y="114"/>
                  </a:lnTo>
                  <a:lnTo>
                    <a:pt x="49" y="106"/>
                  </a:lnTo>
                  <a:lnTo>
                    <a:pt x="49" y="98"/>
                  </a:lnTo>
                  <a:lnTo>
                    <a:pt x="51" y="93"/>
                  </a:lnTo>
                  <a:lnTo>
                    <a:pt x="51" y="85"/>
                  </a:lnTo>
                  <a:lnTo>
                    <a:pt x="53" y="78"/>
                  </a:lnTo>
                  <a:lnTo>
                    <a:pt x="53" y="70"/>
                  </a:lnTo>
                  <a:lnTo>
                    <a:pt x="55" y="60"/>
                  </a:lnTo>
                  <a:lnTo>
                    <a:pt x="55" y="53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60" y="30"/>
                  </a:lnTo>
                  <a:lnTo>
                    <a:pt x="60" y="22"/>
                  </a:lnTo>
                  <a:lnTo>
                    <a:pt x="62" y="15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1" y="5"/>
                  </a:lnTo>
                  <a:lnTo>
                    <a:pt x="93" y="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4320" y="1978"/>
              <a:ext cx="37" cy="274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51"/>
                </a:cxn>
                <a:cxn ang="0">
                  <a:pos x="38" y="72"/>
                </a:cxn>
                <a:cxn ang="0">
                  <a:pos x="42" y="95"/>
                </a:cxn>
                <a:cxn ang="0">
                  <a:pos x="45" y="112"/>
                </a:cxn>
                <a:cxn ang="0">
                  <a:pos x="49" y="133"/>
                </a:cxn>
                <a:cxn ang="0">
                  <a:pos x="51" y="152"/>
                </a:cxn>
                <a:cxn ang="0">
                  <a:pos x="55" y="171"/>
                </a:cxn>
                <a:cxn ang="0">
                  <a:pos x="57" y="190"/>
                </a:cxn>
                <a:cxn ang="0">
                  <a:pos x="61" y="209"/>
                </a:cxn>
                <a:cxn ang="0">
                  <a:pos x="62" y="228"/>
                </a:cxn>
                <a:cxn ang="0">
                  <a:pos x="66" y="249"/>
                </a:cxn>
                <a:cxn ang="0">
                  <a:pos x="66" y="268"/>
                </a:cxn>
                <a:cxn ang="0">
                  <a:pos x="68" y="289"/>
                </a:cxn>
                <a:cxn ang="0">
                  <a:pos x="70" y="311"/>
                </a:cxn>
                <a:cxn ang="0">
                  <a:pos x="74" y="336"/>
                </a:cxn>
                <a:cxn ang="0">
                  <a:pos x="74" y="361"/>
                </a:cxn>
                <a:cxn ang="0">
                  <a:pos x="74" y="386"/>
                </a:cxn>
                <a:cxn ang="0">
                  <a:pos x="74" y="408"/>
                </a:cxn>
                <a:cxn ang="0">
                  <a:pos x="74" y="431"/>
                </a:cxn>
                <a:cxn ang="0">
                  <a:pos x="72" y="452"/>
                </a:cxn>
                <a:cxn ang="0">
                  <a:pos x="70" y="477"/>
                </a:cxn>
                <a:cxn ang="0">
                  <a:pos x="70" y="500"/>
                </a:cxn>
                <a:cxn ang="0">
                  <a:pos x="70" y="526"/>
                </a:cxn>
                <a:cxn ang="0">
                  <a:pos x="62" y="545"/>
                </a:cxn>
                <a:cxn ang="0">
                  <a:pos x="42" y="540"/>
                </a:cxn>
                <a:cxn ang="0">
                  <a:pos x="40" y="511"/>
                </a:cxn>
                <a:cxn ang="0">
                  <a:pos x="38" y="488"/>
                </a:cxn>
                <a:cxn ang="0">
                  <a:pos x="34" y="465"/>
                </a:cxn>
                <a:cxn ang="0">
                  <a:pos x="30" y="443"/>
                </a:cxn>
                <a:cxn ang="0">
                  <a:pos x="28" y="424"/>
                </a:cxn>
                <a:cxn ang="0">
                  <a:pos x="23" y="401"/>
                </a:cxn>
                <a:cxn ang="0">
                  <a:pos x="21" y="378"/>
                </a:cxn>
                <a:cxn ang="0">
                  <a:pos x="19" y="353"/>
                </a:cxn>
                <a:cxn ang="0">
                  <a:pos x="17" y="328"/>
                </a:cxn>
                <a:cxn ang="0">
                  <a:pos x="15" y="304"/>
                </a:cxn>
                <a:cxn ang="0">
                  <a:pos x="15" y="283"/>
                </a:cxn>
                <a:cxn ang="0">
                  <a:pos x="15" y="262"/>
                </a:cxn>
                <a:cxn ang="0">
                  <a:pos x="13" y="241"/>
                </a:cxn>
                <a:cxn ang="0">
                  <a:pos x="13" y="224"/>
                </a:cxn>
                <a:cxn ang="0">
                  <a:pos x="13" y="205"/>
                </a:cxn>
                <a:cxn ang="0">
                  <a:pos x="13" y="186"/>
                </a:cxn>
                <a:cxn ang="0">
                  <a:pos x="13" y="165"/>
                </a:cxn>
                <a:cxn ang="0">
                  <a:pos x="13" y="146"/>
                </a:cxn>
                <a:cxn ang="0">
                  <a:pos x="11" y="129"/>
                </a:cxn>
                <a:cxn ang="0">
                  <a:pos x="11" y="108"/>
                </a:cxn>
                <a:cxn ang="0">
                  <a:pos x="7" y="87"/>
                </a:cxn>
                <a:cxn ang="0">
                  <a:pos x="5" y="66"/>
                </a:cxn>
                <a:cxn ang="0">
                  <a:pos x="4" y="43"/>
                </a:cxn>
                <a:cxn ang="0">
                  <a:pos x="0" y="22"/>
                </a:cxn>
                <a:cxn ang="0">
                  <a:pos x="5" y="1"/>
                </a:cxn>
                <a:cxn ang="0">
                  <a:pos x="24" y="7"/>
                </a:cxn>
              </a:cxnLst>
              <a:rect l="0" t="0" r="r" b="b"/>
              <a:pathLst>
                <a:path w="74" h="547">
                  <a:moveTo>
                    <a:pt x="28" y="13"/>
                  </a:moveTo>
                  <a:lnTo>
                    <a:pt x="28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2" y="39"/>
                  </a:lnTo>
                  <a:lnTo>
                    <a:pt x="32" y="45"/>
                  </a:lnTo>
                  <a:lnTo>
                    <a:pt x="34" y="51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7"/>
                  </a:lnTo>
                  <a:lnTo>
                    <a:pt x="40" y="83"/>
                  </a:lnTo>
                  <a:lnTo>
                    <a:pt x="40" y="87"/>
                  </a:lnTo>
                  <a:lnTo>
                    <a:pt x="42" y="95"/>
                  </a:lnTo>
                  <a:lnTo>
                    <a:pt x="43" y="98"/>
                  </a:lnTo>
                  <a:lnTo>
                    <a:pt x="43" y="102"/>
                  </a:lnTo>
                  <a:lnTo>
                    <a:pt x="45" y="108"/>
                  </a:lnTo>
                  <a:lnTo>
                    <a:pt x="45" y="112"/>
                  </a:lnTo>
                  <a:lnTo>
                    <a:pt x="47" y="119"/>
                  </a:lnTo>
                  <a:lnTo>
                    <a:pt x="47" y="123"/>
                  </a:lnTo>
                  <a:lnTo>
                    <a:pt x="49" y="129"/>
                  </a:lnTo>
                  <a:lnTo>
                    <a:pt x="49" y="133"/>
                  </a:lnTo>
                  <a:lnTo>
                    <a:pt x="49" y="136"/>
                  </a:lnTo>
                  <a:lnTo>
                    <a:pt x="49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3" y="155"/>
                  </a:lnTo>
                  <a:lnTo>
                    <a:pt x="53" y="161"/>
                  </a:lnTo>
                  <a:lnTo>
                    <a:pt x="55" y="165"/>
                  </a:lnTo>
                  <a:lnTo>
                    <a:pt x="55" y="171"/>
                  </a:lnTo>
                  <a:lnTo>
                    <a:pt x="57" y="176"/>
                  </a:lnTo>
                  <a:lnTo>
                    <a:pt x="57" y="180"/>
                  </a:lnTo>
                  <a:lnTo>
                    <a:pt x="57" y="186"/>
                  </a:lnTo>
                  <a:lnTo>
                    <a:pt x="57" y="190"/>
                  </a:lnTo>
                  <a:lnTo>
                    <a:pt x="59" y="195"/>
                  </a:lnTo>
                  <a:lnTo>
                    <a:pt x="59" y="199"/>
                  </a:lnTo>
                  <a:lnTo>
                    <a:pt x="59" y="205"/>
                  </a:lnTo>
                  <a:lnTo>
                    <a:pt x="61" y="209"/>
                  </a:lnTo>
                  <a:lnTo>
                    <a:pt x="61" y="214"/>
                  </a:lnTo>
                  <a:lnTo>
                    <a:pt x="61" y="218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4" y="233"/>
                  </a:lnTo>
                  <a:lnTo>
                    <a:pt x="64" y="237"/>
                  </a:lnTo>
                  <a:lnTo>
                    <a:pt x="64" y="241"/>
                  </a:lnTo>
                  <a:lnTo>
                    <a:pt x="66" y="249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66" y="262"/>
                  </a:lnTo>
                  <a:lnTo>
                    <a:pt x="66" y="268"/>
                  </a:lnTo>
                  <a:lnTo>
                    <a:pt x="66" y="273"/>
                  </a:lnTo>
                  <a:lnTo>
                    <a:pt x="66" y="277"/>
                  </a:lnTo>
                  <a:lnTo>
                    <a:pt x="68" y="285"/>
                  </a:lnTo>
                  <a:lnTo>
                    <a:pt x="68" y="289"/>
                  </a:lnTo>
                  <a:lnTo>
                    <a:pt x="70" y="294"/>
                  </a:lnTo>
                  <a:lnTo>
                    <a:pt x="70" y="300"/>
                  </a:lnTo>
                  <a:lnTo>
                    <a:pt x="70" y="306"/>
                  </a:lnTo>
                  <a:lnTo>
                    <a:pt x="70" y="311"/>
                  </a:lnTo>
                  <a:lnTo>
                    <a:pt x="72" y="319"/>
                  </a:lnTo>
                  <a:lnTo>
                    <a:pt x="72" y="323"/>
                  </a:lnTo>
                  <a:lnTo>
                    <a:pt x="72" y="328"/>
                  </a:lnTo>
                  <a:lnTo>
                    <a:pt x="74" y="336"/>
                  </a:lnTo>
                  <a:lnTo>
                    <a:pt x="74" y="342"/>
                  </a:lnTo>
                  <a:lnTo>
                    <a:pt x="74" y="348"/>
                  </a:lnTo>
                  <a:lnTo>
                    <a:pt x="74" y="355"/>
                  </a:lnTo>
                  <a:lnTo>
                    <a:pt x="74" y="361"/>
                  </a:lnTo>
                  <a:lnTo>
                    <a:pt x="74" y="368"/>
                  </a:lnTo>
                  <a:lnTo>
                    <a:pt x="74" y="372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91"/>
                  </a:lnTo>
                  <a:lnTo>
                    <a:pt x="74" y="399"/>
                  </a:lnTo>
                  <a:lnTo>
                    <a:pt x="74" y="403"/>
                  </a:lnTo>
                  <a:lnTo>
                    <a:pt x="74" y="408"/>
                  </a:lnTo>
                  <a:lnTo>
                    <a:pt x="74" y="416"/>
                  </a:lnTo>
                  <a:lnTo>
                    <a:pt x="74" y="420"/>
                  </a:lnTo>
                  <a:lnTo>
                    <a:pt x="74" y="425"/>
                  </a:lnTo>
                  <a:lnTo>
                    <a:pt x="74" y="431"/>
                  </a:lnTo>
                  <a:lnTo>
                    <a:pt x="74" y="437"/>
                  </a:lnTo>
                  <a:lnTo>
                    <a:pt x="72" y="441"/>
                  </a:lnTo>
                  <a:lnTo>
                    <a:pt x="72" y="448"/>
                  </a:lnTo>
                  <a:lnTo>
                    <a:pt x="72" y="452"/>
                  </a:lnTo>
                  <a:lnTo>
                    <a:pt x="72" y="460"/>
                  </a:lnTo>
                  <a:lnTo>
                    <a:pt x="70" y="463"/>
                  </a:lnTo>
                  <a:lnTo>
                    <a:pt x="70" y="469"/>
                  </a:lnTo>
                  <a:lnTo>
                    <a:pt x="70" y="477"/>
                  </a:lnTo>
                  <a:lnTo>
                    <a:pt x="70" y="483"/>
                  </a:lnTo>
                  <a:lnTo>
                    <a:pt x="70" y="486"/>
                  </a:lnTo>
                  <a:lnTo>
                    <a:pt x="70" y="494"/>
                  </a:lnTo>
                  <a:lnTo>
                    <a:pt x="70" y="500"/>
                  </a:lnTo>
                  <a:lnTo>
                    <a:pt x="70" y="505"/>
                  </a:lnTo>
                  <a:lnTo>
                    <a:pt x="70" y="511"/>
                  </a:lnTo>
                  <a:lnTo>
                    <a:pt x="70" y="521"/>
                  </a:lnTo>
                  <a:lnTo>
                    <a:pt x="70" y="526"/>
                  </a:lnTo>
                  <a:lnTo>
                    <a:pt x="72" y="534"/>
                  </a:lnTo>
                  <a:lnTo>
                    <a:pt x="70" y="538"/>
                  </a:lnTo>
                  <a:lnTo>
                    <a:pt x="66" y="545"/>
                  </a:lnTo>
                  <a:lnTo>
                    <a:pt x="62" y="545"/>
                  </a:lnTo>
                  <a:lnTo>
                    <a:pt x="57" y="547"/>
                  </a:lnTo>
                  <a:lnTo>
                    <a:pt x="49" y="545"/>
                  </a:lnTo>
                  <a:lnTo>
                    <a:pt x="47" y="545"/>
                  </a:lnTo>
                  <a:lnTo>
                    <a:pt x="42" y="540"/>
                  </a:lnTo>
                  <a:lnTo>
                    <a:pt x="42" y="534"/>
                  </a:lnTo>
                  <a:lnTo>
                    <a:pt x="40" y="526"/>
                  </a:lnTo>
                  <a:lnTo>
                    <a:pt x="40" y="521"/>
                  </a:lnTo>
                  <a:lnTo>
                    <a:pt x="40" y="511"/>
                  </a:lnTo>
                  <a:lnTo>
                    <a:pt x="40" y="507"/>
                  </a:lnTo>
                  <a:lnTo>
                    <a:pt x="40" y="500"/>
                  </a:lnTo>
                  <a:lnTo>
                    <a:pt x="38" y="494"/>
                  </a:lnTo>
                  <a:lnTo>
                    <a:pt x="38" y="488"/>
                  </a:lnTo>
                  <a:lnTo>
                    <a:pt x="38" y="483"/>
                  </a:lnTo>
                  <a:lnTo>
                    <a:pt x="36" y="477"/>
                  </a:lnTo>
                  <a:lnTo>
                    <a:pt x="36" y="471"/>
                  </a:lnTo>
                  <a:lnTo>
                    <a:pt x="34" y="465"/>
                  </a:lnTo>
                  <a:lnTo>
                    <a:pt x="34" y="460"/>
                  </a:lnTo>
                  <a:lnTo>
                    <a:pt x="32" y="454"/>
                  </a:lnTo>
                  <a:lnTo>
                    <a:pt x="32" y="450"/>
                  </a:lnTo>
                  <a:lnTo>
                    <a:pt x="30" y="443"/>
                  </a:lnTo>
                  <a:lnTo>
                    <a:pt x="30" y="439"/>
                  </a:lnTo>
                  <a:lnTo>
                    <a:pt x="30" y="433"/>
                  </a:lnTo>
                  <a:lnTo>
                    <a:pt x="28" y="427"/>
                  </a:lnTo>
                  <a:lnTo>
                    <a:pt x="28" y="424"/>
                  </a:lnTo>
                  <a:lnTo>
                    <a:pt x="26" y="416"/>
                  </a:lnTo>
                  <a:lnTo>
                    <a:pt x="24" y="412"/>
                  </a:lnTo>
                  <a:lnTo>
                    <a:pt x="24" y="406"/>
                  </a:lnTo>
                  <a:lnTo>
                    <a:pt x="23" y="401"/>
                  </a:lnTo>
                  <a:lnTo>
                    <a:pt x="23" y="395"/>
                  </a:lnTo>
                  <a:lnTo>
                    <a:pt x="23" y="389"/>
                  </a:lnTo>
                  <a:lnTo>
                    <a:pt x="23" y="384"/>
                  </a:lnTo>
                  <a:lnTo>
                    <a:pt x="21" y="378"/>
                  </a:lnTo>
                  <a:lnTo>
                    <a:pt x="21" y="372"/>
                  </a:lnTo>
                  <a:lnTo>
                    <a:pt x="21" y="365"/>
                  </a:lnTo>
                  <a:lnTo>
                    <a:pt x="19" y="359"/>
                  </a:lnTo>
                  <a:lnTo>
                    <a:pt x="19" y="353"/>
                  </a:lnTo>
                  <a:lnTo>
                    <a:pt x="19" y="346"/>
                  </a:lnTo>
                  <a:lnTo>
                    <a:pt x="19" y="338"/>
                  </a:lnTo>
                  <a:lnTo>
                    <a:pt x="17" y="334"/>
                  </a:lnTo>
                  <a:lnTo>
                    <a:pt x="17" y="328"/>
                  </a:lnTo>
                  <a:lnTo>
                    <a:pt x="17" y="321"/>
                  </a:lnTo>
                  <a:lnTo>
                    <a:pt x="15" y="315"/>
                  </a:lnTo>
                  <a:lnTo>
                    <a:pt x="15" y="311"/>
                  </a:lnTo>
                  <a:lnTo>
                    <a:pt x="15" y="304"/>
                  </a:lnTo>
                  <a:lnTo>
                    <a:pt x="15" y="300"/>
                  </a:lnTo>
                  <a:lnTo>
                    <a:pt x="15" y="294"/>
                  </a:lnTo>
                  <a:lnTo>
                    <a:pt x="15" y="287"/>
                  </a:lnTo>
                  <a:lnTo>
                    <a:pt x="15" y="283"/>
                  </a:lnTo>
                  <a:lnTo>
                    <a:pt x="15" y="277"/>
                  </a:lnTo>
                  <a:lnTo>
                    <a:pt x="15" y="271"/>
                  </a:lnTo>
                  <a:lnTo>
                    <a:pt x="15" y="268"/>
                  </a:lnTo>
                  <a:lnTo>
                    <a:pt x="15" y="262"/>
                  </a:lnTo>
                  <a:lnTo>
                    <a:pt x="15" y="258"/>
                  </a:lnTo>
                  <a:lnTo>
                    <a:pt x="13" y="252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13" y="237"/>
                  </a:lnTo>
                  <a:lnTo>
                    <a:pt x="13" y="233"/>
                  </a:lnTo>
                  <a:lnTo>
                    <a:pt x="13" y="228"/>
                  </a:lnTo>
                  <a:lnTo>
                    <a:pt x="13" y="224"/>
                  </a:lnTo>
                  <a:lnTo>
                    <a:pt x="13" y="218"/>
                  </a:lnTo>
                  <a:lnTo>
                    <a:pt x="13" y="214"/>
                  </a:lnTo>
                  <a:lnTo>
                    <a:pt x="13" y="209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3" y="195"/>
                  </a:lnTo>
                  <a:lnTo>
                    <a:pt x="13" y="190"/>
                  </a:lnTo>
                  <a:lnTo>
                    <a:pt x="13" y="186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3" y="171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3" y="155"/>
                  </a:lnTo>
                  <a:lnTo>
                    <a:pt x="13" y="152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3" y="136"/>
                  </a:lnTo>
                  <a:lnTo>
                    <a:pt x="13" y="133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11" y="117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8"/>
                  </a:lnTo>
                  <a:lnTo>
                    <a:pt x="9" y="93"/>
                  </a:lnTo>
                  <a:lnTo>
                    <a:pt x="7" y="87"/>
                  </a:lnTo>
                  <a:lnTo>
                    <a:pt x="7" y="83"/>
                  </a:lnTo>
                  <a:lnTo>
                    <a:pt x="7" y="76"/>
                  </a:lnTo>
                  <a:lnTo>
                    <a:pt x="5" y="72"/>
                  </a:lnTo>
                  <a:lnTo>
                    <a:pt x="5" y="66"/>
                  </a:lnTo>
                  <a:lnTo>
                    <a:pt x="5" y="60"/>
                  </a:lnTo>
                  <a:lnTo>
                    <a:pt x="5" y="57"/>
                  </a:lnTo>
                  <a:lnTo>
                    <a:pt x="5" y="51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4" y="7"/>
                  </a:lnTo>
                  <a:lnTo>
                    <a:pt x="28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4285" y="1973"/>
              <a:ext cx="51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5" y="4"/>
                </a:cxn>
                <a:cxn ang="0">
                  <a:pos x="99" y="6"/>
                </a:cxn>
                <a:cxn ang="0">
                  <a:pos x="101" y="11"/>
                </a:cxn>
                <a:cxn ang="0">
                  <a:pos x="103" y="19"/>
                </a:cxn>
                <a:cxn ang="0">
                  <a:pos x="101" y="25"/>
                </a:cxn>
                <a:cxn ang="0">
                  <a:pos x="99" y="32"/>
                </a:cxn>
                <a:cxn ang="0">
                  <a:pos x="95" y="34"/>
                </a:cxn>
                <a:cxn ang="0">
                  <a:pos x="94" y="36"/>
                </a:cxn>
                <a:cxn ang="0">
                  <a:pos x="90" y="38"/>
                </a:cxn>
                <a:cxn ang="0">
                  <a:pos x="84" y="38"/>
                </a:cxn>
                <a:cxn ang="0">
                  <a:pos x="80" y="38"/>
                </a:cxn>
                <a:cxn ang="0">
                  <a:pos x="76" y="38"/>
                </a:cxn>
                <a:cxn ang="0">
                  <a:pos x="71" y="38"/>
                </a:cxn>
                <a:cxn ang="0">
                  <a:pos x="67" y="38"/>
                </a:cxn>
                <a:cxn ang="0">
                  <a:pos x="61" y="36"/>
                </a:cxn>
                <a:cxn ang="0">
                  <a:pos x="59" y="36"/>
                </a:cxn>
                <a:cxn ang="0">
                  <a:pos x="54" y="36"/>
                </a:cxn>
                <a:cxn ang="0">
                  <a:pos x="50" y="36"/>
                </a:cxn>
                <a:cxn ang="0">
                  <a:pos x="42" y="34"/>
                </a:cxn>
                <a:cxn ang="0">
                  <a:pos x="35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21" y="34"/>
                </a:cxn>
                <a:cxn ang="0">
                  <a:pos x="17" y="34"/>
                </a:cxn>
                <a:cxn ang="0">
                  <a:pos x="10" y="32"/>
                </a:cxn>
                <a:cxn ang="0">
                  <a:pos x="6" y="27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03" h="38">
                  <a:moveTo>
                    <a:pt x="17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5" y="4"/>
                  </a:lnTo>
                  <a:lnTo>
                    <a:pt x="99" y="6"/>
                  </a:lnTo>
                  <a:lnTo>
                    <a:pt x="101" y="11"/>
                  </a:lnTo>
                  <a:lnTo>
                    <a:pt x="103" y="19"/>
                  </a:lnTo>
                  <a:lnTo>
                    <a:pt x="101" y="25"/>
                  </a:lnTo>
                  <a:lnTo>
                    <a:pt x="99" y="32"/>
                  </a:lnTo>
                  <a:lnTo>
                    <a:pt x="95" y="34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80" y="38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42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4296" y="2026"/>
              <a:ext cx="18" cy="230"/>
            </a:xfrm>
            <a:custGeom>
              <a:avLst/>
              <a:gdLst/>
              <a:ahLst/>
              <a:cxnLst>
                <a:cxn ang="0">
                  <a:pos x="36" y="329"/>
                </a:cxn>
                <a:cxn ang="0">
                  <a:pos x="36" y="345"/>
                </a:cxn>
                <a:cxn ang="0">
                  <a:pos x="34" y="360"/>
                </a:cxn>
                <a:cxn ang="0">
                  <a:pos x="33" y="373"/>
                </a:cxn>
                <a:cxn ang="0">
                  <a:pos x="31" y="388"/>
                </a:cxn>
                <a:cxn ang="0">
                  <a:pos x="29" y="406"/>
                </a:cxn>
                <a:cxn ang="0">
                  <a:pos x="27" y="419"/>
                </a:cxn>
                <a:cxn ang="0">
                  <a:pos x="27" y="434"/>
                </a:cxn>
                <a:cxn ang="0">
                  <a:pos x="27" y="449"/>
                </a:cxn>
                <a:cxn ang="0">
                  <a:pos x="21" y="459"/>
                </a:cxn>
                <a:cxn ang="0">
                  <a:pos x="14" y="461"/>
                </a:cxn>
                <a:cxn ang="0">
                  <a:pos x="6" y="459"/>
                </a:cxn>
                <a:cxn ang="0">
                  <a:pos x="2" y="449"/>
                </a:cxn>
                <a:cxn ang="0">
                  <a:pos x="0" y="162"/>
                </a:cxn>
                <a:cxn ang="0">
                  <a:pos x="0" y="155"/>
                </a:cxn>
                <a:cxn ang="0">
                  <a:pos x="0" y="143"/>
                </a:cxn>
                <a:cxn ang="0">
                  <a:pos x="0" y="134"/>
                </a:cxn>
                <a:cxn ang="0">
                  <a:pos x="0" y="124"/>
                </a:cxn>
                <a:cxn ang="0">
                  <a:pos x="0" y="115"/>
                </a:cxn>
                <a:cxn ang="0">
                  <a:pos x="2" y="105"/>
                </a:cxn>
                <a:cxn ang="0">
                  <a:pos x="4" y="96"/>
                </a:cxn>
                <a:cxn ang="0">
                  <a:pos x="4" y="84"/>
                </a:cxn>
                <a:cxn ang="0">
                  <a:pos x="6" y="77"/>
                </a:cxn>
                <a:cxn ang="0">
                  <a:pos x="6" y="67"/>
                </a:cxn>
                <a:cxn ang="0">
                  <a:pos x="8" y="58"/>
                </a:cxn>
                <a:cxn ang="0">
                  <a:pos x="8" y="46"/>
                </a:cxn>
                <a:cxn ang="0">
                  <a:pos x="8" y="37"/>
                </a:cxn>
                <a:cxn ang="0">
                  <a:pos x="10" y="27"/>
                </a:cxn>
                <a:cxn ang="0">
                  <a:pos x="10" y="18"/>
                </a:cxn>
                <a:cxn ang="0">
                  <a:pos x="10" y="6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6"/>
                </a:cxn>
                <a:cxn ang="0">
                  <a:pos x="36" y="14"/>
                </a:cxn>
              </a:cxnLst>
              <a:rect l="0" t="0" r="r" b="b"/>
              <a:pathLst>
                <a:path w="36" h="461">
                  <a:moveTo>
                    <a:pt x="36" y="14"/>
                  </a:moveTo>
                  <a:lnTo>
                    <a:pt x="36" y="329"/>
                  </a:lnTo>
                  <a:lnTo>
                    <a:pt x="36" y="337"/>
                  </a:lnTo>
                  <a:lnTo>
                    <a:pt x="36" y="345"/>
                  </a:lnTo>
                  <a:lnTo>
                    <a:pt x="36" y="352"/>
                  </a:lnTo>
                  <a:lnTo>
                    <a:pt x="34" y="360"/>
                  </a:lnTo>
                  <a:lnTo>
                    <a:pt x="33" y="367"/>
                  </a:lnTo>
                  <a:lnTo>
                    <a:pt x="33" y="373"/>
                  </a:lnTo>
                  <a:lnTo>
                    <a:pt x="31" y="381"/>
                  </a:lnTo>
                  <a:lnTo>
                    <a:pt x="31" y="388"/>
                  </a:lnTo>
                  <a:lnTo>
                    <a:pt x="29" y="398"/>
                  </a:lnTo>
                  <a:lnTo>
                    <a:pt x="29" y="406"/>
                  </a:lnTo>
                  <a:lnTo>
                    <a:pt x="27" y="411"/>
                  </a:lnTo>
                  <a:lnTo>
                    <a:pt x="27" y="419"/>
                  </a:lnTo>
                  <a:lnTo>
                    <a:pt x="27" y="426"/>
                  </a:lnTo>
                  <a:lnTo>
                    <a:pt x="27" y="434"/>
                  </a:lnTo>
                  <a:lnTo>
                    <a:pt x="27" y="442"/>
                  </a:lnTo>
                  <a:lnTo>
                    <a:pt x="27" y="449"/>
                  </a:lnTo>
                  <a:lnTo>
                    <a:pt x="25" y="455"/>
                  </a:lnTo>
                  <a:lnTo>
                    <a:pt x="21" y="459"/>
                  </a:lnTo>
                  <a:lnTo>
                    <a:pt x="17" y="459"/>
                  </a:lnTo>
                  <a:lnTo>
                    <a:pt x="14" y="461"/>
                  </a:lnTo>
                  <a:lnTo>
                    <a:pt x="10" y="459"/>
                  </a:lnTo>
                  <a:lnTo>
                    <a:pt x="6" y="459"/>
                  </a:lnTo>
                  <a:lnTo>
                    <a:pt x="2" y="455"/>
                  </a:lnTo>
                  <a:lnTo>
                    <a:pt x="2" y="449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2" y="101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8" y="58"/>
                  </a:lnTo>
                  <a:lnTo>
                    <a:pt x="8" y="52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3922" y="2436"/>
              <a:ext cx="301" cy="216"/>
            </a:xfrm>
            <a:custGeom>
              <a:avLst/>
              <a:gdLst/>
              <a:ahLst/>
              <a:cxnLst>
                <a:cxn ang="0">
                  <a:pos x="555" y="51"/>
                </a:cxn>
                <a:cxn ang="0">
                  <a:pos x="521" y="50"/>
                </a:cxn>
                <a:cxn ang="0">
                  <a:pos x="489" y="50"/>
                </a:cxn>
                <a:cxn ang="0">
                  <a:pos x="456" y="48"/>
                </a:cxn>
                <a:cxn ang="0">
                  <a:pos x="426" y="48"/>
                </a:cxn>
                <a:cxn ang="0">
                  <a:pos x="392" y="48"/>
                </a:cxn>
                <a:cxn ang="0">
                  <a:pos x="361" y="50"/>
                </a:cxn>
                <a:cxn ang="0">
                  <a:pos x="331" y="53"/>
                </a:cxn>
                <a:cxn ang="0">
                  <a:pos x="302" y="59"/>
                </a:cxn>
                <a:cxn ang="0">
                  <a:pos x="270" y="69"/>
                </a:cxn>
                <a:cxn ang="0">
                  <a:pos x="243" y="82"/>
                </a:cxn>
                <a:cxn ang="0">
                  <a:pos x="215" y="99"/>
                </a:cxn>
                <a:cxn ang="0">
                  <a:pos x="188" y="122"/>
                </a:cxn>
                <a:cxn ang="0">
                  <a:pos x="161" y="152"/>
                </a:cxn>
                <a:cxn ang="0">
                  <a:pos x="148" y="177"/>
                </a:cxn>
                <a:cxn ang="0">
                  <a:pos x="137" y="198"/>
                </a:cxn>
                <a:cxn ang="0">
                  <a:pos x="129" y="223"/>
                </a:cxn>
                <a:cxn ang="0">
                  <a:pos x="120" y="247"/>
                </a:cxn>
                <a:cxn ang="0">
                  <a:pos x="112" y="274"/>
                </a:cxn>
                <a:cxn ang="0">
                  <a:pos x="104" y="299"/>
                </a:cxn>
                <a:cxn ang="0">
                  <a:pos x="97" y="325"/>
                </a:cxn>
                <a:cxn ang="0">
                  <a:pos x="91" y="350"/>
                </a:cxn>
                <a:cxn ang="0">
                  <a:pos x="85" y="373"/>
                </a:cxn>
                <a:cxn ang="0">
                  <a:pos x="70" y="413"/>
                </a:cxn>
                <a:cxn ang="0">
                  <a:pos x="44" y="432"/>
                </a:cxn>
                <a:cxn ang="0">
                  <a:pos x="11" y="420"/>
                </a:cxn>
                <a:cxn ang="0">
                  <a:pos x="0" y="396"/>
                </a:cxn>
                <a:cxn ang="0">
                  <a:pos x="4" y="369"/>
                </a:cxn>
                <a:cxn ang="0">
                  <a:pos x="9" y="346"/>
                </a:cxn>
                <a:cxn ang="0">
                  <a:pos x="15" y="320"/>
                </a:cxn>
                <a:cxn ang="0">
                  <a:pos x="23" y="293"/>
                </a:cxn>
                <a:cxn ang="0">
                  <a:pos x="32" y="264"/>
                </a:cxn>
                <a:cxn ang="0">
                  <a:pos x="44" y="238"/>
                </a:cxn>
                <a:cxn ang="0">
                  <a:pos x="53" y="213"/>
                </a:cxn>
                <a:cxn ang="0">
                  <a:pos x="64" y="186"/>
                </a:cxn>
                <a:cxn ang="0">
                  <a:pos x="78" y="160"/>
                </a:cxn>
                <a:cxn ang="0">
                  <a:pos x="93" y="139"/>
                </a:cxn>
                <a:cxn ang="0">
                  <a:pos x="112" y="110"/>
                </a:cxn>
                <a:cxn ang="0">
                  <a:pos x="146" y="76"/>
                </a:cxn>
                <a:cxn ang="0">
                  <a:pos x="169" y="55"/>
                </a:cxn>
                <a:cxn ang="0">
                  <a:pos x="192" y="38"/>
                </a:cxn>
                <a:cxn ang="0">
                  <a:pos x="217" y="29"/>
                </a:cxn>
                <a:cxn ang="0">
                  <a:pos x="241" y="17"/>
                </a:cxn>
                <a:cxn ang="0">
                  <a:pos x="266" y="11"/>
                </a:cxn>
                <a:cxn ang="0">
                  <a:pos x="291" y="4"/>
                </a:cxn>
                <a:cxn ang="0">
                  <a:pos x="316" y="2"/>
                </a:cxn>
                <a:cxn ang="0">
                  <a:pos x="342" y="0"/>
                </a:cxn>
                <a:cxn ang="0">
                  <a:pos x="367" y="0"/>
                </a:cxn>
                <a:cxn ang="0">
                  <a:pos x="395" y="0"/>
                </a:cxn>
                <a:cxn ang="0">
                  <a:pos x="422" y="0"/>
                </a:cxn>
                <a:cxn ang="0">
                  <a:pos x="452" y="4"/>
                </a:cxn>
                <a:cxn ang="0">
                  <a:pos x="479" y="4"/>
                </a:cxn>
                <a:cxn ang="0">
                  <a:pos x="515" y="8"/>
                </a:cxn>
                <a:cxn ang="0">
                  <a:pos x="540" y="11"/>
                </a:cxn>
                <a:cxn ang="0">
                  <a:pos x="576" y="19"/>
                </a:cxn>
                <a:cxn ang="0">
                  <a:pos x="601" y="32"/>
                </a:cxn>
                <a:cxn ang="0">
                  <a:pos x="582" y="51"/>
                </a:cxn>
              </a:cxnLst>
              <a:rect l="0" t="0" r="r" b="b"/>
              <a:pathLst>
                <a:path w="601" h="432">
                  <a:moveTo>
                    <a:pt x="582" y="51"/>
                  </a:moveTo>
                  <a:lnTo>
                    <a:pt x="574" y="51"/>
                  </a:lnTo>
                  <a:lnTo>
                    <a:pt x="567" y="51"/>
                  </a:lnTo>
                  <a:lnTo>
                    <a:pt x="561" y="51"/>
                  </a:lnTo>
                  <a:lnTo>
                    <a:pt x="555" y="51"/>
                  </a:lnTo>
                  <a:lnTo>
                    <a:pt x="548" y="51"/>
                  </a:lnTo>
                  <a:lnTo>
                    <a:pt x="540" y="51"/>
                  </a:lnTo>
                  <a:lnTo>
                    <a:pt x="534" y="51"/>
                  </a:lnTo>
                  <a:lnTo>
                    <a:pt x="529" y="51"/>
                  </a:lnTo>
                  <a:lnTo>
                    <a:pt x="521" y="50"/>
                  </a:lnTo>
                  <a:lnTo>
                    <a:pt x="515" y="50"/>
                  </a:lnTo>
                  <a:lnTo>
                    <a:pt x="509" y="50"/>
                  </a:lnTo>
                  <a:lnTo>
                    <a:pt x="504" y="50"/>
                  </a:lnTo>
                  <a:lnTo>
                    <a:pt x="496" y="50"/>
                  </a:lnTo>
                  <a:lnTo>
                    <a:pt x="489" y="50"/>
                  </a:lnTo>
                  <a:lnTo>
                    <a:pt x="483" y="50"/>
                  </a:lnTo>
                  <a:lnTo>
                    <a:pt x="477" y="50"/>
                  </a:lnTo>
                  <a:lnTo>
                    <a:pt x="470" y="48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1" y="48"/>
                  </a:lnTo>
                  <a:lnTo>
                    <a:pt x="443" y="48"/>
                  </a:lnTo>
                  <a:lnTo>
                    <a:pt x="437" y="48"/>
                  </a:lnTo>
                  <a:lnTo>
                    <a:pt x="432" y="48"/>
                  </a:lnTo>
                  <a:lnTo>
                    <a:pt x="426" y="48"/>
                  </a:lnTo>
                  <a:lnTo>
                    <a:pt x="418" y="48"/>
                  </a:lnTo>
                  <a:lnTo>
                    <a:pt x="411" y="48"/>
                  </a:lnTo>
                  <a:lnTo>
                    <a:pt x="405" y="48"/>
                  </a:lnTo>
                  <a:lnTo>
                    <a:pt x="399" y="48"/>
                  </a:lnTo>
                  <a:lnTo>
                    <a:pt x="392" y="48"/>
                  </a:lnTo>
                  <a:lnTo>
                    <a:pt x="386" y="48"/>
                  </a:lnTo>
                  <a:lnTo>
                    <a:pt x="380" y="48"/>
                  </a:lnTo>
                  <a:lnTo>
                    <a:pt x="374" y="50"/>
                  </a:lnTo>
                  <a:lnTo>
                    <a:pt x="367" y="50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48" y="51"/>
                  </a:lnTo>
                  <a:lnTo>
                    <a:pt x="342" y="51"/>
                  </a:lnTo>
                  <a:lnTo>
                    <a:pt x="336" y="53"/>
                  </a:lnTo>
                  <a:lnTo>
                    <a:pt x="331" y="53"/>
                  </a:lnTo>
                  <a:lnTo>
                    <a:pt x="325" y="55"/>
                  </a:lnTo>
                  <a:lnTo>
                    <a:pt x="317" y="55"/>
                  </a:lnTo>
                  <a:lnTo>
                    <a:pt x="314" y="55"/>
                  </a:lnTo>
                  <a:lnTo>
                    <a:pt x="306" y="57"/>
                  </a:lnTo>
                  <a:lnTo>
                    <a:pt x="302" y="59"/>
                  </a:lnTo>
                  <a:lnTo>
                    <a:pt x="295" y="61"/>
                  </a:lnTo>
                  <a:lnTo>
                    <a:pt x="289" y="63"/>
                  </a:lnTo>
                  <a:lnTo>
                    <a:pt x="283" y="65"/>
                  </a:lnTo>
                  <a:lnTo>
                    <a:pt x="277" y="67"/>
                  </a:lnTo>
                  <a:lnTo>
                    <a:pt x="270" y="69"/>
                  </a:lnTo>
                  <a:lnTo>
                    <a:pt x="266" y="72"/>
                  </a:lnTo>
                  <a:lnTo>
                    <a:pt x="260" y="72"/>
                  </a:lnTo>
                  <a:lnTo>
                    <a:pt x="253" y="76"/>
                  </a:lnTo>
                  <a:lnTo>
                    <a:pt x="247" y="80"/>
                  </a:lnTo>
                  <a:lnTo>
                    <a:pt x="243" y="82"/>
                  </a:lnTo>
                  <a:lnTo>
                    <a:pt x="236" y="84"/>
                  </a:lnTo>
                  <a:lnTo>
                    <a:pt x="232" y="89"/>
                  </a:lnTo>
                  <a:lnTo>
                    <a:pt x="226" y="91"/>
                  </a:lnTo>
                  <a:lnTo>
                    <a:pt x="219" y="95"/>
                  </a:lnTo>
                  <a:lnTo>
                    <a:pt x="215" y="99"/>
                  </a:lnTo>
                  <a:lnTo>
                    <a:pt x="209" y="103"/>
                  </a:lnTo>
                  <a:lnTo>
                    <a:pt x="203" y="107"/>
                  </a:lnTo>
                  <a:lnTo>
                    <a:pt x="198" y="110"/>
                  </a:lnTo>
                  <a:lnTo>
                    <a:pt x="192" y="116"/>
                  </a:lnTo>
                  <a:lnTo>
                    <a:pt x="188" y="122"/>
                  </a:lnTo>
                  <a:lnTo>
                    <a:pt x="182" y="126"/>
                  </a:lnTo>
                  <a:lnTo>
                    <a:pt x="175" y="131"/>
                  </a:lnTo>
                  <a:lnTo>
                    <a:pt x="171" y="137"/>
                  </a:lnTo>
                  <a:lnTo>
                    <a:pt x="165" y="145"/>
                  </a:lnTo>
                  <a:lnTo>
                    <a:pt x="161" y="152"/>
                  </a:lnTo>
                  <a:lnTo>
                    <a:pt x="156" y="160"/>
                  </a:lnTo>
                  <a:lnTo>
                    <a:pt x="154" y="164"/>
                  </a:lnTo>
                  <a:lnTo>
                    <a:pt x="152" y="167"/>
                  </a:lnTo>
                  <a:lnTo>
                    <a:pt x="150" y="171"/>
                  </a:lnTo>
                  <a:lnTo>
                    <a:pt x="148" y="177"/>
                  </a:lnTo>
                  <a:lnTo>
                    <a:pt x="146" y="181"/>
                  </a:lnTo>
                  <a:lnTo>
                    <a:pt x="144" y="185"/>
                  </a:lnTo>
                  <a:lnTo>
                    <a:pt x="141" y="188"/>
                  </a:lnTo>
                  <a:lnTo>
                    <a:pt x="139" y="194"/>
                  </a:lnTo>
                  <a:lnTo>
                    <a:pt x="137" y="198"/>
                  </a:lnTo>
                  <a:lnTo>
                    <a:pt x="135" y="204"/>
                  </a:lnTo>
                  <a:lnTo>
                    <a:pt x="133" y="207"/>
                  </a:lnTo>
                  <a:lnTo>
                    <a:pt x="131" y="213"/>
                  </a:lnTo>
                  <a:lnTo>
                    <a:pt x="131" y="219"/>
                  </a:lnTo>
                  <a:lnTo>
                    <a:pt x="129" y="223"/>
                  </a:lnTo>
                  <a:lnTo>
                    <a:pt x="127" y="228"/>
                  </a:lnTo>
                  <a:lnTo>
                    <a:pt x="125" y="232"/>
                  </a:lnTo>
                  <a:lnTo>
                    <a:pt x="122" y="238"/>
                  </a:lnTo>
                  <a:lnTo>
                    <a:pt x="122" y="243"/>
                  </a:lnTo>
                  <a:lnTo>
                    <a:pt x="120" y="247"/>
                  </a:lnTo>
                  <a:lnTo>
                    <a:pt x="120" y="255"/>
                  </a:lnTo>
                  <a:lnTo>
                    <a:pt x="116" y="259"/>
                  </a:lnTo>
                  <a:lnTo>
                    <a:pt x="114" y="264"/>
                  </a:lnTo>
                  <a:lnTo>
                    <a:pt x="114" y="268"/>
                  </a:lnTo>
                  <a:lnTo>
                    <a:pt x="112" y="274"/>
                  </a:lnTo>
                  <a:lnTo>
                    <a:pt x="110" y="280"/>
                  </a:lnTo>
                  <a:lnTo>
                    <a:pt x="108" y="283"/>
                  </a:lnTo>
                  <a:lnTo>
                    <a:pt x="106" y="289"/>
                  </a:lnTo>
                  <a:lnTo>
                    <a:pt x="104" y="295"/>
                  </a:lnTo>
                  <a:lnTo>
                    <a:pt x="104" y="299"/>
                  </a:lnTo>
                  <a:lnTo>
                    <a:pt x="103" y="304"/>
                  </a:lnTo>
                  <a:lnTo>
                    <a:pt x="101" y="308"/>
                  </a:lnTo>
                  <a:lnTo>
                    <a:pt x="99" y="316"/>
                  </a:lnTo>
                  <a:lnTo>
                    <a:pt x="97" y="320"/>
                  </a:lnTo>
                  <a:lnTo>
                    <a:pt x="97" y="325"/>
                  </a:lnTo>
                  <a:lnTo>
                    <a:pt x="95" y="331"/>
                  </a:lnTo>
                  <a:lnTo>
                    <a:pt x="95" y="335"/>
                  </a:lnTo>
                  <a:lnTo>
                    <a:pt x="93" y="340"/>
                  </a:lnTo>
                  <a:lnTo>
                    <a:pt x="93" y="344"/>
                  </a:lnTo>
                  <a:lnTo>
                    <a:pt x="91" y="350"/>
                  </a:lnTo>
                  <a:lnTo>
                    <a:pt x="89" y="354"/>
                  </a:lnTo>
                  <a:lnTo>
                    <a:pt x="87" y="359"/>
                  </a:lnTo>
                  <a:lnTo>
                    <a:pt x="87" y="363"/>
                  </a:lnTo>
                  <a:lnTo>
                    <a:pt x="87" y="369"/>
                  </a:lnTo>
                  <a:lnTo>
                    <a:pt x="85" y="373"/>
                  </a:lnTo>
                  <a:lnTo>
                    <a:pt x="84" y="380"/>
                  </a:lnTo>
                  <a:lnTo>
                    <a:pt x="80" y="388"/>
                  </a:lnTo>
                  <a:lnTo>
                    <a:pt x="78" y="396"/>
                  </a:lnTo>
                  <a:lnTo>
                    <a:pt x="76" y="405"/>
                  </a:lnTo>
                  <a:lnTo>
                    <a:pt x="70" y="413"/>
                  </a:lnTo>
                  <a:lnTo>
                    <a:pt x="68" y="420"/>
                  </a:lnTo>
                  <a:lnTo>
                    <a:pt x="61" y="424"/>
                  </a:lnTo>
                  <a:lnTo>
                    <a:pt x="55" y="430"/>
                  </a:lnTo>
                  <a:lnTo>
                    <a:pt x="49" y="430"/>
                  </a:lnTo>
                  <a:lnTo>
                    <a:pt x="44" y="432"/>
                  </a:lnTo>
                  <a:lnTo>
                    <a:pt x="34" y="432"/>
                  </a:lnTo>
                  <a:lnTo>
                    <a:pt x="28" y="432"/>
                  </a:lnTo>
                  <a:lnTo>
                    <a:pt x="23" y="430"/>
                  </a:lnTo>
                  <a:lnTo>
                    <a:pt x="17" y="426"/>
                  </a:lnTo>
                  <a:lnTo>
                    <a:pt x="11" y="420"/>
                  </a:lnTo>
                  <a:lnTo>
                    <a:pt x="7" y="417"/>
                  </a:lnTo>
                  <a:lnTo>
                    <a:pt x="4" y="409"/>
                  </a:lnTo>
                  <a:lnTo>
                    <a:pt x="0" y="403"/>
                  </a:lnTo>
                  <a:lnTo>
                    <a:pt x="0" y="398"/>
                  </a:lnTo>
                  <a:lnTo>
                    <a:pt x="0" y="396"/>
                  </a:lnTo>
                  <a:lnTo>
                    <a:pt x="0" y="390"/>
                  </a:lnTo>
                  <a:lnTo>
                    <a:pt x="2" y="386"/>
                  </a:lnTo>
                  <a:lnTo>
                    <a:pt x="2" y="380"/>
                  </a:lnTo>
                  <a:lnTo>
                    <a:pt x="4" y="377"/>
                  </a:lnTo>
                  <a:lnTo>
                    <a:pt x="4" y="369"/>
                  </a:lnTo>
                  <a:lnTo>
                    <a:pt x="6" y="365"/>
                  </a:lnTo>
                  <a:lnTo>
                    <a:pt x="6" y="359"/>
                  </a:lnTo>
                  <a:lnTo>
                    <a:pt x="7" y="356"/>
                  </a:lnTo>
                  <a:lnTo>
                    <a:pt x="9" y="352"/>
                  </a:lnTo>
                  <a:lnTo>
                    <a:pt x="9" y="346"/>
                  </a:lnTo>
                  <a:lnTo>
                    <a:pt x="9" y="340"/>
                  </a:lnTo>
                  <a:lnTo>
                    <a:pt x="11" y="335"/>
                  </a:lnTo>
                  <a:lnTo>
                    <a:pt x="13" y="329"/>
                  </a:lnTo>
                  <a:lnTo>
                    <a:pt x="15" y="325"/>
                  </a:lnTo>
                  <a:lnTo>
                    <a:pt x="15" y="320"/>
                  </a:lnTo>
                  <a:lnTo>
                    <a:pt x="17" y="314"/>
                  </a:lnTo>
                  <a:lnTo>
                    <a:pt x="17" y="308"/>
                  </a:lnTo>
                  <a:lnTo>
                    <a:pt x="21" y="304"/>
                  </a:lnTo>
                  <a:lnTo>
                    <a:pt x="21" y="299"/>
                  </a:lnTo>
                  <a:lnTo>
                    <a:pt x="23" y="293"/>
                  </a:lnTo>
                  <a:lnTo>
                    <a:pt x="25" y="287"/>
                  </a:lnTo>
                  <a:lnTo>
                    <a:pt x="26" y="282"/>
                  </a:lnTo>
                  <a:lnTo>
                    <a:pt x="28" y="276"/>
                  </a:lnTo>
                  <a:lnTo>
                    <a:pt x="30" y="272"/>
                  </a:lnTo>
                  <a:lnTo>
                    <a:pt x="32" y="264"/>
                  </a:lnTo>
                  <a:lnTo>
                    <a:pt x="34" y="261"/>
                  </a:lnTo>
                  <a:lnTo>
                    <a:pt x="36" y="255"/>
                  </a:lnTo>
                  <a:lnTo>
                    <a:pt x="38" y="249"/>
                  </a:lnTo>
                  <a:lnTo>
                    <a:pt x="40" y="243"/>
                  </a:lnTo>
                  <a:lnTo>
                    <a:pt x="44" y="238"/>
                  </a:lnTo>
                  <a:lnTo>
                    <a:pt x="44" y="234"/>
                  </a:lnTo>
                  <a:lnTo>
                    <a:pt x="47" y="228"/>
                  </a:lnTo>
                  <a:lnTo>
                    <a:pt x="49" y="223"/>
                  </a:lnTo>
                  <a:lnTo>
                    <a:pt x="53" y="219"/>
                  </a:lnTo>
                  <a:lnTo>
                    <a:pt x="53" y="213"/>
                  </a:lnTo>
                  <a:lnTo>
                    <a:pt x="55" y="207"/>
                  </a:lnTo>
                  <a:lnTo>
                    <a:pt x="59" y="202"/>
                  </a:lnTo>
                  <a:lnTo>
                    <a:pt x="61" y="196"/>
                  </a:lnTo>
                  <a:lnTo>
                    <a:pt x="63" y="192"/>
                  </a:lnTo>
                  <a:lnTo>
                    <a:pt x="64" y="186"/>
                  </a:lnTo>
                  <a:lnTo>
                    <a:pt x="68" y="181"/>
                  </a:lnTo>
                  <a:lnTo>
                    <a:pt x="70" y="177"/>
                  </a:lnTo>
                  <a:lnTo>
                    <a:pt x="72" y="171"/>
                  </a:lnTo>
                  <a:lnTo>
                    <a:pt x="76" y="167"/>
                  </a:lnTo>
                  <a:lnTo>
                    <a:pt x="78" y="160"/>
                  </a:lnTo>
                  <a:lnTo>
                    <a:pt x="82" y="156"/>
                  </a:lnTo>
                  <a:lnTo>
                    <a:pt x="84" y="152"/>
                  </a:lnTo>
                  <a:lnTo>
                    <a:pt x="87" y="147"/>
                  </a:lnTo>
                  <a:lnTo>
                    <a:pt x="89" y="143"/>
                  </a:lnTo>
                  <a:lnTo>
                    <a:pt x="93" y="139"/>
                  </a:lnTo>
                  <a:lnTo>
                    <a:pt x="95" y="133"/>
                  </a:lnTo>
                  <a:lnTo>
                    <a:pt x="99" y="129"/>
                  </a:lnTo>
                  <a:lnTo>
                    <a:pt x="103" y="126"/>
                  </a:lnTo>
                  <a:lnTo>
                    <a:pt x="104" y="120"/>
                  </a:lnTo>
                  <a:lnTo>
                    <a:pt x="112" y="110"/>
                  </a:lnTo>
                  <a:lnTo>
                    <a:pt x="118" y="105"/>
                  </a:lnTo>
                  <a:lnTo>
                    <a:pt x="123" y="95"/>
                  </a:lnTo>
                  <a:lnTo>
                    <a:pt x="131" y="89"/>
                  </a:lnTo>
                  <a:lnTo>
                    <a:pt x="139" y="82"/>
                  </a:lnTo>
                  <a:lnTo>
                    <a:pt x="146" y="76"/>
                  </a:lnTo>
                  <a:lnTo>
                    <a:pt x="150" y="72"/>
                  </a:lnTo>
                  <a:lnTo>
                    <a:pt x="156" y="67"/>
                  </a:lnTo>
                  <a:lnTo>
                    <a:pt x="160" y="63"/>
                  </a:lnTo>
                  <a:lnTo>
                    <a:pt x="165" y="59"/>
                  </a:lnTo>
                  <a:lnTo>
                    <a:pt x="169" y="55"/>
                  </a:lnTo>
                  <a:lnTo>
                    <a:pt x="175" y="53"/>
                  </a:lnTo>
                  <a:lnTo>
                    <a:pt x="179" y="48"/>
                  </a:lnTo>
                  <a:lnTo>
                    <a:pt x="182" y="48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8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3" y="31"/>
                  </a:lnTo>
                  <a:lnTo>
                    <a:pt x="217" y="29"/>
                  </a:lnTo>
                  <a:lnTo>
                    <a:pt x="222" y="27"/>
                  </a:lnTo>
                  <a:lnTo>
                    <a:pt x="226" y="25"/>
                  </a:lnTo>
                  <a:lnTo>
                    <a:pt x="232" y="21"/>
                  </a:lnTo>
                  <a:lnTo>
                    <a:pt x="236" y="19"/>
                  </a:lnTo>
                  <a:lnTo>
                    <a:pt x="241" y="17"/>
                  </a:lnTo>
                  <a:lnTo>
                    <a:pt x="245" y="15"/>
                  </a:lnTo>
                  <a:lnTo>
                    <a:pt x="253" y="13"/>
                  </a:lnTo>
                  <a:lnTo>
                    <a:pt x="257" y="11"/>
                  </a:lnTo>
                  <a:lnTo>
                    <a:pt x="260" y="11"/>
                  </a:lnTo>
                  <a:lnTo>
                    <a:pt x="266" y="11"/>
                  </a:lnTo>
                  <a:lnTo>
                    <a:pt x="270" y="10"/>
                  </a:lnTo>
                  <a:lnTo>
                    <a:pt x="276" y="8"/>
                  </a:lnTo>
                  <a:lnTo>
                    <a:pt x="279" y="6"/>
                  </a:lnTo>
                  <a:lnTo>
                    <a:pt x="287" y="6"/>
                  </a:lnTo>
                  <a:lnTo>
                    <a:pt x="291" y="4"/>
                  </a:lnTo>
                  <a:lnTo>
                    <a:pt x="296" y="4"/>
                  </a:lnTo>
                  <a:lnTo>
                    <a:pt x="302" y="4"/>
                  </a:lnTo>
                  <a:lnTo>
                    <a:pt x="306" y="4"/>
                  </a:lnTo>
                  <a:lnTo>
                    <a:pt x="312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2" y="0"/>
                  </a:lnTo>
                  <a:lnTo>
                    <a:pt x="428" y="2"/>
                  </a:lnTo>
                  <a:lnTo>
                    <a:pt x="435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52" y="4"/>
                  </a:lnTo>
                  <a:lnTo>
                    <a:pt x="458" y="4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4"/>
                  </a:lnTo>
                  <a:lnTo>
                    <a:pt x="479" y="4"/>
                  </a:lnTo>
                  <a:lnTo>
                    <a:pt x="487" y="4"/>
                  </a:lnTo>
                  <a:lnTo>
                    <a:pt x="492" y="6"/>
                  </a:lnTo>
                  <a:lnTo>
                    <a:pt x="500" y="6"/>
                  </a:lnTo>
                  <a:lnTo>
                    <a:pt x="506" y="8"/>
                  </a:lnTo>
                  <a:lnTo>
                    <a:pt x="515" y="8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9" y="11"/>
                  </a:lnTo>
                  <a:lnTo>
                    <a:pt x="532" y="11"/>
                  </a:lnTo>
                  <a:lnTo>
                    <a:pt x="540" y="11"/>
                  </a:lnTo>
                  <a:lnTo>
                    <a:pt x="548" y="11"/>
                  </a:lnTo>
                  <a:lnTo>
                    <a:pt x="557" y="13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9"/>
                  </a:lnTo>
                  <a:lnTo>
                    <a:pt x="582" y="19"/>
                  </a:lnTo>
                  <a:lnTo>
                    <a:pt x="587" y="21"/>
                  </a:lnTo>
                  <a:lnTo>
                    <a:pt x="593" y="25"/>
                  </a:lnTo>
                  <a:lnTo>
                    <a:pt x="597" y="29"/>
                  </a:lnTo>
                  <a:lnTo>
                    <a:pt x="601" y="32"/>
                  </a:lnTo>
                  <a:lnTo>
                    <a:pt x="601" y="38"/>
                  </a:lnTo>
                  <a:lnTo>
                    <a:pt x="599" y="42"/>
                  </a:lnTo>
                  <a:lnTo>
                    <a:pt x="593" y="48"/>
                  </a:lnTo>
                  <a:lnTo>
                    <a:pt x="589" y="50"/>
                  </a:lnTo>
                  <a:lnTo>
                    <a:pt x="582" y="51"/>
                  </a:lnTo>
                  <a:lnTo>
                    <a:pt x="58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4408" y="2435"/>
              <a:ext cx="319" cy="216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76" y="2"/>
                </a:cxn>
                <a:cxn ang="0">
                  <a:pos x="114" y="0"/>
                </a:cxn>
                <a:cxn ang="0">
                  <a:pos x="152" y="0"/>
                </a:cxn>
                <a:cxn ang="0">
                  <a:pos x="192" y="0"/>
                </a:cxn>
                <a:cxn ang="0">
                  <a:pos x="230" y="0"/>
                </a:cxn>
                <a:cxn ang="0">
                  <a:pos x="268" y="2"/>
                </a:cxn>
                <a:cxn ang="0">
                  <a:pos x="306" y="6"/>
                </a:cxn>
                <a:cxn ang="0">
                  <a:pos x="344" y="13"/>
                </a:cxn>
                <a:cxn ang="0">
                  <a:pos x="382" y="21"/>
                </a:cxn>
                <a:cxn ang="0">
                  <a:pos x="416" y="33"/>
                </a:cxn>
                <a:cxn ang="0">
                  <a:pos x="450" y="46"/>
                </a:cxn>
                <a:cxn ang="0">
                  <a:pos x="481" y="65"/>
                </a:cxn>
                <a:cxn ang="0">
                  <a:pos x="511" y="86"/>
                </a:cxn>
                <a:cxn ang="0">
                  <a:pos x="540" y="112"/>
                </a:cxn>
                <a:cxn ang="0">
                  <a:pos x="566" y="145"/>
                </a:cxn>
                <a:cxn ang="0">
                  <a:pos x="582" y="171"/>
                </a:cxn>
                <a:cxn ang="0">
                  <a:pos x="593" y="198"/>
                </a:cxn>
                <a:cxn ang="0">
                  <a:pos x="602" y="225"/>
                </a:cxn>
                <a:cxn ang="0">
                  <a:pos x="610" y="245"/>
                </a:cxn>
                <a:cxn ang="0">
                  <a:pos x="616" y="266"/>
                </a:cxn>
                <a:cxn ang="0">
                  <a:pos x="621" y="293"/>
                </a:cxn>
                <a:cxn ang="0">
                  <a:pos x="625" y="310"/>
                </a:cxn>
                <a:cxn ang="0">
                  <a:pos x="627" y="327"/>
                </a:cxn>
                <a:cxn ang="0">
                  <a:pos x="631" y="348"/>
                </a:cxn>
                <a:cxn ang="0">
                  <a:pos x="635" y="379"/>
                </a:cxn>
                <a:cxn ang="0">
                  <a:pos x="637" y="405"/>
                </a:cxn>
                <a:cxn ang="0">
                  <a:pos x="623" y="428"/>
                </a:cxn>
                <a:cxn ang="0">
                  <a:pos x="602" y="428"/>
                </a:cxn>
                <a:cxn ang="0">
                  <a:pos x="587" y="415"/>
                </a:cxn>
                <a:cxn ang="0">
                  <a:pos x="580" y="388"/>
                </a:cxn>
                <a:cxn ang="0">
                  <a:pos x="574" y="360"/>
                </a:cxn>
                <a:cxn ang="0">
                  <a:pos x="566" y="331"/>
                </a:cxn>
                <a:cxn ang="0">
                  <a:pos x="562" y="303"/>
                </a:cxn>
                <a:cxn ang="0">
                  <a:pos x="557" y="274"/>
                </a:cxn>
                <a:cxn ang="0">
                  <a:pos x="549" y="245"/>
                </a:cxn>
                <a:cxn ang="0">
                  <a:pos x="538" y="219"/>
                </a:cxn>
                <a:cxn ang="0">
                  <a:pos x="523" y="192"/>
                </a:cxn>
                <a:cxn ang="0">
                  <a:pos x="504" y="162"/>
                </a:cxn>
                <a:cxn ang="0">
                  <a:pos x="479" y="135"/>
                </a:cxn>
                <a:cxn ang="0">
                  <a:pos x="452" y="110"/>
                </a:cxn>
                <a:cxn ang="0">
                  <a:pos x="426" y="93"/>
                </a:cxn>
                <a:cxn ang="0">
                  <a:pos x="393" y="74"/>
                </a:cxn>
                <a:cxn ang="0">
                  <a:pos x="363" y="63"/>
                </a:cxn>
                <a:cxn ang="0">
                  <a:pos x="332" y="52"/>
                </a:cxn>
                <a:cxn ang="0">
                  <a:pos x="298" y="44"/>
                </a:cxn>
                <a:cxn ang="0">
                  <a:pos x="264" y="38"/>
                </a:cxn>
                <a:cxn ang="0">
                  <a:pos x="230" y="34"/>
                </a:cxn>
                <a:cxn ang="0">
                  <a:pos x="194" y="33"/>
                </a:cxn>
                <a:cxn ang="0">
                  <a:pos x="159" y="31"/>
                </a:cxn>
                <a:cxn ang="0">
                  <a:pos x="123" y="31"/>
                </a:cxn>
                <a:cxn ang="0">
                  <a:pos x="89" y="31"/>
                </a:cxn>
                <a:cxn ang="0">
                  <a:pos x="55" y="31"/>
                </a:cxn>
                <a:cxn ang="0">
                  <a:pos x="19" y="31"/>
                </a:cxn>
                <a:cxn ang="0">
                  <a:pos x="0" y="23"/>
                </a:cxn>
                <a:cxn ang="0">
                  <a:pos x="5" y="6"/>
                </a:cxn>
              </a:cxnLst>
              <a:rect l="0" t="0" r="r" b="b"/>
              <a:pathLst>
                <a:path w="637" h="432">
                  <a:moveTo>
                    <a:pt x="11" y="6"/>
                  </a:moveTo>
                  <a:lnTo>
                    <a:pt x="21" y="4"/>
                  </a:lnTo>
                  <a:lnTo>
                    <a:pt x="30" y="4"/>
                  </a:lnTo>
                  <a:lnTo>
                    <a:pt x="38" y="4"/>
                  </a:lnTo>
                  <a:lnTo>
                    <a:pt x="47" y="4"/>
                  </a:lnTo>
                  <a:lnTo>
                    <a:pt x="57" y="4"/>
                  </a:lnTo>
                  <a:lnTo>
                    <a:pt x="66" y="4"/>
                  </a:lnTo>
                  <a:lnTo>
                    <a:pt x="76" y="2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0"/>
                  </a:lnTo>
                  <a:lnTo>
                    <a:pt x="220" y="0"/>
                  </a:lnTo>
                  <a:lnTo>
                    <a:pt x="230" y="0"/>
                  </a:lnTo>
                  <a:lnTo>
                    <a:pt x="239" y="2"/>
                  </a:lnTo>
                  <a:lnTo>
                    <a:pt x="249" y="2"/>
                  </a:lnTo>
                  <a:lnTo>
                    <a:pt x="258" y="2"/>
                  </a:lnTo>
                  <a:lnTo>
                    <a:pt x="268" y="2"/>
                  </a:lnTo>
                  <a:lnTo>
                    <a:pt x="279" y="4"/>
                  </a:lnTo>
                  <a:lnTo>
                    <a:pt x="289" y="4"/>
                  </a:lnTo>
                  <a:lnTo>
                    <a:pt x="298" y="6"/>
                  </a:lnTo>
                  <a:lnTo>
                    <a:pt x="306" y="6"/>
                  </a:lnTo>
                  <a:lnTo>
                    <a:pt x="317" y="8"/>
                  </a:lnTo>
                  <a:lnTo>
                    <a:pt x="325" y="10"/>
                  </a:lnTo>
                  <a:lnTo>
                    <a:pt x="334" y="12"/>
                  </a:lnTo>
                  <a:lnTo>
                    <a:pt x="344" y="13"/>
                  </a:lnTo>
                  <a:lnTo>
                    <a:pt x="353" y="13"/>
                  </a:lnTo>
                  <a:lnTo>
                    <a:pt x="363" y="15"/>
                  </a:lnTo>
                  <a:lnTo>
                    <a:pt x="372" y="17"/>
                  </a:lnTo>
                  <a:lnTo>
                    <a:pt x="382" y="21"/>
                  </a:lnTo>
                  <a:lnTo>
                    <a:pt x="391" y="23"/>
                  </a:lnTo>
                  <a:lnTo>
                    <a:pt x="399" y="27"/>
                  </a:lnTo>
                  <a:lnTo>
                    <a:pt x="407" y="29"/>
                  </a:lnTo>
                  <a:lnTo>
                    <a:pt x="416" y="33"/>
                  </a:lnTo>
                  <a:lnTo>
                    <a:pt x="426" y="34"/>
                  </a:lnTo>
                  <a:lnTo>
                    <a:pt x="433" y="38"/>
                  </a:lnTo>
                  <a:lnTo>
                    <a:pt x="441" y="42"/>
                  </a:lnTo>
                  <a:lnTo>
                    <a:pt x="450" y="46"/>
                  </a:lnTo>
                  <a:lnTo>
                    <a:pt x="458" y="50"/>
                  </a:lnTo>
                  <a:lnTo>
                    <a:pt x="466" y="55"/>
                  </a:lnTo>
                  <a:lnTo>
                    <a:pt x="473" y="59"/>
                  </a:lnTo>
                  <a:lnTo>
                    <a:pt x="481" y="65"/>
                  </a:lnTo>
                  <a:lnTo>
                    <a:pt x="488" y="69"/>
                  </a:lnTo>
                  <a:lnTo>
                    <a:pt x="496" y="74"/>
                  </a:lnTo>
                  <a:lnTo>
                    <a:pt x="504" y="80"/>
                  </a:lnTo>
                  <a:lnTo>
                    <a:pt x="511" y="86"/>
                  </a:lnTo>
                  <a:lnTo>
                    <a:pt x="519" y="93"/>
                  </a:lnTo>
                  <a:lnTo>
                    <a:pt x="524" y="99"/>
                  </a:lnTo>
                  <a:lnTo>
                    <a:pt x="532" y="107"/>
                  </a:lnTo>
                  <a:lnTo>
                    <a:pt x="540" y="112"/>
                  </a:lnTo>
                  <a:lnTo>
                    <a:pt x="547" y="120"/>
                  </a:lnTo>
                  <a:lnTo>
                    <a:pt x="553" y="128"/>
                  </a:lnTo>
                  <a:lnTo>
                    <a:pt x="559" y="135"/>
                  </a:lnTo>
                  <a:lnTo>
                    <a:pt x="566" y="145"/>
                  </a:lnTo>
                  <a:lnTo>
                    <a:pt x="572" y="154"/>
                  </a:lnTo>
                  <a:lnTo>
                    <a:pt x="576" y="158"/>
                  </a:lnTo>
                  <a:lnTo>
                    <a:pt x="578" y="164"/>
                  </a:lnTo>
                  <a:lnTo>
                    <a:pt x="582" y="171"/>
                  </a:lnTo>
                  <a:lnTo>
                    <a:pt x="585" y="177"/>
                  </a:lnTo>
                  <a:lnTo>
                    <a:pt x="587" y="183"/>
                  </a:lnTo>
                  <a:lnTo>
                    <a:pt x="591" y="190"/>
                  </a:lnTo>
                  <a:lnTo>
                    <a:pt x="593" y="198"/>
                  </a:lnTo>
                  <a:lnTo>
                    <a:pt x="597" y="206"/>
                  </a:lnTo>
                  <a:lnTo>
                    <a:pt x="601" y="213"/>
                  </a:lnTo>
                  <a:lnTo>
                    <a:pt x="602" y="221"/>
                  </a:lnTo>
                  <a:lnTo>
                    <a:pt x="602" y="225"/>
                  </a:lnTo>
                  <a:lnTo>
                    <a:pt x="604" y="228"/>
                  </a:lnTo>
                  <a:lnTo>
                    <a:pt x="606" y="232"/>
                  </a:lnTo>
                  <a:lnTo>
                    <a:pt x="608" y="238"/>
                  </a:lnTo>
                  <a:lnTo>
                    <a:pt x="610" y="245"/>
                  </a:lnTo>
                  <a:lnTo>
                    <a:pt x="612" y="255"/>
                  </a:lnTo>
                  <a:lnTo>
                    <a:pt x="614" y="257"/>
                  </a:lnTo>
                  <a:lnTo>
                    <a:pt x="616" y="263"/>
                  </a:lnTo>
                  <a:lnTo>
                    <a:pt x="616" y="266"/>
                  </a:lnTo>
                  <a:lnTo>
                    <a:pt x="618" y="272"/>
                  </a:lnTo>
                  <a:lnTo>
                    <a:pt x="620" y="280"/>
                  </a:lnTo>
                  <a:lnTo>
                    <a:pt x="620" y="289"/>
                  </a:lnTo>
                  <a:lnTo>
                    <a:pt x="621" y="293"/>
                  </a:lnTo>
                  <a:lnTo>
                    <a:pt x="621" y="297"/>
                  </a:lnTo>
                  <a:lnTo>
                    <a:pt x="623" y="301"/>
                  </a:lnTo>
                  <a:lnTo>
                    <a:pt x="625" y="306"/>
                  </a:lnTo>
                  <a:lnTo>
                    <a:pt x="625" y="310"/>
                  </a:lnTo>
                  <a:lnTo>
                    <a:pt x="625" y="314"/>
                  </a:lnTo>
                  <a:lnTo>
                    <a:pt x="627" y="318"/>
                  </a:lnTo>
                  <a:lnTo>
                    <a:pt x="627" y="323"/>
                  </a:lnTo>
                  <a:lnTo>
                    <a:pt x="627" y="327"/>
                  </a:lnTo>
                  <a:lnTo>
                    <a:pt x="627" y="331"/>
                  </a:lnTo>
                  <a:lnTo>
                    <a:pt x="629" y="337"/>
                  </a:lnTo>
                  <a:lnTo>
                    <a:pt x="631" y="341"/>
                  </a:lnTo>
                  <a:lnTo>
                    <a:pt x="631" y="348"/>
                  </a:lnTo>
                  <a:lnTo>
                    <a:pt x="633" y="356"/>
                  </a:lnTo>
                  <a:lnTo>
                    <a:pt x="633" y="363"/>
                  </a:lnTo>
                  <a:lnTo>
                    <a:pt x="635" y="371"/>
                  </a:lnTo>
                  <a:lnTo>
                    <a:pt x="635" y="379"/>
                  </a:lnTo>
                  <a:lnTo>
                    <a:pt x="637" y="386"/>
                  </a:lnTo>
                  <a:lnTo>
                    <a:pt x="637" y="394"/>
                  </a:lnTo>
                  <a:lnTo>
                    <a:pt x="637" y="400"/>
                  </a:lnTo>
                  <a:lnTo>
                    <a:pt x="637" y="405"/>
                  </a:lnTo>
                  <a:lnTo>
                    <a:pt x="635" y="413"/>
                  </a:lnTo>
                  <a:lnTo>
                    <a:pt x="633" y="417"/>
                  </a:lnTo>
                  <a:lnTo>
                    <a:pt x="631" y="422"/>
                  </a:lnTo>
                  <a:lnTo>
                    <a:pt x="623" y="428"/>
                  </a:lnTo>
                  <a:lnTo>
                    <a:pt x="616" y="432"/>
                  </a:lnTo>
                  <a:lnTo>
                    <a:pt x="610" y="430"/>
                  </a:lnTo>
                  <a:lnTo>
                    <a:pt x="606" y="430"/>
                  </a:lnTo>
                  <a:lnTo>
                    <a:pt x="602" y="428"/>
                  </a:lnTo>
                  <a:lnTo>
                    <a:pt x="599" y="426"/>
                  </a:lnTo>
                  <a:lnTo>
                    <a:pt x="593" y="422"/>
                  </a:lnTo>
                  <a:lnTo>
                    <a:pt x="591" y="420"/>
                  </a:lnTo>
                  <a:lnTo>
                    <a:pt x="587" y="415"/>
                  </a:lnTo>
                  <a:lnTo>
                    <a:pt x="585" y="409"/>
                  </a:lnTo>
                  <a:lnTo>
                    <a:pt x="583" y="401"/>
                  </a:lnTo>
                  <a:lnTo>
                    <a:pt x="582" y="396"/>
                  </a:lnTo>
                  <a:lnTo>
                    <a:pt x="580" y="388"/>
                  </a:lnTo>
                  <a:lnTo>
                    <a:pt x="578" y="380"/>
                  </a:lnTo>
                  <a:lnTo>
                    <a:pt x="576" y="373"/>
                  </a:lnTo>
                  <a:lnTo>
                    <a:pt x="576" y="367"/>
                  </a:lnTo>
                  <a:lnTo>
                    <a:pt x="574" y="360"/>
                  </a:lnTo>
                  <a:lnTo>
                    <a:pt x="572" y="354"/>
                  </a:lnTo>
                  <a:lnTo>
                    <a:pt x="570" y="344"/>
                  </a:lnTo>
                  <a:lnTo>
                    <a:pt x="568" y="337"/>
                  </a:lnTo>
                  <a:lnTo>
                    <a:pt x="566" y="331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4" y="310"/>
                  </a:lnTo>
                  <a:lnTo>
                    <a:pt x="562" y="303"/>
                  </a:lnTo>
                  <a:lnTo>
                    <a:pt x="561" y="295"/>
                  </a:lnTo>
                  <a:lnTo>
                    <a:pt x="559" y="287"/>
                  </a:lnTo>
                  <a:lnTo>
                    <a:pt x="559" y="282"/>
                  </a:lnTo>
                  <a:lnTo>
                    <a:pt x="557" y="274"/>
                  </a:lnTo>
                  <a:lnTo>
                    <a:pt x="555" y="266"/>
                  </a:lnTo>
                  <a:lnTo>
                    <a:pt x="551" y="259"/>
                  </a:lnTo>
                  <a:lnTo>
                    <a:pt x="549" y="253"/>
                  </a:lnTo>
                  <a:lnTo>
                    <a:pt x="549" y="245"/>
                  </a:lnTo>
                  <a:lnTo>
                    <a:pt x="547" y="240"/>
                  </a:lnTo>
                  <a:lnTo>
                    <a:pt x="543" y="232"/>
                  </a:lnTo>
                  <a:lnTo>
                    <a:pt x="542" y="225"/>
                  </a:lnTo>
                  <a:lnTo>
                    <a:pt x="538" y="219"/>
                  </a:lnTo>
                  <a:lnTo>
                    <a:pt x="534" y="213"/>
                  </a:lnTo>
                  <a:lnTo>
                    <a:pt x="532" y="206"/>
                  </a:lnTo>
                  <a:lnTo>
                    <a:pt x="528" y="198"/>
                  </a:lnTo>
                  <a:lnTo>
                    <a:pt x="523" y="192"/>
                  </a:lnTo>
                  <a:lnTo>
                    <a:pt x="521" y="188"/>
                  </a:lnTo>
                  <a:lnTo>
                    <a:pt x="515" y="179"/>
                  </a:lnTo>
                  <a:lnTo>
                    <a:pt x="509" y="171"/>
                  </a:lnTo>
                  <a:lnTo>
                    <a:pt x="504" y="162"/>
                  </a:lnTo>
                  <a:lnTo>
                    <a:pt x="498" y="156"/>
                  </a:lnTo>
                  <a:lnTo>
                    <a:pt x="490" y="149"/>
                  </a:lnTo>
                  <a:lnTo>
                    <a:pt x="485" y="143"/>
                  </a:lnTo>
                  <a:lnTo>
                    <a:pt x="479" y="135"/>
                  </a:lnTo>
                  <a:lnTo>
                    <a:pt x="471" y="129"/>
                  </a:lnTo>
                  <a:lnTo>
                    <a:pt x="466" y="124"/>
                  </a:lnTo>
                  <a:lnTo>
                    <a:pt x="458" y="118"/>
                  </a:lnTo>
                  <a:lnTo>
                    <a:pt x="452" y="110"/>
                  </a:lnTo>
                  <a:lnTo>
                    <a:pt x="445" y="107"/>
                  </a:lnTo>
                  <a:lnTo>
                    <a:pt x="439" y="101"/>
                  </a:lnTo>
                  <a:lnTo>
                    <a:pt x="431" y="97"/>
                  </a:lnTo>
                  <a:lnTo>
                    <a:pt x="426" y="93"/>
                  </a:lnTo>
                  <a:lnTo>
                    <a:pt x="418" y="90"/>
                  </a:lnTo>
                  <a:lnTo>
                    <a:pt x="410" y="84"/>
                  </a:lnTo>
                  <a:lnTo>
                    <a:pt x="401" y="80"/>
                  </a:lnTo>
                  <a:lnTo>
                    <a:pt x="393" y="74"/>
                  </a:lnTo>
                  <a:lnTo>
                    <a:pt x="388" y="72"/>
                  </a:lnTo>
                  <a:lnTo>
                    <a:pt x="378" y="69"/>
                  </a:lnTo>
                  <a:lnTo>
                    <a:pt x="372" y="67"/>
                  </a:lnTo>
                  <a:lnTo>
                    <a:pt x="363" y="63"/>
                  </a:lnTo>
                  <a:lnTo>
                    <a:pt x="357" y="61"/>
                  </a:lnTo>
                  <a:lnTo>
                    <a:pt x="348" y="57"/>
                  </a:lnTo>
                  <a:lnTo>
                    <a:pt x="340" y="55"/>
                  </a:lnTo>
                  <a:lnTo>
                    <a:pt x="332" y="52"/>
                  </a:lnTo>
                  <a:lnTo>
                    <a:pt x="323" y="50"/>
                  </a:lnTo>
                  <a:lnTo>
                    <a:pt x="315" y="50"/>
                  </a:lnTo>
                  <a:lnTo>
                    <a:pt x="306" y="46"/>
                  </a:lnTo>
                  <a:lnTo>
                    <a:pt x="298" y="44"/>
                  </a:lnTo>
                  <a:lnTo>
                    <a:pt x="291" y="44"/>
                  </a:lnTo>
                  <a:lnTo>
                    <a:pt x="281" y="40"/>
                  </a:lnTo>
                  <a:lnTo>
                    <a:pt x="272" y="40"/>
                  </a:lnTo>
                  <a:lnTo>
                    <a:pt x="264" y="38"/>
                  </a:lnTo>
                  <a:lnTo>
                    <a:pt x="254" y="38"/>
                  </a:lnTo>
                  <a:lnTo>
                    <a:pt x="247" y="36"/>
                  </a:lnTo>
                  <a:lnTo>
                    <a:pt x="237" y="34"/>
                  </a:lnTo>
                  <a:lnTo>
                    <a:pt x="230" y="34"/>
                  </a:lnTo>
                  <a:lnTo>
                    <a:pt x="220" y="34"/>
                  </a:lnTo>
                  <a:lnTo>
                    <a:pt x="211" y="33"/>
                  </a:lnTo>
                  <a:lnTo>
                    <a:pt x="203" y="33"/>
                  </a:lnTo>
                  <a:lnTo>
                    <a:pt x="194" y="33"/>
                  </a:lnTo>
                  <a:lnTo>
                    <a:pt x="186" y="33"/>
                  </a:lnTo>
                  <a:lnTo>
                    <a:pt x="176" y="31"/>
                  </a:lnTo>
                  <a:lnTo>
                    <a:pt x="167" y="31"/>
                  </a:lnTo>
                  <a:lnTo>
                    <a:pt x="159" y="31"/>
                  </a:lnTo>
                  <a:lnTo>
                    <a:pt x="150" y="31"/>
                  </a:lnTo>
                  <a:lnTo>
                    <a:pt x="140" y="31"/>
                  </a:lnTo>
                  <a:lnTo>
                    <a:pt x="133" y="31"/>
                  </a:lnTo>
                  <a:lnTo>
                    <a:pt x="123" y="31"/>
                  </a:lnTo>
                  <a:lnTo>
                    <a:pt x="116" y="31"/>
                  </a:lnTo>
                  <a:lnTo>
                    <a:pt x="106" y="31"/>
                  </a:lnTo>
                  <a:lnTo>
                    <a:pt x="97" y="31"/>
                  </a:lnTo>
                  <a:lnTo>
                    <a:pt x="89" y="31"/>
                  </a:lnTo>
                  <a:lnTo>
                    <a:pt x="79" y="31"/>
                  </a:lnTo>
                  <a:lnTo>
                    <a:pt x="72" y="31"/>
                  </a:lnTo>
                  <a:lnTo>
                    <a:pt x="62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8" y="31"/>
                  </a:lnTo>
                  <a:lnTo>
                    <a:pt x="19" y="31"/>
                  </a:lnTo>
                  <a:lnTo>
                    <a:pt x="11" y="33"/>
                  </a:lnTo>
                  <a:lnTo>
                    <a:pt x="5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4053" y="2543"/>
              <a:ext cx="73" cy="64"/>
            </a:xfrm>
            <a:custGeom>
              <a:avLst/>
              <a:gdLst/>
              <a:ahLst/>
              <a:cxnLst>
                <a:cxn ang="0">
                  <a:pos x="56" y="67"/>
                </a:cxn>
                <a:cxn ang="0">
                  <a:pos x="71" y="72"/>
                </a:cxn>
                <a:cxn ang="0">
                  <a:pos x="84" y="76"/>
                </a:cxn>
                <a:cxn ang="0">
                  <a:pos x="92" y="78"/>
                </a:cxn>
                <a:cxn ang="0">
                  <a:pos x="97" y="82"/>
                </a:cxn>
                <a:cxn ang="0">
                  <a:pos x="105" y="93"/>
                </a:cxn>
                <a:cxn ang="0">
                  <a:pos x="105" y="103"/>
                </a:cxn>
                <a:cxn ang="0">
                  <a:pos x="99" y="114"/>
                </a:cxn>
                <a:cxn ang="0">
                  <a:pos x="88" y="122"/>
                </a:cxn>
                <a:cxn ang="0">
                  <a:pos x="78" y="124"/>
                </a:cxn>
                <a:cxn ang="0">
                  <a:pos x="71" y="127"/>
                </a:cxn>
                <a:cxn ang="0">
                  <a:pos x="61" y="127"/>
                </a:cxn>
                <a:cxn ang="0">
                  <a:pos x="50" y="125"/>
                </a:cxn>
                <a:cxn ang="0">
                  <a:pos x="38" y="120"/>
                </a:cxn>
                <a:cxn ang="0">
                  <a:pos x="27" y="116"/>
                </a:cxn>
                <a:cxn ang="0">
                  <a:pos x="19" y="108"/>
                </a:cxn>
                <a:cxn ang="0">
                  <a:pos x="12" y="101"/>
                </a:cxn>
                <a:cxn ang="0">
                  <a:pos x="6" y="91"/>
                </a:cxn>
                <a:cxn ang="0">
                  <a:pos x="2" y="82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2" y="27"/>
                </a:cxn>
                <a:cxn ang="0">
                  <a:pos x="19" y="19"/>
                </a:cxn>
                <a:cxn ang="0">
                  <a:pos x="33" y="11"/>
                </a:cxn>
                <a:cxn ang="0">
                  <a:pos x="44" y="6"/>
                </a:cxn>
                <a:cxn ang="0">
                  <a:pos x="54" y="4"/>
                </a:cxn>
                <a:cxn ang="0">
                  <a:pos x="61" y="2"/>
                </a:cxn>
                <a:cxn ang="0">
                  <a:pos x="71" y="0"/>
                </a:cxn>
                <a:cxn ang="0">
                  <a:pos x="80" y="2"/>
                </a:cxn>
                <a:cxn ang="0">
                  <a:pos x="92" y="2"/>
                </a:cxn>
                <a:cxn ang="0">
                  <a:pos x="105" y="4"/>
                </a:cxn>
                <a:cxn ang="0">
                  <a:pos x="116" y="6"/>
                </a:cxn>
                <a:cxn ang="0">
                  <a:pos x="132" y="8"/>
                </a:cxn>
                <a:cxn ang="0">
                  <a:pos x="139" y="11"/>
                </a:cxn>
                <a:cxn ang="0">
                  <a:pos x="145" y="13"/>
                </a:cxn>
                <a:cxn ang="0">
                  <a:pos x="145" y="17"/>
                </a:cxn>
                <a:cxn ang="0">
                  <a:pos x="135" y="23"/>
                </a:cxn>
                <a:cxn ang="0">
                  <a:pos x="130" y="25"/>
                </a:cxn>
                <a:cxn ang="0">
                  <a:pos x="120" y="28"/>
                </a:cxn>
                <a:cxn ang="0">
                  <a:pos x="111" y="30"/>
                </a:cxn>
                <a:cxn ang="0">
                  <a:pos x="99" y="32"/>
                </a:cxn>
                <a:cxn ang="0">
                  <a:pos x="88" y="34"/>
                </a:cxn>
                <a:cxn ang="0">
                  <a:pos x="78" y="38"/>
                </a:cxn>
                <a:cxn ang="0">
                  <a:pos x="71" y="40"/>
                </a:cxn>
                <a:cxn ang="0">
                  <a:pos x="61" y="44"/>
                </a:cxn>
                <a:cxn ang="0">
                  <a:pos x="50" y="49"/>
                </a:cxn>
              </a:cxnLst>
              <a:rect l="0" t="0" r="r" b="b"/>
              <a:pathLst>
                <a:path w="147" h="127">
                  <a:moveTo>
                    <a:pt x="50" y="49"/>
                  </a:moveTo>
                  <a:lnTo>
                    <a:pt x="56" y="67"/>
                  </a:lnTo>
                  <a:lnTo>
                    <a:pt x="61" y="68"/>
                  </a:lnTo>
                  <a:lnTo>
                    <a:pt x="71" y="72"/>
                  </a:lnTo>
                  <a:lnTo>
                    <a:pt x="76" y="76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5" y="80"/>
                  </a:lnTo>
                  <a:lnTo>
                    <a:pt x="97" y="82"/>
                  </a:lnTo>
                  <a:lnTo>
                    <a:pt x="103" y="86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5" y="103"/>
                  </a:lnTo>
                  <a:lnTo>
                    <a:pt x="103" y="108"/>
                  </a:lnTo>
                  <a:lnTo>
                    <a:pt x="99" y="114"/>
                  </a:lnTo>
                  <a:lnTo>
                    <a:pt x="94" y="118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78" y="124"/>
                  </a:lnTo>
                  <a:lnTo>
                    <a:pt x="75" y="125"/>
                  </a:lnTo>
                  <a:lnTo>
                    <a:pt x="71" y="127"/>
                  </a:lnTo>
                  <a:lnTo>
                    <a:pt x="65" y="127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0" y="125"/>
                  </a:lnTo>
                  <a:lnTo>
                    <a:pt x="44" y="122"/>
                  </a:lnTo>
                  <a:lnTo>
                    <a:pt x="38" y="120"/>
                  </a:lnTo>
                  <a:lnTo>
                    <a:pt x="35" y="118"/>
                  </a:lnTo>
                  <a:lnTo>
                    <a:pt x="27" y="116"/>
                  </a:lnTo>
                  <a:lnTo>
                    <a:pt x="23" y="110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2" y="101"/>
                  </a:lnTo>
                  <a:lnTo>
                    <a:pt x="10" y="95"/>
                  </a:lnTo>
                  <a:lnTo>
                    <a:pt x="6" y="91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4" y="42"/>
                  </a:lnTo>
                  <a:lnTo>
                    <a:pt x="6" y="38"/>
                  </a:lnTo>
                  <a:lnTo>
                    <a:pt x="10" y="32"/>
                  </a:lnTo>
                  <a:lnTo>
                    <a:pt x="12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7" y="15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5" y="4"/>
                  </a:lnTo>
                  <a:lnTo>
                    <a:pt x="111" y="4"/>
                  </a:lnTo>
                  <a:lnTo>
                    <a:pt x="116" y="6"/>
                  </a:lnTo>
                  <a:lnTo>
                    <a:pt x="124" y="6"/>
                  </a:lnTo>
                  <a:lnTo>
                    <a:pt x="132" y="8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1" y="21"/>
                  </a:lnTo>
                  <a:lnTo>
                    <a:pt x="135" y="23"/>
                  </a:lnTo>
                  <a:lnTo>
                    <a:pt x="132" y="23"/>
                  </a:lnTo>
                  <a:lnTo>
                    <a:pt x="130" y="25"/>
                  </a:lnTo>
                  <a:lnTo>
                    <a:pt x="124" y="27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11" y="30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5" y="32"/>
                  </a:lnTo>
                  <a:lnTo>
                    <a:pt x="88" y="34"/>
                  </a:lnTo>
                  <a:lnTo>
                    <a:pt x="84" y="36"/>
                  </a:lnTo>
                  <a:lnTo>
                    <a:pt x="78" y="38"/>
                  </a:lnTo>
                  <a:lnTo>
                    <a:pt x="75" y="40"/>
                  </a:lnTo>
                  <a:lnTo>
                    <a:pt x="71" y="40"/>
                  </a:lnTo>
                  <a:lnTo>
                    <a:pt x="65" y="42"/>
                  </a:lnTo>
                  <a:lnTo>
                    <a:pt x="61" y="44"/>
                  </a:lnTo>
                  <a:lnTo>
                    <a:pt x="54" y="47"/>
                  </a:lnTo>
                  <a:lnTo>
                    <a:pt x="50" y="49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4118" y="2546"/>
              <a:ext cx="30" cy="5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8" y="3"/>
                </a:cxn>
                <a:cxn ang="0">
                  <a:pos x="34" y="9"/>
                </a:cxn>
                <a:cxn ang="0">
                  <a:pos x="41" y="13"/>
                </a:cxn>
                <a:cxn ang="0">
                  <a:pos x="47" y="17"/>
                </a:cxn>
                <a:cxn ang="0">
                  <a:pos x="51" y="24"/>
                </a:cxn>
                <a:cxn ang="0">
                  <a:pos x="53" y="30"/>
                </a:cxn>
                <a:cxn ang="0">
                  <a:pos x="57" y="38"/>
                </a:cxn>
                <a:cxn ang="0">
                  <a:pos x="59" y="43"/>
                </a:cxn>
                <a:cxn ang="0">
                  <a:pos x="59" y="53"/>
                </a:cxn>
                <a:cxn ang="0">
                  <a:pos x="59" y="59"/>
                </a:cxn>
                <a:cxn ang="0">
                  <a:pos x="57" y="66"/>
                </a:cxn>
                <a:cxn ang="0">
                  <a:pos x="55" y="72"/>
                </a:cxn>
                <a:cxn ang="0">
                  <a:pos x="51" y="78"/>
                </a:cxn>
                <a:cxn ang="0">
                  <a:pos x="45" y="85"/>
                </a:cxn>
                <a:cxn ang="0">
                  <a:pos x="41" y="91"/>
                </a:cxn>
                <a:cxn ang="0">
                  <a:pos x="34" y="95"/>
                </a:cxn>
                <a:cxn ang="0">
                  <a:pos x="30" y="97"/>
                </a:cxn>
                <a:cxn ang="0">
                  <a:pos x="26" y="99"/>
                </a:cxn>
                <a:cxn ang="0">
                  <a:pos x="20" y="99"/>
                </a:cxn>
                <a:cxn ang="0">
                  <a:pos x="17" y="99"/>
                </a:cxn>
                <a:cxn ang="0">
                  <a:pos x="9" y="95"/>
                </a:cxn>
                <a:cxn ang="0">
                  <a:pos x="5" y="91"/>
                </a:cxn>
                <a:cxn ang="0">
                  <a:pos x="1" y="83"/>
                </a:cxn>
                <a:cxn ang="0">
                  <a:pos x="0" y="78"/>
                </a:cxn>
                <a:cxn ang="0">
                  <a:pos x="3" y="70"/>
                </a:cxn>
                <a:cxn ang="0">
                  <a:pos x="9" y="62"/>
                </a:cxn>
                <a:cxn ang="0">
                  <a:pos x="15" y="59"/>
                </a:cxn>
                <a:cxn ang="0">
                  <a:pos x="17" y="53"/>
                </a:cxn>
                <a:cxn ang="0">
                  <a:pos x="19" y="49"/>
                </a:cxn>
                <a:cxn ang="0">
                  <a:pos x="22" y="43"/>
                </a:cxn>
                <a:cxn ang="0">
                  <a:pos x="22" y="36"/>
                </a:cxn>
                <a:cxn ang="0">
                  <a:pos x="20" y="32"/>
                </a:cxn>
                <a:cxn ang="0">
                  <a:pos x="17" y="26"/>
                </a:cxn>
                <a:cxn ang="0">
                  <a:pos x="13" y="22"/>
                </a:cxn>
                <a:cxn ang="0">
                  <a:pos x="7" y="19"/>
                </a:cxn>
                <a:cxn ang="0">
                  <a:pos x="5" y="15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59" h="99">
                  <a:moveTo>
                    <a:pt x="22" y="2"/>
                  </a:moveTo>
                  <a:lnTo>
                    <a:pt x="28" y="3"/>
                  </a:lnTo>
                  <a:lnTo>
                    <a:pt x="34" y="9"/>
                  </a:lnTo>
                  <a:lnTo>
                    <a:pt x="41" y="13"/>
                  </a:lnTo>
                  <a:lnTo>
                    <a:pt x="47" y="17"/>
                  </a:lnTo>
                  <a:lnTo>
                    <a:pt x="51" y="24"/>
                  </a:lnTo>
                  <a:lnTo>
                    <a:pt x="53" y="30"/>
                  </a:lnTo>
                  <a:lnTo>
                    <a:pt x="57" y="38"/>
                  </a:lnTo>
                  <a:lnTo>
                    <a:pt x="59" y="43"/>
                  </a:lnTo>
                  <a:lnTo>
                    <a:pt x="59" y="53"/>
                  </a:lnTo>
                  <a:lnTo>
                    <a:pt x="59" y="59"/>
                  </a:lnTo>
                  <a:lnTo>
                    <a:pt x="57" y="66"/>
                  </a:lnTo>
                  <a:lnTo>
                    <a:pt x="55" y="72"/>
                  </a:lnTo>
                  <a:lnTo>
                    <a:pt x="51" y="78"/>
                  </a:lnTo>
                  <a:lnTo>
                    <a:pt x="45" y="85"/>
                  </a:lnTo>
                  <a:lnTo>
                    <a:pt x="41" y="91"/>
                  </a:lnTo>
                  <a:lnTo>
                    <a:pt x="34" y="95"/>
                  </a:lnTo>
                  <a:lnTo>
                    <a:pt x="30" y="97"/>
                  </a:lnTo>
                  <a:lnTo>
                    <a:pt x="26" y="99"/>
                  </a:lnTo>
                  <a:lnTo>
                    <a:pt x="20" y="99"/>
                  </a:lnTo>
                  <a:lnTo>
                    <a:pt x="17" y="99"/>
                  </a:lnTo>
                  <a:lnTo>
                    <a:pt x="9" y="95"/>
                  </a:lnTo>
                  <a:lnTo>
                    <a:pt x="5" y="91"/>
                  </a:lnTo>
                  <a:lnTo>
                    <a:pt x="1" y="83"/>
                  </a:lnTo>
                  <a:lnTo>
                    <a:pt x="0" y="78"/>
                  </a:lnTo>
                  <a:lnTo>
                    <a:pt x="3" y="70"/>
                  </a:lnTo>
                  <a:lnTo>
                    <a:pt x="9" y="62"/>
                  </a:lnTo>
                  <a:lnTo>
                    <a:pt x="15" y="59"/>
                  </a:lnTo>
                  <a:lnTo>
                    <a:pt x="17" y="53"/>
                  </a:lnTo>
                  <a:lnTo>
                    <a:pt x="19" y="49"/>
                  </a:lnTo>
                  <a:lnTo>
                    <a:pt x="22" y="43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17" y="26"/>
                  </a:lnTo>
                  <a:lnTo>
                    <a:pt x="13" y="22"/>
                  </a:lnTo>
                  <a:lnTo>
                    <a:pt x="7" y="19"/>
                  </a:lnTo>
                  <a:lnTo>
                    <a:pt x="5" y="15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4087" y="2590"/>
              <a:ext cx="23" cy="46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8" y="27"/>
                </a:cxn>
                <a:cxn ang="0">
                  <a:pos x="38" y="34"/>
                </a:cxn>
                <a:cxn ang="0">
                  <a:pos x="40" y="38"/>
                </a:cxn>
                <a:cxn ang="0">
                  <a:pos x="42" y="44"/>
                </a:cxn>
                <a:cxn ang="0">
                  <a:pos x="44" y="50"/>
                </a:cxn>
                <a:cxn ang="0">
                  <a:pos x="45" y="53"/>
                </a:cxn>
                <a:cxn ang="0">
                  <a:pos x="45" y="61"/>
                </a:cxn>
                <a:cxn ang="0">
                  <a:pos x="45" y="69"/>
                </a:cxn>
                <a:cxn ang="0">
                  <a:pos x="45" y="72"/>
                </a:cxn>
                <a:cxn ang="0">
                  <a:pos x="44" y="78"/>
                </a:cxn>
                <a:cxn ang="0">
                  <a:pos x="40" y="80"/>
                </a:cxn>
                <a:cxn ang="0">
                  <a:pos x="38" y="86"/>
                </a:cxn>
                <a:cxn ang="0">
                  <a:pos x="34" y="88"/>
                </a:cxn>
                <a:cxn ang="0">
                  <a:pos x="30" y="88"/>
                </a:cxn>
                <a:cxn ang="0">
                  <a:pos x="26" y="90"/>
                </a:cxn>
                <a:cxn ang="0">
                  <a:pos x="23" y="91"/>
                </a:cxn>
                <a:cxn ang="0">
                  <a:pos x="19" y="90"/>
                </a:cxn>
                <a:cxn ang="0">
                  <a:pos x="13" y="88"/>
                </a:cxn>
                <a:cxn ang="0">
                  <a:pos x="9" y="88"/>
                </a:cxn>
                <a:cxn ang="0">
                  <a:pos x="6" y="86"/>
                </a:cxn>
                <a:cxn ang="0">
                  <a:pos x="2" y="80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9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2" y="46"/>
                </a:cxn>
                <a:cxn ang="0">
                  <a:pos x="2" y="42"/>
                </a:cxn>
                <a:cxn ang="0">
                  <a:pos x="4" y="34"/>
                </a:cxn>
                <a:cxn ang="0">
                  <a:pos x="6" y="29"/>
                </a:cxn>
                <a:cxn ang="0">
                  <a:pos x="7" y="21"/>
                </a:cxn>
                <a:cxn ang="0">
                  <a:pos x="9" y="15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40" y="21"/>
                </a:cxn>
              </a:cxnLst>
              <a:rect l="0" t="0" r="r" b="b"/>
              <a:pathLst>
                <a:path w="45" h="91">
                  <a:moveTo>
                    <a:pt x="40" y="21"/>
                  </a:moveTo>
                  <a:lnTo>
                    <a:pt x="38" y="27"/>
                  </a:lnTo>
                  <a:lnTo>
                    <a:pt x="38" y="34"/>
                  </a:lnTo>
                  <a:lnTo>
                    <a:pt x="40" y="38"/>
                  </a:lnTo>
                  <a:lnTo>
                    <a:pt x="42" y="44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5" y="61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4" y="78"/>
                  </a:lnTo>
                  <a:lnTo>
                    <a:pt x="40" y="80"/>
                  </a:lnTo>
                  <a:lnTo>
                    <a:pt x="38" y="86"/>
                  </a:lnTo>
                  <a:lnTo>
                    <a:pt x="34" y="88"/>
                  </a:lnTo>
                  <a:lnTo>
                    <a:pt x="30" y="88"/>
                  </a:lnTo>
                  <a:lnTo>
                    <a:pt x="26" y="90"/>
                  </a:lnTo>
                  <a:lnTo>
                    <a:pt x="23" y="91"/>
                  </a:lnTo>
                  <a:lnTo>
                    <a:pt x="19" y="90"/>
                  </a:lnTo>
                  <a:lnTo>
                    <a:pt x="13" y="88"/>
                  </a:lnTo>
                  <a:lnTo>
                    <a:pt x="9" y="88"/>
                  </a:lnTo>
                  <a:lnTo>
                    <a:pt x="6" y="86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7" y="21"/>
                  </a:lnTo>
                  <a:lnTo>
                    <a:pt x="9" y="15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4141" y="2630"/>
              <a:ext cx="30" cy="97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44" y="42"/>
                </a:cxn>
                <a:cxn ang="0">
                  <a:pos x="46" y="57"/>
                </a:cxn>
                <a:cxn ang="0">
                  <a:pos x="48" y="72"/>
                </a:cxn>
                <a:cxn ang="0">
                  <a:pos x="50" y="87"/>
                </a:cxn>
                <a:cxn ang="0">
                  <a:pos x="53" y="103"/>
                </a:cxn>
                <a:cxn ang="0">
                  <a:pos x="55" y="118"/>
                </a:cxn>
                <a:cxn ang="0">
                  <a:pos x="57" y="129"/>
                </a:cxn>
                <a:cxn ang="0">
                  <a:pos x="57" y="139"/>
                </a:cxn>
                <a:cxn ang="0">
                  <a:pos x="57" y="148"/>
                </a:cxn>
                <a:cxn ang="0">
                  <a:pos x="55" y="158"/>
                </a:cxn>
                <a:cxn ang="0">
                  <a:pos x="53" y="167"/>
                </a:cxn>
                <a:cxn ang="0">
                  <a:pos x="50" y="175"/>
                </a:cxn>
                <a:cxn ang="0">
                  <a:pos x="42" y="184"/>
                </a:cxn>
                <a:cxn ang="0">
                  <a:pos x="33" y="192"/>
                </a:cxn>
                <a:cxn ang="0">
                  <a:pos x="21" y="194"/>
                </a:cxn>
                <a:cxn ang="0">
                  <a:pos x="12" y="192"/>
                </a:cxn>
                <a:cxn ang="0">
                  <a:pos x="4" y="186"/>
                </a:cxn>
                <a:cxn ang="0">
                  <a:pos x="0" y="175"/>
                </a:cxn>
                <a:cxn ang="0">
                  <a:pos x="2" y="164"/>
                </a:cxn>
                <a:cxn ang="0">
                  <a:pos x="2" y="154"/>
                </a:cxn>
                <a:cxn ang="0">
                  <a:pos x="4" y="145"/>
                </a:cxn>
                <a:cxn ang="0">
                  <a:pos x="4" y="135"/>
                </a:cxn>
                <a:cxn ang="0">
                  <a:pos x="6" y="124"/>
                </a:cxn>
                <a:cxn ang="0">
                  <a:pos x="6" y="114"/>
                </a:cxn>
                <a:cxn ang="0">
                  <a:pos x="6" y="103"/>
                </a:cxn>
                <a:cxn ang="0">
                  <a:pos x="6" y="93"/>
                </a:cxn>
                <a:cxn ang="0">
                  <a:pos x="6" y="86"/>
                </a:cxn>
                <a:cxn ang="0">
                  <a:pos x="6" y="74"/>
                </a:cxn>
                <a:cxn ang="0">
                  <a:pos x="8" y="65"/>
                </a:cxn>
                <a:cxn ang="0">
                  <a:pos x="10" y="55"/>
                </a:cxn>
                <a:cxn ang="0">
                  <a:pos x="10" y="44"/>
                </a:cxn>
                <a:cxn ang="0">
                  <a:pos x="12" y="34"/>
                </a:cxn>
                <a:cxn ang="0">
                  <a:pos x="15" y="25"/>
                </a:cxn>
                <a:cxn ang="0">
                  <a:pos x="15" y="15"/>
                </a:cxn>
                <a:cxn ang="0">
                  <a:pos x="21" y="8"/>
                </a:cxn>
                <a:cxn ang="0">
                  <a:pos x="29" y="0"/>
                </a:cxn>
                <a:cxn ang="0">
                  <a:pos x="38" y="2"/>
                </a:cxn>
                <a:cxn ang="0">
                  <a:pos x="44" y="10"/>
                </a:cxn>
                <a:cxn ang="0">
                  <a:pos x="46" y="17"/>
                </a:cxn>
              </a:cxnLst>
              <a:rect l="0" t="0" r="r" b="b"/>
              <a:pathLst>
                <a:path w="59" h="194">
                  <a:moveTo>
                    <a:pt x="46" y="17"/>
                  </a:moveTo>
                  <a:lnTo>
                    <a:pt x="44" y="25"/>
                  </a:lnTo>
                  <a:lnTo>
                    <a:pt x="44" y="32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7"/>
                  </a:lnTo>
                  <a:lnTo>
                    <a:pt x="48" y="65"/>
                  </a:lnTo>
                  <a:lnTo>
                    <a:pt x="48" y="72"/>
                  </a:lnTo>
                  <a:lnTo>
                    <a:pt x="50" y="80"/>
                  </a:lnTo>
                  <a:lnTo>
                    <a:pt x="50" y="87"/>
                  </a:lnTo>
                  <a:lnTo>
                    <a:pt x="52" y="95"/>
                  </a:lnTo>
                  <a:lnTo>
                    <a:pt x="53" y="103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7" y="135"/>
                  </a:lnTo>
                  <a:lnTo>
                    <a:pt x="57" y="139"/>
                  </a:lnTo>
                  <a:lnTo>
                    <a:pt x="59" y="145"/>
                  </a:lnTo>
                  <a:lnTo>
                    <a:pt x="57" y="148"/>
                  </a:lnTo>
                  <a:lnTo>
                    <a:pt x="57" y="154"/>
                  </a:lnTo>
                  <a:lnTo>
                    <a:pt x="55" y="158"/>
                  </a:lnTo>
                  <a:lnTo>
                    <a:pt x="55" y="164"/>
                  </a:lnTo>
                  <a:lnTo>
                    <a:pt x="53" y="167"/>
                  </a:lnTo>
                  <a:lnTo>
                    <a:pt x="52" y="171"/>
                  </a:lnTo>
                  <a:lnTo>
                    <a:pt x="50" y="175"/>
                  </a:lnTo>
                  <a:lnTo>
                    <a:pt x="48" y="179"/>
                  </a:lnTo>
                  <a:lnTo>
                    <a:pt x="42" y="184"/>
                  </a:lnTo>
                  <a:lnTo>
                    <a:pt x="38" y="190"/>
                  </a:lnTo>
                  <a:lnTo>
                    <a:pt x="33" y="192"/>
                  </a:lnTo>
                  <a:lnTo>
                    <a:pt x="27" y="194"/>
                  </a:lnTo>
                  <a:lnTo>
                    <a:pt x="21" y="194"/>
                  </a:lnTo>
                  <a:lnTo>
                    <a:pt x="15" y="194"/>
                  </a:lnTo>
                  <a:lnTo>
                    <a:pt x="12" y="192"/>
                  </a:lnTo>
                  <a:lnTo>
                    <a:pt x="6" y="190"/>
                  </a:lnTo>
                  <a:lnTo>
                    <a:pt x="4" y="186"/>
                  </a:lnTo>
                  <a:lnTo>
                    <a:pt x="2" y="181"/>
                  </a:lnTo>
                  <a:lnTo>
                    <a:pt x="0" y="175"/>
                  </a:lnTo>
                  <a:lnTo>
                    <a:pt x="2" y="169"/>
                  </a:lnTo>
                  <a:lnTo>
                    <a:pt x="2" y="164"/>
                  </a:lnTo>
                  <a:lnTo>
                    <a:pt x="2" y="158"/>
                  </a:lnTo>
                  <a:lnTo>
                    <a:pt x="2" y="154"/>
                  </a:lnTo>
                  <a:lnTo>
                    <a:pt x="4" y="148"/>
                  </a:lnTo>
                  <a:lnTo>
                    <a:pt x="4" y="145"/>
                  </a:lnTo>
                  <a:lnTo>
                    <a:pt x="4" y="139"/>
                  </a:lnTo>
                  <a:lnTo>
                    <a:pt x="4" y="135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4"/>
                  </a:lnTo>
                  <a:lnTo>
                    <a:pt x="6" y="110"/>
                  </a:lnTo>
                  <a:lnTo>
                    <a:pt x="6" y="103"/>
                  </a:lnTo>
                  <a:lnTo>
                    <a:pt x="6" y="99"/>
                  </a:lnTo>
                  <a:lnTo>
                    <a:pt x="6" y="93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0"/>
                  </a:lnTo>
                  <a:lnTo>
                    <a:pt x="6" y="74"/>
                  </a:lnTo>
                  <a:lnTo>
                    <a:pt x="8" y="68"/>
                  </a:lnTo>
                  <a:lnTo>
                    <a:pt x="8" y="65"/>
                  </a:lnTo>
                  <a:lnTo>
                    <a:pt x="8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5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8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7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Freeform 102"/>
            <p:cNvSpPr>
              <a:spLocks/>
            </p:cNvSpPr>
            <p:nvPr/>
          </p:nvSpPr>
          <p:spPr bwMode="auto">
            <a:xfrm>
              <a:off x="4065" y="2616"/>
              <a:ext cx="96" cy="24"/>
            </a:xfrm>
            <a:custGeom>
              <a:avLst/>
              <a:gdLst/>
              <a:ahLst/>
              <a:cxnLst>
                <a:cxn ang="0">
                  <a:pos x="171" y="46"/>
                </a:cxn>
                <a:cxn ang="0">
                  <a:pos x="160" y="44"/>
                </a:cxn>
                <a:cxn ang="0">
                  <a:pos x="150" y="44"/>
                </a:cxn>
                <a:cxn ang="0">
                  <a:pos x="141" y="44"/>
                </a:cxn>
                <a:cxn ang="0">
                  <a:pos x="131" y="44"/>
                </a:cxn>
                <a:cxn ang="0">
                  <a:pos x="122" y="44"/>
                </a:cxn>
                <a:cxn ang="0">
                  <a:pos x="112" y="44"/>
                </a:cxn>
                <a:cxn ang="0">
                  <a:pos x="103" y="44"/>
                </a:cxn>
                <a:cxn ang="0">
                  <a:pos x="93" y="44"/>
                </a:cxn>
                <a:cxn ang="0">
                  <a:pos x="84" y="44"/>
                </a:cxn>
                <a:cxn ang="0">
                  <a:pos x="74" y="44"/>
                </a:cxn>
                <a:cxn ang="0">
                  <a:pos x="65" y="44"/>
                </a:cxn>
                <a:cxn ang="0">
                  <a:pos x="53" y="44"/>
                </a:cxn>
                <a:cxn ang="0">
                  <a:pos x="46" y="44"/>
                </a:cxn>
                <a:cxn ang="0">
                  <a:pos x="36" y="44"/>
                </a:cxn>
                <a:cxn ang="0">
                  <a:pos x="27" y="44"/>
                </a:cxn>
                <a:cxn ang="0">
                  <a:pos x="15" y="44"/>
                </a:cxn>
                <a:cxn ang="0">
                  <a:pos x="8" y="40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67" y="2"/>
                </a:cxn>
                <a:cxn ang="0">
                  <a:pos x="76" y="2"/>
                </a:cxn>
                <a:cxn ang="0">
                  <a:pos x="88" y="2"/>
                </a:cxn>
                <a:cxn ang="0">
                  <a:pos x="97" y="4"/>
                </a:cxn>
                <a:cxn ang="0">
                  <a:pos x="107" y="6"/>
                </a:cxn>
                <a:cxn ang="0">
                  <a:pos x="116" y="6"/>
                </a:cxn>
                <a:cxn ang="0">
                  <a:pos x="126" y="8"/>
                </a:cxn>
                <a:cxn ang="0">
                  <a:pos x="137" y="10"/>
                </a:cxn>
                <a:cxn ang="0">
                  <a:pos x="147" y="10"/>
                </a:cxn>
                <a:cxn ang="0">
                  <a:pos x="156" y="14"/>
                </a:cxn>
                <a:cxn ang="0">
                  <a:pos x="167" y="16"/>
                </a:cxn>
                <a:cxn ang="0">
                  <a:pos x="175" y="18"/>
                </a:cxn>
                <a:cxn ang="0">
                  <a:pos x="186" y="23"/>
                </a:cxn>
                <a:cxn ang="0">
                  <a:pos x="192" y="31"/>
                </a:cxn>
                <a:cxn ang="0">
                  <a:pos x="190" y="40"/>
                </a:cxn>
                <a:cxn ang="0">
                  <a:pos x="183" y="46"/>
                </a:cxn>
                <a:cxn ang="0">
                  <a:pos x="175" y="48"/>
                </a:cxn>
              </a:cxnLst>
              <a:rect l="0" t="0" r="r" b="b"/>
              <a:pathLst>
                <a:path w="192" h="48">
                  <a:moveTo>
                    <a:pt x="175" y="48"/>
                  </a:moveTo>
                  <a:lnTo>
                    <a:pt x="171" y="46"/>
                  </a:lnTo>
                  <a:lnTo>
                    <a:pt x="167" y="44"/>
                  </a:lnTo>
                  <a:lnTo>
                    <a:pt x="160" y="44"/>
                  </a:lnTo>
                  <a:lnTo>
                    <a:pt x="156" y="44"/>
                  </a:lnTo>
                  <a:lnTo>
                    <a:pt x="150" y="44"/>
                  </a:lnTo>
                  <a:lnTo>
                    <a:pt x="147" y="44"/>
                  </a:lnTo>
                  <a:lnTo>
                    <a:pt x="141" y="44"/>
                  </a:lnTo>
                  <a:lnTo>
                    <a:pt x="137" y="44"/>
                  </a:lnTo>
                  <a:lnTo>
                    <a:pt x="131" y="44"/>
                  </a:lnTo>
                  <a:lnTo>
                    <a:pt x="126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2" y="44"/>
                  </a:lnTo>
                  <a:lnTo>
                    <a:pt x="107" y="44"/>
                  </a:lnTo>
                  <a:lnTo>
                    <a:pt x="103" y="44"/>
                  </a:lnTo>
                  <a:lnTo>
                    <a:pt x="97" y="44"/>
                  </a:lnTo>
                  <a:lnTo>
                    <a:pt x="93" y="44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74" y="44"/>
                  </a:lnTo>
                  <a:lnTo>
                    <a:pt x="70" y="44"/>
                  </a:lnTo>
                  <a:lnTo>
                    <a:pt x="65" y="44"/>
                  </a:lnTo>
                  <a:lnTo>
                    <a:pt x="61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4"/>
                  </a:lnTo>
                  <a:lnTo>
                    <a:pt x="27" y="44"/>
                  </a:lnTo>
                  <a:lnTo>
                    <a:pt x="21" y="46"/>
                  </a:lnTo>
                  <a:lnTo>
                    <a:pt x="15" y="44"/>
                  </a:lnTo>
                  <a:lnTo>
                    <a:pt x="11" y="44"/>
                  </a:lnTo>
                  <a:lnTo>
                    <a:pt x="8" y="40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7" y="4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2" y="6"/>
                  </a:lnTo>
                  <a:lnTo>
                    <a:pt x="116" y="6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3" y="10"/>
                  </a:lnTo>
                  <a:lnTo>
                    <a:pt x="137" y="10"/>
                  </a:lnTo>
                  <a:lnTo>
                    <a:pt x="141" y="10"/>
                  </a:lnTo>
                  <a:lnTo>
                    <a:pt x="147" y="10"/>
                  </a:lnTo>
                  <a:lnTo>
                    <a:pt x="150" y="12"/>
                  </a:lnTo>
                  <a:lnTo>
                    <a:pt x="156" y="14"/>
                  </a:lnTo>
                  <a:lnTo>
                    <a:pt x="162" y="16"/>
                  </a:lnTo>
                  <a:lnTo>
                    <a:pt x="167" y="16"/>
                  </a:lnTo>
                  <a:lnTo>
                    <a:pt x="171" y="18"/>
                  </a:lnTo>
                  <a:lnTo>
                    <a:pt x="175" y="18"/>
                  </a:lnTo>
                  <a:lnTo>
                    <a:pt x="183" y="21"/>
                  </a:lnTo>
                  <a:lnTo>
                    <a:pt x="186" y="23"/>
                  </a:lnTo>
                  <a:lnTo>
                    <a:pt x="190" y="27"/>
                  </a:lnTo>
                  <a:lnTo>
                    <a:pt x="192" y="31"/>
                  </a:lnTo>
                  <a:lnTo>
                    <a:pt x="192" y="37"/>
                  </a:lnTo>
                  <a:lnTo>
                    <a:pt x="190" y="40"/>
                  </a:lnTo>
                  <a:lnTo>
                    <a:pt x="186" y="44"/>
                  </a:lnTo>
                  <a:lnTo>
                    <a:pt x="183" y="46"/>
                  </a:lnTo>
                  <a:lnTo>
                    <a:pt x="175" y="48"/>
                  </a:lnTo>
                  <a:lnTo>
                    <a:pt x="17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4036" y="2624"/>
              <a:ext cx="35" cy="91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4"/>
                </a:cxn>
                <a:cxn ang="0">
                  <a:pos x="48" y="34"/>
                </a:cxn>
                <a:cxn ang="0">
                  <a:pos x="50" y="41"/>
                </a:cxn>
                <a:cxn ang="0">
                  <a:pos x="51" y="53"/>
                </a:cxn>
                <a:cxn ang="0">
                  <a:pos x="57" y="70"/>
                </a:cxn>
                <a:cxn ang="0">
                  <a:pos x="61" y="83"/>
                </a:cxn>
                <a:cxn ang="0">
                  <a:pos x="67" y="98"/>
                </a:cxn>
                <a:cxn ang="0">
                  <a:pos x="69" y="114"/>
                </a:cxn>
                <a:cxn ang="0">
                  <a:pos x="70" y="129"/>
                </a:cxn>
                <a:cxn ang="0">
                  <a:pos x="70" y="138"/>
                </a:cxn>
                <a:cxn ang="0">
                  <a:pos x="70" y="150"/>
                </a:cxn>
                <a:cxn ang="0">
                  <a:pos x="63" y="165"/>
                </a:cxn>
                <a:cxn ang="0">
                  <a:pos x="53" y="175"/>
                </a:cxn>
                <a:cxn ang="0">
                  <a:pos x="42" y="178"/>
                </a:cxn>
                <a:cxn ang="0">
                  <a:pos x="29" y="178"/>
                </a:cxn>
                <a:cxn ang="0">
                  <a:pos x="17" y="175"/>
                </a:cxn>
                <a:cxn ang="0">
                  <a:pos x="6" y="165"/>
                </a:cxn>
                <a:cxn ang="0">
                  <a:pos x="0" y="150"/>
                </a:cxn>
                <a:cxn ang="0">
                  <a:pos x="0" y="138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6" y="98"/>
                </a:cxn>
                <a:cxn ang="0">
                  <a:pos x="10" y="83"/>
                </a:cxn>
                <a:cxn ang="0">
                  <a:pos x="13" y="70"/>
                </a:cxn>
                <a:cxn ang="0">
                  <a:pos x="17" y="53"/>
                </a:cxn>
                <a:cxn ang="0">
                  <a:pos x="19" y="41"/>
                </a:cxn>
                <a:cxn ang="0">
                  <a:pos x="21" y="34"/>
                </a:cxn>
                <a:cxn ang="0">
                  <a:pos x="23" y="24"/>
                </a:cxn>
                <a:cxn ang="0">
                  <a:pos x="23" y="15"/>
                </a:cxn>
                <a:cxn ang="0">
                  <a:pos x="25" y="5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48" y="11"/>
                </a:cxn>
              </a:cxnLst>
              <a:rect l="0" t="0" r="r" b="b"/>
              <a:pathLst>
                <a:path w="70" h="180">
                  <a:moveTo>
                    <a:pt x="48" y="11"/>
                  </a:moveTo>
                  <a:lnTo>
                    <a:pt x="48" y="15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1" y="45"/>
                  </a:lnTo>
                  <a:lnTo>
                    <a:pt x="51" y="53"/>
                  </a:lnTo>
                  <a:lnTo>
                    <a:pt x="53" y="60"/>
                  </a:lnTo>
                  <a:lnTo>
                    <a:pt x="57" y="70"/>
                  </a:lnTo>
                  <a:lnTo>
                    <a:pt x="61" y="78"/>
                  </a:lnTo>
                  <a:lnTo>
                    <a:pt x="61" y="83"/>
                  </a:lnTo>
                  <a:lnTo>
                    <a:pt x="63" y="91"/>
                  </a:lnTo>
                  <a:lnTo>
                    <a:pt x="67" y="98"/>
                  </a:lnTo>
                  <a:lnTo>
                    <a:pt x="69" y="106"/>
                  </a:lnTo>
                  <a:lnTo>
                    <a:pt x="69" y="114"/>
                  </a:lnTo>
                  <a:lnTo>
                    <a:pt x="70" y="123"/>
                  </a:lnTo>
                  <a:lnTo>
                    <a:pt x="70" y="129"/>
                  </a:lnTo>
                  <a:lnTo>
                    <a:pt x="70" y="133"/>
                  </a:lnTo>
                  <a:lnTo>
                    <a:pt x="70" y="138"/>
                  </a:lnTo>
                  <a:lnTo>
                    <a:pt x="70" y="142"/>
                  </a:lnTo>
                  <a:lnTo>
                    <a:pt x="70" y="150"/>
                  </a:lnTo>
                  <a:lnTo>
                    <a:pt x="69" y="157"/>
                  </a:lnTo>
                  <a:lnTo>
                    <a:pt x="63" y="165"/>
                  </a:lnTo>
                  <a:lnTo>
                    <a:pt x="61" y="171"/>
                  </a:lnTo>
                  <a:lnTo>
                    <a:pt x="53" y="175"/>
                  </a:lnTo>
                  <a:lnTo>
                    <a:pt x="48" y="176"/>
                  </a:lnTo>
                  <a:lnTo>
                    <a:pt x="42" y="178"/>
                  </a:lnTo>
                  <a:lnTo>
                    <a:pt x="36" y="180"/>
                  </a:lnTo>
                  <a:lnTo>
                    <a:pt x="29" y="178"/>
                  </a:lnTo>
                  <a:lnTo>
                    <a:pt x="23" y="176"/>
                  </a:lnTo>
                  <a:lnTo>
                    <a:pt x="17" y="175"/>
                  </a:lnTo>
                  <a:lnTo>
                    <a:pt x="12" y="171"/>
                  </a:lnTo>
                  <a:lnTo>
                    <a:pt x="6" y="165"/>
                  </a:lnTo>
                  <a:lnTo>
                    <a:pt x="2" y="157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4" y="106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3" y="70"/>
                  </a:lnTo>
                  <a:lnTo>
                    <a:pt x="17" y="60"/>
                  </a:lnTo>
                  <a:lnTo>
                    <a:pt x="17" y="53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5" y="11"/>
                  </a:lnTo>
                  <a:lnTo>
                    <a:pt x="25" y="5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6" y="5"/>
                  </a:lnTo>
                  <a:lnTo>
                    <a:pt x="48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4040" y="2713"/>
              <a:ext cx="108" cy="33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45" y="16"/>
                </a:cxn>
                <a:cxn ang="0">
                  <a:pos x="59" y="16"/>
                </a:cxn>
                <a:cxn ang="0">
                  <a:pos x="72" y="12"/>
                </a:cxn>
                <a:cxn ang="0">
                  <a:pos x="83" y="8"/>
                </a:cxn>
                <a:cxn ang="0">
                  <a:pos x="95" y="6"/>
                </a:cxn>
                <a:cxn ang="0">
                  <a:pos x="106" y="2"/>
                </a:cxn>
                <a:cxn ang="0">
                  <a:pos x="121" y="0"/>
                </a:cxn>
                <a:cxn ang="0">
                  <a:pos x="135" y="0"/>
                </a:cxn>
                <a:cxn ang="0">
                  <a:pos x="148" y="2"/>
                </a:cxn>
                <a:cxn ang="0">
                  <a:pos x="163" y="4"/>
                </a:cxn>
                <a:cxn ang="0">
                  <a:pos x="178" y="6"/>
                </a:cxn>
                <a:cxn ang="0">
                  <a:pos x="192" y="6"/>
                </a:cxn>
                <a:cxn ang="0">
                  <a:pos x="201" y="10"/>
                </a:cxn>
                <a:cxn ang="0">
                  <a:pos x="209" y="18"/>
                </a:cxn>
                <a:cxn ang="0">
                  <a:pos x="215" y="29"/>
                </a:cxn>
                <a:cxn ang="0">
                  <a:pos x="215" y="40"/>
                </a:cxn>
                <a:cxn ang="0">
                  <a:pos x="209" y="50"/>
                </a:cxn>
                <a:cxn ang="0">
                  <a:pos x="201" y="57"/>
                </a:cxn>
                <a:cxn ang="0">
                  <a:pos x="192" y="61"/>
                </a:cxn>
                <a:cxn ang="0">
                  <a:pos x="178" y="63"/>
                </a:cxn>
                <a:cxn ang="0">
                  <a:pos x="165" y="63"/>
                </a:cxn>
                <a:cxn ang="0">
                  <a:pos x="154" y="63"/>
                </a:cxn>
                <a:cxn ang="0">
                  <a:pos x="142" y="65"/>
                </a:cxn>
                <a:cxn ang="0">
                  <a:pos x="133" y="65"/>
                </a:cxn>
                <a:cxn ang="0">
                  <a:pos x="123" y="65"/>
                </a:cxn>
                <a:cxn ang="0">
                  <a:pos x="114" y="67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7" y="67"/>
                </a:cxn>
                <a:cxn ang="0">
                  <a:pos x="78" y="67"/>
                </a:cxn>
                <a:cxn ang="0">
                  <a:pos x="68" y="65"/>
                </a:cxn>
                <a:cxn ang="0">
                  <a:pos x="59" y="63"/>
                </a:cxn>
                <a:cxn ang="0">
                  <a:pos x="45" y="61"/>
                </a:cxn>
                <a:cxn ang="0">
                  <a:pos x="34" y="59"/>
                </a:cxn>
                <a:cxn ang="0">
                  <a:pos x="21" y="56"/>
                </a:cxn>
                <a:cxn ang="0">
                  <a:pos x="9" y="50"/>
                </a:cxn>
                <a:cxn ang="0">
                  <a:pos x="2" y="46"/>
                </a:cxn>
                <a:cxn ang="0">
                  <a:pos x="0" y="37"/>
                </a:cxn>
                <a:cxn ang="0">
                  <a:pos x="2" y="23"/>
                </a:cxn>
                <a:cxn ang="0">
                  <a:pos x="9" y="16"/>
                </a:cxn>
                <a:cxn ang="0">
                  <a:pos x="17" y="16"/>
                </a:cxn>
                <a:cxn ang="0">
                  <a:pos x="24" y="16"/>
                </a:cxn>
              </a:cxnLst>
              <a:rect l="0" t="0" r="r" b="b"/>
              <a:pathLst>
                <a:path w="215" h="67">
                  <a:moveTo>
                    <a:pt x="24" y="16"/>
                  </a:moveTo>
                  <a:lnTo>
                    <a:pt x="30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51" y="16"/>
                  </a:lnTo>
                  <a:lnTo>
                    <a:pt x="59" y="16"/>
                  </a:lnTo>
                  <a:lnTo>
                    <a:pt x="66" y="14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83" y="8"/>
                  </a:lnTo>
                  <a:lnTo>
                    <a:pt x="87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6" y="4"/>
                  </a:lnTo>
                  <a:lnTo>
                    <a:pt x="163" y="4"/>
                  </a:lnTo>
                  <a:lnTo>
                    <a:pt x="171" y="4"/>
                  </a:lnTo>
                  <a:lnTo>
                    <a:pt x="178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7" y="16"/>
                  </a:lnTo>
                  <a:lnTo>
                    <a:pt x="209" y="18"/>
                  </a:lnTo>
                  <a:lnTo>
                    <a:pt x="213" y="23"/>
                  </a:lnTo>
                  <a:lnTo>
                    <a:pt x="215" y="29"/>
                  </a:lnTo>
                  <a:lnTo>
                    <a:pt x="215" y="35"/>
                  </a:lnTo>
                  <a:lnTo>
                    <a:pt x="215" y="40"/>
                  </a:lnTo>
                  <a:lnTo>
                    <a:pt x="213" y="44"/>
                  </a:lnTo>
                  <a:lnTo>
                    <a:pt x="209" y="50"/>
                  </a:lnTo>
                  <a:lnTo>
                    <a:pt x="207" y="54"/>
                  </a:lnTo>
                  <a:lnTo>
                    <a:pt x="201" y="57"/>
                  </a:lnTo>
                  <a:lnTo>
                    <a:pt x="197" y="59"/>
                  </a:lnTo>
                  <a:lnTo>
                    <a:pt x="192" y="61"/>
                  </a:lnTo>
                  <a:lnTo>
                    <a:pt x="186" y="63"/>
                  </a:lnTo>
                  <a:lnTo>
                    <a:pt x="178" y="63"/>
                  </a:lnTo>
                  <a:lnTo>
                    <a:pt x="173" y="63"/>
                  </a:lnTo>
                  <a:lnTo>
                    <a:pt x="165" y="63"/>
                  </a:lnTo>
                  <a:lnTo>
                    <a:pt x="159" y="63"/>
                  </a:lnTo>
                  <a:lnTo>
                    <a:pt x="154" y="63"/>
                  </a:lnTo>
                  <a:lnTo>
                    <a:pt x="146" y="65"/>
                  </a:lnTo>
                  <a:lnTo>
                    <a:pt x="142" y="65"/>
                  </a:lnTo>
                  <a:lnTo>
                    <a:pt x="138" y="65"/>
                  </a:lnTo>
                  <a:lnTo>
                    <a:pt x="133" y="65"/>
                  </a:lnTo>
                  <a:lnTo>
                    <a:pt x="129" y="65"/>
                  </a:lnTo>
                  <a:lnTo>
                    <a:pt x="123" y="65"/>
                  </a:lnTo>
                  <a:lnTo>
                    <a:pt x="119" y="67"/>
                  </a:lnTo>
                  <a:lnTo>
                    <a:pt x="114" y="67"/>
                  </a:lnTo>
                  <a:lnTo>
                    <a:pt x="110" y="67"/>
                  </a:lnTo>
                  <a:lnTo>
                    <a:pt x="104" y="67"/>
                  </a:lnTo>
                  <a:lnTo>
                    <a:pt x="102" y="67"/>
                  </a:lnTo>
                  <a:lnTo>
                    <a:pt x="97" y="67"/>
                  </a:lnTo>
                  <a:lnTo>
                    <a:pt x="93" y="67"/>
                  </a:lnTo>
                  <a:lnTo>
                    <a:pt x="87" y="67"/>
                  </a:lnTo>
                  <a:lnTo>
                    <a:pt x="83" y="67"/>
                  </a:lnTo>
                  <a:lnTo>
                    <a:pt x="78" y="67"/>
                  </a:lnTo>
                  <a:lnTo>
                    <a:pt x="72" y="67"/>
                  </a:lnTo>
                  <a:lnTo>
                    <a:pt x="68" y="65"/>
                  </a:lnTo>
                  <a:lnTo>
                    <a:pt x="64" y="65"/>
                  </a:lnTo>
                  <a:lnTo>
                    <a:pt x="59" y="63"/>
                  </a:lnTo>
                  <a:lnTo>
                    <a:pt x="51" y="63"/>
                  </a:lnTo>
                  <a:lnTo>
                    <a:pt x="45" y="61"/>
                  </a:lnTo>
                  <a:lnTo>
                    <a:pt x="41" y="59"/>
                  </a:lnTo>
                  <a:lnTo>
                    <a:pt x="34" y="59"/>
                  </a:lnTo>
                  <a:lnTo>
                    <a:pt x="26" y="57"/>
                  </a:lnTo>
                  <a:lnTo>
                    <a:pt x="21" y="56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4272" y="2639"/>
              <a:ext cx="32" cy="88"/>
            </a:xfrm>
            <a:custGeom>
              <a:avLst/>
              <a:gdLst/>
              <a:ahLst/>
              <a:cxnLst>
                <a:cxn ang="0">
                  <a:pos x="47" y="29"/>
                </a:cxn>
                <a:cxn ang="0">
                  <a:pos x="47" y="44"/>
                </a:cxn>
                <a:cxn ang="0">
                  <a:pos x="47" y="59"/>
                </a:cxn>
                <a:cxn ang="0">
                  <a:pos x="49" y="76"/>
                </a:cxn>
                <a:cxn ang="0">
                  <a:pos x="53" y="89"/>
                </a:cxn>
                <a:cxn ang="0">
                  <a:pos x="57" y="103"/>
                </a:cxn>
                <a:cxn ang="0">
                  <a:pos x="59" y="120"/>
                </a:cxn>
                <a:cxn ang="0">
                  <a:pos x="61" y="131"/>
                </a:cxn>
                <a:cxn ang="0">
                  <a:pos x="62" y="141"/>
                </a:cxn>
                <a:cxn ang="0">
                  <a:pos x="61" y="152"/>
                </a:cxn>
                <a:cxn ang="0">
                  <a:pos x="57" y="164"/>
                </a:cxn>
                <a:cxn ang="0">
                  <a:pos x="47" y="171"/>
                </a:cxn>
                <a:cxn ang="0">
                  <a:pos x="38" y="175"/>
                </a:cxn>
                <a:cxn ang="0">
                  <a:pos x="24" y="175"/>
                </a:cxn>
                <a:cxn ang="0">
                  <a:pos x="13" y="171"/>
                </a:cxn>
                <a:cxn ang="0">
                  <a:pos x="3" y="164"/>
                </a:cxn>
                <a:cxn ang="0">
                  <a:pos x="0" y="152"/>
                </a:cxn>
                <a:cxn ang="0">
                  <a:pos x="0" y="141"/>
                </a:cxn>
                <a:cxn ang="0">
                  <a:pos x="0" y="131"/>
                </a:cxn>
                <a:cxn ang="0">
                  <a:pos x="0" y="118"/>
                </a:cxn>
                <a:cxn ang="0">
                  <a:pos x="2" y="103"/>
                </a:cxn>
                <a:cxn ang="0">
                  <a:pos x="3" y="86"/>
                </a:cxn>
                <a:cxn ang="0">
                  <a:pos x="5" y="72"/>
                </a:cxn>
                <a:cxn ang="0">
                  <a:pos x="7" y="57"/>
                </a:cxn>
                <a:cxn ang="0">
                  <a:pos x="11" y="42"/>
                </a:cxn>
                <a:cxn ang="0">
                  <a:pos x="13" y="29"/>
                </a:cxn>
                <a:cxn ang="0">
                  <a:pos x="15" y="19"/>
                </a:cxn>
                <a:cxn ang="0">
                  <a:pos x="21" y="8"/>
                </a:cxn>
                <a:cxn ang="0">
                  <a:pos x="30" y="0"/>
                </a:cxn>
                <a:cxn ang="0">
                  <a:pos x="41" y="2"/>
                </a:cxn>
                <a:cxn ang="0">
                  <a:pos x="49" y="13"/>
                </a:cxn>
                <a:cxn ang="0">
                  <a:pos x="49" y="21"/>
                </a:cxn>
              </a:cxnLst>
              <a:rect l="0" t="0" r="r" b="b"/>
              <a:pathLst>
                <a:path w="62" h="177">
                  <a:moveTo>
                    <a:pt x="49" y="21"/>
                  </a:moveTo>
                  <a:lnTo>
                    <a:pt x="47" y="29"/>
                  </a:lnTo>
                  <a:lnTo>
                    <a:pt x="47" y="36"/>
                  </a:lnTo>
                  <a:lnTo>
                    <a:pt x="47" y="44"/>
                  </a:lnTo>
                  <a:lnTo>
                    <a:pt x="47" y="53"/>
                  </a:lnTo>
                  <a:lnTo>
                    <a:pt x="47" y="59"/>
                  </a:lnTo>
                  <a:lnTo>
                    <a:pt x="47" y="69"/>
                  </a:lnTo>
                  <a:lnTo>
                    <a:pt x="49" y="76"/>
                  </a:lnTo>
                  <a:lnTo>
                    <a:pt x="53" y="84"/>
                  </a:lnTo>
                  <a:lnTo>
                    <a:pt x="53" y="89"/>
                  </a:lnTo>
                  <a:lnTo>
                    <a:pt x="55" y="97"/>
                  </a:lnTo>
                  <a:lnTo>
                    <a:pt x="57" y="103"/>
                  </a:lnTo>
                  <a:lnTo>
                    <a:pt x="59" y="112"/>
                  </a:lnTo>
                  <a:lnTo>
                    <a:pt x="59" y="120"/>
                  </a:lnTo>
                  <a:lnTo>
                    <a:pt x="61" y="129"/>
                  </a:lnTo>
                  <a:lnTo>
                    <a:pt x="61" y="131"/>
                  </a:lnTo>
                  <a:lnTo>
                    <a:pt x="62" y="137"/>
                  </a:lnTo>
                  <a:lnTo>
                    <a:pt x="62" y="141"/>
                  </a:lnTo>
                  <a:lnTo>
                    <a:pt x="62" y="147"/>
                  </a:lnTo>
                  <a:lnTo>
                    <a:pt x="61" y="152"/>
                  </a:lnTo>
                  <a:lnTo>
                    <a:pt x="59" y="158"/>
                  </a:lnTo>
                  <a:lnTo>
                    <a:pt x="57" y="164"/>
                  </a:lnTo>
                  <a:lnTo>
                    <a:pt x="53" y="169"/>
                  </a:lnTo>
                  <a:lnTo>
                    <a:pt x="47" y="171"/>
                  </a:lnTo>
                  <a:lnTo>
                    <a:pt x="41" y="173"/>
                  </a:lnTo>
                  <a:lnTo>
                    <a:pt x="38" y="175"/>
                  </a:lnTo>
                  <a:lnTo>
                    <a:pt x="30" y="177"/>
                  </a:lnTo>
                  <a:lnTo>
                    <a:pt x="24" y="175"/>
                  </a:lnTo>
                  <a:lnTo>
                    <a:pt x="21" y="173"/>
                  </a:lnTo>
                  <a:lnTo>
                    <a:pt x="13" y="171"/>
                  </a:lnTo>
                  <a:lnTo>
                    <a:pt x="9" y="169"/>
                  </a:lnTo>
                  <a:lnTo>
                    <a:pt x="3" y="164"/>
                  </a:lnTo>
                  <a:lnTo>
                    <a:pt x="3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2" y="110"/>
                  </a:lnTo>
                  <a:lnTo>
                    <a:pt x="2" y="103"/>
                  </a:lnTo>
                  <a:lnTo>
                    <a:pt x="3" y="93"/>
                  </a:lnTo>
                  <a:lnTo>
                    <a:pt x="3" y="86"/>
                  </a:lnTo>
                  <a:lnTo>
                    <a:pt x="3" y="80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7" y="57"/>
                  </a:lnTo>
                  <a:lnTo>
                    <a:pt x="9" y="50"/>
                  </a:lnTo>
                  <a:lnTo>
                    <a:pt x="11" y="4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21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7" y="8"/>
                  </a:lnTo>
                  <a:lnTo>
                    <a:pt x="49" y="13"/>
                  </a:lnTo>
                  <a:lnTo>
                    <a:pt x="49" y="21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4194" y="2637"/>
              <a:ext cx="29" cy="89"/>
            </a:xfrm>
            <a:custGeom>
              <a:avLst/>
              <a:gdLst/>
              <a:ahLst/>
              <a:cxnLst>
                <a:cxn ang="0">
                  <a:pos x="32" y="21"/>
                </a:cxn>
                <a:cxn ang="0">
                  <a:pos x="32" y="35"/>
                </a:cxn>
                <a:cxn ang="0">
                  <a:pos x="34" y="44"/>
                </a:cxn>
                <a:cxn ang="0">
                  <a:pos x="36" y="55"/>
                </a:cxn>
                <a:cxn ang="0">
                  <a:pos x="38" y="69"/>
                </a:cxn>
                <a:cxn ang="0">
                  <a:pos x="40" y="78"/>
                </a:cxn>
                <a:cxn ang="0">
                  <a:pos x="42" y="88"/>
                </a:cxn>
                <a:cxn ang="0">
                  <a:pos x="43" y="95"/>
                </a:cxn>
                <a:cxn ang="0">
                  <a:pos x="47" y="105"/>
                </a:cxn>
                <a:cxn ang="0">
                  <a:pos x="47" y="113"/>
                </a:cxn>
                <a:cxn ang="0">
                  <a:pos x="49" y="122"/>
                </a:cxn>
                <a:cxn ang="0">
                  <a:pos x="51" y="130"/>
                </a:cxn>
                <a:cxn ang="0">
                  <a:pos x="53" y="139"/>
                </a:cxn>
                <a:cxn ang="0">
                  <a:pos x="55" y="149"/>
                </a:cxn>
                <a:cxn ang="0">
                  <a:pos x="55" y="158"/>
                </a:cxn>
                <a:cxn ang="0">
                  <a:pos x="51" y="168"/>
                </a:cxn>
                <a:cxn ang="0">
                  <a:pos x="45" y="173"/>
                </a:cxn>
                <a:cxn ang="0">
                  <a:pos x="38" y="177"/>
                </a:cxn>
                <a:cxn ang="0">
                  <a:pos x="28" y="179"/>
                </a:cxn>
                <a:cxn ang="0">
                  <a:pos x="19" y="177"/>
                </a:cxn>
                <a:cxn ang="0">
                  <a:pos x="11" y="171"/>
                </a:cxn>
                <a:cxn ang="0">
                  <a:pos x="5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2" y="133"/>
                </a:cxn>
                <a:cxn ang="0">
                  <a:pos x="2" y="126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0" y="99"/>
                </a:cxn>
                <a:cxn ang="0">
                  <a:pos x="0" y="90"/>
                </a:cxn>
                <a:cxn ang="0">
                  <a:pos x="2" y="80"/>
                </a:cxn>
                <a:cxn ang="0">
                  <a:pos x="2" y="73"/>
                </a:cxn>
                <a:cxn ang="0">
                  <a:pos x="2" y="63"/>
                </a:cxn>
                <a:cxn ang="0">
                  <a:pos x="2" y="54"/>
                </a:cxn>
                <a:cxn ang="0">
                  <a:pos x="2" y="46"/>
                </a:cxn>
                <a:cxn ang="0">
                  <a:pos x="2" y="36"/>
                </a:cxn>
                <a:cxn ang="0">
                  <a:pos x="4" y="21"/>
                </a:cxn>
                <a:cxn ang="0">
                  <a:pos x="4" y="8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8"/>
                </a:cxn>
                <a:cxn ang="0">
                  <a:pos x="32" y="14"/>
                </a:cxn>
              </a:cxnLst>
              <a:rect l="0" t="0" r="r" b="b"/>
              <a:pathLst>
                <a:path w="57" h="179">
                  <a:moveTo>
                    <a:pt x="32" y="14"/>
                  </a:moveTo>
                  <a:lnTo>
                    <a:pt x="32" y="2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4" y="38"/>
                  </a:lnTo>
                  <a:lnTo>
                    <a:pt x="34" y="44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38" y="65"/>
                  </a:lnTo>
                  <a:lnTo>
                    <a:pt x="38" y="69"/>
                  </a:lnTo>
                  <a:lnTo>
                    <a:pt x="40" y="73"/>
                  </a:lnTo>
                  <a:lnTo>
                    <a:pt x="40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49" y="116"/>
                  </a:lnTo>
                  <a:lnTo>
                    <a:pt x="49" y="122"/>
                  </a:lnTo>
                  <a:lnTo>
                    <a:pt x="51" y="126"/>
                  </a:lnTo>
                  <a:lnTo>
                    <a:pt x="51" y="130"/>
                  </a:lnTo>
                  <a:lnTo>
                    <a:pt x="53" y="133"/>
                  </a:lnTo>
                  <a:lnTo>
                    <a:pt x="53" y="139"/>
                  </a:lnTo>
                  <a:lnTo>
                    <a:pt x="55" y="143"/>
                  </a:lnTo>
                  <a:lnTo>
                    <a:pt x="55" y="149"/>
                  </a:lnTo>
                  <a:lnTo>
                    <a:pt x="57" y="152"/>
                  </a:lnTo>
                  <a:lnTo>
                    <a:pt x="55" y="158"/>
                  </a:lnTo>
                  <a:lnTo>
                    <a:pt x="55" y="162"/>
                  </a:lnTo>
                  <a:lnTo>
                    <a:pt x="51" y="168"/>
                  </a:lnTo>
                  <a:lnTo>
                    <a:pt x="49" y="171"/>
                  </a:lnTo>
                  <a:lnTo>
                    <a:pt x="45" y="173"/>
                  </a:lnTo>
                  <a:lnTo>
                    <a:pt x="42" y="177"/>
                  </a:lnTo>
                  <a:lnTo>
                    <a:pt x="38" y="177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23" y="179"/>
                  </a:lnTo>
                  <a:lnTo>
                    <a:pt x="19" y="177"/>
                  </a:lnTo>
                  <a:lnTo>
                    <a:pt x="15" y="175"/>
                  </a:lnTo>
                  <a:lnTo>
                    <a:pt x="11" y="171"/>
                  </a:lnTo>
                  <a:lnTo>
                    <a:pt x="9" y="168"/>
                  </a:lnTo>
                  <a:lnTo>
                    <a:pt x="5" y="162"/>
                  </a:lnTo>
                  <a:lnTo>
                    <a:pt x="5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4" y="143"/>
                  </a:lnTo>
                  <a:lnTo>
                    <a:pt x="4" y="139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2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4" y="8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3923" y="2668"/>
              <a:ext cx="111" cy="30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36" y="17"/>
                </a:cxn>
                <a:cxn ang="0">
                  <a:pos x="49" y="15"/>
                </a:cxn>
                <a:cxn ang="0">
                  <a:pos x="59" y="15"/>
                </a:cxn>
                <a:cxn ang="0">
                  <a:pos x="68" y="13"/>
                </a:cxn>
                <a:cxn ang="0">
                  <a:pos x="78" y="11"/>
                </a:cxn>
                <a:cxn ang="0">
                  <a:pos x="89" y="10"/>
                </a:cxn>
                <a:cxn ang="0">
                  <a:pos x="99" y="10"/>
                </a:cxn>
                <a:cxn ang="0">
                  <a:pos x="110" y="8"/>
                </a:cxn>
                <a:cxn ang="0">
                  <a:pos x="120" y="6"/>
                </a:cxn>
                <a:cxn ang="0">
                  <a:pos x="129" y="4"/>
                </a:cxn>
                <a:cxn ang="0">
                  <a:pos x="139" y="2"/>
                </a:cxn>
                <a:cxn ang="0">
                  <a:pos x="148" y="0"/>
                </a:cxn>
                <a:cxn ang="0">
                  <a:pos x="159" y="0"/>
                </a:cxn>
                <a:cxn ang="0">
                  <a:pos x="171" y="0"/>
                </a:cxn>
                <a:cxn ang="0">
                  <a:pos x="182" y="0"/>
                </a:cxn>
                <a:cxn ang="0">
                  <a:pos x="198" y="0"/>
                </a:cxn>
                <a:cxn ang="0">
                  <a:pos x="207" y="4"/>
                </a:cxn>
                <a:cxn ang="0">
                  <a:pos x="215" y="11"/>
                </a:cxn>
                <a:cxn ang="0">
                  <a:pos x="218" y="23"/>
                </a:cxn>
                <a:cxn ang="0">
                  <a:pos x="218" y="34"/>
                </a:cxn>
                <a:cxn ang="0">
                  <a:pos x="215" y="44"/>
                </a:cxn>
                <a:cxn ang="0">
                  <a:pos x="207" y="53"/>
                </a:cxn>
                <a:cxn ang="0">
                  <a:pos x="198" y="57"/>
                </a:cxn>
                <a:cxn ang="0">
                  <a:pos x="182" y="57"/>
                </a:cxn>
                <a:cxn ang="0">
                  <a:pos x="171" y="57"/>
                </a:cxn>
                <a:cxn ang="0">
                  <a:pos x="159" y="57"/>
                </a:cxn>
                <a:cxn ang="0">
                  <a:pos x="148" y="57"/>
                </a:cxn>
                <a:cxn ang="0">
                  <a:pos x="139" y="57"/>
                </a:cxn>
                <a:cxn ang="0">
                  <a:pos x="129" y="57"/>
                </a:cxn>
                <a:cxn ang="0">
                  <a:pos x="120" y="57"/>
                </a:cxn>
                <a:cxn ang="0">
                  <a:pos x="110" y="57"/>
                </a:cxn>
                <a:cxn ang="0">
                  <a:pos x="101" y="55"/>
                </a:cxn>
                <a:cxn ang="0">
                  <a:pos x="89" y="55"/>
                </a:cxn>
                <a:cxn ang="0">
                  <a:pos x="80" y="55"/>
                </a:cxn>
                <a:cxn ang="0">
                  <a:pos x="68" y="55"/>
                </a:cxn>
                <a:cxn ang="0">
                  <a:pos x="59" y="55"/>
                </a:cxn>
                <a:cxn ang="0">
                  <a:pos x="49" y="55"/>
                </a:cxn>
                <a:cxn ang="0">
                  <a:pos x="36" y="55"/>
                </a:cxn>
                <a:cxn ang="0">
                  <a:pos x="24" y="55"/>
                </a:cxn>
                <a:cxn ang="0">
                  <a:pos x="15" y="53"/>
                </a:cxn>
                <a:cxn ang="0">
                  <a:pos x="7" y="51"/>
                </a:cxn>
                <a:cxn ang="0">
                  <a:pos x="2" y="44"/>
                </a:cxn>
                <a:cxn ang="0">
                  <a:pos x="2" y="29"/>
                </a:cxn>
                <a:cxn ang="0">
                  <a:pos x="7" y="21"/>
                </a:cxn>
                <a:cxn ang="0">
                  <a:pos x="15" y="17"/>
                </a:cxn>
                <a:cxn ang="0">
                  <a:pos x="21" y="17"/>
                </a:cxn>
              </a:cxnLst>
              <a:rect l="0" t="0" r="r" b="b"/>
              <a:pathLst>
                <a:path w="220" h="59">
                  <a:moveTo>
                    <a:pt x="21" y="17"/>
                  </a:moveTo>
                  <a:lnTo>
                    <a:pt x="24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9" y="15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3"/>
                  </a:lnTo>
                  <a:lnTo>
                    <a:pt x="78" y="11"/>
                  </a:lnTo>
                  <a:lnTo>
                    <a:pt x="85" y="11"/>
                  </a:lnTo>
                  <a:lnTo>
                    <a:pt x="89" y="10"/>
                  </a:lnTo>
                  <a:lnTo>
                    <a:pt x="93" y="10"/>
                  </a:lnTo>
                  <a:lnTo>
                    <a:pt x="99" y="10"/>
                  </a:lnTo>
                  <a:lnTo>
                    <a:pt x="104" y="10"/>
                  </a:lnTo>
                  <a:lnTo>
                    <a:pt x="110" y="8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3" y="4"/>
                  </a:lnTo>
                  <a:lnTo>
                    <a:pt x="129" y="4"/>
                  </a:lnTo>
                  <a:lnTo>
                    <a:pt x="133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4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7"/>
                  </a:lnTo>
                  <a:lnTo>
                    <a:pt x="218" y="23"/>
                  </a:lnTo>
                  <a:lnTo>
                    <a:pt x="220" y="29"/>
                  </a:lnTo>
                  <a:lnTo>
                    <a:pt x="218" y="34"/>
                  </a:lnTo>
                  <a:lnTo>
                    <a:pt x="217" y="38"/>
                  </a:lnTo>
                  <a:lnTo>
                    <a:pt x="215" y="44"/>
                  </a:lnTo>
                  <a:lnTo>
                    <a:pt x="213" y="50"/>
                  </a:lnTo>
                  <a:lnTo>
                    <a:pt x="207" y="53"/>
                  </a:lnTo>
                  <a:lnTo>
                    <a:pt x="203" y="55"/>
                  </a:lnTo>
                  <a:lnTo>
                    <a:pt x="198" y="57"/>
                  </a:lnTo>
                  <a:lnTo>
                    <a:pt x="190" y="59"/>
                  </a:lnTo>
                  <a:lnTo>
                    <a:pt x="182" y="57"/>
                  </a:lnTo>
                  <a:lnTo>
                    <a:pt x="177" y="57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9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4" y="57"/>
                  </a:lnTo>
                  <a:lnTo>
                    <a:pt x="139" y="57"/>
                  </a:lnTo>
                  <a:lnTo>
                    <a:pt x="135" y="57"/>
                  </a:lnTo>
                  <a:lnTo>
                    <a:pt x="129" y="57"/>
                  </a:lnTo>
                  <a:lnTo>
                    <a:pt x="123" y="57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10" y="57"/>
                  </a:lnTo>
                  <a:lnTo>
                    <a:pt x="104" y="57"/>
                  </a:lnTo>
                  <a:lnTo>
                    <a:pt x="101" y="55"/>
                  </a:lnTo>
                  <a:lnTo>
                    <a:pt x="95" y="55"/>
                  </a:lnTo>
                  <a:lnTo>
                    <a:pt x="89" y="55"/>
                  </a:lnTo>
                  <a:lnTo>
                    <a:pt x="85" y="55"/>
                  </a:lnTo>
                  <a:lnTo>
                    <a:pt x="80" y="55"/>
                  </a:lnTo>
                  <a:lnTo>
                    <a:pt x="76" y="55"/>
                  </a:lnTo>
                  <a:lnTo>
                    <a:pt x="68" y="55"/>
                  </a:lnTo>
                  <a:lnTo>
                    <a:pt x="64" y="55"/>
                  </a:lnTo>
                  <a:lnTo>
                    <a:pt x="59" y="55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2" y="55"/>
                  </a:lnTo>
                  <a:lnTo>
                    <a:pt x="36" y="55"/>
                  </a:lnTo>
                  <a:lnTo>
                    <a:pt x="32" y="55"/>
                  </a:lnTo>
                  <a:lnTo>
                    <a:pt x="24" y="55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4277" y="2659"/>
              <a:ext cx="470" cy="42"/>
            </a:xfrm>
            <a:custGeom>
              <a:avLst/>
              <a:gdLst/>
              <a:ahLst/>
              <a:cxnLst>
                <a:cxn ang="0">
                  <a:pos x="40" y="36"/>
                </a:cxn>
                <a:cxn ang="0">
                  <a:pos x="72" y="30"/>
                </a:cxn>
                <a:cxn ang="0">
                  <a:pos x="101" y="27"/>
                </a:cxn>
                <a:cxn ang="0">
                  <a:pos x="129" y="23"/>
                </a:cxn>
                <a:cxn ang="0">
                  <a:pos x="160" y="21"/>
                </a:cxn>
                <a:cxn ang="0">
                  <a:pos x="192" y="17"/>
                </a:cxn>
                <a:cxn ang="0">
                  <a:pos x="234" y="17"/>
                </a:cxn>
                <a:cxn ang="0">
                  <a:pos x="282" y="15"/>
                </a:cxn>
                <a:cxn ang="0">
                  <a:pos x="325" y="13"/>
                </a:cxn>
                <a:cxn ang="0">
                  <a:pos x="369" y="11"/>
                </a:cxn>
                <a:cxn ang="0">
                  <a:pos x="411" y="9"/>
                </a:cxn>
                <a:cxn ang="0">
                  <a:pos x="451" y="6"/>
                </a:cxn>
                <a:cxn ang="0">
                  <a:pos x="493" y="4"/>
                </a:cxn>
                <a:cxn ang="0">
                  <a:pos x="533" y="0"/>
                </a:cxn>
                <a:cxn ang="0">
                  <a:pos x="573" y="0"/>
                </a:cxn>
                <a:cxn ang="0">
                  <a:pos x="613" y="0"/>
                </a:cxn>
                <a:cxn ang="0">
                  <a:pos x="656" y="0"/>
                </a:cxn>
                <a:cxn ang="0">
                  <a:pos x="702" y="0"/>
                </a:cxn>
                <a:cxn ang="0">
                  <a:pos x="751" y="2"/>
                </a:cxn>
                <a:cxn ang="0">
                  <a:pos x="786" y="6"/>
                </a:cxn>
                <a:cxn ang="0">
                  <a:pos x="808" y="9"/>
                </a:cxn>
                <a:cxn ang="0">
                  <a:pos x="839" y="13"/>
                </a:cxn>
                <a:cxn ang="0">
                  <a:pos x="865" y="19"/>
                </a:cxn>
                <a:cxn ang="0">
                  <a:pos x="890" y="23"/>
                </a:cxn>
                <a:cxn ang="0">
                  <a:pos x="915" y="27"/>
                </a:cxn>
                <a:cxn ang="0">
                  <a:pos x="934" y="40"/>
                </a:cxn>
                <a:cxn ang="0">
                  <a:pos x="936" y="63"/>
                </a:cxn>
                <a:cxn ang="0">
                  <a:pos x="917" y="78"/>
                </a:cxn>
                <a:cxn ang="0">
                  <a:pos x="890" y="78"/>
                </a:cxn>
                <a:cxn ang="0">
                  <a:pos x="867" y="78"/>
                </a:cxn>
                <a:cxn ang="0">
                  <a:pos x="839" y="80"/>
                </a:cxn>
                <a:cxn ang="0">
                  <a:pos x="812" y="82"/>
                </a:cxn>
                <a:cxn ang="0">
                  <a:pos x="786" y="84"/>
                </a:cxn>
                <a:cxn ang="0">
                  <a:pos x="755" y="82"/>
                </a:cxn>
                <a:cxn ang="0">
                  <a:pos x="708" y="78"/>
                </a:cxn>
                <a:cxn ang="0">
                  <a:pos x="662" y="78"/>
                </a:cxn>
                <a:cxn ang="0">
                  <a:pos x="620" y="78"/>
                </a:cxn>
                <a:cxn ang="0">
                  <a:pos x="578" y="76"/>
                </a:cxn>
                <a:cxn ang="0">
                  <a:pos x="538" y="76"/>
                </a:cxn>
                <a:cxn ang="0">
                  <a:pos x="498" y="76"/>
                </a:cxn>
                <a:cxn ang="0">
                  <a:pos x="458" y="78"/>
                </a:cxn>
                <a:cxn ang="0">
                  <a:pos x="419" y="78"/>
                </a:cxn>
                <a:cxn ang="0">
                  <a:pos x="379" y="78"/>
                </a:cxn>
                <a:cxn ang="0">
                  <a:pos x="335" y="78"/>
                </a:cxn>
                <a:cxn ang="0">
                  <a:pos x="291" y="82"/>
                </a:cxn>
                <a:cxn ang="0">
                  <a:pos x="245" y="82"/>
                </a:cxn>
                <a:cxn ang="0">
                  <a:pos x="202" y="84"/>
                </a:cxn>
                <a:cxn ang="0">
                  <a:pos x="169" y="80"/>
                </a:cxn>
                <a:cxn ang="0">
                  <a:pos x="139" y="76"/>
                </a:cxn>
                <a:cxn ang="0">
                  <a:pos x="110" y="72"/>
                </a:cxn>
                <a:cxn ang="0">
                  <a:pos x="82" y="70"/>
                </a:cxn>
                <a:cxn ang="0">
                  <a:pos x="53" y="70"/>
                </a:cxn>
                <a:cxn ang="0">
                  <a:pos x="21" y="74"/>
                </a:cxn>
                <a:cxn ang="0">
                  <a:pos x="0" y="55"/>
                </a:cxn>
              </a:cxnLst>
              <a:rect l="0" t="0" r="r" b="b"/>
              <a:pathLst>
                <a:path w="940" h="84">
                  <a:moveTo>
                    <a:pt x="13" y="44"/>
                  </a:moveTo>
                  <a:lnTo>
                    <a:pt x="21" y="40"/>
                  </a:lnTo>
                  <a:lnTo>
                    <a:pt x="27" y="4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8" y="34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1" y="27"/>
                  </a:lnTo>
                  <a:lnTo>
                    <a:pt x="95" y="27"/>
                  </a:lnTo>
                  <a:lnTo>
                    <a:pt x="101" y="27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8" y="25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5" y="23"/>
                  </a:lnTo>
                  <a:lnTo>
                    <a:pt x="143" y="21"/>
                  </a:lnTo>
                  <a:lnTo>
                    <a:pt x="148" y="21"/>
                  </a:lnTo>
                  <a:lnTo>
                    <a:pt x="152" y="21"/>
                  </a:lnTo>
                  <a:lnTo>
                    <a:pt x="160" y="21"/>
                  </a:lnTo>
                  <a:lnTo>
                    <a:pt x="166" y="19"/>
                  </a:lnTo>
                  <a:lnTo>
                    <a:pt x="171" y="19"/>
                  </a:lnTo>
                  <a:lnTo>
                    <a:pt x="177" y="17"/>
                  </a:lnTo>
                  <a:lnTo>
                    <a:pt x="187" y="17"/>
                  </a:lnTo>
                  <a:lnTo>
                    <a:pt x="192" y="17"/>
                  </a:lnTo>
                  <a:lnTo>
                    <a:pt x="200" y="17"/>
                  </a:lnTo>
                  <a:lnTo>
                    <a:pt x="206" y="17"/>
                  </a:lnTo>
                  <a:lnTo>
                    <a:pt x="213" y="17"/>
                  </a:lnTo>
                  <a:lnTo>
                    <a:pt x="223" y="17"/>
                  </a:lnTo>
                  <a:lnTo>
                    <a:pt x="234" y="17"/>
                  </a:lnTo>
                  <a:lnTo>
                    <a:pt x="244" y="17"/>
                  </a:lnTo>
                  <a:lnTo>
                    <a:pt x="253" y="17"/>
                  </a:lnTo>
                  <a:lnTo>
                    <a:pt x="263" y="17"/>
                  </a:lnTo>
                  <a:lnTo>
                    <a:pt x="272" y="15"/>
                  </a:lnTo>
                  <a:lnTo>
                    <a:pt x="282" y="15"/>
                  </a:lnTo>
                  <a:lnTo>
                    <a:pt x="291" y="15"/>
                  </a:lnTo>
                  <a:lnTo>
                    <a:pt x="299" y="15"/>
                  </a:lnTo>
                  <a:lnTo>
                    <a:pt x="308" y="13"/>
                  </a:lnTo>
                  <a:lnTo>
                    <a:pt x="318" y="13"/>
                  </a:lnTo>
                  <a:lnTo>
                    <a:pt x="325" y="13"/>
                  </a:lnTo>
                  <a:lnTo>
                    <a:pt x="335" y="13"/>
                  </a:lnTo>
                  <a:lnTo>
                    <a:pt x="342" y="11"/>
                  </a:lnTo>
                  <a:lnTo>
                    <a:pt x="352" y="11"/>
                  </a:lnTo>
                  <a:lnTo>
                    <a:pt x="360" y="11"/>
                  </a:lnTo>
                  <a:lnTo>
                    <a:pt x="369" y="11"/>
                  </a:lnTo>
                  <a:lnTo>
                    <a:pt x="379" y="9"/>
                  </a:lnTo>
                  <a:lnTo>
                    <a:pt x="386" y="9"/>
                  </a:lnTo>
                  <a:lnTo>
                    <a:pt x="396" y="9"/>
                  </a:lnTo>
                  <a:lnTo>
                    <a:pt x="403" y="9"/>
                  </a:lnTo>
                  <a:lnTo>
                    <a:pt x="411" y="9"/>
                  </a:lnTo>
                  <a:lnTo>
                    <a:pt x="420" y="8"/>
                  </a:lnTo>
                  <a:lnTo>
                    <a:pt x="428" y="8"/>
                  </a:lnTo>
                  <a:lnTo>
                    <a:pt x="436" y="8"/>
                  </a:lnTo>
                  <a:lnTo>
                    <a:pt x="443" y="6"/>
                  </a:lnTo>
                  <a:lnTo>
                    <a:pt x="451" y="6"/>
                  </a:lnTo>
                  <a:lnTo>
                    <a:pt x="460" y="6"/>
                  </a:lnTo>
                  <a:lnTo>
                    <a:pt x="468" y="6"/>
                  </a:lnTo>
                  <a:lnTo>
                    <a:pt x="476" y="4"/>
                  </a:lnTo>
                  <a:lnTo>
                    <a:pt x="483" y="4"/>
                  </a:lnTo>
                  <a:lnTo>
                    <a:pt x="493" y="4"/>
                  </a:lnTo>
                  <a:lnTo>
                    <a:pt x="500" y="4"/>
                  </a:lnTo>
                  <a:lnTo>
                    <a:pt x="508" y="2"/>
                  </a:lnTo>
                  <a:lnTo>
                    <a:pt x="516" y="2"/>
                  </a:lnTo>
                  <a:lnTo>
                    <a:pt x="525" y="2"/>
                  </a:lnTo>
                  <a:lnTo>
                    <a:pt x="533" y="0"/>
                  </a:lnTo>
                  <a:lnTo>
                    <a:pt x="540" y="0"/>
                  </a:lnTo>
                  <a:lnTo>
                    <a:pt x="548" y="0"/>
                  </a:lnTo>
                  <a:lnTo>
                    <a:pt x="557" y="0"/>
                  </a:lnTo>
                  <a:lnTo>
                    <a:pt x="563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5" y="0"/>
                  </a:lnTo>
                  <a:lnTo>
                    <a:pt x="613" y="0"/>
                  </a:lnTo>
                  <a:lnTo>
                    <a:pt x="622" y="0"/>
                  </a:lnTo>
                  <a:lnTo>
                    <a:pt x="630" y="0"/>
                  </a:lnTo>
                  <a:lnTo>
                    <a:pt x="639" y="0"/>
                  </a:lnTo>
                  <a:lnTo>
                    <a:pt x="647" y="0"/>
                  </a:lnTo>
                  <a:lnTo>
                    <a:pt x="656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3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1" y="0"/>
                  </a:lnTo>
                  <a:lnTo>
                    <a:pt x="721" y="0"/>
                  </a:lnTo>
                  <a:lnTo>
                    <a:pt x="730" y="0"/>
                  </a:lnTo>
                  <a:lnTo>
                    <a:pt x="740" y="0"/>
                  </a:lnTo>
                  <a:lnTo>
                    <a:pt x="751" y="2"/>
                  </a:lnTo>
                  <a:lnTo>
                    <a:pt x="761" y="2"/>
                  </a:lnTo>
                  <a:lnTo>
                    <a:pt x="770" y="4"/>
                  </a:lnTo>
                  <a:lnTo>
                    <a:pt x="776" y="4"/>
                  </a:lnTo>
                  <a:lnTo>
                    <a:pt x="780" y="4"/>
                  </a:lnTo>
                  <a:lnTo>
                    <a:pt x="786" y="6"/>
                  </a:lnTo>
                  <a:lnTo>
                    <a:pt x="791" y="6"/>
                  </a:lnTo>
                  <a:lnTo>
                    <a:pt x="795" y="6"/>
                  </a:lnTo>
                  <a:lnTo>
                    <a:pt x="799" y="8"/>
                  </a:lnTo>
                  <a:lnTo>
                    <a:pt x="805" y="8"/>
                  </a:lnTo>
                  <a:lnTo>
                    <a:pt x="808" y="9"/>
                  </a:lnTo>
                  <a:lnTo>
                    <a:pt x="816" y="9"/>
                  </a:lnTo>
                  <a:lnTo>
                    <a:pt x="825" y="11"/>
                  </a:lnTo>
                  <a:lnTo>
                    <a:pt x="829" y="11"/>
                  </a:lnTo>
                  <a:lnTo>
                    <a:pt x="833" y="13"/>
                  </a:lnTo>
                  <a:lnTo>
                    <a:pt x="839" y="13"/>
                  </a:lnTo>
                  <a:lnTo>
                    <a:pt x="843" y="15"/>
                  </a:lnTo>
                  <a:lnTo>
                    <a:pt x="850" y="17"/>
                  </a:lnTo>
                  <a:lnTo>
                    <a:pt x="858" y="17"/>
                  </a:lnTo>
                  <a:lnTo>
                    <a:pt x="864" y="17"/>
                  </a:lnTo>
                  <a:lnTo>
                    <a:pt x="865" y="19"/>
                  </a:lnTo>
                  <a:lnTo>
                    <a:pt x="871" y="19"/>
                  </a:lnTo>
                  <a:lnTo>
                    <a:pt x="875" y="21"/>
                  </a:lnTo>
                  <a:lnTo>
                    <a:pt x="881" y="21"/>
                  </a:lnTo>
                  <a:lnTo>
                    <a:pt x="884" y="23"/>
                  </a:lnTo>
                  <a:lnTo>
                    <a:pt x="890" y="23"/>
                  </a:lnTo>
                  <a:lnTo>
                    <a:pt x="894" y="25"/>
                  </a:lnTo>
                  <a:lnTo>
                    <a:pt x="900" y="25"/>
                  </a:lnTo>
                  <a:lnTo>
                    <a:pt x="903" y="27"/>
                  </a:lnTo>
                  <a:lnTo>
                    <a:pt x="907" y="27"/>
                  </a:lnTo>
                  <a:lnTo>
                    <a:pt x="915" y="27"/>
                  </a:lnTo>
                  <a:lnTo>
                    <a:pt x="919" y="27"/>
                  </a:lnTo>
                  <a:lnTo>
                    <a:pt x="926" y="28"/>
                  </a:lnTo>
                  <a:lnTo>
                    <a:pt x="928" y="32"/>
                  </a:lnTo>
                  <a:lnTo>
                    <a:pt x="934" y="36"/>
                  </a:lnTo>
                  <a:lnTo>
                    <a:pt x="934" y="40"/>
                  </a:lnTo>
                  <a:lnTo>
                    <a:pt x="938" y="44"/>
                  </a:lnTo>
                  <a:lnTo>
                    <a:pt x="938" y="49"/>
                  </a:lnTo>
                  <a:lnTo>
                    <a:pt x="940" y="55"/>
                  </a:lnTo>
                  <a:lnTo>
                    <a:pt x="938" y="59"/>
                  </a:lnTo>
                  <a:lnTo>
                    <a:pt x="936" y="63"/>
                  </a:lnTo>
                  <a:lnTo>
                    <a:pt x="934" y="68"/>
                  </a:lnTo>
                  <a:lnTo>
                    <a:pt x="930" y="72"/>
                  </a:lnTo>
                  <a:lnTo>
                    <a:pt x="926" y="74"/>
                  </a:lnTo>
                  <a:lnTo>
                    <a:pt x="921" y="78"/>
                  </a:lnTo>
                  <a:lnTo>
                    <a:pt x="917" y="78"/>
                  </a:lnTo>
                  <a:lnTo>
                    <a:pt x="909" y="80"/>
                  </a:lnTo>
                  <a:lnTo>
                    <a:pt x="905" y="78"/>
                  </a:lnTo>
                  <a:lnTo>
                    <a:pt x="900" y="78"/>
                  </a:lnTo>
                  <a:lnTo>
                    <a:pt x="894" y="78"/>
                  </a:lnTo>
                  <a:lnTo>
                    <a:pt x="890" y="78"/>
                  </a:lnTo>
                  <a:lnTo>
                    <a:pt x="884" y="78"/>
                  </a:lnTo>
                  <a:lnTo>
                    <a:pt x="881" y="78"/>
                  </a:lnTo>
                  <a:lnTo>
                    <a:pt x="875" y="78"/>
                  </a:lnTo>
                  <a:lnTo>
                    <a:pt x="873" y="78"/>
                  </a:lnTo>
                  <a:lnTo>
                    <a:pt x="867" y="78"/>
                  </a:lnTo>
                  <a:lnTo>
                    <a:pt x="864" y="78"/>
                  </a:lnTo>
                  <a:lnTo>
                    <a:pt x="858" y="78"/>
                  </a:lnTo>
                  <a:lnTo>
                    <a:pt x="856" y="78"/>
                  </a:lnTo>
                  <a:lnTo>
                    <a:pt x="846" y="80"/>
                  </a:lnTo>
                  <a:lnTo>
                    <a:pt x="839" y="80"/>
                  </a:lnTo>
                  <a:lnTo>
                    <a:pt x="833" y="80"/>
                  </a:lnTo>
                  <a:lnTo>
                    <a:pt x="829" y="80"/>
                  </a:lnTo>
                  <a:lnTo>
                    <a:pt x="825" y="80"/>
                  </a:lnTo>
                  <a:lnTo>
                    <a:pt x="822" y="82"/>
                  </a:lnTo>
                  <a:lnTo>
                    <a:pt x="812" y="82"/>
                  </a:lnTo>
                  <a:lnTo>
                    <a:pt x="805" y="84"/>
                  </a:lnTo>
                  <a:lnTo>
                    <a:pt x="801" y="84"/>
                  </a:lnTo>
                  <a:lnTo>
                    <a:pt x="795" y="84"/>
                  </a:lnTo>
                  <a:lnTo>
                    <a:pt x="791" y="84"/>
                  </a:lnTo>
                  <a:lnTo>
                    <a:pt x="786" y="84"/>
                  </a:lnTo>
                  <a:lnTo>
                    <a:pt x="780" y="84"/>
                  </a:lnTo>
                  <a:lnTo>
                    <a:pt x="776" y="84"/>
                  </a:lnTo>
                  <a:lnTo>
                    <a:pt x="770" y="84"/>
                  </a:lnTo>
                  <a:lnTo>
                    <a:pt x="767" y="84"/>
                  </a:lnTo>
                  <a:lnTo>
                    <a:pt x="755" y="82"/>
                  </a:lnTo>
                  <a:lnTo>
                    <a:pt x="746" y="82"/>
                  </a:lnTo>
                  <a:lnTo>
                    <a:pt x="736" y="80"/>
                  </a:lnTo>
                  <a:lnTo>
                    <a:pt x="727" y="80"/>
                  </a:lnTo>
                  <a:lnTo>
                    <a:pt x="717" y="80"/>
                  </a:lnTo>
                  <a:lnTo>
                    <a:pt x="708" y="78"/>
                  </a:lnTo>
                  <a:lnTo>
                    <a:pt x="698" y="78"/>
                  </a:lnTo>
                  <a:lnTo>
                    <a:pt x="690" y="78"/>
                  </a:lnTo>
                  <a:lnTo>
                    <a:pt x="681" y="78"/>
                  </a:lnTo>
                  <a:lnTo>
                    <a:pt x="671" y="78"/>
                  </a:lnTo>
                  <a:lnTo>
                    <a:pt x="662" y="78"/>
                  </a:lnTo>
                  <a:lnTo>
                    <a:pt x="654" y="78"/>
                  </a:lnTo>
                  <a:lnTo>
                    <a:pt x="645" y="78"/>
                  </a:lnTo>
                  <a:lnTo>
                    <a:pt x="637" y="78"/>
                  </a:lnTo>
                  <a:lnTo>
                    <a:pt x="628" y="78"/>
                  </a:lnTo>
                  <a:lnTo>
                    <a:pt x="620" y="78"/>
                  </a:lnTo>
                  <a:lnTo>
                    <a:pt x="611" y="76"/>
                  </a:lnTo>
                  <a:lnTo>
                    <a:pt x="603" y="76"/>
                  </a:lnTo>
                  <a:lnTo>
                    <a:pt x="595" y="76"/>
                  </a:lnTo>
                  <a:lnTo>
                    <a:pt x="586" y="76"/>
                  </a:lnTo>
                  <a:lnTo>
                    <a:pt x="578" y="76"/>
                  </a:lnTo>
                  <a:lnTo>
                    <a:pt x="569" y="76"/>
                  </a:lnTo>
                  <a:lnTo>
                    <a:pt x="561" y="76"/>
                  </a:lnTo>
                  <a:lnTo>
                    <a:pt x="554" y="76"/>
                  </a:lnTo>
                  <a:lnTo>
                    <a:pt x="546" y="76"/>
                  </a:lnTo>
                  <a:lnTo>
                    <a:pt x="538" y="76"/>
                  </a:lnTo>
                  <a:lnTo>
                    <a:pt x="531" y="76"/>
                  </a:lnTo>
                  <a:lnTo>
                    <a:pt x="523" y="76"/>
                  </a:lnTo>
                  <a:lnTo>
                    <a:pt x="514" y="76"/>
                  </a:lnTo>
                  <a:lnTo>
                    <a:pt x="508" y="76"/>
                  </a:lnTo>
                  <a:lnTo>
                    <a:pt x="498" y="76"/>
                  </a:lnTo>
                  <a:lnTo>
                    <a:pt x="491" y="78"/>
                  </a:lnTo>
                  <a:lnTo>
                    <a:pt x="481" y="78"/>
                  </a:lnTo>
                  <a:lnTo>
                    <a:pt x="474" y="78"/>
                  </a:lnTo>
                  <a:lnTo>
                    <a:pt x="466" y="78"/>
                  </a:lnTo>
                  <a:lnTo>
                    <a:pt x="458" y="78"/>
                  </a:lnTo>
                  <a:lnTo>
                    <a:pt x="451" y="78"/>
                  </a:lnTo>
                  <a:lnTo>
                    <a:pt x="443" y="78"/>
                  </a:lnTo>
                  <a:lnTo>
                    <a:pt x="436" y="78"/>
                  </a:lnTo>
                  <a:lnTo>
                    <a:pt x="428" y="78"/>
                  </a:lnTo>
                  <a:lnTo>
                    <a:pt x="419" y="78"/>
                  </a:lnTo>
                  <a:lnTo>
                    <a:pt x="411" y="78"/>
                  </a:lnTo>
                  <a:lnTo>
                    <a:pt x="403" y="78"/>
                  </a:lnTo>
                  <a:lnTo>
                    <a:pt x="396" y="78"/>
                  </a:lnTo>
                  <a:lnTo>
                    <a:pt x="386" y="78"/>
                  </a:lnTo>
                  <a:lnTo>
                    <a:pt x="379" y="78"/>
                  </a:lnTo>
                  <a:lnTo>
                    <a:pt x="369" y="78"/>
                  </a:lnTo>
                  <a:lnTo>
                    <a:pt x="361" y="78"/>
                  </a:lnTo>
                  <a:lnTo>
                    <a:pt x="352" y="78"/>
                  </a:lnTo>
                  <a:lnTo>
                    <a:pt x="342" y="78"/>
                  </a:lnTo>
                  <a:lnTo>
                    <a:pt x="335" y="78"/>
                  </a:lnTo>
                  <a:lnTo>
                    <a:pt x="327" y="80"/>
                  </a:lnTo>
                  <a:lnTo>
                    <a:pt x="318" y="80"/>
                  </a:lnTo>
                  <a:lnTo>
                    <a:pt x="308" y="80"/>
                  </a:lnTo>
                  <a:lnTo>
                    <a:pt x="299" y="80"/>
                  </a:lnTo>
                  <a:lnTo>
                    <a:pt x="291" y="82"/>
                  </a:lnTo>
                  <a:lnTo>
                    <a:pt x="282" y="82"/>
                  </a:lnTo>
                  <a:lnTo>
                    <a:pt x="274" y="82"/>
                  </a:lnTo>
                  <a:lnTo>
                    <a:pt x="264" y="82"/>
                  </a:lnTo>
                  <a:lnTo>
                    <a:pt x="255" y="82"/>
                  </a:lnTo>
                  <a:lnTo>
                    <a:pt x="245" y="82"/>
                  </a:lnTo>
                  <a:lnTo>
                    <a:pt x="236" y="84"/>
                  </a:lnTo>
                  <a:lnTo>
                    <a:pt x="225" y="84"/>
                  </a:lnTo>
                  <a:lnTo>
                    <a:pt x="215" y="84"/>
                  </a:lnTo>
                  <a:lnTo>
                    <a:pt x="207" y="84"/>
                  </a:lnTo>
                  <a:lnTo>
                    <a:pt x="202" y="84"/>
                  </a:lnTo>
                  <a:lnTo>
                    <a:pt x="194" y="82"/>
                  </a:lnTo>
                  <a:lnTo>
                    <a:pt x="187" y="82"/>
                  </a:lnTo>
                  <a:lnTo>
                    <a:pt x="181" y="82"/>
                  </a:lnTo>
                  <a:lnTo>
                    <a:pt x="175" y="80"/>
                  </a:lnTo>
                  <a:lnTo>
                    <a:pt x="169" y="80"/>
                  </a:lnTo>
                  <a:lnTo>
                    <a:pt x="162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5" y="78"/>
                  </a:lnTo>
                  <a:lnTo>
                    <a:pt x="139" y="76"/>
                  </a:lnTo>
                  <a:lnTo>
                    <a:pt x="133" y="76"/>
                  </a:lnTo>
                  <a:lnTo>
                    <a:pt x="128" y="74"/>
                  </a:lnTo>
                  <a:lnTo>
                    <a:pt x="122" y="74"/>
                  </a:lnTo>
                  <a:lnTo>
                    <a:pt x="116" y="74"/>
                  </a:lnTo>
                  <a:lnTo>
                    <a:pt x="110" y="72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5" y="70"/>
                  </a:lnTo>
                  <a:lnTo>
                    <a:pt x="90" y="70"/>
                  </a:lnTo>
                  <a:lnTo>
                    <a:pt x="82" y="70"/>
                  </a:lnTo>
                  <a:lnTo>
                    <a:pt x="76" y="70"/>
                  </a:lnTo>
                  <a:lnTo>
                    <a:pt x="72" y="70"/>
                  </a:lnTo>
                  <a:lnTo>
                    <a:pt x="65" y="70"/>
                  </a:lnTo>
                  <a:lnTo>
                    <a:pt x="59" y="70"/>
                  </a:lnTo>
                  <a:lnTo>
                    <a:pt x="53" y="70"/>
                  </a:lnTo>
                  <a:lnTo>
                    <a:pt x="48" y="70"/>
                  </a:lnTo>
                  <a:lnTo>
                    <a:pt x="40" y="70"/>
                  </a:lnTo>
                  <a:lnTo>
                    <a:pt x="34" y="70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3" y="74"/>
                  </a:lnTo>
                  <a:lnTo>
                    <a:pt x="8" y="70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4" y="49"/>
                  </a:lnTo>
                  <a:lnTo>
                    <a:pt x="6" y="44"/>
                  </a:lnTo>
                  <a:lnTo>
                    <a:pt x="13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4192" y="2554"/>
              <a:ext cx="65" cy="86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57" y="116"/>
                </a:cxn>
                <a:cxn ang="0">
                  <a:pos x="49" y="114"/>
                </a:cxn>
                <a:cxn ang="0">
                  <a:pos x="42" y="110"/>
                </a:cxn>
                <a:cxn ang="0">
                  <a:pos x="30" y="106"/>
                </a:cxn>
                <a:cxn ang="0">
                  <a:pos x="17" y="99"/>
                </a:cxn>
                <a:cxn ang="0">
                  <a:pos x="9" y="89"/>
                </a:cxn>
                <a:cxn ang="0">
                  <a:pos x="4" y="80"/>
                </a:cxn>
                <a:cxn ang="0">
                  <a:pos x="0" y="70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6" y="40"/>
                </a:cxn>
                <a:cxn ang="0">
                  <a:pos x="13" y="30"/>
                </a:cxn>
                <a:cxn ang="0">
                  <a:pos x="23" y="21"/>
                </a:cxn>
                <a:cxn ang="0">
                  <a:pos x="34" y="13"/>
                </a:cxn>
                <a:cxn ang="0">
                  <a:pos x="46" y="9"/>
                </a:cxn>
                <a:cxn ang="0">
                  <a:pos x="55" y="6"/>
                </a:cxn>
                <a:cxn ang="0">
                  <a:pos x="65" y="4"/>
                </a:cxn>
                <a:cxn ang="0">
                  <a:pos x="74" y="2"/>
                </a:cxn>
                <a:cxn ang="0">
                  <a:pos x="84" y="2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2" y="6"/>
                </a:cxn>
                <a:cxn ang="0">
                  <a:pos x="112" y="13"/>
                </a:cxn>
                <a:cxn ang="0">
                  <a:pos x="108" y="21"/>
                </a:cxn>
                <a:cxn ang="0">
                  <a:pos x="99" y="25"/>
                </a:cxn>
                <a:cxn ang="0">
                  <a:pos x="89" y="26"/>
                </a:cxn>
                <a:cxn ang="0">
                  <a:pos x="78" y="28"/>
                </a:cxn>
                <a:cxn ang="0">
                  <a:pos x="68" y="32"/>
                </a:cxn>
                <a:cxn ang="0">
                  <a:pos x="57" y="38"/>
                </a:cxn>
                <a:cxn ang="0">
                  <a:pos x="47" y="47"/>
                </a:cxn>
                <a:cxn ang="0">
                  <a:pos x="42" y="55"/>
                </a:cxn>
                <a:cxn ang="0">
                  <a:pos x="42" y="68"/>
                </a:cxn>
                <a:cxn ang="0">
                  <a:pos x="47" y="72"/>
                </a:cxn>
                <a:cxn ang="0">
                  <a:pos x="57" y="72"/>
                </a:cxn>
                <a:cxn ang="0">
                  <a:pos x="68" y="72"/>
                </a:cxn>
                <a:cxn ang="0">
                  <a:pos x="78" y="72"/>
                </a:cxn>
                <a:cxn ang="0">
                  <a:pos x="85" y="70"/>
                </a:cxn>
                <a:cxn ang="0">
                  <a:pos x="93" y="70"/>
                </a:cxn>
                <a:cxn ang="0">
                  <a:pos x="103" y="68"/>
                </a:cxn>
                <a:cxn ang="0">
                  <a:pos x="110" y="72"/>
                </a:cxn>
                <a:cxn ang="0">
                  <a:pos x="116" y="78"/>
                </a:cxn>
                <a:cxn ang="0">
                  <a:pos x="122" y="87"/>
                </a:cxn>
                <a:cxn ang="0">
                  <a:pos x="124" y="99"/>
                </a:cxn>
                <a:cxn ang="0">
                  <a:pos x="125" y="108"/>
                </a:cxn>
                <a:cxn ang="0">
                  <a:pos x="125" y="120"/>
                </a:cxn>
                <a:cxn ang="0">
                  <a:pos x="129" y="131"/>
                </a:cxn>
                <a:cxn ang="0">
                  <a:pos x="129" y="141"/>
                </a:cxn>
                <a:cxn ang="0">
                  <a:pos x="129" y="154"/>
                </a:cxn>
                <a:cxn ang="0">
                  <a:pos x="122" y="163"/>
                </a:cxn>
                <a:cxn ang="0">
                  <a:pos x="112" y="171"/>
                </a:cxn>
                <a:cxn ang="0">
                  <a:pos x="101" y="173"/>
                </a:cxn>
                <a:cxn ang="0">
                  <a:pos x="87" y="167"/>
                </a:cxn>
                <a:cxn ang="0">
                  <a:pos x="82" y="160"/>
                </a:cxn>
                <a:cxn ang="0">
                  <a:pos x="78" y="150"/>
                </a:cxn>
                <a:cxn ang="0">
                  <a:pos x="74" y="139"/>
                </a:cxn>
                <a:cxn ang="0">
                  <a:pos x="72" y="125"/>
                </a:cxn>
                <a:cxn ang="0">
                  <a:pos x="72" y="120"/>
                </a:cxn>
              </a:cxnLst>
              <a:rect l="0" t="0" r="r" b="b"/>
              <a:pathLst>
                <a:path w="129" h="173">
                  <a:moveTo>
                    <a:pt x="72" y="120"/>
                  </a:moveTo>
                  <a:lnTo>
                    <a:pt x="68" y="118"/>
                  </a:lnTo>
                  <a:lnTo>
                    <a:pt x="61" y="116"/>
                  </a:lnTo>
                  <a:lnTo>
                    <a:pt x="57" y="116"/>
                  </a:lnTo>
                  <a:lnTo>
                    <a:pt x="53" y="116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0" y="106"/>
                  </a:lnTo>
                  <a:lnTo>
                    <a:pt x="25" y="101"/>
                  </a:lnTo>
                  <a:lnTo>
                    <a:pt x="17" y="99"/>
                  </a:lnTo>
                  <a:lnTo>
                    <a:pt x="15" y="95"/>
                  </a:lnTo>
                  <a:lnTo>
                    <a:pt x="9" y="89"/>
                  </a:lnTo>
                  <a:lnTo>
                    <a:pt x="8" y="85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4" y="46"/>
                  </a:lnTo>
                  <a:lnTo>
                    <a:pt x="6" y="40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7" y="26"/>
                  </a:lnTo>
                  <a:lnTo>
                    <a:pt x="23" y="21"/>
                  </a:lnTo>
                  <a:lnTo>
                    <a:pt x="30" y="19"/>
                  </a:lnTo>
                  <a:lnTo>
                    <a:pt x="34" y="13"/>
                  </a:lnTo>
                  <a:lnTo>
                    <a:pt x="42" y="11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5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12" y="6"/>
                  </a:lnTo>
                  <a:lnTo>
                    <a:pt x="114" y="11"/>
                  </a:lnTo>
                  <a:lnTo>
                    <a:pt x="112" y="13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3" y="25"/>
                  </a:lnTo>
                  <a:lnTo>
                    <a:pt x="99" y="25"/>
                  </a:lnTo>
                  <a:lnTo>
                    <a:pt x="95" y="26"/>
                  </a:lnTo>
                  <a:lnTo>
                    <a:pt x="89" y="26"/>
                  </a:lnTo>
                  <a:lnTo>
                    <a:pt x="85" y="28"/>
                  </a:lnTo>
                  <a:lnTo>
                    <a:pt x="78" y="28"/>
                  </a:lnTo>
                  <a:lnTo>
                    <a:pt x="74" y="30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57" y="38"/>
                  </a:lnTo>
                  <a:lnTo>
                    <a:pt x="51" y="46"/>
                  </a:lnTo>
                  <a:lnTo>
                    <a:pt x="47" y="47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2" y="63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51" y="72"/>
                  </a:lnTo>
                  <a:lnTo>
                    <a:pt x="57" y="72"/>
                  </a:lnTo>
                  <a:lnTo>
                    <a:pt x="63" y="74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82" y="72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5" y="70"/>
                  </a:lnTo>
                  <a:lnTo>
                    <a:pt x="103" y="68"/>
                  </a:lnTo>
                  <a:lnTo>
                    <a:pt x="106" y="70"/>
                  </a:lnTo>
                  <a:lnTo>
                    <a:pt x="110" y="72"/>
                  </a:lnTo>
                  <a:lnTo>
                    <a:pt x="114" y="76"/>
                  </a:lnTo>
                  <a:lnTo>
                    <a:pt x="116" y="78"/>
                  </a:lnTo>
                  <a:lnTo>
                    <a:pt x="120" y="82"/>
                  </a:lnTo>
                  <a:lnTo>
                    <a:pt x="122" y="87"/>
                  </a:lnTo>
                  <a:lnTo>
                    <a:pt x="122" y="93"/>
                  </a:lnTo>
                  <a:lnTo>
                    <a:pt x="124" y="99"/>
                  </a:lnTo>
                  <a:lnTo>
                    <a:pt x="124" y="103"/>
                  </a:lnTo>
                  <a:lnTo>
                    <a:pt x="125" y="108"/>
                  </a:lnTo>
                  <a:lnTo>
                    <a:pt x="125" y="116"/>
                  </a:lnTo>
                  <a:lnTo>
                    <a:pt x="125" y="120"/>
                  </a:lnTo>
                  <a:lnTo>
                    <a:pt x="127" y="123"/>
                  </a:lnTo>
                  <a:lnTo>
                    <a:pt x="129" y="131"/>
                  </a:lnTo>
                  <a:lnTo>
                    <a:pt x="129" y="135"/>
                  </a:lnTo>
                  <a:lnTo>
                    <a:pt x="129" y="141"/>
                  </a:lnTo>
                  <a:lnTo>
                    <a:pt x="129" y="150"/>
                  </a:lnTo>
                  <a:lnTo>
                    <a:pt x="129" y="154"/>
                  </a:lnTo>
                  <a:lnTo>
                    <a:pt x="125" y="160"/>
                  </a:lnTo>
                  <a:lnTo>
                    <a:pt x="122" y="163"/>
                  </a:lnTo>
                  <a:lnTo>
                    <a:pt x="116" y="167"/>
                  </a:lnTo>
                  <a:lnTo>
                    <a:pt x="112" y="171"/>
                  </a:lnTo>
                  <a:lnTo>
                    <a:pt x="106" y="173"/>
                  </a:lnTo>
                  <a:lnTo>
                    <a:pt x="101" y="173"/>
                  </a:lnTo>
                  <a:lnTo>
                    <a:pt x="95" y="171"/>
                  </a:lnTo>
                  <a:lnTo>
                    <a:pt x="87" y="167"/>
                  </a:lnTo>
                  <a:lnTo>
                    <a:pt x="84" y="162"/>
                  </a:lnTo>
                  <a:lnTo>
                    <a:pt x="82" y="160"/>
                  </a:lnTo>
                  <a:lnTo>
                    <a:pt x="78" y="154"/>
                  </a:lnTo>
                  <a:lnTo>
                    <a:pt x="78" y="150"/>
                  </a:lnTo>
                  <a:lnTo>
                    <a:pt x="76" y="144"/>
                  </a:lnTo>
                  <a:lnTo>
                    <a:pt x="74" y="139"/>
                  </a:lnTo>
                  <a:lnTo>
                    <a:pt x="72" y="133"/>
                  </a:lnTo>
                  <a:lnTo>
                    <a:pt x="72" y="125"/>
                  </a:lnTo>
                  <a:lnTo>
                    <a:pt x="72" y="120"/>
                  </a:lnTo>
                  <a:lnTo>
                    <a:pt x="7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Freeform 110"/>
            <p:cNvSpPr>
              <a:spLocks/>
            </p:cNvSpPr>
            <p:nvPr/>
          </p:nvSpPr>
          <p:spPr bwMode="auto">
            <a:xfrm>
              <a:off x="4257" y="2555"/>
              <a:ext cx="36" cy="56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50" y="9"/>
                </a:cxn>
                <a:cxn ang="0">
                  <a:pos x="53" y="17"/>
                </a:cxn>
                <a:cxn ang="0">
                  <a:pos x="59" y="24"/>
                </a:cxn>
                <a:cxn ang="0">
                  <a:pos x="65" y="30"/>
                </a:cxn>
                <a:cxn ang="0">
                  <a:pos x="69" y="38"/>
                </a:cxn>
                <a:cxn ang="0">
                  <a:pos x="71" y="45"/>
                </a:cxn>
                <a:cxn ang="0">
                  <a:pos x="71" y="53"/>
                </a:cxn>
                <a:cxn ang="0">
                  <a:pos x="72" y="63"/>
                </a:cxn>
                <a:cxn ang="0">
                  <a:pos x="71" y="70"/>
                </a:cxn>
                <a:cxn ang="0">
                  <a:pos x="71" y="78"/>
                </a:cxn>
                <a:cxn ang="0">
                  <a:pos x="67" y="83"/>
                </a:cxn>
                <a:cxn ang="0">
                  <a:pos x="63" y="91"/>
                </a:cxn>
                <a:cxn ang="0">
                  <a:pos x="57" y="97"/>
                </a:cxn>
                <a:cxn ang="0">
                  <a:pos x="52" y="102"/>
                </a:cxn>
                <a:cxn ang="0">
                  <a:pos x="46" y="104"/>
                </a:cxn>
                <a:cxn ang="0">
                  <a:pos x="44" y="106"/>
                </a:cxn>
                <a:cxn ang="0">
                  <a:pos x="38" y="108"/>
                </a:cxn>
                <a:cxn ang="0">
                  <a:pos x="34" y="110"/>
                </a:cxn>
                <a:cxn ang="0">
                  <a:pos x="27" y="112"/>
                </a:cxn>
                <a:cxn ang="0">
                  <a:pos x="19" y="112"/>
                </a:cxn>
                <a:cxn ang="0">
                  <a:pos x="15" y="110"/>
                </a:cxn>
                <a:cxn ang="0">
                  <a:pos x="10" y="110"/>
                </a:cxn>
                <a:cxn ang="0">
                  <a:pos x="8" y="106"/>
                </a:cxn>
                <a:cxn ang="0">
                  <a:pos x="4" y="104"/>
                </a:cxn>
                <a:cxn ang="0">
                  <a:pos x="0" y="99"/>
                </a:cxn>
                <a:cxn ang="0">
                  <a:pos x="0" y="97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4" y="80"/>
                </a:cxn>
                <a:cxn ang="0">
                  <a:pos x="8" y="76"/>
                </a:cxn>
                <a:cxn ang="0">
                  <a:pos x="10" y="70"/>
                </a:cxn>
                <a:cxn ang="0">
                  <a:pos x="15" y="63"/>
                </a:cxn>
                <a:cxn ang="0">
                  <a:pos x="21" y="59"/>
                </a:cxn>
                <a:cxn ang="0">
                  <a:pos x="27" y="55"/>
                </a:cxn>
                <a:cxn ang="0">
                  <a:pos x="29" y="53"/>
                </a:cxn>
                <a:cxn ang="0">
                  <a:pos x="31" y="49"/>
                </a:cxn>
                <a:cxn ang="0">
                  <a:pos x="31" y="44"/>
                </a:cxn>
                <a:cxn ang="0">
                  <a:pos x="31" y="40"/>
                </a:cxn>
                <a:cxn ang="0">
                  <a:pos x="29" y="34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17"/>
                </a:cxn>
                <a:cxn ang="0">
                  <a:pos x="27" y="11"/>
                </a:cxn>
                <a:cxn ang="0">
                  <a:pos x="27" y="7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72" h="112">
                  <a:moveTo>
                    <a:pt x="44" y="5"/>
                  </a:moveTo>
                  <a:lnTo>
                    <a:pt x="50" y="9"/>
                  </a:lnTo>
                  <a:lnTo>
                    <a:pt x="53" y="17"/>
                  </a:lnTo>
                  <a:lnTo>
                    <a:pt x="59" y="24"/>
                  </a:lnTo>
                  <a:lnTo>
                    <a:pt x="65" y="30"/>
                  </a:lnTo>
                  <a:lnTo>
                    <a:pt x="69" y="38"/>
                  </a:lnTo>
                  <a:lnTo>
                    <a:pt x="71" y="45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83"/>
                  </a:lnTo>
                  <a:lnTo>
                    <a:pt x="63" y="91"/>
                  </a:lnTo>
                  <a:lnTo>
                    <a:pt x="57" y="97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4" y="106"/>
                  </a:lnTo>
                  <a:lnTo>
                    <a:pt x="38" y="108"/>
                  </a:lnTo>
                  <a:lnTo>
                    <a:pt x="34" y="110"/>
                  </a:lnTo>
                  <a:lnTo>
                    <a:pt x="27" y="112"/>
                  </a:lnTo>
                  <a:lnTo>
                    <a:pt x="19" y="112"/>
                  </a:lnTo>
                  <a:lnTo>
                    <a:pt x="15" y="110"/>
                  </a:lnTo>
                  <a:lnTo>
                    <a:pt x="10" y="110"/>
                  </a:lnTo>
                  <a:lnTo>
                    <a:pt x="8" y="106"/>
                  </a:lnTo>
                  <a:lnTo>
                    <a:pt x="4" y="104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0" y="70"/>
                  </a:lnTo>
                  <a:lnTo>
                    <a:pt x="15" y="63"/>
                  </a:lnTo>
                  <a:lnTo>
                    <a:pt x="21" y="59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49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9" y="34"/>
                  </a:lnTo>
                  <a:lnTo>
                    <a:pt x="29" y="28"/>
                  </a:lnTo>
                  <a:lnTo>
                    <a:pt x="27" y="23"/>
                  </a:lnTo>
                  <a:lnTo>
                    <a:pt x="27" y="17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4194" y="2704"/>
              <a:ext cx="111" cy="41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8" y="36"/>
                </a:cxn>
                <a:cxn ang="0">
                  <a:pos x="47" y="40"/>
                </a:cxn>
                <a:cxn ang="0">
                  <a:pos x="57" y="42"/>
                </a:cxn>
                <a:cxn ang="0">
                  <a:pos x="66" y="44"/>
                </a:cxn>
                <a:cxn ang="0">
                  <a:pos x="76" y="46"/>
                </a:cxn>
                <a:cxn ang="0">
                  <a:pos x="87" y="44"/>
                </a:cxn>
                <a:cxn ang="0">
                  <a:pos x="99" y="44"/>
                </a:cxn>
                <a:cxn ang="0">
                  <a:pos x="108" y="42"/>
                </a:cxn>
                <a:cxn ang="0">
                  <a:pos x="118" y="38"/>
                </a:cxn>
                <a:cxn ang="0">
                  <a:pos x="125" y="33"/>
                </a:cxn>
                <a:cxn ang="0">
                  <a:pos x="137" y="29"/>
                </a:cxn>
                <a:cxn ang="0">
                  <a:pos x="148" y="23"/>
                </a:cxn>
                <a:cxn ang="0">
                  <a:pos x="158" y="19"/>
                </a:cxn>
                <a:cxn ang="0">
                  <a:pos x="169" y="14"/>
                </a:cxn>
                <a:cxn ang="0">
                  <a:pos x="178" y="8"/>
                </a:cxn>
                <a:cxn ang="0">
                  <a:pos x="188" y="2"/>
                </a:cxn>
                <a:cxn ang="0">
                  <a:pos x="197" y="0"/>
                </a:cxn>
                <a:cxn ang="0">
                  <a:pos x="213" y="6"/>
                </a:cxn>
                <a:cxn ang="0">
                  <a:pos x="220" y="17"/>
                </a:cxn>
                <a:cxn ang="0">
                  <a:pos x="220" y="27"/>
                </a:cxn>
                <a:cxn ang="0">
                  <a:pos x="220" y="35"/>
                </a:cxn>
                <a:cxn ang="0">
                  <a:pos x="213" y="44"/>
                </a:cxn>
                <a:cxn ang="0">
                  <a:pos x="203" y="50"/>
                </a:cxn>
                <a:cxn ang="0">
                  <a:pos x="190" y="57"/>
                </a:cxn>
                <a:cxn ang="0">
                  <a:pos x="177" y="63"/>
                </a:cxn>
                <a:cxn ang="0">
                  <a:pos x="163" y="67"/>
                </a:cxn>
                <a:cxn ang="0">
                  <a:pos x="152" y="73"/>
                </a:cxn>
                <a:cxn ang="0">
                  <a:pos x="137" y="76"/>
                </a:cxn>
                <a:cxn ang="0">
                  <a:pos x="125" y="78"/>
                </a:cxn>
                <a:cxn ang="0">
                  <a:pos x="112" y="80"/>
                </a:cxn>
                <a:cxn ang="0">
                  <a:pos x="99" y="80"/>
                </a:cxn>
                <a:cxn ang="0">
                  <a:pos x="87" y="80"/>
                </a:cxn>
                <a:cxn ang="0">
                  <a:pos x="74" y="78"/>
                </a:cxn>
                <a:cxn ang="0">
                  <a:pos x="61" y="76"/>
                </a:cxn>
                <a:cxn ang="0">
                  <a:pos x="47" y="73"/>
                </a:cxn>
                <a:cxn ang="0">
                  <a:pos x="36" y="67"/>
                </a:cxn>
                <a:cxn ang="0">
                  <a:pos x="23" y="61"/>
                </a:cxn>
                <a:cxn ang="0">
                  <a:pos x="13" y="54"/>
                </a:cxn>
                <a:cxn ang="0">
                  <a:pos x="2" y="44"/>
                </a:cxn>
                <a:cxn ang="0">
                  <a:pos x="0" y="35"/>
                </a:cxn>
                <a:cxn ang="0">
                  <a:pos x="7" y="27"/>
                </a:cxn>
                <a:cxn ang="0">
                  <a:pos x="17" y="25"/>
                </a:cxn>
                <a:cxn ang="0">
                  <a:pos x="23" y="29"/>
                </a:cxn>
              </a:cxnLst>
              <a:rect l="0" t="0" r="r" b="b"/>
              <a:pathLst>
                <a:path w="220" h="82">
                  <a:moveTo>
                    <a:pt x="23" y="29"/>
                  </a:moveTo>
                  <a:lnTo>
                    <a:pt x="28" y="31"/>
                  </a:lnTo>
                  <a:lnTo>
                    <a:pt x="32" y="33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7" y="40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2" y="46"/>
                  </a:lnTo>
                  <a:lnTo>
                    <a:pt x="76" y="46"/>
                  </a:lnTo>
                  <a:lnTo>
                    <a:pt x="81" y="46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9" y="44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8" y="38"/>
                  </a:lnTo>
                  <a:lnTo>
                    <a:pt x="121" y="36"/>
                  </a:lnTo>
                  <a:lnTo>
                    <a:pt x="125" y="33"/>
                  </a:lnTo>
                  <a:lnTo>
                    <a:pt x="133" y="33"/>
                  </a:lnTo>
                  <a:lnTo>
                    <a:pt x="137" y="29"/>
                  </a:lnTo>
                  <a:lnTo>
                    <a:pt x="142" y="27"/>
                  </a:lnTo>
                  <a:lnTo>
                    <a:pt x="148" y="23"/>
                  </a:lnTo>
                  <a:lnTo>
                    <a:pt x="152" y="23"/>
                  </a:lnTo>
                  <a:lnTo>
                    <a:pt x="158" y="19"/>
                  </a:lnTo>
                  <a:lnTo>
                    <a:pt x="163" y="16"/>
                  </a:lnTo>
                  <a:lnTo>
                    <a:pt x="169" y="14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4" y="6"/>
                  </a:lnTo>
                  <a:lnTo>
                    <a:pt x="188" y="2"/>
                  </a:lnTo>
                  <a:lnTo>
                    <a:pt x="194" y="2"/>
                  </a:lnTo>
                  <a:lnTo>
                    <a:pt x="197" y="0"/>
                  </a:lnTo>
                  <a:lnTo>
                    <a:pt x="203" y="2"/>
                  </a:lnTo>
                  <a:lnTo>
                    <a:pt x="213" y="6"/>
                  </a:lnTo>
                  <a:lnTo>
                    <a:pt x="218" y="16"/>
                  </a:lnTo>
                  <a:lnTo>
                    <a:pt x="220" y="17"/>
                  </a:lnTo>
                  <a:lnTo>
                    <a:pt x="220" y="23"/>
                  </a:lnTo>
                  <a:lnTo>
                    <a:pt x="220" y="27"/>
                  </a:lnTo>
                  <a:lnTo>
                    <a:pt x="220" y="33"/>
                  </a:lnTo>
                  <a:lnTo>
                    <a:pt x="220" y="35"/>
                  </a:lnTo>
                  <a:lnTo>
                    <a:pt x="217" y="40"/>
                  </a:lnTo>
                  <a:lnTo>
                    <a:pt x="213" y="44"/>
                  </a:lnTo>
                  <a:lnTo>
                    <a:pt x="211" y="48"/>
                  </a:lnTo>
                  <a:lnTo>
                    <a:pt x="203" y="50"/>
                  </a:lnTo>
                  <a:lnTo>
                    <a:pt x="196" y="54"/>
                  </a:lnTo>
                  <a:lnTo>
                    <a:pt x="190" y="57"/>
                  </a:lnTo>
                  <a:lnTo>
                    <a:pt x="184" y="61"/>
                  </a:lnTo>
                  <a:lnTo>
                    <a:pt x="177" y="63"/>
                  </a:lnTo>
                  <a:lnTo>
                    <a:pt x="169" y="67"/>
                  </a:lnTo>
                  <a:lnTo>
                    <a:pt x="163" y="67"/>
                  </a:lnTo>
                  <a:lnTo>
                    <a:pt x="158" y="71"/>
                  </a:lnTo>
                  <a:lnTo>
                    <a:pt x="152" y="73"/>
                  </a:lnTo>
                  <a:lnTo>
                    <a:pt x="144" y="76"/>
                  </a:lnTo>
                  <a:lnTo>
                    <a:pt x="137" y="76"/>
                  </a:lnTo>
                  <a:lnTo>
                    <a:pt x="133" y="78"/>
                  </a:lnTo>
                  <a:lnTo>
                    <a:pt x="125" y="78"/>
                  </a:lnTo>
                  <a:lnTo>
                    <a:pt x="118" y="80"/>
                  </a:lnTo>
                  <a:lnTo>
                    <a:pt x="112" y="80"/>
                  </a:lnTo>
                  <a:lnTo>
                    <a:pt x="106" y="82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74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5" y="76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23" y="61"/>
                  </a:lnTo>
                  <a:lnTo>
                    <a:pt x="19" y="57"/>
                  </a:lnTo>
                  <a:lnTo>
                    <a:pt x="13" y="54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7" y="27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3" y="2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9525000" y="3212069"/>
            <a:ext cx="1058462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9448800" y="3048000"/>
            <a:ext cx="106680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 care</a:t>
            </a:r>
          </a:p>
        </p:txBody>
      </p:sp>
      <p:grpSp>
        <p:nvGrpSpPr>
          <p:cNvPr id="52" name="Group 114"/>
          <p:cNvGrpSpPr>
            <a:grpSpLocks/>
          </p:cNvGrpSpPr>
          <p:nvPr/>
        </p:nvGrpSpPr>
        <p:grpSpPr bwMode="auto">
          <a:xfrm rot="243172">
            <a:off x="8438832" y="3495676"/>
            <a:ext cx="1828800" cy="612775"/>
            <a:chOff x="2468" y="1953"/>
            <a:chExt cx="1152" cy="386"/>
          </a:xfrm>
        </p:grpSpPr>
        <p:grpSp>
          <p:nvGrpSpPr>
            <p:cNvPr id="53" name="Group 115"/>
            <p:cNvGrpSpPr>
              <a:grpSpLocks/>
            </p:cNvGrpSpPr>
            <p:nvPr/>
          </p:nvGrpSpPr>
          <p:grpSpPr bwMode="auto">
            <a:xfrm rot="-298185">
              <a:off x="2464" y="1982"/>
              <a:ext cx="510" cy="322"/>
              <a:chOff x="3737" y="2075"/>
              <a:chExt cx="510" cy="322"/>
            </a:xfrm>
          </p:grpSpPr>
          <p:sp>
            <p:nvSpPr>
              <p:cNvPr id="62" name="Freeform 116"/>
              <p:cNvSpPr>
                <a:spLocks/>
              </p:cNvSpPr>
              <p:nvPr/>
            </p:nvSpPr>
            <p:spPr bwMode="auto">
              <a:xfrm>
                <a:off x="3749" y="2075"/>
                <a:ext cx="423" cy="167"/>
              </a:xfrm>
              <a:custGeom>
                <a:avLst/>
                <a:gdLst/>
                <a:ahLst/>
                <a:cxnLst>
                  <a:cxn ang="0">
                    <a:pos x="47" y="187"/>
                  </a:cxn>
                  <a:cxn ang="0">
                    <a:pos x="83" y="232"/>
                  </a:cxn>
                  <a:cxn ang="0">
                    <a:pos x="135" y="253"/>
                  </a:cxn>
                  <a:cxn ang="0">
                    <a:pos x="173" y="261"/>
                  </a:cxn>
                  <a:cxn ang="0">
                    <a:pos x="209" y="267"/>
                  </a:cxn>
                  <a:cxn ang="0">
                    <a:pos x="245" y="274"/>
                  </a:cxn>
                  <a:cxn ang="0">
                    <a:pos x="306" y="282"/>
                  </a:cxn>
                  <a:cxn ang="0">
                    <a:pos x="371" y="286"/>
                  </a:cxn>
                  <a:cxn ang="0">
                    <a:pos x="433" y="286"/>
                  </a:cxn>
                  <a:cxn ang="0">
                    <a:pos x="492" y="282"/>
                  </a:cxn>
                  <a:cxn ang="0">
                    <a:pos x="551" y="272"/>
                  </a:cxn>
                  <a:cxn ang="0">
                    <a:pos x="608" y="257"/>
                  </a:cxn>
                  <a:cxn ang="0">
                    <a:pos x="667" y="238"/>
                  </a:cxn>
                  <a:cxn ang="0">
                    <a:pos x="728" y="213"/>
                  </a:cxn>
                  <a:cxn ang="0">
                    <a:pos x="768" y="194"/>
                  </a:cxn>
                  <a:cxn ang="0">
                    <a:pos x="783" y="155"/>
                  </a:cxn>
                  <a:cxn ang="0">
                    <a:pos x="745" y="113"/>
                  </a:cxn>
                  <a:cxn ang="0">
                    <a:pos x="690" y="86"/>
                  </a:cxn>
                  <a:cxn ang="0">
                    <a:pos x="648" y="75"/>
                  </a:cxn>
                  <a:cxn ang="0">
                    <a:pos x="603" y="65"/>
                  </a:cxn>
                  <a:cxn ang="0">
                    <a:pos x="553" y="58"/>
                  </a:cxn>
                  <a:cxn ang="0">
                    <a:pos x="511" y="52"/>
                  </a:cxn>
                  <a:cxn ang="0">
                    <a:pos x="468" y="50"/>
                  </a:cxn>
                  <a:cxn ang="0">
                    <a:pos x="420" y="50"/>
                  </a:cxn>
                  <a:cxn ang="0">
                    <a:pos x="374" y="52"/>
                  </a:cxn>
                  <a:cxn ang="0">
                    <a:pos x="329" y="56"/>
                  </a:cxn>
                  <a:cxn ang="0">
                    <a:pos x="283" y="59"/>
                  </a:cxn>
                  <a:cxn ang="0">
                    <a:pos x="241" y="67"/>
                  </a:cxn>
                  <a:cxn ang="0">
                    <a:pos x="197" y="78"/>
                  </a:cxn>
                  <a:cxn ang="0">
                    <a:pos x="148" y="96"/>
                  </a:cxn>
                  <a:cxn ang="0">
                    <a:pos x="102" y="105"/>
                  </a:cxn>
                  <a:cxn ang="0">
                    <a:pos x="97" y="75"/>
                  </a:cxn>
                  <a:cxn ang="0">
                    <a:pos x="163" y="42"/>
                  </a:cxn>
                  <a:cxn ang="0">
                    <a:pos x="258" y="19"/>
                  </a:cxn>
                  <a:cxn ang="0">
                    <a:pos x="371" y="4"/>
                  </a:cxn>
                  <a:cxn ang="0">
                    <a:pos x="488" y="2"/>
                  </a:cxn>
                  <a:cxn ang="0">
                    <a:pos x="604" y="12"/>
                  </a:cxn>
                  <a:cxn ang="0">
                    <a:pos x="707" y="35"/>
                  </a:cxn>
                  <a:cxn ang="0">
                    <a:pos x="789" y="75"/>
                  </a:cxn>
                  <a:cxn ang="0">
                    <a:pos x="838" y="135"/>
                  </a:cxn>
                  <a:cxn ang="0">
                    <a:pos x="844" y="175"/>
                  </a:cxn>
                  <a:cxn ang="0">
                    <a:pos x="806" y="231"/>
                  </a:cxn>
                  <a:cxn ang="0">
                    <a:pos x="755" y="259"/>
                  </a:cxn>
                  <a:cxn ang="0">
                    <a:pos x="690" y="284"/>
                  </a:cxn>
                  <a:cxn ang="0">
                    <a:pos x="627" y="307"/>
                  </a:cxn>
                  <a:cxn ang="0">
                    <a:pos x="563" y="320"/>
                  </a:cxn>
                  <a:cxn ang="0">
                    <a:pos x="502" y="329"/>
                  </a:cxn>
                  <a:cxn ang="0">
                    <a:pos x="435" y="335"/>
                  </a:cxn>
                  <a:cxn ang="0">
                    <a:pos x="369" y="333"/>
                  </a:cxn>
                  <a:cxn ang="0">
                    <a:pos x="302" y="328"/>
                  </a:cxn>
                  <a:cxn ang="0">
                    <a:pos x="236" y="318"/>
                  </a:cxn>
                  <a:cxn ang="0">
                    <a:pos x="190" y="310"/>
                  </a:cxn>
                  <a:cxn ang="0">
                    <a:pos x="137" y="301"/>
                  </a:cxn>
                  <a:cxn ang="0">
                    <a:pos x="83" y="286"/>
                  </a:cxn>
                  <a:cxn ang="0">
                    <a:pos x="45" y="270"/>
                  </a:cxn>
                  <a:cxn ang="0">
                    <a:pos x="4" y="225"/>
                  </a:cxn>
                  <a:cxn ang="0">
                    <a:pos x="7" y="164"/>
                  </a:cxn>
                  <a:cxn ang="0">
                    <a:pos x="45" y="122"/>
                  </a:cxn>
                </a:cxnLst>
                <a:rect l="0" t="0" r="r" b="b"/>
                <a:pathLst>
                  <a:path w="846" h="335">
                    <a:moveTo>
                      <a:pt x="49" y="147"/>
                    </a:moveTo>
                    <a:lnTo>
                      <a:pt x="47" y="151"/>
                    </a:lnTo>
                    <a:lnTo>
                      <a:pt x="45" y="155"/>
                    </a:lnTo>
                    <a:lnTo>
                      <a:pt x="45" y="160"/>
                    </a:lnTo>
                    <a:lnTo>
                      <a:pt x="45" y="164"/>
                    </a:lnTo>
                    <a:lnTo>
                      <a:pt x="43" y="172"/>
                    </a:lnTo>
                    <a:lnTo>
                      <a:pt x="45" y="181"/>
                    </a:lnTo>
                    <a:lnTo>
                      <a:pt x="47" y="187"/>
                    </a:lnTo>
                    <a:lnTo>
                      <a:pt x="49" y="196"/>
                    </a:lnTo>
                    <a:lnTo>
                      <a:pt x="51" y="202"/>
                    </a:lnTo>
                    <a:lnTo>
                      <a:pt x="57" y="208"/>
                    </a:lnTo>
                    <a:lnTo>
                      <a:pt x="59" y="213"/>
                    </a:lnTo>
                    <a:lnTo>
                      <a:pt x="64" y="219"/>
                    </a:lnTo>
                    <a:lnTo>
                      <a:pt x="70" y="223"/>
                    </a:lnTo>
                    <a:lnTo>
                      <a:pt x="76" y="229"/>
                    </a:lnTo>
                    <a:lnTo>
                      <a:pt x="83" y="232"/>
                    </a:lnTo>
                    <a:lnTo>
                      <a:pt x="89" y="236"/>
                    </a:lnTo>
                    <a:lnTo>
                      <a:pt x="97" y="240"/>
                    </a:lnTo>
                    <a:lnTo>
                      <a:pt x="106" y="244"/>
                    </a:lnTo>
                    <a:lnTo>
                      <a:pt x="112" y="248"/>
                    </a:lnTo>
                    <a:lnTo>
                      <a:pt x="121" y="250"/>
                    </a:lnTo>
                    <a:lnTo>
                      <a:pt x="125" y="250"/>
                    </a:lnTo>
                    <a:lnTo>
                      <a:pt x="129" y="251"/>
                    </a:lnTo>
                    <a:lnTo>
                      <a:pt x="135" y="253"/>
                    </a:lnTo>
                    <a:lnTo>
                      <a:pt x="139" y="255"/>
                    </a:lnTo>
                    <a:lnTo>
                      <a:pt x="144" y="255"/>
                    </a:lnTo>
                    <a:lnTo>
                      <a:pt x="148" y="257"/>
                    </a:lnTo>
                    <a:lnTo>
                      <a:pt x="154" y="257"/>
                    </a:lnTo>
                    <a:lnTo>
                      <a:pt x="158" y="257"/>
                    </a:lnTo>
                    <a:lnTo>
                      <a:pt x="163" y="259"/>
                    </a:lnTo>
                    <a:lnTo>
                      <a:pt x="167" y="261"/>
                    </a:lnTo>
                    <a:lnTo>
                      <a:pt x="173" y="261"/>
                    </a:lnTo>
                    <a:lnTo>
                      <a:pt x="177" y="263"/>
                    </a:lnTo>
                    <a:lnTo>
                      <a:pt x="180" y="263"/>
                    </a:lnTo>
                    <a:lnTo>
                      <a:pt x="186" y="265"/>
                    </a:lnTo>
                    <a:lnTo>
                      <a:pt x="190" y="265"/>
                    </a:lnTo>
                    <a:lnTo>
                      <a:pt x="196" y="267"/>
                    </a:lnTo>
                    <a:lnTo>
                      <a:pt x="199" y="267"/>
                    </a:lnTo>
                    <a:lnTo>
                      <a:pt x="205" y="267"/>
                    </a:lnTo>
                    <a:lnTo>
                      <a:pt x="209" y="267"/>
                    </a:lnTo>
                    <a:lnTo>
                      <a:pt x="215" y="269"/>
                    </a:lnTo>
                    <a:lnTo>
                      <a:pt x="218" y="269"/>
                    </a:lnTo>
                    <a:lnTo>
                      <a:pt x="224" y="269"/>
                    </a:lnTo>
                    <a:lnTo>
                      <a:pt x="228" y="270"/>
                    </a:lnTo>
                    <a:lnTo>
                      <a:pt x="234" y="272"/>
                    </a:lnTo>
                    <a:lnTo>
                      <a:pt x="236" y="272"/>
                    </a:lnTo>
                    <a:lnTo>
                      <a:pt x="241" y="272"/>
                    </a:lnTo>
                    <a:lnTo>
                      <a:pt x="245" y="274"/>
                    </a:lnTo>
                    <a:lnTo>
                      <a:pt x="251" y="274"/>
                    </a:lnTo>
                    <a:lnTo>
                      <a:pt x="258" y="274"/>
                    </a:lnTo>
                    <a:lnTo>
                      <a:pt x="266" y="276"/>
                    </a:lnTo>
                    <a:lnTo>
                      <a:pt x="274" y="276"/>
                    </a:lnTo>
                    <a:lnTo>
                      <a:pt x="283" y="278"/>
                    </a:lnTo>
                    <a:lnTo>
                      <a:pt x="291" y="280"/>
                    </a:lnTo>
                    <a:lnTo>
                      <a:pt x="298" y="280"/>
                    </a:lnTo>
                    <a:lnTo>
                      <a:pt x="306" y="282"/>
                    </a:lnTo>
                    <a:lnTo>
                      <a:pt x="315" y="284"/>
                    </a:lnTo>
                    <a:lnTo>
                      <a:pt x="323" y="284"/>
                    </a:lnTo>
                    <a:lnTo>
                      <a:pt x="331" y="284"/>
                    </a:lnTo>
                    <a:lnTo>
                      <a:pt x="338" y="284"/>
                    </a:lnTo>
                    <a:lnTo>
                      <a:pt x="346" y="284"/>
                    </a:lnTo>
                    <a:lnTo>
                      <a:pt x="355" y="284"/>
                    </a:lnTo>
                    <a:lnTo>
                      <a:pt x="363" y="286"/>
                    </a:lnTo>
                    <a:lnTo>
                      <a:pt x="371" y="286"/>
                    </a:lnTo>
                    <a:lnTo>
                      <a:pt x="380" y="286"/>
                    </a:lnTo>
                    <a:lnTo>
                      <a:pt x="386" y="286"/>
                    </a:lnTo>
                    <a:lnTo>
                      <a:pt x="393" y="286"/>
                    </a:lnTo>
                    <a:lnTo>
                      <a:pt x="401" y="286"/>
                    </a:lnTo>
                    <a:lnTo>
                      <a:pt x="409" y="286"/>
                    </a:lnTo>
                    <a:lnTo>
                      <a:pt x="416" y="286"/>
                    </a:lnTo>
                    <a:lnTo>
                      <a:pt x="424" y="286"/>
                    </a:lnTo>
                    <a:lnTo>
                      <a:pt x="433" y="286"/>
                    </a:lnTo>
                    <a:lnTo>
                      <a:pt x="441" y="286"/>
                    </a:lnTo>
                    <a:lnTo>
                      <a:pt x="447" y="284"/>
                    </a:lnTo>
                    <a:lnTo>
                      <a:pt x="454" y="284"/>
                    </a:lnTo>
                    <a:lnTo>
                      <a:pt x="462" y="284"/>
                    </a:lnTo>
                    <a:lnTo>
                      <a:pt x="469" y="284"/>
                    </a:lnTo>
                    <a:lnTo>
                      <a:pt x="477" y="284"/>
                    </a:lnTo>
                    <a:lnTo>
                      <a:pt x="485" y="282"/>
                    </a:lnTo>
                    <a:lnTo>
                      <a:pt x="492" y="282"/>
                    </a:lnTo>
                    <a:lnTo>
                      <a:pt x="500" y="282"/>
                    </a:lnTo>
                    <a:lnTo>
                      <a:pt x="507" y="280"/>
                    </a:lnTo>
                    <a:lnTo>
                      <a:pt x="513" y="278"/>
                    </a:lnTo>
                    <a:lnTo>
                      <a:pt x="521" y="276"/>
                    </a:lnTo>
                    <a:lnTo>
                      <a:pt x="528" y="274"/>
                    </a:lnTo>
                    <a:lnTo>
                      <a:pt x="536" y="274"/>
                    </a:lnTo>
                    <a:lnTo>
                      <a:pt x="544" y="274"/>
                    </a:lnTo>
                    <a:lnTo>
                      <a:pt x="551" y="272"/>
                    </a:lnTo>
                    <a:lnTo>
                      <a:pt x="559" y="270"/>
                    </a:lnTo>
                    <a:lnTo>
                      <a:pt x="565" y="269"/>
                    </a:lnTo>
                    <a:lnTo>
                      <a:pt x="572" y="267"/>
                    </a:lnTo>
                    <a:lnTo>
                      <a:pt x="580" y="265"/>
                    </a:lnTo>
                    <a:lnTo>
                      <a:pt x="587" y="263"/>
                    </a:lnTo>
                    <a:lnTo>
                      <a:pt x="595" y="261"/>
                    </a:lnTo>
                    <a:lnTo>
                      <a:pt x="603" y="259"/>
                    </a:lnTo>
                    <a:lnTo>
                      <a:pt x="608" y="257"/>
                    </a:lnTo>
                    <a:lnTo>
                      <a:pt x="616" y="257"/>
                    </a:lnTo>
                    <a:lnTo>
                      <a:pt x="623" y="253"/>
                    </a:lnTo>
                    <a:lnTo>
                      <a:pt x="631" y="250"/>
                    </a:lnTo>
                    <a:lnTo>
                      <a:pt x="639" y="248"/>
                    </a:lnTo>
                    <a:lnTo>
                      <a:pt x="646" y="246"/>
                    </a:lnTo>
                    <a:lnTo>
                      <a:pt x="654" y="242"/>
                    </a:lnTo>
                    <a:lnTo>
                      <a:pt x="660" y="240"/>
                    </a:lnTo>
                    <a:lnTo>
                      <a:pt x="667" y="238"/>
                    </a:lnTo>
                    <a:lnTo>
                      <a:pt x="677" y="236"/>
                    </a:lnTo>
                    <a:lnTo>
                      <a:pt x="682" y="232"/>
                    </a:lnTo>
                    <a:lnTo>
                      <a:pt x="690" y="231"/>
                    </a:lnTo>
                    <a:lnTo>
                      <a:pt x="698" y="227"/>
                    </a:lnTo>
                    <a:lnTo>
                      <a:pt x="705" y="223"/>
                    </a:lnTo>
                    <a:lnTo>
                      <a:pt x="713" y="221"/>
                    </a:lnTo>
                    <a:lnTo>
                      <a:pt x="720" y="217"/>
                    </a:lnTo>
                    <a:lnTo>
                      <a:pt x="728" y="213"/>
                    </a:lnTo>
                    <a:lnTo>
                      <a:pt x="738" y="212"/>
                    </a:lnTo>
                    <a:lnTo>
                      <a:pt x="739" y="208"/>
                    </a:lnTo>
                    <a:lnTo>
                      <a:pt x="745" y="206"/>
                    </a:lnTo>
                    <a:lnTo>
                      <a:pt x="749" y="204"/>
                    </a:lnTo>
                    <a:lnTo>
                      <a:pt x="755" y="202"/>
                    </a:lnTo>
                    <a:lnTo>
                      <a:pt x="758" y="198"/>
                    </a:lnTo>
                    <a:lnTo>
                      <a:pt x="764" y="196"/>
                    </a:lnTo>
                    <a:lnTo>
                      <a:pt x="768" y="194"/>
                    </a:lnTo>
                    <a:lnTo>
                      <a:pt x="772" y="193"/>
                    </a:lnTo>
                    <a:lnTo>
                      <a:pt x="779" y="185"/>
                    </a:lnTo>
                    <a:lnTo>
                      <a:pt x="785" y="179"/>
                    </a:lnTo>
                    <a:lnTo>
                      <a:pt x="785" y="174"/>
                    </a:lnTo>
                    <a:lnTo>
                      <a:pt x="787" y="170"/>
                    </a:lnTo>
                    <a:lnTo>
                      <a:pt x="787" y="166"/>
                    </a:lnTo>
                    <a:lnTo>
                      <a:pt x="787" y="162"/>
                    </a:lnTo>
                    <a:lnTo>
                      <a:pt x="783" y="155"/>
                    </a:lnTo>
                    <a:lnTo>
                      <a:pt x="781" y="149"/>
                    </a:lnTo>
                    <a:lnTo>
                      <a:pt x="778" y="143"/>
                    </a:lnTo>
                    <a:lnTo>
                      <a:pt x="774" y="137"/>
                    </a:lnTo>
                    <a:lnTo>
                      <a:pt x="770" y="132"/>
                    </a:lnTo>
                    <a:lnTo>
                      <a:pt x="764" y="126"/>
                    </a:lnTo>
                    <a:lnTo>
                      <a:pt x="758" y="122"/>
                    </a:lnTo>
                    <a:lnTo>
                      <a:pt x="755" y="118"/>
                    </a:lnTo>
                    <a:lnTo>
                      <a:pt x="745" y="113"/>
                    </a:lnTo>
                    <a:lnTo>
                      <a:pt x="739" y="109"/>
                    </a:lnTo>
                    <a:lnTo>
                      <a:pt x="732" y="105"/>
                    </a:lnTo>
                    <a:lnTo>
                      <a:pt x="726" y="101"/>
                    </a:lnTo>
                    <a:lnTo>
                      <a:pt x="719" y="97"/>
                    </a:lnTo>
                    <a:lnTo>
                      <a:pt x="711" y="94"/>
                    </a:lnTo>
                    <a:lnTo>
                      <a:pt x="703" y="92"/>
                    </a:lnTo>
                    <a:lnTo>
                      <a:pt x="694" y="90"/>
                    </a:lnTo>
                    <a:lnTo>
                      <a:pt x="690" y="86"/>
                    </a:lnTo>
                    <a:lnTo>
                      <a:pt x="684" y="86"/>
                    </a:lnTo>
                    <a:lnTo>
                      <a:pt x="681" y="84"/>
                    </a:lnTo>
                    <a:lnTo>
                      <a:pt x="677" y="84"/>
                    </a:lnTo>
                    <a:lnTo>
                      <a:pt x="667" y="80"/>
                    </a:lnTo>
                    <a:lnTo>
                      <a:pt x="660" y="78"/>
                    </a:lnTo>
                    <a:lnTo>
                      <a:pt x="656" y="77"/>
                    </a:lnTo>
                    <a:lnTo>
                      <a:pt x="650" y="77"/>
                    </a:lnTo>
                    <a:lnTo>
                      <a:pt x="648" y="75"/>
                    </a:lnTo>
                    <a:lnTo>
                      <a:pt x="642" y="75"/>
                    </a:lnTo>
                    <a:lnTo>
                      <a:pt x="633" y="73"/>
                    </a:lnTo>
                    <a:lnTo>
                      <a:pt x="625" y="71"/>
                    </a:lnTo>
                    <a:lnTo>
                      <a:pt x="623" y="69"/>
                    </a:lnTo>
                    <a:lnTo>
                      <a:pt x="618" y="69"/>
                    </a:lnTo>
                    <a:lnTo>
                      <a:pt x="614" y="67"/>
                    </a:lnTo>
                    <a:lnTo>
                      <a:pt x="610" y="67"/>
                    </a:lnTo>
                    <a:lnTo>
                      <a:pt x="603" y="65"/>
                    </a:lnTo>
                    <a:lnTo>
                      <a:pt x="595" y="65"/>
                    </a:lnTo>
                    <a:lnTo>
                      <a:pt x="587" y="63"/>
                    </a:lnTo>
                    <a:lnTo>
                      <a:pt x="582" y="63"/>
                    </a:lnTo>
                    <a:lnTo>
                      <a:pt x="574" y="61"/>
                    </a:lnTo>
                    <a:lnTo>
                      <a:pt x="568" y="61"/>
                    </a:lnTo>
                    <a:lnTo>
                      <a:pt x="563" y="59"/>
                    </a:lnTo>
                    <a:lnTo>
                      <a:pt x="559" y="58"/>
                    </a:lnTo>
                    <a:lnTo>
                      <a:pt x="553" y="58"/>
                    </a:lnTo>
                    <a:lnTo>
                      <a:pt x="547" y="58"/>
                    </a:lnTo>
                    <a:lnTo>
                      <a:pt x="544" y="58"/>
                    </a:lnTo>
                    <a:lnTo>
                      <a:pt x="538" y="56"/>
                    </a:lnTo>
                    <a:lnTo>
                      <a:pt x="532" y="56"/>
                    </a:lnTo>
                    <a:lnTo>
                      <a:pt x="528" y="56"/>
                    </a:lnTo>
                    <a:lnTo>
                      <a:pt x="521" y="54"/>
                    </a:lnTo>
                    <a:lnTo>
                      <a:pt x="517" y="54"/>
                    </a:lnTo>
                    <a:lnTo>
                      <a:pt x="511" y="52"/>
                    </a:lnTo>
                    <a:lnTo>
                      <a:pt x="506" y="52"/>
                    </a:lnTo>
                    <a:lnTo>
                      <a:pt x="500" y="52"/>
                    </a:lnTo>
                    <a:lnTo>
                      <a:pt x="494" y="52"/>
                    </a:lnTo>
                    <a:lnTo>
                      <a:pt x="488" y="52"/>
                    </a:lnTo>
                    <a:lnTo>
                      <a:pt x="485" y="52"/>
                    </a:lnTo>
                    <a:lnTo>
                      <a:pt x="477" y="50"/>
                    </a:lnTo>
                    <a:lnTo>
                      <a:pt x="473" y="50"/>
                    </a:lnTo>
                    <a:lnTo>
                      <a:pt x="468" y="50"/>
                    </a:lnTo>
                    <a:lnTo>
                      <a:pt x="460" y="50"/>
                    </a:lnTo>
                    <a:lnTo>
                      <a:pt x="454" y="50"/>
                    </a:lnTo>
                    <a:lnTo>
                      <a:pt x="450" y="50"/>
                    </a:lnTo>
                    <a:lnTo>
                      <a:pt x="443" y="50"/>
                    </a:lnTo>
                    <a:lnTo>
                      <a:pt x="439" y="50"/>
                    </a:lnTo>
                    <a:lnTo>
                      <a:pt x="433" y="50"/>
                    </a:lnTo>
                    <a:lnTo>
                      <a:pt x="426" y="50"/>
                    </a:lnTo>
                    <a:lnTo>
                      <a:pt x="420" y="50"/>
                    </a:lnTo>
                    <a:lnTo>
                      <a:pt x="416" y="50"/>
                    </a:lnTo>
                    <a:lnTo>
                      <a:pt x="409" y="50"/>
                    </a:lnTo>
                    <a:lnTo>
                      <a:pt x="403" y="50"/>
                    </a:lnTo>
                    <a:lnTo>
                      <a:pt x="399" y="50"/>
                    </a:lnTo>
                    <a:lnTo>
                      <a:pt x="391" y="52"/>
                    </a:lnTo>
                    <a:lnTo>
                      <a:pt x="386" y="52"/>
                    </a:lnTo>
                    <a:lnTo>
                      <a:pt x="380" y="52"/>
                    </a:lnTo>
                    <a:lnTo>
                      <a:pt x="374" y="52"/>
                    </a:lnTo>
                    <a:lnTo>
                      <a:pt x="369" y="52"/>
                    </a:lnTo>
                    <a:lnTo>
                      <a:pt x="363" y="52"/>
                    </a:lnTo>
                    <a:lnTo>
                      <a:pt x="357" y="52"/>
                    </a:lnTo>
                    <a:lnTo>
                      <a:pt x="352" y="54"/>
                    </a:lnTo>
                    <a:lnTo>
                      <a:pt x="346" y="54"/>
                    </a:lnTo>
                    <a:lnTo>
                      <a:pt x="338" y="54"/>
                    </a:lnTo>
                    <a:lnTo>
                      <a:pt x="334" y="54"/>
                    </a:lnTo>
                    <a:lnTo>
                      <a:pt x="329" y="56"/>
                    </a:lnTo>
                    <a:lnTo>
                      <a:pt x="321" y="56"/>
                    </a:lnTo>
                    <a:lnTo>
                      <a:pt x="315" y="56"/>
                    </a:lnTo>
                    <a:lnTo>
                      <a:pt x="312" y="58"/>
                    </a:lnTo>
                    <a:lnTo>
                      <a:pt x="304" y="58"/>
                    </a:lnTo>
                    <a:lnTo>
                      <a:pt x="300" y="58"/>
                    </a:lnTo>
                    <a:lnTo>
                      <a:pt x="294" y="58"/>
                    </a:lnTo>
                    <a:lnTo>
                      <a:pt x="289" y="59"/>
                    </a:lnTo>
                    <a:lnTo>
                      <a:pt x="283" y="59"/>
                    </a:lnTo>
                    <a:lnTo>
                      <a:pt x="277" y="61"/>
                    </a:lnTo>
                    <a:lnTo>
                      <a:pt x="272" y="61"/>
                    </a:lnTo>
                    <a:lnTo>
                      <a:pt x="268" y="63"/>
                    </a:lnTo>
                    <a:lnTo>
                      <a:pt x="260" y="63"/>
                    </a:lnTo>
                    <a:lnTo>
                      <a:pt x="258" y="65"/>
                    </a:lnTo>
                    <a:lnTo>
                      <a:pt x="251" y="65"/>
                    </a:lnTo>
                    <a:lnTo>
                      <a:pt x="247" y="67"/>
                    </a:lnTo>
                    <a:lnTo>
                      <a:pt x="241" y="67"/>
                    </a:lnTo>
                    <a:lnTo>
                      <a:pt x="237" y="69"/>
                    </a:lnTo>
                    <a:lnTo>
                      <a:pt x="234" y="71"/>
                    </a:lnTo>
                    <a:lnTo>
                      <a:pt x="228" y="73"/>
                    </a:lnTo>
                    <a:lnTo>
                      <a:pt x="224" y="73"/>
                    </a:lnTo>
                    <a:lnTo>
                      <a:pt x="218" y="75"/>
                    </a:lnTo>
                    <a:lnTo>
                      <a:pt x="211" y="75"/>
                    </a:lnTo>
                    <a:lnTo>
                      <a:pt x="205" y="77"/>
                    </a:lnTo>
                    <a:lnTo>
                      <a:pt x="197" y="78"/>
                    </a:lnTo>
                    <a:lnTo>
                      <a:pt x="194" y="82"/>
                    </a:lnTo>
                    <a:lnTo>
                      <a:pt x="186" y="84"/>
                    </a:lnTo>
                    <a:lnTo>
                      <a:pt x="180" y="84"/>
                    </a:lnTo>
                    <a:lnTo>
                      <a:pt x="173" y="88"/>
                    </a:lnTo>
                    <a:lnTo>
                      <a:pt x="169" y="90"/>
                    </a:lnTo>
                    <a:lnTo>
                      <a:pt x="161" y="92"/>
                    </a:lnTo>
                    <a:lnTo>
                      <a:pt x="156" y="94"/>
                    </a:lnTo>
                    <a:lnTo>
                      <a:pt x="148" y="96"/>
                    </a:lnTo>
                    <a:lnTo>
                      <a:pt x="142" y="99"/>
                    </a:lnTo>
                    <a:lnTo>
                      <a:pt x="137" y="101"/>
                    </a:lnTo>
                    <a:lnTo>
                      <a:pt x="131" y="101"/>
                    </a:lnTo>
                    <a:lnTo>
                      <a:pt x="125" y="103"/>
                    </a:lnTo>
                    <a:lnTo>
                      <a:pt x="120" y="107"/>
                    </a:lnTo>
                    <a:lnTo>
                      <a:pt x="112" y="107"/>
                    </a:lnTo>
                    <a:lnTo>
                      <a:pt x="108" y="107"/>
                    </a:lnTo>
                    <a:lnTo>
                      <a:pt x="102" y="105"/>
                    </a:lnTo>
                    <a:lnTo>
                      <a:pt x="101" y="103"/>
                    </a:lnTo>
                    <a:lnTo>
                      <a:pt x="95" y="101"/>
                    </a:lnTo>
                    <a:lnTo>
                      <a:pt x="89" y="96"/>
                    </a:lnTo>
                    <a:lnTo>
                      <a:pt x="87" y="90"/>
                    </a:lnTo>
                    <a:lnTo>
                      <a:pt x="89" y="84"/>
                    </a:lnTo>
                    <a:lnTo>
                      <a:pt x="91" y="78"/>
                    </a:lnTo>
                    <a:lnTo>
                      <a:pt x="95" y="77"/>
                    </a:lnTo>
                    <a:lnTo>
                      <a:pt x="97" y="75"/>
                    </a:lnTo>
                    <a:lnTo>
                      <a:pt x="102" y="71"/>
                    </a:lnTo>
                    <a:lnTo>
                      <a:pt x="110" y="65"/>
                    </a:lnTo>
                    <a:lnTo>
                      <a:pt x="118" y="61"/>
                    </a:lnTo>
                    <a:lnTo>
                      <a:pt x="125" y="58"/>
                    </a:lnTo>
                    <a:lnTo>
                      <a:pt x="135" y="54"/>
                    </a:lnTo>
                    <a:lnTo>
                      <a:pt x="142" y="48"/>
                    </a:lnTo>
                    <a:lnTo>
                      <a:pt x="154" y="46"/>
                    </a:lnTo>
                    <a:lnTo>
                      <a:pt x="163" y="42"/>
                    </a:lnTo>
                    <a:lnTo>
                      <a:pt x="173" y="40"/>
                    </a:lnTo>
                    <a:lnTo>
                      <a:pt x="184" y="35"/>
                    </a:lnTo>
                    <a:lnTo>
                      <a:pt x="197" y="31"/>
                    </a:lnTo>
                    <a:lnTo>
                      <a:pt x="207" y="29"/>
                    </a:lnTo>
                    <a:lnTo>
                      <a:pt x="220" y="27"/>
                    </a:lnTo>
                    <a:lnTo>
                      <a:pt x="234" y="23"/>
                    </a:lnTo>
                    <a:lnTo>
                      <a:pt x="245" y="21"/>
                    </a:lnTo>
                    <a:lnTo>
                      <a:pt x="258" y="19"/>
                    </a:lnTo>
                    <a:lnTo>
                      <a:pt x="272" y="16"/>
                    </a:lnTo>
                    <a:lnTo>
                      <a:pt x="285" y="14"/>
                    </a:lnTo>
                    <a:lnTo>
                      <a:pt x="298" y="12"/>
                    </a:lnTo>
                    <a:lnTo>
                      <a:pt x="312" y="10"/>
                    </a:lnTo>
                    <a:lnTo>
                      <a:pt x="327" y="8"/>
                    </a:lnTo>
                    <a:lnTo>
                      <a:pt x="340" y="6"/>
                    </a:lnTo>
                    <a:lnTo>
                      <a:pt x="355" y="4"/>
                    </a:lnTo>
                    <a:lnTo>
                      <a:pt x="371" y="4"/>
                    </a:lnTo>
                    <a:lnTo>
                      <a:pt x="384" y="4"/>
                    </a:lnTo>
                    <a:lnTo>
                      <a:pt x="399" y="2"/>
                    </a:lnTo>
                    <a:lnTo>
                      <a:pt x="414" y="0"/>
                    </a:lnTo>
                    <a:lnTo>
                      <a:pt x="430" y="0"/>
                    </a:lnTo>
                    <a:lnTo>
                      <a:pt x="445" y="0"/>
                    </a:lnTo>
                    <a:lnTo>
                      <a:pt x="460" y="0"/>
                    </a:lnTo>
                    <a:lnTo>
                      <a:pt x="475" y="0"/>
                    </a:lnTo>
                    <a:lnTo>
                      <a:pt x="488" y="2"/>
                    </a:lnTo>
                    <a:lnTo>
                      <a:pt x="504" y="2"/>
                    </a:lnTo>
                    <a:lnTo>
                      <a:pt x="519" y="2"/>
                    </a:lnTo>
                    <a:lnTo>
                      <a:pt x="534" y="4"/>
                    </a:lnTo>
                    <a:lnTo>
                      <a:pt x="547" y="4"/>
                    </a:lnTo>
                    <a:lnTo>
                      <a:pt x="563" y="4"/>
                    </a:lnTo>
                    <a:lnTo>
                      <a:pt x="576" y="6"/>
                    </a:lnTo>
                    <a:lnTo>
                      <a:pt x="589" y="8"/>
                    </a:lnTo>
                    <a:lnTo>
                      <a:pt x="604" y="12"/>
                    </a:lnTo>
                    <a:lnTo>
                      <a:pt x="620" y="14"/>
                    </a:lnTo>
                    <a:lnTo>
                      <a:pt x="633" y="16"/>
                    </a:lnTo>
                    <a:lnTo>
                      <a:pt x="646" y="18"/>
                    </a:lnTo>
                    <a:lnTo>
                      <a:pt x="660" y="21"/>
                    </a:lnTo>
                    <a:lnTo>
                      <a:pt x="671" y="23"/>
                    </a:lnTo>
                    <a:lnTo>
                      <a:pt x="684" y="27"/>
                    </a:lnTo>
                    <a:lnTo>
                      <a:pt x="696" y="31"/>
                    </a:lnTo>
                    <a:lnTo>
                      <a:pt x="707" y="35"/>
                    </a:lnTo>
                    <a:lnTo>
                      <a:pt x="720" y="40"/>
                    </a:lnTo>
                    <a:lnTo>
                      <a:pt x="730" y="44"/>
                    </a:lnTo>
                    <a:lnTo>
                      <a:pt x="741" y="48"/>
                    </a:lnTo>
                    <a:lnTo>
                      <a:pt x="751" y="54"/>
                    </a:lnTo>
                    <a:lnTo>
                      <a:pt x="762" y="58"/>
                    </a:lnTo>
                    <a:lnTo>
                      <a:pt x="772" y="65"/>
                    </a:lnTo>
                    <a:lnTo>
                      <a:pt x="781" y="71"/>
                    </a:lnTo>
                    <a:lnTo>
                      <a:pt x="789" y="75"/>
                    </a:lnTo>
                    <a:lnTo>
                      <a:pt x="798" y="84"/>
                    </a:lnTo>
                    <a:lnTo>
                      <a:pt x="804" y="90"/>
                    </a:lnTo>
                    <a:lnTo>
                      <a:pt x="812" y="96"/>
                    </a:lnTo>
                    <a:lnTo>
                      <a:pt x="817" y="103"/>
                    </a:lnTo>
                    <a:lnTo>
                      <a:pt x="825" y="111"/>
                    </a:lnTo>
                    <a:lnTo>
                      <a:pt x="829" y="118"/>
                    </a:lnTo>
                    <a:lnTo>
                      <a:pt x="833" y="126"/>
                    </a:lnTo>
                    <a:lnTo>
                      <a:pt x="838" y="135"/>
                    </a:lnTo>
                    <a:lnTo>
                      <a:pt x="842" y="145"/>
                    </a:lnTo>
                    <a:lnTo>
                      <a:pt x="842" y="149"/>
                    </a:lnTo>
                    <a:lnTo>
                      <a:pt x="844" y="153"/>
                    </a:lnTo>
                    <a:lnTo>
                      <a:pt x="844" y="158"/>
                    </a:lnTo>
                    <a:lnTo>
                      <a:pt x="846" y="162"/>
                    </a:lnTo>
                    <a:lnTo>
                      <a:pt x="846" y="166"/>
                    </a:lnTo>
                    <a:lnTo>
                      <a:pt x="846" y="170"/>
                    </a:lnTo>
                    <a:lnTo>
                      <a:pt x="844" y="175"/>
                    </a:lnTo>
                    <a:lnTo>
                      <a:pt x="844" y="179"/>
                    </a:lnTo>
                    <a:lnTo>
                      <a:pt x="842" y="187"/>
                    </a:lnTo>
                    <a:lnTo>
                      <a:pt x="836" y="196"/>
                    </a:lnTo>
                    <a:lnTo>
                      <a:pt x="833" y="204"/>
                    </a:lnTo>
                    <a:lnTo>
                      <a:pt x="827" y="212"/>
                    </a:lnTo>
                    <a:lnTo>
                      <a:pt x="819" y="217"/>
                    </a:lnTo>
                    <a:lnTo>
                      <a:pt x="814" y="223"/>
                    </a:lnTo>
                    <a:lnTo>
                      <a:pt x="806" y="231"/>
                    </a:lnTo>
                    <a:lnTo>
                      <a:pt x="798" y="236"/>
                    </a:lnTo>
                    <a:lnTo>
                      <a:pt x="793" y="240"/>
                    </a:lnTo>
                    <a:lnTo>
                      <a:pt x="789" y="240"/>
                    </a:lnTo>
                    <a:lnTo>
                      <a:pt x="783" y="244"/>
                    </a:lnTo>
                    <a:lnTo>
                      <a:pt x="779" y="248"/>
                    </a:lnTo>
                    <a:lnTo>
                      <a:pt x="772" y="251"/>
                    </a:lnTo>
                    <a:lnTo>
                      <a:pt x="764" y="257"/>
                    </a:lnTo>
                    <a:lnTo>
                      <a:pt x="755" y="259"/>
                    </a:lnTo>
                    <a:lnTo>
                      <a:pt x="745" y="263"/>
                    </a:lnTo>
                    <a:lnTo>
                      <a:pt x="738" y="267"/>
                    </a:lnTo>
                    <a:lnTo>
                      <a:pt x="730" y="270"/>
                    </a:lnTo>
                    <a:lnTo>
                      <a:pt x="720" y="272"/>
                    </a:lnTo>
                    <a:lnTo>
                      <a:pt x="715" y="276"/>
                    </a:lnTo>
                    <a:lnTo>
                      <a:pt x="705" y="278"/>
                    </a:lnTo>
                    <a:lnTo>
                      <a:pt x="700" y="284"/>
                    </a:lnTo>
                    <a:lnTo>
                      <a:pt x="690" y="284"/>
                    </a:lnTo>
                    <a:lnTo>
                      <a:pt x="682" y="288"/>
                    </a:lnTo>
                    <a:lnTo>
                      <a:pt x="675" y="291"/>
                    </a:lnTo>
                    <a:lnTo>
                      <a:pt x="667" y="293"/>
                    </a:lnTo>
                    <a:lnTo>
                      <a:pt x="660" y="297"/>
                    </a:lnTo>
                    <a:lnTo>
                      <a:pt x="650" y="299"/>
                    </a:lnTo>
                    <a:lnTo>
                      <a:pt x="642" y="301"/>
                    </a:lnTo>
                    <a:lnTo>
                      <a:pt x="635" y="305"/>
                    </a:lnTo>
                    <a:lnTo>
                      <a:pt x="627" y="307"/>
                    </a:lnTo>
                    <a:lnTo>
                      <a:pt x="620" y="309"/>
                    </a:lnTo>
                    <a:lnTo>
                      <a:pt x="612" y="309"/>
                    </a:lnTo>
                    <a:lnTo>
                      <a:pt x="604" y="312"/>
                    </a:lnTo>
                    <a:lnTo>
                      <a:pt x="597" y="314"/>
                    </a:lnTo>
                    <a:lnTo>
                      <a:pt x="589" y="316"/>
                    </a:lnTo>
                    <a:lnTo>
                      <a:pt x="582" y="318"/>
                    </a:lnTo>
                    <a:lnTo>
                      <a:pt x="572" y="318"/>
                    </a:lnTo>
                    <a:lnTo>
                      <a:pt x="563" y="320"/>
                    </a:lnTo>
                    <a:lnTo>
                      <a:pt x="555" y="322"/>
                    </a:lnTo>
                    <a:lnTo>
                      <a:pt x="547" y="324"/>
                    </a:lnTo>
                    <a:lnTo>
                      <a:pt x="540" y="326"/>
                    </a:lnTo>
                    <a:lnTo>
                      <a:pt x="532" y="326"/>
                    </a:lnTo>
                    <a:lnTo>
                      <a:pt x="525" y="328"/>
                    </a:lnTo>
                    <a:lnTo>
                      <a:pt x="517" y="328"/>
                    </a:lnTo>
                    <a:lnTo>
                      <a:pt x="509" y="329"/>
                    </a:lnTo>
                    <a:lnTo>
                      <a:pt x="502" y="329"/>
                    </a:lnTo>
                    <a:lnTo>
                      <a:pt x="494" y="329"/>
                    </a:lnTo>
                    <a:lnTo>
                      <a:pt x="485" y="331"/>
                    </a:lnTo>
                    <a:lnTo>
                      <a:pt x="477" y="331"/>
                    </a:lnTo>
                    <a:lnTo>
                      <a:pt x="468" y="331"/>
                    </a:lnTo>
                    <a:lnTo>
                      <a:pt x="460" y="333"/>
                    </a:lnTo>
                    <a:lnTo>
                      <a:pt x="450" y="333"/>
                    </a:lnTo>
                    <a:lnTo>
                      <a:pt x="443" y="335"/>
                    </a:lnTo>
                    <a:lnTo>
                      <a:pt x="435" y="335"/>
                    </a:lnTo>
                    <a:lnTo>
                      <a:pt x="428" y="335"/>
                    </a:lnTo>
                    <a:lnTo>
                      <a:pt x="418" y="335"/>
                    </a:lnTo>
                    <a:lnTo>
                      <a:pt x="410" y="335"/>
                    </a:lnTo>
                    <a:lnTo>
                      <a:pt x="403" y="335"/>
                    </a:lnTo>
                    <a:lnTo>
                      <a:pt x="395" y="335"/>
                    </a:lnTo>
                    <a:lnTo>
                      <a:pt x="386" y="335"/>
                    </a:lnTo>
                    <a:lnTo>
                      <a:pt x="378" y="335"/>
                    </a:lnTo>
                    <a:lnTo>
                      <a:pt x="369" y="333"/>
                    </a:lnTo>
                    <a:lnTo>
                      <a:pt x="361" y="333"/>
                    </a:lnTo>
                    <a:lnTo>
                      <a:pt x="352" y="331"/>
                    </a:lnTo>
                    <a:lnTo>
                      <a:pt x="344" y="331"/>
                    </a:lnTo>
                    <a:lnTo>
                      <a:pt x="336" y="331"/>
                    </a:lnTo>
                    <a:lnTo>
                      <a:pt x="327" y="329"/>
                    </a:lnTo>
                    <a:lnTo>
                      <a:pt x="319" y="329"/>
                    </a:lnTo>
                    <a:lnTo>
                      <a:pt x="312" y="329"/>
                    </a:lnTo>
                    <a:lnTo>
                      <a:pt x="302" y="328"/>
                    </a:lnTo>
                    <a:lnTo>
                      <a:pt x="294" y="328"/>
                    </a:lnTo>
                    <a:lnTo>
                      <a:pt x="285" y="326"/>
                    </a:lnTo>
                    <a:lnTo>
                      <a:pt x="275" y="326"/>
                    </a:lnTo>
                    <a:lnTo>
                      <a:pt x="268" y="324"/>
                    </a:lnTo>
                    <a:lnTo>
                      <a:pt x="258" y="322"/>
                    </a:lnTo>
                    <a:lnTo>
                      <a:pt x="251" y="322"/>
                    </a:lnTo>
                    <a:lnTo>
                      <a:pt x="241" y="320"/>
                    </a:lnTo>
                    <a:lnTo>
                      <a:pt x="236" y="318"/>
                    </a:lnTo>
                    <a:lnTo>
                      <a:pt x="232" y="318"/>
                    </a:lnTo>
                    <a:lnTo>
                      <a:pt x="226" y="318"/>
                    </a:lnTo>
                    <a:lnTo>
                      <a:pt x="222" y="318"/>
                    </a:lnTo>
                    <a:lnTo>
                      <a:pt x="217" y="316"/>
                    </a:lnTo>
                    <a:lnTo>
                      <a:pt x="209" y="314"/>
                    </a:lnTo>
                    <a:lnTo>
                      <a:pt x="203" y="314"/>
                    </a:lnTo>
                    <a:lnTo>
                      <a:pt x="197" y="312"/>
                    </a:lnTo>
                    <a:lnTo>
                      <a:pt x="190" y="310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1" y="309"/>
                    </a:lnTo>
                    <a:lnTo>
                      <a:pt x="163" y="307"/>
                    </a:lnTo>
                    <a:lnTo>
                      <a:pt x="156" y="305"/>
                    </a:lnTo>
                    <a:lnTo>
                      <a:pt x="148" y="303"/>
                    </a:lnTo>
                    <a:lnTo>
                      <a:pt x="142" y="301"/>
                    </a:lnTo>
                    <a:lnTo>
                      <a:pt x="137" y="301"/>
                    </a:lnTo>
                    <a:lnTo>
                      <a:pt x="129" y="299"/>
                    </a:lnTo>
                    <a:lnTo>
                      <a:pt x="121" y="297"/>
                    </a:lnTo>
                    <a:lnTo>
                      <a:pt x="114" y="295"/>
                    </a:lnTo>
                    <a:lnTo>
                      <a:pt x="108" y="291"/>
                    </a:lnTo>
                    <a:lnTo>
                      <a:pt x="102" y="291"/>
                    </a:lnTo>
                    <a:lnTo>
                      <a:pt x="95" y="290"/>
                    </a:lnTo>
                    <a:lnTo>
                      <a:pt x="89" y="288"/>
                    </a:lnTo>
                    <a:lnTo>
                      <a:pt x="83" y="286"/>
                    </a:lnTo>
                    <a:lnTo>
                      <a:pt x="78" y="284"/>
                    </a:lnTo>
                    <a:lnTo>
                      <a:pt x="72" y="284"/>
                    </a:lnTo>
                    <a:lnTo>
                      <a:pt x="68" y="282"/>
                    </a:lnTo>
                    <a:lnTo>
                      <a:pt x="62" y="278"/>
                    </a:lnTo>
                    <a:lnTo>
                      <a:pt x="59" y="276"/>
                    </a:lnTo>
                    <a:lnTo>
                      <a:pt x="55" y="274"/>
                    </a:lnTo>
                    <a:lnTo>
                      <a:pt x="51" y="274"/>
                    </a:lnTo>
                    <a:lnTo>
                      <a:pt x="45" y="270"/>
                    </a:lnTo>
                    <a:lnTo>
                      <a:pt x="40" y="269"/>
                    </a:lnTo>
                    <a:lnTo>
                      <a:pt x="34" y="265"/>
                    </a:lnTo>
                    <a:lnTo>
                      <a:pt x="32" y="263"/>
                    </a:lnTo>
                    <a:lnTo>
                      <a:pt x="24" y="255"/>
                    </a:lnTo>
                    <a:lnTo>
                      <a:pt x="17" y="248"/>
                    </a:lnTo>
                    <a:lnTo>
                      <a:pt x="11" y="240"/>
                    </a:lnTo>
                    <a:lnTo>
                      <a:pt x="7" y="232"/>
                    </a:lnTo>
                    <a:lnTo>
                      <a:pt x="4" y="225"/>
                    </a:lnTo>
                    <a:lnTo>
                      <a:pt x="2" y="217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2" y="187"/>
                    </a:lnTo>
                    <a:lnTo>
                      <a:pt x="4" y="179"/>
                    </a:lnTo>
                    <a:lnTo>
                      <a:pt x="7" y="170"/>
                    </a:lnTo>
                    <a:lnTo>
                      <a:pt x="7" y="164"/>
                    </a:lnTo>
                    <a:lnTo>
                      <a:pt x="13" y="158"/>
                    </a:lnTo>
                    <a:lnTo>
                      <a:pt x="15" y="151"/>
                    </a:lnTo>
                    <a:lnTo>
                      <a:pt x="19" y="145"/>
                    </a:lnTo>
                    <a:lnTo>
                      <a:pt x="23" y="139"/>
                    </a:lnTo>
                    <a:lnTo>
                      <a:pt x="24" y="135"/>
                    </a:lnTo>
                    <a:lnTo>
                      <a:pt x="34" y="126"/>
                    </a:lnTo>
                    <a:lnTo>
                      <a:pt x="40" y="124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49" y="128"/>
                    </a:lnTo>
                    <a:lnTo>
                      <a:pt x="51" y="134"/>
                    </a:lnTo>
                    <a:lnTo>
                      <a:pt x="51" y="13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" name="Freeform 117"/>
              <p:cNvSpPr>
                <a:spLocks/>
              </p:cNvSpPr>
              <p:nvPr/>
            </p:nvSpPr>
            <p:spPr bwMode="auto">
              <a:xfrm>
                <a:off x="4010" y="2311"/>
                <a:ext cx="237" cy="3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51" y="11"/>
                  </a:cxn>
                  <a:cxn ang="0">
                    <a:pos x="74" y="15"/>
                  </a:cxn>
                  <a:cxn ang="0">
                    <a:pos x="93" y="19"/>
                  </a:cxn>
                  <a:cxn ang="0">
                    <a:pos x="112" y="21"/>
                  </a:cxn>
                  <a:cxn ang="0">
                    <a:pos x="133" y="23"/>
                  </a:cxn>
                  <a:cxn ang="0">
                    <a:pos x="154" y="25"/>
                  </a:cxn>
                  <a:cxn ang="0">
                    <a:pos x="173" y="27"/>
                  </a:cxn>
                  <a:cxn ang="0">
                    <a:pos x="194" y="27"/>
                  </a:cxn>
                  <a:cxn ang="0">
                    <a:pos x="213" y="27"/>
                  </a:cxn>
                  <a:cxn ang="0">
                    <a:pos x="234" y="27"/>
                  </a:cxn>
                  <a:cxn ang="0">
                    <a:pos x="253" y="25"/>
                  </a:cxn>
                  <a:cxn ang="0">
                    <a:pos x="274" y="23"/>
                  </a:cxn>
                  <a:cxn ang="0">
                    <a:pos x="295" y="21"/>
                  </a:cxn>
                  <a:cxn ang="0">
                    <a:pos x="314" y="19"/>
                  </a:cxn>
                  <a:cxn ang="0">
                    <a:pos x="334" y="19"/>
                  </a:cxn>
                  <a:cxn ang="0">
                    <a:pos x="355" y="17"/>
                  </a:cxn>
                  <a:cxn ang="0">
                    <a:pos x="374" y="15"/>
                  </a:cxn>
                  <a:cxn ang="0">
                    <a:pos x="397" y="15"/>
                  </a:cxn>
                  <a:cxn ang="0">
                    <a:pos x="416" y="15"/>
                  </a:cxn>
                  <a:cxn ang="0">
                    <a:pos x="437" y="15"/>
                  </a:cxn>
                  <a:cxn ang="0">
                    <a:pos x="456" y="15"/>
                  </a:cxn>
                  <a:cxn ang="0">
                    <a:pos x="468" y="21"/>
                  </a:cxn>
                  <a:cxn ang="0">
                    <a:pos x="471" y="44"/>
                  </a:cxn>
                  <a:cxn ang="0">
                    <a:pos x="460" y="55"/>
                  </a:cxn>
                  <a:cxn ang="0">
                    <a:pos x="445" y="57"/>
                  </a:cxn>
                  <a:cxn ang="0">
                    <a:pos x="428" y="57"/>
                  </a:cxn>
                  <a:cxn ang="0">
                    <a:pos x="411" y="59"/>
                  </a:cxn>
                  <a:cxn ang="0">
                    <a:pos x="393" y="61"/>
                  </a:cxn>
                  <a:cxn ang="0">
                    <a:pos x="374" y="63"/>
                  </a:cxn>
                  <a:cxn ang="0">
                    <a:pos x="359" y="65"/>
                  </a:cxn>
                  <a:cxn ang="0">
                    <a:pos x="340" y="67"/>
                  </a:cxn>
                  <a:cxn ang="0">
                    <a:pos x="323" y="69"/>
                  </a:cxn>
                  <a:cxn ang="0">
                    <a:pos x="304" y="70"/>
                  </a:cxn>
                  <a:cxn ang="0">
                    <a:pos x="287" y="72"/>
                  </a:cxn>
                  <a:cxn ang="0">
                    <a:pos x="270" y="72"/>
                  </a:cxn>
                  <a:cxn ang="0">
                    <a:pos x="249" y="72"/>
                  </a:cxn>
                  <a:cxn ang="0">
                    <a:pos x="224" y="72"/>
                  </a:cxn>
                  <a:cxn ang="0">
                    <a:pos x="199" y="72"/>
                  </a:cxn>
                  <a:cxn ang="0">
                    <a:pos x="186" y="70"/>
                  </a:cxn>
                  <a:cxn ang="0">
                    <a:pos x="165" y="69"/>
                  </a:cxn>
                  <a:cxn ang="0">
                    <a:pos x="152" y="67"/>
                  </a:cxn>
                  <a:cxn ang="0">
                    <a:pos x="133" y="67"/>
                  </a:cxn>
                  <a:cxn ang="0">
                    <a:pos x="120" y="63"/>
                  </a:cxn>
                  <a:cxn ang="0">
                    <a:pos x="99" y="61"/>
                  </a:cxn>
                  <a:cxn ang="0">
                    <a:pos x="74" y="53"/>
                  </a:cxn>
                  <a:cxn ang="0">
                    <a:pos x="51" y="46"/>
                  </a:cxn>
                  <a:cxn ang="0">
                    <a:pos x="28" y="36"/>
                  </a:cxn>
                  <a:cxn ang="0">
                    <a:pos x="7" y="25"/>
                  </a:cxn>
                  <a:cxn ang="0">
                    <a:pos x="0" y="11"/>
                  </a:cxn>
                  <a:cxn ang="0">
                    <a:pos x="7" y="0"/>
                  </a:cxn>
                  <a:cxn ang="0">
                    <a:pos x="21" y="2"/>
                  </a:cxn>
                </a:cxnLst>
                <a:rect l="0" t="0" r="r" b="b"/>
                <a:pathLst>
                  <a:path w="473" h="72">
                    <a:moveTo>
                      <a:pt x="21" y="2"/>
                    </a:moveTo>
                    <a:lnTo>
                      <a:pt x="26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5" y="10"/>
                    </a:lnTo>
                    <a:lnTo>
                      <a:pt x="51" y="11"/>
                    </a:lnTo>
                    <a:lnTo>
                      <a:pt x="61" y="11"/>
                    </a:lnTo>
                    <a:lnTo>
                      <a:pt x="66" y="13"/>
                    </a:lnTo>
                    <a:lnTo>
                      <a:pt x="74" y="15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3" y="19"/>
                    </a:lnTo>
                    <a:lnTo>
                      <a:pt x="99" y="19"/>
                    </a:lnTo>
                    <a:lnTo>
                      <a:pt x="104" y="19"/>
                    </a:lnTo>
                    <a:lnTo>
                      <a:pt x="112" y="21"/>
                    </a:lnTo>
                    <a:lnTo>
                      <a:pt x="120" y="21"/>
                    </a:lnTo>
                    <a:lnTo>
                      <a:pt x="127" y="23"/>
                    </a:lnTo>
                    <a:lnTo>
                      <a:pt x="133" y="23"/>
                    </a:lnTo>
                    <a:lnTo>
                      <a:pt x="139" y="25"/>
                    </a:lnTo>
                    <a:lnTo>
                      <a:pt x="146" y="25"/>
                    </a:lnTo>
                    <a:lnTo>
                      <a:pt x="154" y="25"/>
                    </a:lnTo>
                    <a:lnTo>
                      <a:pt x="160" y="25"/>
                    </a:lnTo>
                    <a:lnTo>
                      <a:pt x="165" y="27"/>
                    </a:lnTo>
                    <a:lnTo>
                      <a:pt x="173" y="27"/>
                    </a:lnTo>
                    <a:lnTo>
                      <a:pt x="180" y="27"/>
                    </a:lnTo>
                    <a:lnTo>
                      <a:pt x="186" y="27"/>
                    </a:lnTo>
                    <a:lnTo>
                      <a:pt x="194" y="27"/>
                    </a:lnTo>
                    <a:lnTo>
                      <a:pt x="199" y="27"/>
                    </a:lnTo>
                    <a:lnTo>
                      <a:pt x="207" y="27"/>
                    </a:lnTo>
                    <a:lnTo>
                      <a:pt x="213" y="27"/>
                    </a:lnTo>
                    <a:lnTo>
                      <a:pt x="220" y="27"/>
                    </a:lnTo>
                    <a:lnTo>
                      <a:pt x="226" y="27"/>
                    </a:lnTo>
                    <a:lnTo>
                      <a:pt x="234" y="27"/>
                    </a:lnTo>
                    <a:lnTo>
                      <a:pt x="241" y="25"/>
                    </a:lnTo>
                    <a:lnTo>
                      <a:pt x="247" y="25"/>
                    </a:lnTo>
                    <a:lnTo>
                      <a:pt x="253" y="25"/>
                    </a:lnTo>
                    <a:lnTo>
                      <a:pt x="260" y="25"/>
                    </a:lnTo>
                    <a:lnTo>
                      <a:pt x="268" y="23"/>
                    </a:lnTo>
                    <a:lnTo>
                      <a:pt x="274" y="23"/>
                    </a:lnTo>
                    <a:lnTo>
                      <a:pt x="281" y="23"/>
                    </a:lnTo>
                    <a:lnTo>
                      <a:pt x="287" y="23"/>
                    </a:lnTo>
                    <a:lnTo>
                      <a:pt x="295" y="21"/>
                    </a:lnTo>
                    <a:lnTo>
                      <a:pt x="302" y="21"/>
                    </a:lnTo>
                    <a:lnTo>
                      <a:pt x="308" y="19"/>
                    </a:lnTo>
                    <a:lnTo>
                      <a:pt x="314" y="19"/>
                    </a:lnTo>
                    <a:lnTo>
                      <a:pt x="321" y="19"/>
                    </a:lnTo>
                    <a:lnTo>
                      <a:pt x="329" y="19"/>
                    </a:lnTo>
                    <a:lnTo>
                      <a:pt x="334" y="19"/>
                    </a:lnTo>
                    <a:lnTo>
                      <a:pt x="342" y="19"/>
                    </a:lnTo>
                    <a:lnTo>
                      <a:pt x="348" y="19"/>
                    </a:lnTo>
                    <a:lnTo>
                      <a:pt x="355" y="17"/>
                    </a:lnTo>
                    <a:lnTo>
                      <a:pt x="363" y="17"/>
                    </a:lnTo>
                    <a:lnTo>
                      <a:pt x="369" y="17"/>
                    </a:lnTo>
                    <a:lnTo>
                      <a:pt x="374" y="15"/>
                    </a:lnTo>
                    <a:lnTo>
                      <a:pt x="382" y="15"/>
                    </a:lnTo>
                    <a:lnTo>
                      <a:pt x="390" y="15"/>
                    </a:lnTo>
                    <a:lnTo>
                      <a:pt x="397" y="15"/>
                    </a:lnTo>
                    <a:lnTo>
                      <a:pt x="403" y="15"/>
                    </a:lnTo>
                    <a:lnTo>
                      <a:pt x="409" y="15"/>
                    </a:lnTo>
                    <a:lnTo>
                      <a:pt x="416" y="15"/>
                    </a:lnTo>
                    <a:lnTo>
                      <a:pt x="424" y="15"/>
                    </a:lnTo>
                    <a:lnTo>
                      <a:pt x="431" y="15"/>
                    </a:lnTo>
                    <a:lnTo>
                      <a:pt x="437" y="15"/>
                    </a:lnTo>
                    <a:lnTo>
                      <a:pt x="445" y="15"/>
                    </a:lnTo>
                    <a:lnTo>
                      <a:pt x="450" y="15"/>
                    </a:lnTo>
                    <a:lnTo>
                      <a:pt x="456" y="15"/>
                    </a:lnTo>
                    <a:lnTo>
                      <a:pt x="460" y="17"/>
                    </a:lnTo>
                    <a:lnTo>
                      <a:pt x="464" y="19"/>
                    </a:lnTo>
                    <a:lnTo>
                      <a:pt x="468" y="21"/>
                    </a:lnTo>
                    <a:lnTo>
                      <a:pt x="471" y="29"/>
                    </a:lnTo>
                    <a:lnTo>
                      <a:pt x="473" y="36"/>
                    </a:lnTo>
                    <a:lnTo>
                      <a:pt x="471" y="44"/>
                    </a:lnTo>
                    <a:lnTo>
                      <a:pt x="468" y="50"/>
                    </a:lnTo>
                    <a:lnTo>
                      <a:pt x="464" y="53"/>
                    </a:lnTo>
                    <a:lnTo>
                      <a:pt x="460" y="55"/>
                    </a:lnTo>
                    <a:lnTo>
                      <a:pt x="456" y="55"/>
                    </a:lnTo>
                    <a:lnTo>
                      <a:pt x="450" y="57"/>
                    </a:lnTo>
                    <a:lnTo>
                      <a:pt x="445" y="57"/>
                    </a:lnTo>
                    <a:lnTo>
                      <a:pt x="441" y="57"/>
                    </a:lnTo>
                    <a:lnTo>
                      <a:pt x="433" y="57"/>
                    </a:lnTo>
                    <a:lnTo>
                      <a:pt x="428" y="57"/>
                    </a:lnTo>
                    <a:lnTo>
                      <a:pt x="422" y="57"/>
                    </a:lnTo>
                    <a:lnTo>
                      <a:pt x="416" y="57"/>
                    </a:lnTo>
                    <a:lnTo>
                      <a:pt x="411" y="59"/>
                    </a:lnTo>
                    <a:lnTo>
                      <a:pt x="405" y="59"/>
                    </a:lnTo>
                    <a:lnTo>
                      <a:pt x="399" y="59"/>
                    </a:lnTo>
                    <a:lnTo>
                      <a:pt x="393" y="61"/>
                    </a:lnTo>
                    <a:lnTo>
                      <a:pt x="388" y="61"/>
                    </a:lnTo>
                    <a:lnTo>
                      <a:pt x="382" y="63"/>
                    </a:lnTo>
                    <a:lnTo>
                      <a:pt x="374" y="63"/>
                    </a:lnTo>
                    <a:lnTo>
                      <a:pt x="371" y="63"/>
                    </a:lnTo>
                    <a:lnTo>
                      <a:pt x="365" y="63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46" y="65"/>
                    </a:lnTo>
                    <a:lnTo>
                      <a:pt x="340" y="67"/>
                    </a:lnTo>
                    <a:lnTo>
                      <a:pt x="334" y="67"/>
                    </a:lnTo>
                    <a:lnTo>
                      <a:pt x="329" y="67"/>
                    </a:lnTo>
                    <a:lnTo>
                      <a:pt x="323" y="69"/>
                    </a:lnTo>
                    <a:lnTo>
                      <a:pt x="317" y="69"/>
                    </a:lnTo>
                    <a:lnTo>
                      <a:pt x="312" y="70"/>
                    </a:lnTo>
                    <a:lnTo>
                      <a:pt x="304" y="70"/>
                    </a:lnTo>
                    <a:lnTo>
                      <a:pt x="300" y="70"/>
                    </a:lnTo>
                    <a:lnTo>
                      <a:pt x="295" y="70"/>
                    </a:lnTo>
                    <a:lnTo>
                      <a:pt x="287" y="72"/>
                    </a:lnTo>
                    <a:lnTo>
                      <a:pt x="281" y="72"/>
                    </a:lnTo>
                    <a:lnTo>
                      <a:pt x="277" y="72"/>
                    </a:lnTo>
                    <a:lnTo>
                      <a:pt x="270" y="72"/>
                    </a:lnTo>
                    <a:lnTo>
                      <a:pt x="264" y="72"/>
                    </a:lnTo>
                    <a:lnTo>
                      <a:pt x="257" y="72"/>
                    </a:lnTo>
                    <a:lnTo>
                      <a:pt x="249" y="72"/>
                    </a:lnTo>
                    <a:lnTo>
                      <a:pt x="239" y="72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7" y="72"/>
                    </a:lnTo>
                    <a:lnTo>
                      <a:pt x="207" y="72"/>
                    </a:lnTo>
                    <a:lnTo>
                      <a:pt x="199" y="72"/>
                    </a:lnTo>
                    <a:lnTo>
                      <a:pt x="194" y="70"/>
                    </a:lnTo>
                    <a:lnTo>
                      <a:pt x="190" y="70"/>
                    </a:lnTo>
                    <a:lnTo>
                      <a:pt x="186" y="70"/>
                    </a:lnTo>
                    <a:lnTo>
                      <a:pt x="182" y="70"/>
                    </a:lnTo>
                    <a:lnTo>
                      <a:pt x="173" y="69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56" y="69"/>
                    </a:lnTo>
                    <a:lnTo>
                      <a:pt x="152" y="67"/>
                    </a:lnTo>
                    <a:lnTo>
                      <a:pt x="148" y="67"/>
                    </a:lnTo>
                    <a:lnTo>
                      <a:pt x="139" y="67"/>
                    </a:lnTo>
                    <a:lnTo>
                      <a:pt x="133" y="67"/>
                    </a:lnTo>
                    <a:lnTo>
                      <a:pt x="127" y="65"/>
                    </a:lnTo>
                    <a:lnTo>
                      <a:pt x="121" y="65"/>
                    </a:lnTo>
                    <a:lnTo>
                      <a:pt x="120" y="63"/>
                    </a:lnTo>
                    <a:lnTo>
                      <a:pt x="114" y="63"/>
                    </a:lnTo>
                    <a:lnTo>
                      <a:pt x="106" y="63"/>
                    </a:lnTo>
                    <a:lnTo>
                      <a:pt x="99" y="61"/>
                    </a:lnTo>
                    <a:lnTo>
                      <a:pt x="91" y="57"/>
                    </a:lnTo>
                    <a:lnTo>
                      <a:pt x="83" y="55"/>
                    </a:lnTo>
                    <a:lnTo>
                      <a:pt x="74" y="53"/>
                    </a:lnTo>
                    <a:lnTo>
                      <a:pt x="68" y="5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2" y="44"/>
                    </a:lnTo>
                    <a:lnTo>
                      <a:pt x="36" y="40"/>
                    </a:lnTo>
                    <a:lnTo>
                      <a:pt x="28" y="36"/>
                    </a:lnTo>
                    <a:lnTo>
                      <a:pt x="21" y="32"/>
                    </a:lnTo>
                    <a:lnTo>
                      <a:pt x="15" y="29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4" name="Freeform 118"/>
              <p:cNvSpPr>
                <a:spLocks/>
              </p:cNvSpPr>
              <p:nvPr/>
            </p:nvSpPr>
            <p:spPr bwMode="auto">
              <a:xfrm>
                <a:off x="3941" y="2314"/>
                <a:ext cx="282" cy="83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55" y="26"/>
                  </a:cxn>
                  <a:cxn ang="0">
                    <a:pos x="74" y="38"/>
                  </a:cxn>
                  <a:cxn ang="0">
                    <a:pos x="89" y="47"/>
                  </a:cxn>
                  <a:cxn ang="0">
                    <a:pos x="104" y="59"/>
                  </a:cxn>
                  <a:cxn ang="0">
                    <a:pos x="118" y="68"/>
                  </a:cxn>
                  <a:cxn ang="0">
                    <a:pos x="131" y="74"/>
                  </a:cxn>
                  <a:cxn ang="0">
                    <a:pos x="144" y="81"/>
                  </a:cxn>
                  <a:cxn ang="0">
                    <a:pos x="165" y="91"/>
                  </a:cxn>
                  <a:cxn ang="0">
                    <a:pos x="188" y="100"/>
                  </a:cxn>
                  <a:cxn ang="0">
                    <a:pos x="205" y="106"/>
                  </a:cxn>
                  <a:cxn ang="0">
                    <a:pos x="220" y="108"/>
                  </a:cxn>
                  <a:cxn ang="0">
                    <a:pos x="236" y="110"/>
                  </a:cxn>
                  <a:cxn ang="0">
                    <a:pos x="249" y="112"/>
                  </a:cxn>
                  <a:cxn ang="0">
                    <a:pos x="266" y="114"/>
                  </a:cxn>
                  <a:cxn ang="0">
                    <a:pos x="285" y="114"/>
                  </a:cxn>
                  <a:cxn ang="0">
                    <a:pos x="308" y="116"/>
                  </a:cxn>
                  <a:cxn ang="0">
                    <a:pos x="329" y="116"/>
                  </a:cxn>
                  <a:cxn ang="0">
                    <a:pos x="355" y="116"/>
                  </a:cxn>
                  <a:cxn ang="0">
                    <a:pos x="538" y="116"/>
                  </a:cxn>
                  <a:cxn ang="0">
                    <a:pos x="553" y="118"/>
                  </a:cxn>
                  <a:cxn ang="0">
                    <a:pos x="561" y="129"/>
                  </a:cxn>
                  <a:cxn ang="0">
                    <a:pos x="563" y="142"/>
                  </a:cxn>
                  <a:cxn ang="0">
                    <a:pos x="557" y="158"/>
                  </a:cxn>
                  <a:cxn ang="0">
                    <a:pos x="544" y="163"/>
                  </a:cxn>
                  <a:cxn ang="0">
                    <a:pos x="521" y="165"/>
                  </a:cxn>
                  <a:cxn ang="0">
                    <a:pos x="494" y="165"/>
                  </a:cxn>
                  <a:cxn ang="0">
                    <a:pos x="470" y="165"/>
                  </a:cxn>
                  <a:cxn ang="0">
                    <a:pos x="441" y="165"/>
                  </a:cxn>
                  <a:cxn ang="0">
                    <a:pos x="414" y="165"/>
                  </a:cxn>
                  <a:cxn ang="0">
                    <a:pos x="388" y="165"/>
                  </a:cxn>
                  <a:cxn ang="0">
                    <a:pos x="361" y="163"/>
                  </a:cxn>
                  <a:cxn ang="0">
                    <a:pos x="333" y="163"/>
                  </a:cxn>
                  <a:cxn ang="0">
                    <a:pos x="306" y="161"/>
                  </a:cxn>
                  <a:cxn ang="0">
                    <a:pos x="278" y="158"/>
                  </a:cxn>
                  <a:cxn ang="0">
                    <a:pos x="251" y="156"/>
                  </a:cxn>
                  <a:cxn ang="0">
                    <a:pos x="222" y="152"/>
                  </a:cxn>
                  <a:cxn ang="0">
                    <a:pos x="198" y="142"/>
                  </a:cxn>
                  <a:cxn ang="0">
                    <a:pos x="171" y="137"/>
                  </a:cxn>
                  <a:cxn ang="0">
                    <a:pos x="146" y="127"/>
                  </a:cxn>
                  <a:cxn ang="0">
                    <a:pos x="122" y="118"/>
                  </a:cxn>
                  <a:cxn ang="0">
                    <a:pos x="99" y="106"/>
                  </a:cxn>
                  <a:cxn ang="0">
                    <a:pos x="76" y="91"/>
                  </a:cxn>
                  <a:cxn ang="0">
                    <a:pos x="55" y="74"/>
                  </a:cxn>
                  <a:cxn ang="0">
                    <a:pos x="34" y="55"/>
                  </a:cxn>
                  <a:cxn ang="0">
                    <a:pos x="15" y="36"/>
                  </a:cxn>
                  <a:cxn ang="0">
                    <a:pos x="2" y="15"/>
                  </a:cxn>
                  <a:cxn ang="0">
                    <a:pos x="4" y="3"/>
                  </a:cxn>
                  <a:cxn ang="0">
                    <a:pos x="17" y="2"/>
                  </a:cxn>
                </a:cxnLst>
                <a:rect l="0" t="0" r="r" b="b"/>
                <a:pathLst>
                  <a:path w="563" h="165">
                    <a:moveTo>
                      <a:pt x="23" y="3"/>
                    </a:moveTo>
                    <a:lnTo>
                      <a:pt x="30" y="7"/>
                    </a:lnTo>
                    <a:lnTo>
                      <a:pt x="36" y="11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5" y="26"/>
                    </a:lnTo>
                    <a:lnTo>
                      <a:pt x="61" y="30"/>
                    </a:lnTo>
                    <a:lnTo>
                      <a:pt x="66" y="34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84" y="45"/>
                    </a:lnTo>
                    <a:lnTo>
                      <a:pt x="89" y="47"/>
                    </a:lnTo>
                    <a:lnTo>
                      <a:pt x="95" y="53"/>
                    </a:lnTo>
                    <a:lnTo>
                      <a:pt x="101" y="55"/>
                    </a:lnTo>
                    <a:lnTo>
                      <a:pt x="104" y="59"/>
                    </a:lnTo>
                    <a:lnTo>
                      <a:pt x="110" y="62"/>
                    </a:lnTo>
                    <a:lnTo>
                      <a:pt x="114" y="64"/>
                    </a:lnTo>
                    <a:lnTo>
                      <a:pt x="118" y="68"/>
                    </a:lnTo>
                    <a:lnTo>
                      <a:pt x="123" y="70"/>
                    </a:lnTo>
                    <a:lnTo>
                      <a:pt x="127" y="72"/>
                    </a:lnTo>
                    <a:lnTo>
                      <a:pt x="131" y="74"/>
                    </a:lnTo>
                    <a:lnTo>
                      <a:pt x="137" y="78"/>
                    </a:lnTo>
                    <a:lnTo>
                      <a:pt x="141" y="80"/>
                    </a:lnTo>
                    <a:lnTo>
                      <a:pt x="144" y="81"/>
                    </a:lnTo>
                    <a:lnTo>
                      <a:pt x="148" y="83"/>
                    </a:lnTo>
                    <a:lnTo>
                      <a:pt x="156" y="89"/>
                    </a:lnTo>
                    <a:lnTo>
                      <a:pt x="165" y="91"/>
                    </a:lnTo>
                    <a:lnTo>
                      <a:pt x="173" y="95"/>
                    </a:lnTo>
                    <a:lnTo>
                      <a:pt x="181" y="99"/>
                    </a:lnTo>
                    <a:lnTo>
                      <a:pt x="188" y="100"/>
                    </a:lnTo>
                    <a:lnTo>
                      <a:pt x="198" y="102"/>
                    </a:lnTo>
                    <a:lnTo>
                      <a:pt x="201" y="104"/>
                    </a:lnTo>
                    <a:lnTo>
                      <a:pt x="205" y="106"/>
                    </a:lnTo>
                    <a:lnTo>
                      <a:pt x="211" y="106"/>
                    </a:lnTo>
                    <a:lnTo>
                      <a:pt x="215" y="108"/>
                    </a:lnTo>
                    <a:lnTo>
                      <a:pt x="220" y="108"/>
                    </a:lnTo>
                    <a:lnTo>
                      <a:pt x="224" y="108"/>
                    </a:lnTo>
                    <a:lnTo>
                      <a:pt x="230" y="108"/>
                    </a:lnTo>
                    <a:lnTo>
                      <a:pt x="236" y="110"/>
                    </a:lnTo>
                    <a:lnTo>
                      <a:pt x="239" y="110"/>
                    </a:lnTo>
                    <a:lnTo>
                      <a:pt x="245" y="112"/>
                    </a:lnTo>
                    <a:lnTo>
                      <a:pt x="249" y="112"/>
                    </a:lnTo>
                    <a:lnTo>
                      <a:pt x="257" y="114"/>
                    </a:lnTo>
                    <a:lnTo>
                      <a:pt x="262" y="114"/>
                    </a:lnTo>
                    <a:lnTo>
                      <a:pt x="266" y="114"/>
                    </a:lnTo>
                    <a:lnTo>
                      <a:pt x="274" y="114"/>
                    </a:lnTo>
                    <a:lnTo>
                      <a:pt x="279" y="114"/>
                    </a:lnTo>
                    <a:lnTo>
                      <a:pt x="285" y="114"/>
                    </a:lnTo>
                    <a:lnTo>
                      <a:pt x="293" y="116"/>
                    </a:lnTo>
                    <a:lnTo>
                      <a:pt x="300" y="116"/>
                    </a:lnTo>
                    <a:lnTo>
                      <a:pt x="308" y="116"/>
                    </a:lnTo>
                    <a:lnTo>
                      <a:pt x="316" y="116"/>
                    </a:lnTo>
                    <a:lnTo>
                      <a:pt x="321" y="116"/>
                    </a:lnTo>
                    <a:lnTo>
                      <a:pt x="329" y="116"/>
                    </a:lnTo>
                    <a:lnTo>
                      <a:pt x="338" y="116"/>
                    </a:lnTo>
                    <a:lnTo>
                      <a:pt x="346" y="116"/>
                    </a:lnTo>
                    <a:lnTo>
                      <a:pt x="355" y="116"/>
                    </a:lnTo>
                    <a:lnTo>
                      <a:pt x="365" y="116"/>
                    </a:lnTo>
                    <a:lnTo>
                      <a:pt x="374" y="116"/>
                    </a:lnTo>
                    <a:lnTo>
                      <a:pt x="538" y="116"/>
                    </a:lnTo>
                    <a:lnTo>
                      <a:pt x="544" y="116"/>
                    </a:lnTo>
                    <a:lnTo>
                      <a:pt x="549" y="116"/>
                    </a:lnTo>
                    <a:lnTo>
                      <a:pt x="553" y="118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9"/>
                    </a:lnTo>
                    <a:lnTo>
                      <a:pt x="563" y="135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8"/>
                    </a:lnTo>
                    <a:lnTo>
                      <a:pt x="559" y="152"/>
                    </a:lnTo>
                    <a:lnTo>
                      <a:pt x="557" y="158"/>
                    </a:lnTo>
                    <a:lnTo>
                      <a:pt x="553" y="159"/>
                    </a:lnTo>
                    <a:lnTo>
                      <a:pt x="549" y="161"/>
                    </a:lnTo>
                    <a:lnTo>
                      <a:pt x="544" y="163"/>
                    </a:lnTo>
                    <a:lnTo>
                      <a:pt x="538" y="165"/>
                    </a:lnTo>
                    <a:lnTo>
                      <a:pt x="529" y="165"/>
                    </a:lnTo>
                    <a:lnTo>
                      <a:pt x="521" y="165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4" y="165"/>
                    </a:lnTo>
                    <a:lnTo>
                      <a:pt x="487" y="165"/>
                    </a:lnTo>
                    <a:lnTo>
                      <a:pt x="477" y="165"/>
                    </a:lnTo>
                    <a:lnTo>
                      <a:pt x="470" y="165"/>
                    </a:lnTo>
                    <a:lnTo>
                      <a:pt x="460" y="165"/>
                    </a:lnTo>
                    <a:lnTo>
                      <a:pt x="451" y="165"/>
                    </a:lnTo>
                    <a:lnTo>
                      <a:pt x="441" y="165"/>
                    </a:lnTo>
                    <a:lnTo>
                      <a:pt x="433" y="165"/>
                    </a:lnTo>
                    <a:lnTo>
                      <a:pt x="424" y="165"/>
                    </a:lnTo>
                    <a:lnTo>
                      <a:pt x="414" y="165"/>
                    </a:lnTo>
                    <a:lnTo>
                      <a:pt x="405" y="165"/>
                    </a:lnTo>
                    <a:lnTo>
                      <a:pt x="397" y="165"/>
                    </a:lnTo>
                    <a:lnTo>
                      <a:pt x="388" y="165"/>
                    </a:lnTo>
                    <a:lnTo>
                      <a:pt x="380" y="165"/>
                    </a:lnTo>
                    <a:lnTo>
                      <a:pt x="371" y="163"/>
                    </a:lnTo>
                    <a:lnTo>
                      <a:pt x="361" y="163"/>
                    </a:lnTo>
                    <a:lnTo>
                      <a:pt x="352" y="163"/>
                    </a:lnTo>
                    <a:lnTo>
                      <a:pt x="342" y="163"/>
                    </a:lnTo>
                    <a:lnTo>
                      <a:pt x="333" y="163"/>
                    </a:lnTo>
                    <a:lnTo>
                      <a:pt x="325" y="163"/>
                    </a:lnTo>
                    <a:lnTo>
                      <a:pt x="316" y="161"/>
                    </a:lnTo>
                    <a:lnTo>
                      <a:pt x="306" y="161"/>
                    </a:lnTo>
                    <a:lnTo>
                      <a:pt x="297" y="159"/>
                    </a:lnTo>
                    <a:lnTo>
                      <a:pt x="287" y="159"/>
                    </a:lnTo>
                    <a:lnTo>
                      <a:pt x="278" y="158"/>
                    </a:lnTo>
                    <a:lnTo>
                      <a:pt x="270" y="158"/>
                    </a:lnTo>
                    <a:lnTo>
                      <a:pt x="258" y="158"/>
                    </a:lnTo>
                    <a:lnTo>
                      <a:pt x="251" y="156"/>
                    </a:lnTo>
                    <a:lnTo>
                      <a:pt x="241" y="154"/>
                    </a:lnTo>
                    <a:lnTo>
                      <a:pt x="232" y="152"/>
                    </a:lnTo>
                    <a:lnTo>
                      <a:pt x="222" y="152"/>
                    </a:lnTo>
                    <a:lnTo>
                      <a:pt x="215" y="150"/>
                    </a:lnTo>
                    <a:lnTo>
                      <a:pt x="205" y="146"/>
                    </a:lnTo>
                    <a:lnTo>
                      <a:pt x="198" y="142"/>
                    </a:lnTo>
                    <a:lnTo>
                      <a:pt x="188" y="142"/>
                    </a:lnTo>
                    <a:lnTo>
                      <a:pt x="181" y="140"/>
                    </a:lnTo>
                    <a:lnTo>
                      <a:pt x="171" y="137"/>
                    </a:lnTo>
                    <a:lnTo>
                      <a:pt x="163" y="133"/>
                    </a:lnTo>
                    <a:lnTo>
                      <a:pt x="154" y="131"/>
                    </a:lnTo>
                    <a:lnTo>
                      <a:pt x="146" y="127"/>
                    </a:lnTo>
                    <a:lnTo>
                      <a:pt x="139" y="125"/>
                    </a:lnTo>
                    <a:lnTo>
                      <a:pt x="131" y="121"/>
                    </a:lnTo>
                    <a:lnTo>
                      <a:pt x="122" y="118"/>
                    </a:lnTo>
                    <a:lnTo>
                      <a:pt x="116" y="116"/>
                    </a:lnTo>
                    <a:lnTo>
                      <a:pt x="106" y="110"/>
                    </a:lnTo>
                    <a:lnTo>
                      <a:pt x="99" y="106"/>
                    </a:lnTo>
                    <a:lnTo>
                      <a:pt x="91" y="100"/>
                    </a:lnTo>
                    <a:lnTo>
                      <a:pt x="84" y="97"/>
                    </a:lnTo>
                    <a:lnTo>
                      <a:pt x="76" y="91"/>
                    </a:lnTo>
                    <a:lnTo>
                      <a:pt x="68" y="85"/>
                    </a:lnTo>
                    <a:lnTo>
                      <a:pt x="63" y="81"/>
                    </a:lnTo>
                    <a:lnTo>
                      <a:pt x="55" y="74"/>
                    </a:lnTo>
                    <a:lnTo>
                      <a:pt x="49" y="68"/>
                    </a:lnTo>
                    <a:lnTo>
                      <a:pt x="40" y="62"/>
                    </a:lnTo>
                    <a:lnTo>
                      <a:pt x="34" y="55"/>
                    </a:lnTo>
                    <a:lnTo>
                      <a:pt x="28" y="49"/>
                    </a:lnTo>
                    <a:lnTo>
                      <a:pt x="23" y="43"/>
                    </a:lnTo>
                    <a:lnTo>
                      <a:pt x="15" y="36"/>
                    </a:lnTo>
                    <a:lnTo>
                      <a:pt x="9" y="30"/>
                    </a:lnTo>
                    <a:lnTo>
                      <a:pt x="6" y="21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5" name="Freeform 119"/>
              <p:cNvSpPr>
                <a:spLocks/>
              </p:cNvSpPr>
              <p:nvPr/>
            </p:nvSpPr>
            <p:spPr bwMode="auto">
              <a:xfrm>
                <a:off x="3821" y="2143"/>
                <a:ext cx="316" cy="65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48" y="76"/>
                  </a:cxn>
                  <a:cxn ang="0">
                    <a:pos x="71" y="63"/>
                  </a:cxn>
                  <a:cxn ang="0">
                    <a:pos x="95" y="50"/>
                  </a:cxn>
                  <a:cxn ang="0">
                    <a:pos x="118" y="38"/>
                  </a:cxn>
                  <a:cxn ang="0">
                    <a:pos x="143" y="29"/>
                  </a:cxn>
                  <a:cxn ang="0">
                    <a:pos x="168" y="21"/>
                  </a:cxn>
                  <a:cxn ang="0">
                    <a:pos x="192" y="16"/>
                  </a:cxn>
                  <a:cxn ang="0">
                    <a:pos x="217" y="10"/>
                  </a:cxn>
                  <a:cxn ang="0">
                    <a:pos x="242" y="6"/>
                  </a:cxn>
                  <a:cxn ang="0">
                    <a:pos x="267" y="2"/>
                  </a:cxn>
                  <a:cxn ang="0">
                    <a:pos x="293" y="2"/>
                  </a:cxn>
                  <a:cxn ang="0">
                    <a:pos x="320" y="0"/>
                  </a:cxn>
                  <a:cxn ang="0">
                    <a:pos x="348" y="2"/>
                  </a:cxn>
                  <a:cxn ang="0">
                    <a:pos x="379" y="4"/>
                  </a:cxn>
                  <a:cxn ang="0">
                    <a:pos x="407" y="8"/>
                  </a:cxn>
                  <a:cxn ang="0">
                    <a:pos x="440" y="12"/>
                  </a:cxn>
                  <a:cxn ang="0">
                    <a:pos x="464" y="16"/>
                  </a:cxn>
                  <a:cxn ang="0">
                    <a:pos x="491" y="23"/>
                  </a:cxn>
                  <a:cxn ang="0">
                    <a:pos x="516" y="31"/>
                  </a:cxn>
                  <a:cxn ang="0">
                    <a:pos x="539" y="38"/>
                  </a:cxn>
                  <a:cxn ang="0">
                    <a:pos x="563" y="48"/>
                  </a:cxn>
                  <a:cxn ang="0">
                    <a:pos x="590" y="57"/>
                  </a:cxn>
                  <a:cxn ang="0">
                    <a:pos x="618" y="69"/>
                  </a:cxn>
                  <a:cxn ang="0">
                    <a:pos x="634" y="82"/>
                  </a:cxn>
                  <a:cxn ang="0">
                    <a:pos x="622" y="97"/>
                  </a:cxn>
                  <a:cxn ang="0">
                    <a:pos x="594" y="88"/>
                  </a:cxn>
                  <a:cxn ang="0">
                    <a:pos x="569" y="80"/>
                  </a:cxn>
                  <a:cxn ang="0">
                    <a:pos x="542" y="75"/>
                  </a:cxn>
                  <a:cxn ang="0">
                    <a:pos x="520" y="69"/>
                  </a:cxn>
                  <a:cxn ang="0">
                    <a:pos x="497" y="67"/>
                  </a:cxn>
                  <a:cxn ang="0">
                    <a:pos x="472" y="63"/>
                  </a:cxn>
                  <a:cxn ang="0">
                    <a:pos x="447" y="61"/>
                  </a:cxn>
                  <a:cxn ang="0">
                    <a:pos x="419" y="59"/>
                  </a:cxn>
                  <a:cxn ang="0">
                    <a:pos x="388" y="56"/>
                  </a:cxn>
                  <a:cxn ang="0">
                    <a:pos x="360" y="52"/>
                  </a:cxn>
                  <a:cxn ang="0">
                    <a:pos x="335" y="50"/>
                  </a:cxn>
                  <a:cxn ang="0">
                    <a:pos x="308" y="50"/>
                  </a:cxn>
                  <a:cxn ang="0">
                    <a:pos x="282" y="48"/>
                  </a:cxn>
                  <a:cxn ang="0">
                    <a:pos x="257" y="48"/>
                  </a:cxn>
                  <a:cxn ang="0">
                    <a:pos x="232" y="48"/>
                  </a:cxn>
                  <a:cxn ang="0">
                    <a:pos x="210" y="50"/>
                  </a:cxn>
                  <a:cxn ang="0">
                    <a:pos x="187" y="54"/>
                  </a:cxn>
                  <a:cxn ang="0">
                    <a:pos x="162" y="59"/>
                  </a:cxn>
                  <a:cxn ang="0">
                    <a:pos x="139" y="65"/>
                  </a:cxn>
                  <a:cxn ang="0">
                    <a:pos x="116" y="75"/>
                  </a:cxn>
                  <a:cxn ang="0">
                    <a:pos x="94" y="82"/>
                  </a:cxn>
                  <a:cxn ang="0">
                    <a:pos x="73" y="94"/>
                  </a:cxn>
                  <a:cxn ang="0">
                    <a:pos x="48" y="107"/>
                  </a:cxn>
                  <a:cxn ang="0">
                    <a:pos x="25" y="124"/>
                  </a:cxn>
                  <a:cxn ang="0">
                    <a:pos x="6" y="130"/>
                  </a:cxn>
                  <a:cxn ang="0">
                    <a:pos x="2" y="111"/>
                  </a:cxn>
                </a:cxnLst>
                <a:rect l="0" t="0" r="r" b="b"/>
                <a:pathLst>
                  <a:path w="634" h="130">
                    <a:moveTo>
                      <a:pt x="6" y="109"/>
                    </a:moveTo>
                    <a:lnTo>
                      <a:pt x="12" y="103"/>
                    </a:lnTo>
                    <a:lnTo>
                      <a:pt x="17" y="99"/>
                    </a:lnTo>
                    <a:lnTo>
                      <a:pt x="23" y="94"/>
                    </a:lnTo>
                    <a:lnTo>
                      <a:pt x="31" y="90"/>
                    </a:lnTo>
                    <a:lnTo>
                      <a:pt x="35" y="86"/>
                    </a:lnTo>
                    <a:lnTo>
                      <a:pt x="40" y="82"/>
                    </a:lnTo>
                    <a:lnTo>
                      <a:pt x="48" y="76"/>
                    </a:lnTo>
                    <a:lnTo>
                      <a:pt x="54" y="75"/>
                    </a:lnTo>
                    <a:lnTo>
                      <a:pt x="59" y="69"/>
                    </a:lnTo>
                    <a:lnTo>
                      <a:pt x="65" y="67"/>
                    </a:lnTo>
                    <a:lnTo>
                      <a:pt x="71" y="63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90" y="54"/>
                    </a:lnTo>
                    <a:lnTo>
                      <a:pt x="95" y="50"/>
                    </a:lnTo>
                    <a:lnTo>
                      <a:pt x="101" y="48"/>
                    </a:lnTo>
                    <a:lnTo>
                      <a:pt x="109" y="44"/>
                    </a:lnTo>
                    <a:lnTo>
                      <a:pt x="114" y="42"/>
                    </a:lnTo>
                    <a:lnTo>
                      <a:pt x="118" y="38"/>
                    </a:lnTo>
                    <a:lnTo>
                      <a:pt x="126" y="37"/>
                    </a:lnTo>
                    <a:lnTo>
                      <a:pt x="130" y="33"/>
                    </a:lnTo>
                    <a:lnTo>
                      <a:pt x="137" y="33"/>
                    </a:lnTo>
                    <a:lnTo>
                      <a:pt x="143" y="29"/>
                    </a:lnTo>
                    <a:lnTo>
                      <a:pt x="149" y="27"/>
                    </a:lnTo>
                    <a:lnTo>
                      <a:pt x="154" y="25"/>
                    </a:lnTo>
                    <a:lnTo>
                      <a:pt x="160" y="23"/>
                    </a:lnTo>
                    <a:lnTo>
                      <a:pt x="168" y="21"/>
                    </a:lnTo>
                    <a:lnTo>
                      <a:pt x="173" y="19"/>
                    </a:lnTo>
                    <a:lnTo>
                      <a:pt x="179" y="18"/>
                    </a:lnTo>
                    <a:lnTo>
                      <a:pt x="187" y="16"/>
                    </a:lnTo>
                    <a:lnTo>
                      <a:pt x="192" y="16"/>
                    </a:lnTo>
                    <a:lnTo>
                      <a:pt x="198" y="16"/>
                    </a:lnTo>
                    <a:lnTo>
                      <a:pt x="204" y="12"/>
                    </a:lnTo>
                    <a:lnTo>
                      <a:pt x="211" y="12"/>
                    </a:lnTo>
                    <a:lnTo>
                      <a:pt x="217" y="10"/>
                    </a:lnTo>
                    <a:lnTo>
                      <a:pt x="223" y="8"/>
                    </a:lnTo>
                    <a:lnTo>
                      <a:pt x="230" y="8"/>
                    </a:lnTo>
                    <a:lnTo>
                      <a:pt x="236" y="8"/>
                    </a:lnTo>
                    <a:lnTo>
                      <a:pt x="242" y="6"/>
                    </a:lnTo>
                    <a:lnTo>
                      <a:pt x="248" y="6"/>
                    </a:lnTo>
                    <a:lnTo>
                      <a:pt x="255" y="4"/>
                    </a:lnTo>
                    <a:lnTo>
                      <a:pt x="261" y="4"/>
                    </a:lnTo>
                    <a:lnTo>
                      <a:pt x="267" y="2"/>
                    </a:lnTo>
                    <a:lnTo>
                      <a:pt x="274" y="2"/>
                    </a:lnTo>
                    <a:lnTo>
                      <a:pt x="280" y="2"/>
                    </a:lnTo>
                    <a:lnTo>
                      <a:pt x="288" y="2"/>
                    </a:lnTo>
                    <a:lnTo>
                      <a:pt x="293" y="2"/>
                    </a:lnTo>
                    <a:lnTo>
                      <a:pt x="301" y="2"/>
                    </a:lnTo>
                    <a:lnTo>
                      <a:pt x="308" y="0"/>
                    </a:lnTo>
                    <a:lnTo>
                      <a:pt x="314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3" y="2"/>
                    </a:lnTo>
                    <a:lnTo>
                      <a:pt x="348" y="2"/>
                    </a:lnTo>
                    <a:lnTo>
                      <a:pt x="356" y="2"/>
                    </a:lnTo>
                    <a:lnTo>
                      <a:pt x="364" y="2"/>
                    </a:lnTo>
                    <a:lnTo>
                      <a:pt x="369" y="4"/>
                    </a:lnTo>
                    <a:lnTo>
                      <a:pt x="379" y="4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400" y="8"/>
                    </a:lnTo>
                    <a:lnTo>
                      <a:pt x="407" y="8"/>
                    </a:lnTo>
                    <a:lnTo>
                      <a:pt x="417" y="8"/>
                    </a:lnTo>
                    <a:lnTo>
                      <a:pt x="423" y="8"/>
                    </a:lnTo>
                    <a:lnTo>
                      <a:pt x="430" y="10"/>
                    </a:lnTo>
                    <a:lnTo>
                      <a:pt x="440" y="12"/>
                    </a:lnTo>
                    <a:lnTo>
                      <a:pt x="445" y="14"/>
                    </a:lnTo>
                    <a:lnTo>
                      <a:pt x="451" y="14"/>
                    </a:lnTo>
                    <a:lnTo>
                      <a:pt x="459" y="16"/>
                    </a:lnTo>
                    <a:lnTo>
                      <a:pt x="464" y="16"/>
                    </a:lnTo>
                    <a:lnTo>
                      <a:pt x="472" y="18"/>
                    </a:lnTo>
                    <a:lnTo>
                      <a:pt x="478" y="19"/>
                    </a:lnTo>
                    <a:lnTo>
                      <a:pt x="483" y="21"/>
                    </a:lnTo>
                    <a:lnTo>
                      <a:pt x="491" y="23"/>
                    </a:lnTo>
                    <a:lnTo>
                      <a:pt x="499" y="25"/>
                    </a:lnTo>
                    <a:lnTo>
                      <a:pt x="502" y="25"/>
                    </a:lnTo>
                    <a:lnTo>
                      <a:pt x="508" y="27"/>
                    </a:lnTo>
                    <a:lnTo>
                      <a:pt x="516" y="31"/>
                    </a:lnTo>
                    <a:lnTo>
                      <a:pt x="521" y="33"/>
                    </a:lnTo>
                    <a:lnTo>
                      <a:pt x="527" y="33"/>
                    </a:lnTo>
                    <a:lnTo>
                      <a:pt x="535" y="35"/>
                    </a:lnTo>
                    <a:lnTo>
                      <a:pt x="539" y="38"/>
                    </a:lnTo>
                    <a:lnTo>
                      <a:pt x="544" y="40"/>
                    </a:lnTo>
                    <a:lnTo>
                      <a:pt x="552" y="42"/>
                    </a:lnTo>
                    <a:lnTo>
                      <a:pt x="558" y="44"/>
                    </a:lnTo>
                    <a:lnTo>
                      <a:pt x="563" y="48"/>
                    </a:lnTo>
                    <a:lnTo>
                      <a:pt x="569" y="50"/>
                    </a:lnTo>
                    <a:lnTo>
                      <a:pt x="577" y="52"/>
                    </a:lnTo>
                    <a:lnTo>
                      <a:pt x="582" y="54"/>
                    </a:lnTo>
                    <a:lnTo>
                      <a:pt x="590" y="57"/>
                    </a:lnTo>
                    <a:lnTo>
                      <a:pt x="596" y="59"/>
                    </a:lnTo>
                    <a:lnTo>
                      <a:pt x="603" y="61"/>
                    </a:lnTo>
                    <a:lnTo>
                      <a:pt x="611" y="65"/>
                    </a:lnTo>
                    <a:lnTo>
                      <a:pt x="618" y="69"/>
                    </a:lnTo>
                    <a:lnTo>
                      <a:pt x="626" y="71"/>
                    </a:lnTo>
                    <a:lnTo>
                      <a:pt x="630" y="73"/>
                    </a:lnTo>
                    <a:lnTo>
                      <a:pt x="634" y="76"/>
                    </a:lnTo>
                    <a:lnTo>
                      <a:pt x="634" y="82"/>
                    </a:lnTo>
                    <a:lnTo>
                      <a:pt x="634" y="88"/>
                    </a:lnTo>
                    <a:lnTo>
                      <a:pt x="630" y="92"/>
                    </a:lnTo>
                    <a:lnTo>
                      <a:pt x="626" y="95"/>
                    </a:lnTo>
                    <a:lnTo>
                      <a:pt x="622" y="97"/>
                    </a:lnTo>
                    <a:lnTo>
                      <a:pt x="615" y="95"/>
                    </a:lnTo>
                    <a:lnTo>
                      <a:pt x="607" y="94"/>
                    </a:lnTo>
                    <a:lnTo>
                      <a:pt x="601" y="92"/>
                    </a:lnTo>
                    <a:lnTo>
                      <a:pt x="594" y="88"/>
                    </a:lnTo>
                    <a:lnTo>
                      <a:pt x="586" y="86"/>
                    </a:lnTo>
                    <a:lnTo>
                      <a:pt x="580" y="84"/>
                    </a:lnTo>
                    <a:lnTo>
                      <a:pt x="575" y="82"/>
                    </a:lnTo>
                    <a:lnTo>
                      <a:pt x="569" y="80"/>
                    </a:lnTo>
                    <a:lnTo>
                      <a:pt x="561" y="78"/>
                    </a:lnTo>
                    <a:lnTo>
                      <a:pt x="556" y="76"/>
                    </a:lnTo>
                    <a:lnTo>
                      <a:pt x="550" y="76"/>
                    </a:lnTo>
                    <a:lnTo>
                      <a:pt x="542" y="75"/>
                    </a:lnTo>
                    <a:lnTo>
                      <a:pt x="537" y="75"/>
                    </a:lnTo>
                    <a:lnTo>
                      <a:pt x="531" y="73"/>
                    </a:lnTo>
                    <a:lnTo>
                      <a:pt x="525" y="71"/>
                    </a:lnTo>
                    <a:lnTo>
                      <a:pt x="520" y="69"/>
                    </a:lnTo>
                    <a:lnTo>
                      <a:pt x="514" y="69"/>
                    </a:lnTo>
                    <a:lnTo>
                      <a:pt x="508" y="69"/>
                    </a:lnTo>
                    <a:lnTo>
                      <a:pt x="500" y="69"/>
                    </a:lnTo>
                    <a:lnTo>
                      <a:pt x="497" y="67"/>
                    </a:lnTo>
                    <a:lnTo>
                      <a:pt x="491" y="67"/>
                    </a:lnTo>
                    <a:lnTo>
                      <a:pt x="483" y="65"/>
                    </a:lnTo>
                    <a:lnTo>
                      <a:pt x="478" y="65"/>
                    </a:lnTo>
                    <a:lnTo>
                      <a:pt x="472" y="63"/>
                    </a:lnTo>
                    <a:lnTo>
                      <a:pt x="466" y="63"/>
                    </a:lnTo>
                    <a:lnTo>
                      <a:pt x="459" y="63"/>
                    </a:lnTo>
                    <a:lnTo>
                      <a:pt x="453" y="61"/>
                    </a:lnTo>
                    <a:lnTo>
                      <a:pt x="447" y="61"/>
                    </a:lnTo>
                    <a:lnTo>
                      <a:pt x="440" y="59"/>
                    </a:lnTo>
                    <a:lnTo>
                      <a:pt x="432" y="59"/>
                    </a:lnTo>
                    <a:lnTo>
                      <a:pt x="424" y="59"/>
                    </a:lnTo>
                    <a:lnTo>
                      <a:pt x="419" y="59"/>
                    </a:lnTo>
                    <a:lnTo>
                      <a:pt x="411" y="59"/>
                    </a:lnTo>
                    <a:lnTo>
                      <a:pt x="404" y="57"/>
                    </a:lnTo>
                    <a:lnTo>
                      <a:pt x="396" y="56"/>
                    </a:lnTo>
                    <a:lnTo>
                      <a:pt x="388" y="56"/>
                    </a:lnTo>
                    <a:lnTo>
                      <a:pt x="383" y="54"/>
                    </a:lnTo>
                    <a:lnTo>
                      <a:pt x="375" y="54"/>
                    </a:lnTo>
                    <a:lnTo>
                      <a:pt x="369" y="52"/>
                    </a:lnTo>
                    <a:lnTo>
                      <a:pt x="360" y="52"/>
                    </a:lnTo>
                    <a:lnTo>
                      <a:pt x="354" y="52"/>
                    </a:lnTo>
                    <a:lnTo>
                      <a:pt x="346" y="50"/>
                    </a:lnTo>
                    <a:lnTo>
                      <a:pt x="341" y="50"/>
                    </a:lnTo>
                    <a:lnTo>
                      <a:pt x="335" y="50"/>
                    </a:lnTo>
                    <a:lnTo>
                      <a:pt x="327" y="50"/>
                    </a:lnTo>
                    <a:lnTo>
                      <a:pt x="320" y="50"/>
                    </a:lnTo>
                    <a:lnTo>
                      <a:pt x="314" y="50"/>
                    </a:lnTo>
                    <a:lnTo>
                      <a:pt x="308" y="50"/>
                    </a:lnTo>
                    <a:lnTo>
                      <a:pt x="301" y="50"/>
                    </a:lnTo>
                    <a:lnTo>
                      <a:pt x="295" y="48"/>
                    </a:lnTo>
                    <a:lnTo>
                      <a:pt x="289" y="4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48"/>
                    </a:lnTo>
                    <a:lnTo>
                      <a:pt x="265" y="48"/>
                    </a:lnTo>
                    <a:lnTo>
                      <a:pt x="257" y="48"/>
                    </a:lnTo>
                    <a:lnTo>
                      <a:pt x="251" y="48"/>
                    </a:lnTo>
                    <a:lnTo>
                      <a:pt x="246" y="48"/>
                    </a:lnTo>
                    <a:lnTo>
                      <a:pt x="238" y="48"/>
                    </a:lnTo>
                    <a:lnTo>
                      <a:pt x="232" y="48"/>
                    </a:lnTo>
                    <a:lnTo>
                      <a:pt x="229" y="50"/>
                    </a:lnTo>
                    <a:lnTo>
                      <a:pt x="221" y="50"/>
                    </a:lnTo>
                    <a:lnTo>
                      <a:pt x="215" y="50"/>
                    </a:lnTo>
                    <a:lnTo>
                      <a:pt x="210" y="50"/>
                    </a:lnTo>
                    <a:lnTo>
                      <a:pt x="204" y="52"/>
                    </a:lnTo>
                    <a:lnTo>
                      <a:pt x="196" y="52"/>
                    </a:lnTo>
                    <a:lnTo>
                      <a:pt x="192" y="52"/>
                    </a:lnTo>
                    <a:lnTo>
                      <a:pt x="187" y="54"/>
                    </a:lnTo>
                    <a:lnTo>
                      <a:pt x="179" y="56"/>
                    </a:lnTo>
                    <a:lnTo>
                      <a:pt x="173" y="56"/>
                    </a:lnTo>
                    <a:lnTo>
                      <a:pt x="170" y="57"/>
                    </a:lnTo>
                    <a:lnTo>
                      <a:pt x="162" y="59"/>
                    </a:lnTo>
                    <a:lnTo>
                      <a:pt x="156" y="59"/>
                    </a:lnTo>
                    <a:lnTo>
                      <a:pt x="152" y="61"/>
                    </a:lnTo>
                    <a:lnTo>
                      <a:pt x="145" y="63"/>
                    </a:lnTo>
                    <a:lnTo>
                      <a:pt x="139" y="65"/>
                    </a:lnTo>
                    <a:lnTo>
                      <a:pt x="135" y="67"/>
                    </a:lnTo>
                    <a:lnTo>
                      <a:pt x="128" y="69"/>
                    </a:lnTo>
                    <a:lnTo>
                      <a:pt x="124" y="71"/>
                    </a:lnTo>
                    <a:lnTo>
                      <a:pt x="116" y="75"/>
                    </a:lnTo>
                    <a:lnTo>
                      <a:pt x="111" y="76"/>
                    </a:lnTo>
                    <a:lnTo>
                      <a:pt x="107" y="76"/>
                    </a:lnTo>
                    <a:lnTo>
                      <a:pt x="99" y="80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2" y="88"/>
                    </a:lnTo>
                    <a:lnTo>
                      <a:pt x="76" y="90"/>
                    </a:lnTo>
                    <a:lnTo>
                      <a:pt x="73" y="94"/>
                    </a:lnTo>
                    <a:lnTo>
                      <a:pt x="65" y="97"/>
                    </a:lnTo>
                    <a:lnTo>
                      <a:pt x="59" y="101"/>
                    </a:lnTo>
                    <a:lnTo>
                      <a:pt x="55" y="103"/>
                    </a:lnTo>
                    <a:lnTo>
                      <a:pt x="48" y="107"/>
                    </a:lnTo>
                    <a:lnTo>
                      <a:pt x="44" y="111"/>
                    </a:lnTo>
                    <a:lnTo>
                      <a:pt x="38" y="114"/>
                    </a:lnTo>
                    <a:lnTo>
                      <a:pt x="31" y="120"/>
                    </a:lnTo>
                    <a:lnTo>
                      <a:pt x="25" y="124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4" y="126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6" y="109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6" name="Freeform 120"/>
              <p:cNvSpPr>
                <a:spLocks/>
              </p:cNvSpPr>
              <p:nvPr/>
            </p:nvSpPr>
            <p:spPr bwMode="auto">
              <a:xfrm>
                <a:off x="3737" y="2160"/>
                <a:ext cx="70" cy="164"/>
              </a:xfrm>
              <a:custGeom>
                <a:avLst/>
                <a:gdLst/>
                <a:ahLst/>
                <a:cxnLst>
                  <a:cxn ang="0">
                    <a:pos x="72" y="32"/>
                  </a:cxn>
                  <a:cxn ang="0">
                    <a:pos x="67" y="43"/>
                  </a:cxn>
                  <a:cxn ang="0">
                    <a:pos x="67" y="53"/>
                  </a:cxn>
                  <a:cxn ang="0">
                    <a:pos x="63" y="66"/>
                  </a:cxn>
                  <a:cxn ang="0">
                    <a:pos x="59" y="81"/>
                  </a:cxn>
                  <a:cxn ang="0">
                    <a:pos x="59" y="98"/>
                  </a:cxn>
                  <a:cxn ang="0">
                    <a:pos x="59" y="114"/>
                  </a:cxn>
                  <a:cxn ang="0">
                    <a:pos x="59" y="129"/>
                  </a:cxn>
                  <a:cxn ang="0">
                    <a:pos x="63" y="144"/>
                  </a:cxn>
                  <a:cxn ang="0">
                    <a:pos x="67" y="159"/>
                  </a:cxn>
                  <a:cxn ang="0">
                    <a:pos x="72" y="173"/>
                  </a:cxn>
                  <a:cxn ang="0">
                    <a:pos x="76" y="188"/>
                  </a:cxn>
                  <a:cxn ang="0">
                    <a:pos x="84" y="201"/>
                  </a:cxn>
                  <a:cxn ang="0">
                    <a:pos x="93" y="216"/>
                  </a:cxn>
                  <a:cxn ang="0">
                    <a:pos x="103" y="232"/>
                  </a:cxn>
                  <a:cxn ang="0">
                    <a:pos x="112" y="245"/>
                  </a:cxn>
                  <a:cxn ang="0">
                    <a:pos x="124" y="260"/>
                  </a:cxn>
                  <a:cxn ang="0">
                    <a:pos x="135" y="275"/>
                  </a:cxn>
                  <a:cxn ang="0">
                    <a:pos x="139" y="287"/>
                  </a:cxn>
                  <a:cxn ang="0">
                    <a:pos x="139" y="302"/>
                  </a:cxn>
                  <a:cxn ang="0">
                    <a:pos x="133" y="311"/>
                  </a:cxn>
                  <a:cxn ang="0">
                    <a:pos x="126" y="319"/>
                  </a:cxn>
                  <a:cxn ang="0">
                    <a:pos x="112" y="325"/>
                  </a:cxn>
                  <a:cxn ang="0">
                    <a:pos x="101" y="327"/>
                  </a:cxn>
                  <a:cxn ang="0">
                    <a:pos x="87" y="321"/>
                  </a:cxn>
                  <a:cxn ang="0">
                    <a:pos x="76" y="311"/>
                  </a:cxn>
                  <a:cxn ang="0">
                    <a:pos x="68" y="304"/>
                  </a:cxn>
                  <a:cxn ang="0">
                    <a:pos x="57" y="294"/>
                  </a:cxn>
                  <a:cxn ang="0">
                    <a:pos x="48" y="281"/>
                  </a:cxn>
                  <a:cxn ang="0">
                    <a:pos x="40" y="272"/>
                  </a:cxn>
                  <a:cxn ang="0">
                    <a:pos x="34" y="264"/>
                  </a:cxn>
                  <a:cxn ang="0">
                    <a:pos x="30" y="254"/>
                  </a:cxn>
                  <a:cxn ang="0">
                    <a:pos x="23" y="245"/>
                  </a:cxn>
                  <a:cxn ang="0">
                    <a:pos x="19" y="235"/>
                  </a:cxn>
                  <a:cxn ang="0">
                    <a:pos x="15" y="224"/>
                  </a:cxn>
                  <a:cxn ang="0">
                    <a:pos x="11" y="216"/>
                  </a:cxn>
                  <a:cxn ang="0">
                    <a:pos x="8" y="207"/>
                  </a:cxn>
                  <a:cxn ang="0">
                    <a:pos x="6" y="195"/>
                  </a:cxn>
                  <a:cxn ang="0">
                    <a:pos x="4" y="186"/>
                  </a:cxn>
                  <a:cxn ang="0">
                    <a:pos x="4" y="175"/>
                  </a:cxn>
                  <a:cxn ang="0">
                    <a:pos x="2" y="165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2" y="133"/>
                  </a:cxn>
                  <a:cxn ang="0">
                    <a:pos x="2" y="123"/>
                  </a:cxn>
                  <a:cxn ang="0">
                    <a:pos x="4" y="112"/>
                  </a:cxn>
                  <a:cxn ang="0">
                    <a:pos x="6" y="102"/>
                  </a:cxn>
                  <a:cxn ang="0">
                    <a:pos x="8" y="91"/>
                  </a:cxn>
                  <a:cxn ang="0">
                    <a:pos x="11" y="81"/>
                  </a:cxn>
                  <a:cxn ang="0">
                    <a:pos x="15" y="70"/>
                  </a:cxn>
                  <a:cxn ang="0">
                    <a:pos x="17" y="59"/>
                  </a:cxn>
                  <a:cxn ang="0">
                    <a:pos x="23" y="51"/>
                  </a:cxn>
                  <a:cxn ang="0">
                    <a:pos x="29" y="41"/>
                  </a:cxn>
                  <a:cxn ang="0">
                    <a:pos x="32" y="32"/>
                  </a:cxn>
                  <a:cxn ang="0">
                    <a:pos x="40" y="22"/>
                  </a:cxn>
                  <a:cxn ang="0">
                    <a:pos x="46" y="13"/>
                  </a:cxn>
                  <a:cxn ang="0">
                    <a:pos x="55" y="3"/>
                  </a:cxn>
                  <a:cxn ang="0">
                    <a:pos x="67" y="0"/>
                  </a:cxn>
                  <a:cxn ang="0">
                    <a:pos x="76" y="5"/>
                  </a:cxn>
                  <a:cxn ang="0">
                    <a:pos x="78" y="15"/>
                  </a:cxn>
                  <a:cxn ang="0">
                    <a:pos x="76" y="24"/>
                  </a:cxn>
                </a:cxnLst>
                <a:rect l="0" t="0" r="r" b="b"/>
                <a:pathLst>
                  <a:path w="141" h="327">
                    <a:moveTo>
                      <a:pt x="76" y="24"/>
                    </a:moveTo>
                    <a:lnTo>
                      <a:pt x="72" y="32"/>
                    </a:lnTo>
                    <a:lnTo>
                      <a:pt x="68" y="41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3" y="66"/>
                    </a:lnTo>
                    <a:lnTo>
                      <a:pt x="61" y="74"/>
                    </a:lnTo>
                    <a:lnTo>
                      <a:pt x="59" y="81"/>
                    </a:lnTo>
                    <a:lnTo>
                      <a:pt x="59" y="91"/>
                    </a:lnTo>
                    <a:lnTo>
                      <a:pt x="59" y="98"/>
                    </a:lnTo>
                    <a:lnTo>
                      <a:pt x="59" y="106"/>
                    </a:lnTo>
                    <a:lnTo>
                      <a:pt x="59" y="114"/>
                    </a:lnTo>
                    <a:lnTo>
                      <a:pt x="59" y="121"/>
                    </a:lnTo>
                    <a:lnTo>
                      <a:pt x="59" y="129"/>
                    </a:lnTo>
                    <a:lnTo>
                      <a:pt x="61" y="137"/>
                    </a:lnTo>
                    <a:lnTo>
                      <a:pt x="63" y="144"/>
                    </a:lnTo>
                    <a:lnTo>
                      <a:pt x="67" y="152"/>
                    </a:lnTo>
                    <a:lnTo>
                      <a:pt x="67" y="159"/>
                    </a:lnTo>
                    <a:lnTo>
                      <a:pt x="68" y="165"/>
                    </a:lnTo>
                    <a:lnTo>
                      <a:pt x="72" y="173"/>
                    </a:lnTo>
                    <a:lnTo>
                      <a:pt x="76" y="180"/>
                    </a:lnTo>
                    <a:lnTo>
                      <a:pt x="76" y="188"/>
                    </a:lnTo>
                    <a:lnTo>
                      <a:pt x="82" y="195"/>
                    </a:lnTo>
                    <a:lnTo>
                      <a:pt x="84" y="201"/>
                    </a:lnTo>
                    <a:lnTo>
                      <a:pt x="89" y="209"/>
                    </a:lnTo>
                    <a:lnTo>
                      <a:pt x="93" y="216"/>
                    </a:lnTo>
                    <a:lnTo>
                      <a:pt x="99" y="224"/>
                    </a:lnTo>
                    <a:lnTo>
                      <a:pt x="103" y="232"/>
                    </a:lnTo>
                    <a:lnTo>
                      <a:pt x="108" y="239"/>
                    </a:lnTo>
                    <a:lnTo>
                      <a:pt x="112" y="245"/>
                    </a:lnTo>
                    <a:lnTo>
                      <a:pt x="120" y="253"/>
                    </a:lnTo>
                    <a:lnTo>
                      <a:pt x="124" y="260"/>
                    </a:lnTo>
                    <a:lnTo>
                      <a:pt x="131" y="268"/>
                    </a:lnTo>
                    <a:lnTo>
                      <a:pt x="135" y="275"/>
                    </a:lnTo>
                    <a:lnTo>
                      <a:pt x="137" y="281"/>
                    </a:lnTo>
                    <a:lnTo>
                      <a:pt x="139" y="287"/>
                    </a:lnTo>
                    <a:lnTo>
                      <a:pt x="141" y="294"/>
                    </a:lnTo>
                    <a:lnTo>
                      <a:pt x="139" y="302"/>
                    </a:lnTo>
                    <a:lnTo>
                      <a:pt x="137" y="308"/>
                    </a:lnTo>
                    <a:lnTo>
                      <a:pt x="133" y="311"/>
                    </a:lnTo>
                    <a:lnTo>
                      <a:pt x="129" y="317"/>
                    </a:lnTo>
                    <a:lnTo>
                      <a:pt x="126" y="319"/>
                    </a:lnTo>
                    <a:lnTo>
                      <a:pt x="120" y="323"/>
                    </a:lnTo>
                    <a:lnTo>
                      <a:pt x="112" y="325"/>
                    </a:lnTo>
                    <a:lnTo>
                      <a:pt x="108" y="327"/>
                    </a:lnTo>
                    <a:lnTo>
                      <a:pt x="101" y="327"/>
                    </a:lnTo>
                    <a:lnTo>
                      <a:pt x="93" y="325"/>
                    </a:lnTo>
                    <a:lnTo>
                      <a:pt x="87" y="321"/>
                    </a:lnTo>
                    <a:lnTo>
                      <a:pt x="82" y="317"/>
                    </a:lnTo>
                    <a:lnTo>
                      <a:pt x="76" y="311"/>
                    </a:lnTo>
                    <a:lnTo>
                      <a:pt x="72" y="310"/>
                    </a:lnTo>
                    <a:lnTo>
                      <a:pt x="68" y="304"/>
                    </a:lnTo>
                    <a:lnTo>
                      <a:pt x="65" y="302"/>
                    </a:lnTo>
                    <a:lnTo>
                      <a:pt x="57" y="294"/>
                    </a:lnTo>
                    <a:lnTo>
                      <a:pt x="49" y="285"/>
                    </a:lnTo>
                    <a:lnTo>
                      <a:pt x="48" y="281"/>
                    </a:lnTo>
                    <a:lnTo>
                      <a:pt x="44" y="277"/>
                    </a:lnTo>
                    <a:lnTo>
                      <a:pt x="40" y="272"/>
                    </a:lnTo>
                    <a:lnTo>
                      <a:pt x="38" y="268"/>
                    </a:lnTo>
                    <a:lnTo>
                      <a:pt x="34" y="264"/>
                    </a:lnTo>
                    <a:lnTo>
                      <a:pt x="32" y="258"/>
                    </a:lnTo>
                    <a:lnTo>
                      <a:pt x="30" y="254"/>
                    </a:lnTo>
                    <a:lnTo>
                      <a:pt x="27" y="251"/>
                    </a:lnTo>
                    <a:lnTo>
                      <a:pt x="23" y="245"/>
                    </a:lnTo>
                    <a:lnTo>
                      <a:pt x="23" y="241"/>
                    </a:lnTo>
                    <a:lnTo>
                      <a:pt x="19" y="235"/>
                    </a:lnTo>
                    <a:lnTo>
                      <a:pt x="17" y="232"/>
                    </a:lnTo>
                    <a:lnTo>
                      <a:pt x="15" y="224"/>
                    </a:lnTo>
                    <a:lnTo>
                      <a:pt x="13" y="220"/>
                    </a:lnTo>
                    <a:lnTo>
                      <a:pt x="11" y="216"/>
                    </a:lnTo>
                    <a:lnTo>
                      <a:pt x="11" y="211"/>
                    </a:lnTo>
                    <a:lnTo>
                      <a:pt x="8" y="207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0"/>
                    </a:lnTo>
                    <a:lnTo>
                      <a:pt x="4" y="186"/>
                    </a:lnTo>
                    <a:lnTo>
                      <a:pt x="4" y="180"/>
                    </a:lnTo>
                    <a:lnTo>
                      <a:pt x="4" y="175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3"/>
                    </a:lnTo>
                    <a:lnTo>
                      <a:pt x="2" y="118"/>
                    </a:lnTo>
                    <a:lnTo>
                      <a:pt x="4" y="112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97"/>
                    </a:lnTo>
                    <a:lnTo>
                      <a:pt x="8" y="91"/>
                    </a:lnTo>
                    <a:lnTo>
                      <a:pt x="10" y="85"/>
                    </a:lnTo>
                    <a:lnTo>
                      <a:pt x="11" y="81"/>
                    </a:lnTo>
                    <a:lnTo>
                      <a:pt x="13" y="76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21" y="55"/>
                    </a:lnTo>
                    <a:lnTo>
                      <a:pt x="23" y="51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2" y="17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55" y="3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0" y="2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8" y="15"/>
                    </a:lnTo>
                    <a:lnTo>
                      <a:pt x="76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7" name="Freeform 121"/>
              <p:cNvSpPr>
                <a:spLocks/>
              </p:cNvSpPr>
              <p:nvPr/>
            </p:nvSpPr>
            <p:spPr bwMode="auto">
              <a:xfrm>
                <a:off x="3847" y="2157"/>
                <a:ext cx="333" cy="191"/>
              </a:xfrm>
              <a:custGeom>
                <a:avLst/>
                <a:gdLst/>
                <a:ahLst/>
                <a:cxnLst>
                  <a:cxn ang="0">
                    <a:pos x="47" y="304"/>
                  </a:cxn>
                  <a:cxn ang="0">
                    <a:pos x="81" y="314"/>
                  </a:cxn>
                  <a:cxn ang="0">
                    <a:pos x="106" y="317"/>
                  </a:cxn>
                  <a:cxn ang="0">
                    <a:pos x="133" y="317"/>
                  </a:cxn>
                  <a:cxn ang="0">
                    <a:pos x="161" y="317"/>
                  </a:cxn>
                  <a:cxn ang="0">
                    <a:pos x="188" y="317"/>
                  </a:cxn>
                  <a:cxn ang="0">
                    <a:pos x="216" y="316"/>
                  </a:cxn>
                  <a:cxn ang="0">
                    <a:pos x="245" y="314"/>
                  </a:cxn>
                  <a:cxn ang="0">
                    <a:pos x="272" y="310"/>
                  </a:cxn>
                  <a:cxn ang="0">
                    <a:pos x="302" y="308"/>
                  </a:cxn>
                  <a:cxn ang="0">
                    <a:pos x="332" y="306"/>
                  </a:cxn>
                  <a:cxn ang="0">
                    <a:pos x="363" y="300"/>
                  </a:cxn>
                  <a:cxn ang="0">
                    <a:pos x="393" y="297"/>
                  </a:cxn>
                  <a:cxn ang="0">
                    <a:pos x="424" y="289"/>
                  </a:cxn>
                  <a:cxn ang="0">
                    <a:pos x="452" y="279"/>
                  </a:cxn>
                  <a:cxn ang="0">
                    <a:pos x="479" y="268"/>
                  </a:cxn>
                  <a:cxn ang="0">
                    <a:pos x="505" y="255"/>
                  </a:cxn>
                  <a:cxn ang="0">
                    <a:pos x="532" y="230"/>
                  </a:cxn>
                  <a:cxn ang="0">
                    <a:pos x="559" y="205"/>
                  </a:cxn>
                  <a:cxn ang="0">
                    <a:pos x="576" y="179"/>
                  </a:cxn>
                  <a:cxn ang="0">
                    <a:pos x="589" y="146"/>
                  </a:cxn>
                  <a:cxn ang="0">
                    <a:pos x="602" y="104"/>
                  </a:cxn>
                  <a:cxn ang="0">
                    <a:pos x="604" y="80"/>
                  </a:cxn>
                  <a:cxn ang="0">
                    <a:pos x="604" y="49"/>
                  </a:cxn>
                  <a:cxn ang="0">
                    <a:pos x="601" y="21"/>
                  </a:cxn>
                  <a:cxn ang="0">
                    <a:pos x="620" y="0"/>
                  </a:cxn>
                  <a:cxn ang="0">
                    <a:pos x="640" y="13"/>
                  </a:cxn>
                  <a:cxn ang="0">
                    <a:pos x="652" y="38"/>
                  </a:cxn>
                  <a:cxn ang="0">
                    <a:pos x="658" y="61"/>
                  </a:cxn>
                  <a:cxn ang="0">
                    <a:pos x="663" y="84"/>
                  </a:cxn>
                  <a:cxn ang="0">
                    <a:pos x="665" y="108"/>
                  </a:cxn>
                  <a:cxn ang="0">
                    <a:pos x="665" y="131"/>
                  </a:cxn>
                  <a:cxn ang="0">
                    <a:pos x="658" y="167"/>
                  </a:cxn>
                  <a:cxn ang="0">
                    <a:pos x="640" y="203"/>
                  </a:cxn>
                  <a:cxn ang="0">
                    <a:pos x="620" y="240"/>
                  </a:cxn>
                  <a:cxn ang="0">
                    <a:pos x="593" y="268"/>
                  </a:cxn>
                  <a:cxn ang="0">
                    <a:pos x="566" y="293"/>
                  </a:cxn>
                  <a:cxn ang="0">
                    <a:pos x="534" y="314"/>
                  </a:cxn>
                  <a:cxn ang="0">
                    <a:pos x="502" y="333"/>
                  </a:cxn>
                  <a:cxn ang="0">
                    <a:pos x="464" y="346"/>
                  </a:cxn>
                  <a:cxn ang="0">
                    <a:pos x="427" y="356"/>
                  </a:cxn>
                  <a:cxn ang="0">
                    <a:pos x="388" y="365"/>
                  </a:cxn>
                  <a:cxn ang="0">
                    <a:pos x="350" y="371"/>
                  </a:cxn>
                  <a:cxn ang="0">
                    <a:pos x="308" y="375"/>
                  </a:cxn>
                  <a:cxn ang="0">
                    <a:pos x="270" y="378"/>
                  </a:cxn>
                  <a:cxn ang="0">
                    <a:pos x="234" y="378"/>
                  </a:cxn>
                  <a:cxn ang="0">
                    <a:pos x="195" y="378"/>
                  </a:cxn>
                  <a:cxn ang="0">
                    <a:pos x="175" y="375"/>
                  </a:cxn>
                  <a:cxn ang="0">
                    <a:pos x="152" y="369"/>
                  </a:cxn>
                  <a:cxn ang="0">
                    <a:pos x="131" y="367"/>
                  </a:cxn>
                  <a:cxn ang="0">
                    <a:pos x="106" y="361"/>
                  </a:cxn>
                  <a:cxn ang="0">
                    <a:pos x="81" y="354"/>
                  </a:cxn>
                  <a:cxn ang="0">
                    <a:pos x="45" y="342"/>
                  </a:cxn>
                  <a:cxn ang="0">
                    <a:pos x="13" y="325"/>
                  </a:cxn>
                  <a:cxn ang="0">
                    <a:pos x="1" y="302"/>
                  </a:cxn>
                  <a:cxn ang="0">
                    <a:pos x="21" y="297"/>
                  </a:cxn>
                </a:cxnLst>
                <a:rect l="0" t="0" r="r" b="b"/>
                <a:pathLst>
                  <a:path w="665" h="380">
                    <a:moveTo>
                      <a:pt x="21" y="297"/>
                    </a:moveTo>
                    <a:lnTo>
                      <a:pt x="26" y="297"/>
                    </a:lnTo>
                    <a:lnTo>
                      <a:pt x="34" y="298"/>
                    </a:lnTo>
                    <a:lnTo>
                      <a:pt x="40" y="300"/>
                    </a:lnTo>
                    <a:lnTo>
                      <a:pt x="47" y="304"/>
                    </a:lnTo>
                    <a:lnTo>
                      <a:pt x="55" y="306"/>
                    </a:lnTo>
                    <a:lnTo>
                      <a:pt x="62" y="308"/>
                    </a:lnTo>
                    <a:lnTo>
                      <a:pt x="68" y="312"/>
                    </a:lnTo>
                    <a:lnTo>
                      <a:pt x="76" y="314"/>
                    </a:lnTo>
                    <a:lnTo>
                      <a:pt x="81" y="314"/>
                    </a:lnTo>
                    <a:lnTo>
                      <a:pt x="85" y="316"/>
                    </a:lnTo>
                    <a:lnTo>
                      <a:pt x="91" y="316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6" y="317"/>
                    </a:lnTo>
                    <a:lnTo>
                      <a:pt x="112" y="317"/>
                    </a:lnTo>
                    <a:lnTo>
                      <a:pt x="118" y="317"/>
                    </a:lnTo>
                    <a:lnTo>
                      <a:pt x="123" y="317"/>
                    </a:lnTo>
                    <a:lnTo>
                      <a:pt x="129" y="317"/>
                    </a:lnTo>
                    <a:lnTo>
                      <a:pt x="133" y="317"/>
                    </a:lnTo>
                    <a:lnTo>
                      <a:pt x="140" y="317"/>
                    </a:lnTo>
                    <a:lnTo>
                      <a:pt x="144" y="317"/>
                    </a:lnTo>
                    <a:lnTo>
                      <a:pt x="150" y="317"/>
                    </a:lnTo>
                    <a:lnTo>
                      <a:pt x="156" y="317"/>
                    </a:lnTo>
                    <a:lnTo>
                      <a:pt x="161" y="317"/>
                    </a:lnTo>
                    <a:lnTo>
                      <a:pt x="167" y="317"/>
                    </a:lnTo>
                    <a:lnTo>
                      <a:pt x="173" y="317"/>
                    </a:lnTo>
                    <a:lnTo>
                      <a:pt x="176" y="317"/>
                    </a:lnTo>
                    <a:lnTo>
                      <a:pt x="184" y="317"/>
                    </a:lnTo>
                    <a:lnTo>
                      <a:pt x="188" y="317"/>
                    </a:lnTo>
                    <a:lnTo>
                      <a:pt x="194" y="317"/>
                    </a:lnTo>
                    <a:lnTo>
                      <a:pt x="199" y="316"/>
                    </a:lnTo>
                    <a:lnTo>
                      <a:pt x="205" y="316"/>
                    </a:lnTo>
                    <a:lnTo>
                      <a:pt x="211" y="316"/>
                    </a:lnTo>
                    <a:lnTo>
                      <a:pt x="216" y="316"/>
                    </a:lnTo>
                    <a:lnTo>
                      <a:pt x="220" y="314"/>
                    </a:lnTo>
                    <a:lnTo>
                      <a:pt x="228" y="314"/>
                    </a:lnTo>
                    <a:lnTo>
                      <a:pt x="234" y="314"/>
                    </a:lnTo>
                    <a:lnTo>
                      <a:pt x="237" y="314"/>
                    </a:lnTo>
                    <a:lnTo>
                      <a:pt x="245" y="314"/>
                    </a:lnTo>
                    <a:lnTo>
                      <a:pt x="251" y="314"/>
                    </a:lnTo>
                    <a:lnTo>
                      <a:pt x="254" y="312"/>
                    </a:lnTo>
                    <a:lnTo>
                      <a:pt x="262" y="312"/>
                    </a:lnTo>
                    <a:lnTo>
                      <a:pt x="266" y="310"/>
                    </a:lnTo>
                    <a:lnTo>
                      <a:pt x="272" y="310"/>
                    </a:lnTo>
                    <a:lnTo>
                      <a:pt x="279" y="310"/>
                    </a:lnTo>
                    <a:lnTo>
                      <a:pt x="285" y="310"/>
                    </a:lnTo>
                    <a:lnTo>
                      <a:pt x="289" y="308"/>
                    </a:lnTo>
                    <a:lnTo>
                      <a:pt x="296" y="308"/>
                    </a:lnTo>
                    <a:lnTo>
                      <a:pt x="302" y="308"/>
                    </a:lnTo>
                    <a:lnTo>
                      <a:pt x="308" y="308"/>
                    </a:lnTo>
                    <a:lnTo>
                      <a:pt x="315" y="308"/>
                    </a:lnTo>
                    <a:lnTo>
                      <a:pt x="321" y="308"/>
                    </a:lnTo>
                    <a:lnTo>
                      <a:pt x="325" y="306"/>
                    </a:lnTo>
                    <a:lnTo>
                      <a:pt x="332" y="306"/>
                    </a:lnTo>
                    <a:lnTo>
                      <a:pt x="338" y="304"/>
                    </a:lnTo>
                    <a:lnTo>
                      <a:pt x="346" y="304"/>
                    </a:lnTo>
                    <a:lnTo>
                      <a:pt x="350" y="302"/>
                    </a:lnTo>
                    <a:lnTo>
                      <a:pt x="357" y="302"/>
                    </a:lnTo>
                    <a:lnTo>
                      <a:pt x="363" y="300"/>
                    </a:lnTo>
                    <a:lnTo>
                      <a:pt x="369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8" y="298"/>
                    </a:lnTo>
                    <a:lnTo>
                      <a:pt x="393" y="297"/>
                    </a:lnTo>
                    <a:lnTo>
                      <a:pt x="399" y="295"/>
                    </a:lnTo>
                    <a:lnTo>
                      <a:pt x="405" y="293"/>
                    </a:lnTo>
                    <a:lnTo>
                      <a:pt x="410" y="291"/>
                    </a:lnTo>
                    <a:lnTo>
                      <a:pt x="418" y="291"/>
                    </a:lnTo>
                    <a:lnTo>
                      <a:pt x="424" y="289"/>
                    </a:lnTo>
                    <a:lnTo>
                      <a:pt x="429" y="287"/>
                    </a:lnTo>
                    <a:lnTo>
                      <a:pt x="437" y="285"/>
                    </a:lnTo>
                    <a:lnTo>
                      <a:pt x="443" y="283"/>
                    </a:lnTo>
                    <a:lnTo>
                      <a:pt x="446" y="283"/>
                    </a:lnTo>
                    <a:lnTo>
                      <a:pt x="452" y="279"/>
                    </a:lnTo>
                    <a:lnTo>
                      <a:pt x="458" y="278"/>
                    </a:lnTo>
                    <a:lnTo>
                      <a:pt x="464" y="274"/>
                    </a:lnTo>
                    <a:lnTo>
                      <a:pt x="467" y="274"/>
                    </a:lnTo>
                    <a:lnTo>
                      <a:pt x="473" y="270"/>
                    </a:lnTo>
                    <a:lnTo>
                      <a:pt x="479" y="268"/>
                    </a:lnTo>
                    <a:lnTo>
                      <a:pt x="485" y="264"/>
                    </a:lnTo>
                    <a:lnTo>
                      <a:pt x="488" y="262"/>
                    </a:lnTo>
                    <a:lnTo>
                      <a:pt x="496" y="259"/>
                    </a:lnTo>
                    <a:lnTo>
                      <a:pt x="500" y="257"/>
                    </a:lnTo>
                    <a:lnTo>
                      <a:pt x="505" y="255"/>
                    </a:lnTo>
                    <a:lnTo>
                      <a:pt x="509" y="249"/>
                    </a:lnTo>
                    <a:lnTo>
                      <a:pt x="515" y="247"/>
                    </a:lnTo>
                    <a:lnTo>
                      <a:pt x="521" y="243"/>
                    </a:lnTo>
                    <a:lnTo>
                      <a:pt x="524" y="240"/>
                    </a:lnTo>
                    <a:lnTo>
                      <a:pt x="532" y="230"/>
                    </a:lnTo>
                    <a:lnTo>
                      <a:pt x="542" y="222"/>
                    </a:lnTo>
                    <a:lnTo>
                      <a:pt x="545" y="219"/>
                    </a:lnTo>
                    <a:lnTo>
                      <a:pt x="549" y="213"/>
                    </a:lnTo>
                    <a:lnTo>
                      <a:pt x="553" y="209"/>
                    </a:lnTo>
                    <a:lnTo>
                      <a:pt x="559" y="205"/>
                    </a:lnTo>
                    <a:lnTo>
                      <a:pt x="561" y="200"/>
                    </a:lnTo>
                    <a:lnTo>
                      <a:pt x="566" y="196"/>
                    </a:lnTo>
                    <a:lnTo>
                      <a:pt x="568" y="190"/>
                    </a:lnTo>
                    <a:lnTo>
                      <a:pt x="572" y="186"/>
                    </a:lnTo>
                    <a:lnTo>
                      <a:pt x="576" y="179"/>
                    </a:lnTo>
                    <a:lnTo>
                      <a:pt x="578" y="173"/>
                    </a:lnTo>
                    <a:lnTo>
                      <a:pt x="582" y="169"/>
                    </a:lnTo>
                    <a:lnTo>
                      <a:pt x="585" y="162"/>
                    </a:lnTo>
                    <a:lnTo>
                      <a:pt x="585" y="154"/>
                    </a:lnTo>
                    <a:lnTo>
                      <a:pt x="589" y="146"/>
                    </a:lnTo>
                    <a:lnTo>
                      <a:pt x="593" y="137"/>
                    </a:lnTo>
                    <a:lnTo>
                      <a:pt x="595" y="129"/>
                    </a:lnTo>
                    <a:lnTo>
                      <a:pt x="597" y="122"/>
                    </a:lnTo>
                    <a:lnTo>
                      <a:pt x="601" y="114"/>
                    </a:lnTo>
                    <a:lnTo>
                      <a:pt x="602" y="104"/>
                    </a:lnTo>
                    <a:lnTo>
                      <a:pt x="602" y="97"/>
                    </a:lnTo>
                    <a:lnTo>
                      <a:pt x="602" y="91"/>
                    </a:lnTo>
                    <a:lnTo>
                      <a:pt x="604" y="87"/>
                    </a:lnTo>
                    <a:lnTo>
                      <a:pt x="604" y="84"/>
                    </a:lnTo>
                    <a:lnTo>
                      <a:pt x="604" y="80"/>
                    </a:lnTo>
                    <a:lnTo>
                      <a:pt x="604" y="72"/>
                    </a:lnTo>
                    <a:lnTo>
                      <a:pt x="606" y="65"/>
                    </a:lnTo>
                    <a:lnTo>
                      <a:pt x="604" y="59"/>
                    </a:lnTo>
                    <a:lnTo>
                      <a:pt x="604" y="55"/>
                    </a:lnTo>
                    <a:lnTo>
                      <a:pt x="604" y="49"/>
                    </a:lnTo>
                    <a:lnTo>
                      <a:pt x="604" y="47"/>
                    </a:lnTo>
                    <a:lnTo>
                      <a:pt x="602" y="38"/>
                    </a:lnTo>
                    <a:lnTo>
                      <a:pt x="602" y="30"/>
                    </a:lnTo>
                    <a:lnTo>
                      <a:pt x="601" y="25"/>
                    </a:lnTo>
                    <a:lnTo>
                      <a:pt x="601" y="21"/>
                    </a:lnTo>
                    <a:lnTo>
                      <a:pt x="601" y="15"/>
                    </a:lnTo>
                    <a:lnTo>
                      <a:pt x="602" y="13"/>
                    </a:lnTo>
                    <a:lnTo>
                      <a:pt x="606" y="6"/>
                    </a:lnTo>
                    <a:lnTo>
                      <a:pt x="612" y="2"/>
                    </a:lnTo>
                    <a:lnTo>
                      <a:pt x="620" y="0"/>
                    </a:lnTo>
                    <a:lnTo>
                      <a:pt x="627" y="2"/>
                    </a:lnTo>
                    <a:lnTo>
                      <a:pt x="629" y="4"/>
                    </a:lnTo>
                    <a:lnTo>
                      <a:pt x="635" y="6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4" y="19"/>
                    </a:lnTo>
                    <a:lnTo>
                      <a:pt x="646" y="27"/>
                    </a:lnTo>
                    <a:lnTo>
                      <a:pt x="648" y="30"/>
                    </a:lnTo>
                    <a:lnTo>
                      <a:pt x="650" y="32"/>
                    </a:lnTo>
                    <a:lnTo>
                      <a:pt x="652" y="38"/>
                    </a:lnTo>
                    <a:lnTo>
                      <a:pt x="654" y="42"/>
                    </a:lnTo>
                    <a:lnTo>
                      <a:pt x="654" y="47"/>
                    </a:lnTo>
                    <a:lnTo>
                      <a:pt x="656" y="51"/>
                    </a:lnTo>
                    <a:lnTo>
                      <a:pt x="656" y="57"/>
                    </a:lnTo>
                    <a:lnTo>
                      <a:pt x="658" y="61"/>
                    </a:lnTo>
                    <a:lnTo>
                      <a:pt x="659" y="65"/>
                    </a:lnTo>
                    <a:lnTo>
                      <a:pt x="661" y="70"/>
                    </a:lnTo>
                    <a:lnTo>
                      <a:pt x="661" y="74"/>
                    </a:lnTo>
                    <a:lnTo>
                      <a:pt x="663" y="80"/>
                    </a:lnTo>
                    <a:lnTo>
                      <a:pt x="663" y="84"/>
                    </a:lnTo>
                    <a:lnTo>
                      <a:pt x="663" y="89"/>
                    </a:lnTo>
                    <a:lnTo>
                      <a:pt x="663" y="93"/>
                    </a:lnTo>
                    <a:lnTo>
                      <a:pt x="663" y="101"/>
                    </a:lnTo>
                    <a:lnTo>
                      <a:pt x="663" y="104"/>
                    </a:lnTo>
                    <a:lnTo>
                      <a:pt x="665" y="108"/>
                    </a:lnTo>
                    <a:lnTo>
                      <a:pt x="665" y="114"/>
                    </a:lnTo>
                    <a:lnTo>
                      <a:pt x="665" y="118"/>
                    </a:lnTo>
                    <a:lnTo>
                      <a:pt x="665" y="122"/>
                    </a:lnTo>
                    <a:lnTo>
                      <a:pt x="665" y="125"/>
                    </a:lnTo>
                    <a:lnTo>
                      <a:pt x="665" y="131"/>
                    </a:lnTo>
                    <a:lnTo>
                      <a:pt x="665" y="135"/>
                    </a:lnTo>
                    <a:lnTo>
                      <a:pt x="663" y="143"/>
                    </a:lnTo>
                    <a:lnTo>
                      <a:pt x="663" y="150"/>
                    </a:lnTo>
                    <a:lnTo>
                      <a:pt x="661" y="158"/>
                    </a:lnTo>
                    <a:lnTo>
                      <a:pt x="658" y="167"/>
                    </a:lnTo>
                    <a:lnTo>
                      <a:pt x="654" y="175"/>
                    </a:lnTo>
                    <a:lnTo>
                      <a:pt x="652" y="182"/>
                    </a:lnTo>
                    <a:lnTo>
                      <a:pt x="646" y="190"/>
                    </a:lnTo>
                    <a:lnTo>
                      <a:pt x="644" y="198"/>
                    </a:lnTo>
                    <a:lnTo>
                      <a:pt x="640" y="203"/>
                    </a:lnTo>
                    <a:lnTo>
                      <a:pt x="637" y="213"/>
                    </a:lnTo>
                    <a:lnTo>
                      <a:pt x="633" y="219"/>
                    </a:lnTo>
                    <a:lnTo>
                      <a:pt x="629" y="226"/>
                    </a:lnTo>
                    <a:lnTo>
                      <a:pt x="623" y="232"/>
                    </a:lnTo>
                    <a:lnTo>
                      <a:pt x="620" y="240"/>
                    </a:lnTo>
                    <a:lnTo>
                      <a:pt x="614" y="245"/>
                    </a:lnTo>
                    <a:lnTo>
                      <a:pt x="610" y="251"/>
                    </a:lnTo>
                    <a:lnTo>
                      <a:pt x="604" y="257"/>
                    </a:lnTo>
                    <a:lnTo>
                      <a:pt x="601" y="264"/>
                    </a:lnTo>
                    <a:lnTo>
                      <a:pt x="593" y="268"/>
                    </a:lnTo>
                    <a:lnTo>
                      <a:pt x="589" y="274"/>
                    </a:lnTo>
                    <a:lnTo>
                      <a:pt x="583" y="278"/>
                    </a:lnTo>
                    <a:lnTo>
                      <a:pt x="578" y="283"/>
                    </a:lnTo>
                    <a:lnTo>
                      <a:pt x="572" y="289"/>
                    </a:lnTo>
                    <a:lnTo>
                      <a:pt x="566" y="293"/>
                    </a:lnTo>
                    <a:lnTo>
                      <a:pt x="559" y="298"/>
                    </a:lnTo>
                    <a:lnTo>
                      <a:pt x="555" y="302"/>
                    </a:lnTo>
                    <a:lnTo>
                      <a:pt x="547" y="306"/>
                    </a:lnTo>
                    <a:lnTo>
                      <a:pt x="542" y="310"/>
                    </a:lnTo>
                    <a:lnTo>
                      <a:pt x="534" y="314"/>
                    </a:lnTo>
                    <a:lnTo>
                      <a:pt x="528" y="317"/>
                    </a:lnTo>
                    <a:lnTo>
                      <a:pt x="521" y="321"/>
                    </a:lnTo>
                    <a:lnTo>
                      <a:pt x="515" y="325"/>
                    </a:lnTo>
                    <a:lnTo>
                      <a:pt x="507" y="329"/>
                    </a:lnTo>
                    <a:lnTo>
                      <a:pt x="502" y="333"/>
                    </a:lnTo>
                    <a:lnTo>
                      <a:pt x="494" y="335"/>
                    </a:lnTo>
                    <a:lnTo>
                      <a:pt x="486" y="338"/>
                    </a:lnTo>
                    <a:lnTo>
                      <a:pt x="479" y="340"/>
                    </a:lnTo>
                    <a:lnTo>
                      <a:pt x="471" y="344"/>
                    </a:lnTo>
                    <a:lnTo>
                      <a:pt x="464" y="346"/>
                    </a:lnTo>
                    <a:lnTo>
                      <a:pt x="458" y="348"/>
                    </a:lnTo>
                    <a:lnTo>
                      <a:pt x="450" y="352"/>
                    </a:lnTo>
                    <a:lnTo>
                      <a:pt x="443" y="352"/>
                    </a:lnTo>
                    <a:lnTo>
                      <a:pt x="435" y="354"/>
                    </a:lnTo>
                    <a:lnTo>
                      <a:pt x="427" y="356"/>
                    </a:lnTo>
                    <a:lnTo>
                      <a:pt x="420" y="357"/>
                    </a:lnTo>
                    <a:lnTo>
                      <a:pt x="410" y="361"/>
                    </a:lnTo>
                    <a:lnTo>
                      <a:pt x="403" y="361"/>
                    </a:lnTo>
                    <a:lnTo>
                      <a:pt x="395" y="363"/>
                    </a:lnTo>
                    <a:lnTo>
                      <a:pt x="388" y="365"/>
                    </a:lnTo>
                    <a:lnTo>
                      <a:pt x="382" y="367"/>
                    </a:lnTo>
                    <a:lnTo>
                      <a:pt x="372" y="369"/>
                    </a:lnTo>
                    <a:lnTo>
                      <a:pt x="365" y="369"/>
                    </a:lnTo>
                    <a:lnTo>
                      <a:pt x="357" y="369"/>
                    </a:lnTo>
                    <a:lnTo>
                      <a:pt x="350" y="371"/>
                    </a:lnTo>
                    <a:lnTo>
                      <a:pt x="342" y="371"/>
                    </a:lnTo>
                    <a:lnTo>
                      <a:pt x="332" y="373"/>
                    </a:lnTo>
                    <a:lnTo>
                      <a:pt x="325" y="373"/>
                    </a:lnTo>
                    <a:lnTo>
                      <a:pt x="317" y="375"/>
                    </a:lnTo>
                    <a:lnTo>
                      <a:pt x="308" y="375"/>
                    </a:lnTo>
                    <a:lnTo>
                      <a:pt x="300" y="376"/>
                    </a:lnTo>
                    <a:lnTo>
                      <a:pt x="292" y="376"/>
                    </a:lnTo>
                    <a:lnTo>
                      <a:pt x="285" y="378"/>
                    </a:lnTo>
                    <a:lnTo>
                      <a:pt x="275" y="378"/>
                    </a:lnTo>
                    <a:lnTo>
                      <a:pt x="270" y="378"/>
                    </a:lnTo>
                    <a:lnTo>
                      <a:pt x="260" y="378"/>
                    </a:lnTo>
                    <a:lnTo>
                      <a:pt x="254" y="380"/>
                    </a:lnTo>
                    <a:lnTo>
                      <a:pt x="245" y="378"/>
                    </a:lnTo>
                    <a:lnTo>
                      <a:pt x="239" y="378"/>
                    </a:lnTo>
                    <a:lnTo>
                      <a:pt x="234" y="378"/>
                    </a:lnTo>
                    <a:lnTo>
                      <a:pt x="228" y="378"/>
                    </a:lnTo>
                    <a:lnTo>
                      <a:pt x="220" y="378"/>
                    </a:lnTo>
                    <a:lnTo>
                      <a:pt x="211" y="378"/>
                    </a:lnTo>
                    <a:lnTo>
                      <a:pt x="203" y="378"/>
                    </a:lnTo>
                    <a:lnTo>
                      <a:pt x="195" y="378"/>
                    </a:lnTo>
                    <a:lnTo>
                      <a:pt x="192" y="376"/>
                    </a:lnTo>
                    <a:lnTo>
                      <a:pt x="186" y="376"/>
                    </a:lnTo>
                    <a:lnTo>
                      <a:pt x="182" y="375"/>
                    </a:lnTo>
                    <a:lnTo>
                      <a:pt x="178" y="375"/>
                    </a:lnTo>
                    <a:lnTo>
                      <a:pt x="175" y="375"/>
                    </a:lnTo>
                    <a:lnTo>
                      <a:pt x="169" y="373"/>
                    </a:lnTo>
                    <a:lnTo>
                      <a:pt x="165" y="373"/>
                    </a:lnTo>
                    <a:lnTo>
                      <a:pt x="161" y="373"/>
                    </a:lnTo>
                    <a:lnTo>
                      <a:pt x="157" y="371"/>
                    </a:lnTo>
                    <a:lnTo>
                      <a:pt x="152" y="369"/>
                    </a:lnTo>
                    <a:lnTo>
                      <a:pt x="148" y="369"/>
                    </a:lnTo>
                    <a:lnTo>
                      <a:pt x="142" y="369"/>
                    </a:lnTo>
                    <a:lnTo>
                      <a:pt x="138" y="369"/>
                    </a:lnTo>
                    <a:lnTo>
                      <a:pt x="135" y="367"/>
                    </a:lnTo>
                    <a:lnTo>
                      <a:pt x="131" y="367"/>
                    </a:lnTo>
                    <a:lnTo>
                      <a:pt x="125" y="367"/>
                    </a:lnTo>
                    <a:lnTo>
                      <a:pt x="121" y="365"/>
                    </a:lnTo>
                    <a:lnTo>
                      <a:pt x="116" y="363"/>
                    </a:lnTo>
                    <a:lnTo>
                      <a:pt x="112" y="361"/>
                    </a:lnTo>
                    <a:lnTo>
                      <a:pt x="106" y="361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95" y="357"/>
                    </a:lnTo>
                    <a:lnTo>
                      <a:pt x="89" y="357"/>
                    </a:lnTo>
                    <a:lnTo>
                      <a:pt x="81" y="354"/>
                    </a:lnTo>
                    <a:lnTo>
                      <a:pt x="74" y="352"/>
                    </a:lnTo>
                    <a:lnTo>
                      <a:pt x="64" y="350"/>
                    </a:lnTo>
                    <a:lnTo>
                      <a:pt x="59" y="348"/>
                    </a:lnTo>
                    <a:lnTo>
                      <a:pt x="51" y="344"/>
                    </a:lnTo>
                    <a:lnTo>
                      <a:pt x="45" y="342"/>
                    </a:lnTo>
                    <a:lnTo>
                      <a:pt x="38" y="336"/>
                    </a:lnTo>
                    <a:lnTo>
                      <a:pt x="30" y="335"/>
                    </a:lnTo>
                    <a:lnTo>
                      <a:pt x="24" y="331"/>
                    </a:lnTo>
                    <a:lnTo>
                      <a:pt x="19" y="327"/>
                    </a:lnTo>
                    <a:lnTo>
                      <a:pt x="13" y="325"/>
                    </a:lnTo>
                    <a:lnTo>
                      <a:pt x="9" y="321"/>
                    </a:lnTo>
                    <a:lnTo>
                      <a:pt x="3" y="317"/>
                    </a:lnTo>
                    <a:lnTo>
                      <a:pt x="1" y="312"/>
                    </a:lnTo>
                    <a:lnTo>
                      <a:pt x="0" y="308"/>
                    </a:lnTo>
                    <a:lnTo>
                      <a:pt x="1" y="302"/>
                    </a:lnTo>
                    <a:lnTo>
                      <a:pt x="1" y="298"/>
                    </a:lnTo>
                    <a:lnTo>
                      <a:pt x="7" y="297"/>
                    </a:lnTo>
                    <a:lnTo>
                      <a:pt x="11" y="295"/>
                    </a:lnTo>
                    <a:lnTo>
                      <a:pt x="21" y="297"/>
                    </a:lnTo>
                    <a:lnTo>
                      <a:pt x="21" y="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4" name="Group 122"/>
            <p:cNvGrpSpPr>
              <a:grpSpLocks/>
            </p:cNvGrpSpPr>
            <p:nvPr/>
          </p:nvGrpSpPr>
          <p:grpSpPr bwMode="auto">
            <a:xfrm>
              <a:off x="3138" y="1953"/>
              <a:ext cx="482" cy="386"/>
              <a:chOff x="4377" y="1995"/>
              <a:chExt cx="482" cy="386"/>
            </a:xfrm>
          </p:grpSpPr>
          <p:sp>
            <p:nvSpPr>
              <p:cNvPr id="55" name="Freeform 123"/>
              <p:cNvSpPr>
                <a:spLocks/>
              </p:cNvSpPr>
              <p:nvPr/>
            </p:nvSpPr>
            <p:spPr bwMode="auto">
              <a:xfrm>
                <a:off x="4398" y="1995"/>
                <a:ext cx="453" cy="167"/>
              </a:xfrm>
              <a:custGeom>
                <a:avLst/>
                <a:gdLst/>
                <a:ahLst/>
                <a:cxnLst>
                  <a:cxn ang="0">
                    <a:pos x="544" y="45"/>
                  </a:cxn>
                  <a:cxn ang="0">
                    <a:pos x="496" y="38"/>
                  </a:cxn>
                  <a:cxn ang="0">
                    <a:pos x="437" y="34"/>
                  </a:cxn>
                  <a:cxn ang="0">
                    <a:pos x="388" y="36"/>
                  </a:cxn>
                  <a:cxn ang="0">
                    <a:pos x="336" y="42"/>
                  </a:cxn>
                  <a:cxn ang="0">
                    <a:pos x="289" y="51"/>
                  </a:cxn>
                  <a:cxn ang="0">
                    <a:pos x="239" y="62"/>
                  </a:cxn>
                  <a:cxn ang="0">
                    <a:pos x="192" y="78"/>
                  </a:cxn>
                  <a:cxn ang="0">
                    <a:pos x="146" y="97"/>
                  </a:cxn>
                  <a:cxn ang="0">
                    <a:pos x="97" y="121"/>
                  </a:cxn>
                  <a:cxn ang="0">
                    <a:pos x="57" y="173"/>
                  </a:cxn>
                  <a:cxn ang="0">
                    <a:pos x="87" y="220"/>
                  </a:cxn>
                  <a:cxn ang="0">
                    <a:pos x="154" y="249"/>
                  </a:cxn>
                  <a:cxn ang="0">
                    <a:pos x="245" y="262"/>
                  </a:cxn>
                  <a:cxn ang="0">
                    <a:pos x="350" y="268"/>
                  </a:cxn>
                  <a:cxn ang="0">
                    <a:pos x="454" y="266"/>
                  </a:cxn>
                  <a:cxn ang="0">
                    <a:pos x="553" y="260"/>
                  </a:cxn>
                  <a:cxn ang="0">
                    <a:pos x="635" y="251"/>
                  </a:cxn>
                  <a:cxn ang="0">
                    <a:pos x="688" y="243"/>
                  </a:cxn>
                  <a:cxn ang="0">
                    <a:pos x="745" y="237"/>
                  </a:cxn>
                  <a:cxn ang="0">
                    <a:pos x="802" y="222"/>
                  </a:cxn>
                  <a:cxn ang="0">
                    <a:pos x="844" y="190"/>
                  </a:cxn>
                  <a:cxn ang="0">
                    <a:pos x="840" y="139"/>
                  </a:cxn>
                  <a:cxn ang="0">
                    <a:pos x="783" y="112"/>
                  </a:cxn>
                  <a:cxn ang="0">
                    <a:pos x="743" y="102"/>
                  </a:cxn>
                  <a:cxn ang="0">
                    <a:pos x="684" y="95"/>
                  </a:cxn>
                  <a:cxn ang="0">
                    <a:pos x="648" y="78"/>
                  </a:cxn>
                  <a:cxn ang="0">
                    <a:pos x="686" y="61"/>
                  </a:cxn>
                  <a:cxn ang="0">
                    <a:pos x="726" y="62"/>
                  </a:cxn>
                  <a:cxn ang="0">
                    <a:pos x="772" y="68"/>
                  </a:cxn>
                  <a:cxn ang="0">
                    <a:pos x="814" y="78"/>
                  </a:cxn>
                  <a:cxn ang="0">
                    <a:pos x="878" y="120"/>
                  </a:cxn>
                  <a:cxn ang="0">
                    <a:pos x="907" y="173"/>
                  </a:cxn>
                  <a:cxn ang="0">
                    <a:pos x="901" y="217"/>
                  </a:cxn>
                  <a:cxn ang="0">
                    <a:pos x="857" y="264"/>
                  </a:cxn>
                  <a:cxn ang="0">
                    <a:pos x="779" y="298"/>
                  </a:cxn>
                  <a:cxn ang="0">
                    <a:pos x="684" y="319"/>
                  </a:cxn>
                  <a:cxn ang="0">
                    <a:pos x="578" y="329"/>
                  </a:cxn>
                  <a:cxn ang="0">
                    <a:pos x="469" y="334"/>
                  </a:cxn>
                  <a:cxn ang="0">
                    <a:pos x="378" y="333"/>
                  </a:cxn>
                  <a:cxn ang="0">
                    <a:pos x="310" y="333"/>
                  </a:cxn>
                  <a:cxn ang="0">
                    <a:pos x="264" y="329"/>
                  </a:cxn>
                  <a:cxn ang="0">
                    <a:pos x="218" y="327"/>
                  </a:cxn>
                  <a:cxn ang="0">
                    <a:pos x="175" y="321"/>
                  </a:cxn>
                  <a:cxn ang="0">
                    <a:pos x="131" y="312"/>
                  </a:cxn>
                  <a:cxn ang="0">
                    <a:pos x="85" y="294"/>
                  </a:cxn>
                  <a:cxn ang="0">
                    <a:pos x="19" y="237"/>
                  </a:cxn>
                  <a:cxn ang="0">
                    <a:pos x="0" y="178"/>
                  </a:cxn>
                  <a:cxn ang="0">
                    <a:pos x="21" y="121"/>
                  </a:cxn>
                  <a:cxn ang="0">
                    <a:pos x="62" y="76"/>
                  </a:cxn>
                  <a:cxn ang="0">
                    <a:pos x="118" y="45"/>
                  </a:cxn>
                  <a:cxn ang="0">
                    <a:pos x="175" y="24"/>
                  </a:cxn>
                  <a:cxn ang="0">
                    <a:pos x="232" y="9"/>
                  </a:cxn>
                  <a:cxn ang="0">
                    <a:pos x="289" y="2"/>
                  </a:cxn>
                  <a:cxn ang="0">
                    <a:pos x="346" y="0"/>
                  </a:cxn>
                  <a:cxn ang="0">
                    <a:pos x="405" y="0"/>
                  </a:cxn>
                  <a:cxn ang="0">
                    <a:pos x="464" y="5"/>
                  </a:cxn>
                  <a:cxn ang="0">
                    <a:pos x="521" y="13"/>
                  </a:cxn>
                  <a:cxn ang="0">
                    <a:pos x="576" y="19"/>
                  </a:cxn>
                  <a:cxn ang="0">
                    <a:pos x="604" y="42"/>
                  </a:cxn>
                </a:cxnLst>
                <a:rect l="0" t="0" r="r" b="b"/>
                <a:pathLst>
                  <a:path w="907" h="334">
                    <a:moveTo>
                      <a:pt x="593" y="51"/>
                    </a:moveTo>
                    <a:lnTo>
                      <a:pt x="583" y="51"/>
                    </a:lnTo>
                    <a:lnTo>
                      <a:pt x="576" y="51"/>
                    </a:lnTo>
                    <a:lnTo>
                      <a:pt x="568" y="49"/>
                    </a:lnTo>
                    <a:lnTo>
                      <a:pt x="561" y="49"/>
                    </a:lnTo>
                    <a:lnTo>
                      <a:pt x="555" y="47"/>
                    </a:lnTo>
                    <a:lnTo>
                      <a:pt x="553" y="47"/>
                    </a:lnTo>
                    <a:lnTo>
                      <a:pt x="547" y="45"/>
                    </a:lnTo>
                    <a:lnTo>
                      <a:pt x="544" y="45"/>
                    </a:lnTo>
                    <a:lnTo>
                      <a:pt x="536" y="43"/>
                    </a:lnTo>
                    <a:lnTo>
                      <a:pt x="526" y="43"/>
                    </a:lnTo>
                    <a:lnTo>
                      <a:pt x="523" y="42"/>
                    </a:lnTo>
                    <a:lnTo>
                      <a:pt x="519" y="42"/>
                    </a:lnTo>
                    <a:lnTo>
                      <a:pt x="513" y="42"/>
                    </a:lnTo>
                    <a:lnTo>
                      <a:pt x="509" y="42"/>
                    </a:lnTo>
                    <a:lnTo>
                      <a:pt x="504" y="40"/>
                    </a:lnTo>
                    <a:lnTo>
                      <a:pt x="502" y="40"/>
                    </a:lnTo>
                    <a:lnTo>
                      <a:pt x="496" y="38"/>
                    </a:lnTo>
                    <a:lnTo>
                      <a:pt x="492" y="38"/>
                    </a:lnTo>
                    <a:lnTo>
                      <a:pt x="483" y="36"/>
                    </a:lnTo>
                    <a:lnTo>
                      <a:pt x="475" y="36"/>
                    </a:lnTo>
                    <a:lnTo>
                      <a:pt x="466" y="36"/>
                    </a:lnTo>
                    <a:lnTo>
                      <a:pt x="460" y="36"/>
                    </a:lnTo>
                    <a:lnTo>
                      <a:pt x="454" y="36"/>
                    </a:lnTo>
                    <a:lnTo>
                      <a:pt x="448" y="36"/>
                    </a:lnTo>
                    <a:lnTo>
                      <a:pt x="441" y="34"/>
                    </a:lnTo>
                    <a:lnTo>
                      <a:pt x="437" y="34"/>
                    </a:lnTo>
                    <a:lnTo>
                      <a:pt x="431" y="34"/>
                    </a:lnTo>
                    <a:lnTo>
                      <a:pt x="426" y="34"/>
                    </a:lnTo>
                    <a:lnTo>
                      <a:pt x="420" y="34"/>
                    </a:lnTo>
                    <a:lnTo>
                      <a:pt x="414" y="36"/>
                    </a:lnTo>
                    <a:lnTo>
                      <a:pt x="409" y="36"/>
                    </a:lnTo>
                    <a:lnTo>
                      <a:pt x="405" y="36"/>
                    </a:lnTo>
                    <a:lnTo>
                      <a:pt x="397" y="36"/>
                    </a:lnTo>
                    <a:lnTo>
                      <a:pt x="393" y="36"/>
                    </a:lnTo>
                    <a:lnTo>
                      <a:pt x="388" y="36"/>
                    </a:lnTo>
                    <a:lnTo>
                      <a:pt x="382" y="36"/>
                    </a:lnTo>
                    <a:lnTo>
                      <a:pt x="376" y="38"/>
                    </a:lnTo>
                    <a:lnTo>
                      <a:pt x="371" y="38"/>
                    </a:lnTo>
                    <a:lnTo>
                      <a:pt x="365" y="38"/>
                    </a:lnTo>
                    <a:lnTo>
                      <a:pt x="359" y="38"/>
                    </a:lnTo>
                    <a:lnTo>
                      <a:pt x="353" y="40"/>
                    </a:lnTo>
                    <a:lnTo>
                      <a:pt x="348" y="40"/>
                    </a:lnTo>
                    <a:lnTo>
                      <a:pt x="342" y="40"/>
                    </a:lnTo>
                    <a:lnTo>
                      <a:pt x="336" y="42"/>
                    </a:lnTo>
                    <a:lnTo>
                      <a:pt x="331" y="42"/>
                    </a:lnTo>
                    <a:lnTo>
                      <a:pt x="327" y="42"/>
                    </a:lnTo>
                    <a:lnTo>
                      <a:pt x="319" y="42"/>
                    </a:lnTo>
                    <a:lnTo>
                      <a:pt x="315" y="43"/>
                    </a:lnTo>
                    <a:lnTo>
                      <a:pt x="310" y="45"/>
                    </a:lnTo>
                    <a:lnTo>
                      <a:pt x="304" y="47"/>
                    </a:lnTo>
                    <a:lnTo>
                      <a:pt x="300" y="47"/>
                    </a:lnTo>
                    <a:lnTo>
                      <a:pt x="293" y="51"/>
                    </a:lnTo>
                    <a:lnTo>
                      <a:pt x="289" y="51"/>
                    </a:lnTo>
                    <a:lnTo>
                      <a:pt x="283" y="51"/>
                    </a:lnTo>
                    <a:lnTo>
                      <a:pt x="277" y="53"/>
                    </a:lnTo>
                    <a:lnTo>
                      <a:pt x="272" y="55"/>
                    </a:lnTo>
                    <a:lnTo>
                      <a:pt x="266" y="55"/>
                    </a:lnTo>
                    <a:lnTo>
                      <a:pt x="262" y="57"/>
                    </a:lnTo>
                    <a:lnTo>
                      <a:pt x="256" y="59"/>
                    </a:lnTo>
                    <a:lnTo>
                      <a:pt x="249" y="61"/>
                    </a:lnTo>
                    <a:lnTo>
                      <a:pt x="245" y="61"/>
                    </a:lnTo>
                    <a:lnTo>
                      <a:pt x="239" y="62"/>
                    </a:lnTo>
                    <a:lnTo>
                      <a:pt x="234" y="62"/>
                    </a:lnTo>
                    <a:lnTo>
                      <a:pt x="230" y="64"/>
                    </a:lnTo>
                    <a:lnTo>
                      <a:pt x="222" y="66"/>
                    </a:lnTo>
                    <a:lnTo>
                      <a:pt x="218" y="68"/>
                    </a:lnTo>
                    <a:lnTo>
                      <a:pt x="215" y="70"/>
                    </a:lnTo>
                    <a:lnTo>
                      <a:pt x="207" y="72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2" y="78"/>
                    </a:lnTo>
                    <a:lnTo>
                      <a:pt x="188" y="80"/>
                    </a:lnTo>
                    <a:lnTo>
                      <a:pt x="180" y="82"/>
                    </a:lnTo>
                    <a:lnTo>
                      <a:pt x="177" y="83"/>
                    </a:lnTo>
                    <a:lnTo>
                      <a:pt x="171" y="85"/>
                    </a:lnTo>
                    <a:lnTo>
                      <a:pt x="167" y="87"/>
                    </a:lnTo>
                    <a:lnTo>
                      <a:pt x="161" y="91"/>
                    </a:lnTo>
                    <a:lnTo>
                      <a:pt x="156" y="93"/>
                    </a:lnTo>
                    <a:lnTo>
                      <a:pt x="152" y="95"/>
                    </a:lnTo>
                    <a:lnTo>
                      <a:pt x="146" y="97"/>
                    </a:lnTo>
                    <a:lnTo>
                      <a:pt x="140" y="99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27" y="106"/>
                    </a:lnTo>
                    <a:lnTo>
                      <a:pt x="121" y="108"/>
                    </a:lnTo>
                    <a:lnTo>
                      <a:pt x="118" y="112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7" y="121"/>
                    </a:lnTo>
                    <a:lnTo>
                      <a:pt x="93" y="125"/>
                    </a:lnTo>
                    <a:lnTo>
                      <a:pt x="85" y="129"/>
                    </a:lnTo>
                    <a:lnTo>
                      <a:pt x="80" y="137"/>
                    </a:lnTo>
                    <a:lnTo>
                      <a:pt x="74" y="140"/>
                    </a:lnTo>
                    <a:lnTo>
                      <a:pt x="70" y="146"/>
                    </a:lnTo>
                    <a:lnTo>
                      <a:pt x="66" y="154"/>
                    </a:lnTo>
                    <a:lnTo>
                      <a:pt x="62" y="159"/>
                    </a:lnTo>
                    <a:lnTo>
                      <a:pt x="59" y="165"/>
                    </a:lnTo>
                    <a:lnTo>
                      <a:pt x="57" y="173"/>
                    </a:lnTo>
                    <a:lnTo>
                      <a:pt x="57" y="180"/>
                    </a:lnTo>
                    <a:lnTo>
                      <a:pt x="57" y="186"/>
                    </a:lnTo>
                    <a:lnTo>
                      <a:pt x="61" y="194"/>
                    </a:lnTo>
                    <a:lnTo>
                      <a:pt x="66" y="199"/>
                    </a:lnTo>
                    <a:lnTo>
                      <a:pt x="66" y="205"/>
                    </a:lnTo>
                    <a:lnTo>
                      <a:pt x="72" y="209"/>
                    </a:lnTo>
                    <a:lnTo>
                      <a:pt x="78" y="213"/>
                    </a:lnTo>
                    <a:lnTo>
                      <a:pt x="83" y="217"/>
                    </a:lnTo>
                    <a:lnTo>
                      <a:pt x="87" y="220"/>
                    </a:lnTo>
                    <a:lnTo>
                      <a:pt x="93" y="224"/>
                    </a:lnTo>
                    <a:lnTo>
                      <a:pt x="100" y="228"/>
                    </a:lnTo>
                    <a:lnTo>
                      <a:pt x="106" y="234"/>
                    </a:lnTo>
                    <a:lnTo>
                      <a:pt x="114" y="234"/>
                    </a:lnTo>
                    <a:lnTo>
                      <a:pt x="119" y="237"/>
                    </a:lnTo>
                    <a:lnTo>
                      <a:pt x="127" y="241"/>
                    </a:lnTo>
                    <a:lnTo>
                      <a:pt x="137" y="243"/>
                    </a:lnTo>
                    <a:lnTo>
                      <a:pt x="144" y="247"/>
                    </a:lnTo>
                    <a:lnTo>
                      <a:pt x="154" y="249"/>
                    </a:lnTo>
                    <a:lnTo>
                      <a:pt x="163" y="251"/>
                    </a:lnTo>
                    <a:lnTo>
                      <a:pt x="173" y="253"/>
                    </a:lnTo>
                    <a:lnTo>
                      <a:pt x="182" y="255"/>
                    </a:lnTo>
                    <a:lnTo>
                      <a:pt x="192" y="256"/>
                    </a:lnTo>
                    <a:lnTo>
                      <a:pt x="201" y="258"/>
                    </a:lnTo>
                    <a:lnTo>
                      <a:pt x="213" y="260"/>
                    </a:lnTo>
                    <a:lnTo>
                      <a:pt x="222" y="260"/>
                    </a:lnTo>
                    <a:lnTo>
                      <a:pt x="232" y="262"/>
                    </a:lnTo>
                    <a:lnTo>
                      <a:pt x="245" y="262"/>
                    </a:lnTo>
                    <a:lnTo>
                      <a:pt x="256" y="264"/>
                    </a:lnTo>
                    <a:lnTo>
                      <a:pt x="266" y="266"/>
                    </a:lnTo>
                    <a:lnTo>
                      <a:pt x="277" y="266"/>
                    </a:lnTo>
                    <a:lnTo>
                      <a:pt x="291" y="268"/>
                    </a:lnTo>
                    <a:lnTo>
                      <a:pt x="300" y="268"/>
                    </a:lnTo>
                    <a:lnTo>
                      <a:pt x="313" y="268"/>
                    </a:lnTo>
                    <a:lnTo>
                      <a:pt x="325" y="268"/>
                    </a:lnTo>
                    <a:lnTo>
                      <a:pt x="336" y="268"/>
                    </a:lnTo>
                    <a:lnTo>
                      <a:pt x="350" y="268"/>
                    </a:lnTo>
                    <a:lnTo>
                      <a:pt x="361" y="268"/>
                    </a:lnTo>
                    <a:lnTo>
                      <a:pt x="372" y="268"/>
                    </a:lnTo>
                    <a:lnTo>
                      <a:pt x="384" y="268"/>
                    </a:lnTo>
                    <a:lnTo>
                      <a:pt x="397" y="268"/>
                    </a:lnTo>
                    <a:lnTo>
                      <a:pt x="407" y="268"/>
                    </a:lnTo>
                    <a:lnTo>
                      <a:pt x="418" y="268"/>
                    </a:lnTo>
                    <a:lnTo>
                      <a:pt x="431" y="268"/>
                    </a:lnTo>
                    <a:lnTo>
                      <a:pt x="443" y="268"/>
                    </a:lnTo>
                    <a:lnTo>
                      <a:pt x="454" y="266"/>
                    </a:lnTo>
                    <a:lnTo>
                      <a:pt x="466" y="266"/>
                    </a:lnTo>
                    <a:lnTo>
                      <a:pt x="477" y="264"/>
                    </a:lnTo>
                    <a:lnTo>
                      <a:pt x="488" y="264"/>
                    </a:lnTo>
                    <a:lnTo>
                      <a:pt x="500" y="262"/>
                    </a:lnTo>
                    <a:lnTo>
                      <a:pt x="509" y="262"/>
                    </a:lnTo>
                    <a:lnTo>
                      <a:pt x="521" y="260"/>
                    </a:lnTo>
                    <a:lnTo>
                      <a:pt x="534" y="260"/>
                    </a:lnTo>
                    <a:lnTo>
                      <a:pt x="544" y="260"/>
                    </a:lnTo>
                    <a:lnTo>
                      <a:pt x="553" y="260"/>
                    </a:lnTo>
                    <a:lnTo>
                      <a:pt x="563" y="258"/>
                    </a:lnTo>
                    <a:lnTo>
                      <a:pt x="574" y="258"/>
                    </a:lnTo>
                    <a:lnTo>
                      <a:pt x="582" y="256"/>
                    </a:lnTo>
                    <a:lnTo>
                      <a:pt x="591" y="256"/>
                    </a:lnTo>
                    <a:lnTo>
                      <a:pt x="601" y="255"/>
                    </a:lnTo>
                    <a:lnTo>
                      <a:pt x="610" y="255"/>
                    </a:lnTo>
                    <a:lnTo>
                      <a:pt x="618" y="253"/>
                    </a:lnTo>
                    <a:lnTo>
                      <a:pt x="627" y="251"/>
                    </a:lnTo>
                    <a:lnTo>
                      <a:pt x="635" y="251"/>
                    </a:lnTo>
                    <a:lnTo>
                      <a:pt x="642" y="251"/>
                    </a:lnTo>
                    <a:lnTo>
                      <a:pt x="648" y="249"/>
                    </a:lnTo>
                    <a:lnTo>
                      <a:pt x="658" y="249"/>
                    </a:lnTo>
                    <a:lnTo>
                      <a:pt x="663" y="247"/>
                    </a:lnTo>
                    <a:lnTo>
                      <a:pt x="669" y="247"/>
                    </a:lnTo>
                    <a:lnTo>
                      <a:pt x="675" y="245"/>
                    </a:lnTo>
                    <a:lnTo>
                      <a:pt x="679" y="245"/>
                    </a:lnTo>
                    <a:lnTo>
                      <a:pt x="684" y="243"/>
                    </a:lnTo>
                    <a:lnTo>
                      <a:pt x="688" y="243"/>
                    </a:lnTo>
                    <a:lnTo>
                      <a:pt x="692" y="243"/>
                    </a:lnTo>
                    <a:lnTo>
                      <a:pt x="700" y="243"/>
                    </a:lnTo>
                    <a:lnTo>
                      <a:pt x="705" y="243"/>
                    </a:lnTo>
                    <a:lnTo>
                      <a:pt x="713" y="243"/>
                    </a:lnTo>
                    <a:lnTo>
                      <a:pt x="719" y="241"/>
                    </a:lnTo>
                    <a:lnTo>
                      <a:pt x="724" y="241"/>
                    </a:lnTo>
                    <a:lnTo>
                      <a:pt x="730" y="239"/>
                    </a:lnTo>
                    <a:lnTo>
                      <a:pt x="738" y="239"/>
                    </a:lnTo>
                    <a:lnTo>
                      <a:pt x="745" y="237"/>
                    </a:lnTo>
                    <a:lnTo>
                      <a:pt x="751" y="236"/>
                    </a:lnTo>
                    <a:lnTo>
                      <a:pt x="758" y="236"/>
                    </a:lnTo>
                    <a:lnTo>
                      <a:pt x="764" y="234"/>
                    </a:lnTo>
                    <a:lnTo>
                      <a:pt x="770" y="234"/>
                    </a:lnTo>
                    <a:lnTo>
                      <a:pt x="777" y="232"/>
                    </a:lnTo>
                    <a:lnTo>
                      <a:pt x="783" y="228"/>
                    </a:lnTo>
                    <a:lnTo>
                      <a:pt x="791" y="226"/>
                    </a:lnTo>
                    <a:lnTo>
                      <a:pt x="796" y="224"/>
                    </a:lnTo>
                    <a:lnTo>
                      <a:pt x="802" y="222"/>
                    </a:lnTo>
                    <a:lnTo>
                      <a:pt x="808" y="220"/>
                    </a:lnTo>
                    <a:lnTo>
                      <a:pt x="814" y="217"/>
                    </a:lnTo>
                    <a:lnTo>
                      <a:pt x="819" y="215"/>
                    </a:lnTo>
                    <a:lnTo>
                      <a:pt x="823" y="211"/>
                    </a:lnTo>
                    <a:lnTo>
                      <a:pt x="829" y="207"/>
                    </a:lnTo>
                    <a:lnTo>
                      <a:pt x="833" y="203"/>
                    </a:lnTo>
                    <a:lnTo>
                      <a:pt x="836" y="199"/>
                    </a:lnTo>
                    <a:lnTo>
                      <a:pt x="840" y="196"/>
                    </a:lnTo>
                    <a:lnTo>
                      <a:pt x="844" y="190"/>
                    </a:lnTo>
                    <a:lnTo>
                      <a:pt x="848" y="186"/>
                    </a:lnTo>
                    <a:lnTo>
                      <a:pt x="850" y="177"/>
                    </a:lnTo>
                    <a:lnTo>
                      <a:pt x="852" y="171"/>
                    </a:lnTo>
                    <a:lnTo>
                      <a:pt x="852" y="163"/>
                    </a:lnTo>
                    <a:lnTo>
                      <a:pt x="852" y="158"/>
                    </a:lnTo>
                    <a:lnTo>
                      <a:pt x="850" y="152"/>
                    </a:lnTo>
                    <a:lnTo>
                      <a:pt x="848" y="146"/>
                    </a:lnTo>
                    <a:lnTo>
                      <a:pt x="846" y="140"/>
                    </a:lnTo>
                    <a:lnTo>
                      <a:pt x="840" y="139"/>
                    </a:lnTo>
                    <a:lnTo>
                      <a:pt x="836" y="133"/>
                    </a:lnTo>
                    <a:lnTo>
                      <a:pt x="831" y="129"/>
                    </a:lnTo>
                    <a:lnTo>
                      <a:pt x="823" y="125"/>
                    </a:lnTo>
                    <a:lnTo>
                      <a:pt x="817" y="121"/>
                    </a:lnTo>
                    <a:lnTo>
                      <a:pt x="810" y="120"/>
                    </a:lnTo>
                    <a:lnTo>
                      <a:pt x="802" y="116"/>
                    </a:lnTo>
                    <a:lnTo>
                      <a:pt x="795" y="114"/>
                    </a:lnTo>
                    <a:lnTo>
                      <a:pt x="787" y="112"/>
                    </a:lnTo>
                    <a:lnTo>
                      <a:pt x="783" y="112"/>
                    </a:lnTo>
                    <a:lnTo>
                      <a:pt x="779" y="110"/>
                    </a:lnTo>
                    <a:lnTo>
                      <a:pt x="772" y="108"/>
                    </a:lnTo>
                    <a:lnTo>
                      <a:pt x="770" y="108"/>
                    </a:lnTo>
                    <a:lnTo>
                      <a:pt x="764" y="106"/>
                    </a:lnTo>
                    <a:lnTo>
                      <a:pt x="762" y="104"/>
                    </a:lnTo>
                    <a:lnTo>
                      <a:pt x="757" y="104"/>
                    </a:lnTo>
                    <a:lnTo>
                      <a:pt x="753" y="104"/>
                    </a:lnTo>
                    <a:lnTo>
                      <a:pt x="747" y="102"/>
                    </a:lnTo>
                    <a:lnTo>
                      <a:pt x="743" y="102"/>
                    </a:lnTo>
                    <a:lnTo>
                      <a:pt x="738" y="102"/>
                    </a:lnTo>
                    <a:lnTo>
                      <a:pt x="736" y="102"/>
                    </a:lnTo>
                    <a:lnTo>
                      <a:pt x="726" y="101"/>
                    </a:lnTo>
                    <a:lnTo>
                      <a:pt x="719" y="99"/>
                    </a:lnTo>
                    <a:lnTo>
                      <a:pt x="709" y="97"/>
                    </a:lnTo>
                    <a:lnTo>
                      <a:pt x="701" y="97"/>
                    </a:lnTo>
                    <a:lnTo>
                      <a:pt x="696" y="95"/>
                    </a:lnTo>
                    <a:lnTo>
                      <a:pt x="690" y="95"/>
                    </a:lnTo>
                    <a:lnTo>
                      <a:pt x="684" y="95"/>
                    </a:lnTo>
                    <a:lnTo>
                      <a:pt x="679" y="93"/>
                    </a:lnTo>
                    <a:lnTo>
                      <a:pt x="675" y="93"/>
                    </a:lnTo>
                    <a:lnTo>
                      <a:pt x="673" y="91"/>
                    </a:lnTo>
                    <a:lnTo>
                      <a:pt x="667" y="89"/>
                    </a:lnTo>
                    <a:lnTo>
                      <a:pt x="663" y="85"/>
                    </a:lnTo>
                    <a:lnTo>
                      <a:pt x="660" y="85"/>
                    </a:lnTo>
                    <a:lnTo>
                      <a:pt x="658" y="83"/>
                    </a:lnTo>
                    <a:lnTo>
                      <a:pt x="652" y="80"/>
                    </a:lnTo>
                    <a:lnTo>
                      <a:pt x="648" y="78"/>
                    </a:lnTo>
                    <a:lnTo>
                      <a:pt x="648" y="72"/>
                    </a:lnTo>
                    <a:lnTo>
                      <a:pt x="650" y="68"/>
                    </a:lnTo>
                    <a:lnTo>
                      <a:pt x="652" y="66"/>
                    </a:lnTo>
                    <a:lnTo>
                      <a:pt x="658" y="64"/>
                    </a:lnTo>
                    <a:lnTo>
                      <a:pt x="661" y="62"/>
                    </a:lnTo>
                    <a:lnTo>
                      <a:pt x="667" y="62"/>
                    </a:lnTo>
                    <a:lnTo>
                      <a:pt x="675" y="62"/>
                    </a:lnTo>
                    <a:lnTo>
                      <a:pt x="682" y="61"/>
                    </a:lnTo>
                    <a:lnTo>
                      <a:pt x="686" y="61"/>
                    </a:lnTo>
                    <a:lnTo>
                      <a:pt x="690" y="61"/>
                    </a:lnTo>
                    <a:lnTo>
                      <a:pt x="694" y="61"/>
                    </a:lnTo>
                    <a:lnTo>
                      <a:pt x="700" y="62"/>
                    </a:lnTo>
                    <a:lnTo>
                      <a:pt x="703" y="62"/>
                    </a:lnTo>
                    <a:lnTo>
                      <a:pt x="709" y="62"/>
                    </a:lnTo>
                    <a:lnTo>
                      <a:pt x="713" y="62"/>
                    </a:lnTo>
                    <a:lnTo>
                      <a:pt x="719" y="62"/>
                    </a:lnTo>
                    <a:lnTo>
                      <a:pt x="722" y="62"/>
                    </a:lnTo>
                    <a:lnTo>
                      <a:pt x="726" y="62"/>
                    </a:lnTo>
                    <a:lnTo>
                      <a:pt x="732" y="62"/>
                    </a:lnTo>
                    <a:lnTo>
                      <a:pt x="738" y="64"/>
                    </a:lnTo>
                    <a:lnTo>
                      <a:pt x="743" y="64"/>
                    </a:lnTo>
                    <a:lnTo>
                      <a:pt x="747" y="64"/>
                    </a:lnTo>
                    <a:lnTo>
                      <a:pt x="753" y="64"/>
                    </a:lnTo>
                    <a:lnTo>
                      <a:pt x="758" y="66"/>
                    </a:lnTo>
                    <a:lnTo>
                      <a:pt x="762" y="66"/>
                    </a:lnTo>
                    <a:lnTo>
                      <a:pt x="768" y="68"/>
                    </a:lnTo>
                    <a:lnTo>
                      <a:pt x="772" y="68"/>
                    </a:lnTo>
                    <a:lnTo>
                      <a:pt x="779" y="68"/>
                    </a:lnTo>
                    <a:lnTo>
                      <a:pt x="783" y="68"/>
                    </a:lnTo>
                    <a:lnTo>
                      <a:pt x="787" y="70"/>
                    </a:lnTo>
                    <a:lnTo>
                      <a:pt x="793" y="72"/>
                    </a:lnTo>
                    <a:lnTo>
                      <a:pt x="796" y="74"/>
                    </a:lnTo>
                    <a:lnTo>
                      <a:pt x="800" y="74"/>
                    </a:lnTo>
                    <a:lnTo>
                      <a:pt x="806" y="76"/>
                    </a:lnTo>
                    <a:lnTo>
                      <a:pt x="810" y="78"/>
                    </a:lnTo>
                    <a:lnTo>
                      <a:pt x="814" y="78"/>
                    </a:lnTo>
                    <a:lnTo>
                      <a:pt x="823" y="82"/>
                    </a:lnTo>
                    <a:lnTo>
                      <a:pt x="831" y="85"/>
                    </a:lnTo>
                    <a:lnTo>
                      <a:pt x="838" y="87"/>
                    </a:lnTo>
                    <a:lnTo>
                      <a:pt x="846" y="93"/>
                    </a:lnTo>
                    <a:lnTo>
                      <a:pt x="852" y="95"/>
                    </a:lnTo>
                    <a:lnTo>
                      <a:pt x="859" y="102"/>
                    </a:lnTo>
                    <a:lnTo>
                      <a:pt x="867" y="106"/>
                    </a:lnTo>
                    <a:lnTo>
                      <a:pt x="874" y="112"/>
                    </a:lnTo>
                    <a:lnTo>
                      <a:pt x="878" y="120"/>
                    </a:lnTo>
                    <a:lnTo>
                      <a:pt x="884" y="127"/>
                    </a:lnTo>
                    <a:lnTo>
                      <a:pt x="890" y="133"/>
                    </a:lnTo>
                    <a:lnTo>
                      <a:pt x="895" y="140"/>
                    </a:lnTo>
                    <a:lnTo>
                      <a:pt x="899" y="148"/>
                    </a:lnTo>
                    <a:lnTo>
                      <a:pt x="901" y="156"/>
                    </a:lnTo>
                    <a:lnTo>
                      <a:pt x="901" y="161"/>
                    </a:lnTo>
                    <a:lnTo>
                      <a:pt x="903" y="163"/>
                    </a:lnTo>
                    <a:lnTo>
                      <a:pt x="905" y="169"/>
                    </a:lnTo>
                    <a:lnTo>
                      <a:pt x="907" y="173"/>
                    </a:lnTo>
                    <a:lnTo>
                      <a:pt x="907" y="178"/>
                    </a:lnTo>
                    <a:lnTo>
                      <a:pt x="907" y="182"/>
                    </a:lnTo>
                    <a:lnTo>
                      <a:pt x="907" y="188"/>
                    </a:lnTo>
                    <a:lnTo>
                      <a:pt x="907" y="192"/>
                    </a:lnTo>
                    <a:lnTo>
                      <a:pt x="907" y="198"/>
                    </a:lnTo>
                    <a:lnTo>
                      <a:pt x="905" y="201"/>
                    </a:lnTo>
                    <a:lnTo>
                      <a:pt x="905" y="207"/>
                    </a:lnTo>
                    <a:lnTo>
                      <a:pt x="903" y="211"/>
                    </a:lnTo>
                    <a:lnTo>
                      <a:pt x="901" y="217"/>
                    </a:lnTo>
                    <a:lnTo>
                      <a:pt x="899" y="222"/>
                    </a:lnTo>
                    <a:lnTo>
                      <a:pt x="893" y="228"/>
                    </a:lnTo>
                    <a:lnTo>
                      <a:pt x="892" y="234"/>
                    </a:lnTo>
                    <a:lnTo>
                      <a:pt x="886" y="239"/>
                    </a:lnTo>
                    <a:lnTo>
                      <a:pt x="882" y="245"/>
                    </a:lnTo>
                    <a:lnTo>
                      <a:pt x="874" y="251"/>
                    </a:lnTo>
                    <a:lnTo>
                      <a:pt x="871" y="255"/>
                    </a:lnTo>
                    <a:lnTo>
                      <a:pt x="863" y="260"/>
                    </a:lnTo>
                    <a:lnTo>
                      <a:pt x="857" y="264"/>
                    </a:lnTo>
                    <a:lnTo>
                      <a:pt x="848" y="268"/>
                    </a:lnTo>
                    <a:lnTo>
                      <a:pt x="842" y="274"/>
                    </a:lnTo>
                    <a:lnTo>
                      <a:pt x="833" y="277"/>
                    </a:lnTo>
                    <a:lnTo>
                      <a:pt x="825" y="281"/>
                    </a:lnTo>
                    <a:lnTo>
                      <a:pt x="817" y="285"/>
                    </a:lnTo>
                    <a:lnTo>
                      <a:pt x="810" y="289"/>
                    </a:lnTo>
                    <a:lnTo>
                      <a:pt x="800" y="293"/>
                    </a:lnTo>
                    <a:lnTo>
                      <a:pt x="791" y="294"/>
                    </a:lnTo>
                    <a:lnTo>
                      <a:pt x="779" y="298"/>
                    </a:lnTo>
                    <a:lnTo>
                      <a:pt x="770" y="302"/>
                    </a:lnTo>
                    <a:lnTo>
                      <a:pt x="760" y="304"/>
                    </a:lnTo>
                    <a:lnTo>
                      <a:pt x="751" y="306"/>
                    </a:lnTo>
                    <a:lnTo>
                      <a:pt x="739" y="308"/>
                    </a:lnTo>
                    <a:lnTo>
                      <a:pt x="730" y="312"/>
                    </a:lnTo>
                    <a:lnTo>
                      <a:pt x="719" y="312"/>
                    </a:lnTo>
                    <a:lnTo>
                      <a:pt x="707" y="314"/>
                    </a:lnTo>
                    <a:lnTo>
                      <a:pt x="694" y="315"/>
                    </a:lnTo>
                    <a:lnTo>
                      <a:pt x="684" y="319"/>
                    </a:lnTo>
                    <a:lnTo>
                      <a:pt x="673" y="321"/>
                    </a:lnTo>
                    <a:lnTo>
                      <a:pt x="660" y="321"/>
                    </a:lnTo>
                    <a:lnTo>
                      <a:pt x="648" y="323"/>
                    </a:lnTo>
                    <a:lnTo>
                      <a:pt x="639" y="325"/>
                    </a:lnTo>
                    <a:lnTo>
                      <a:pt x="625" y="327"/>
                    </a:lnTo>
                    <a:lnTo>
                      <a:pt x="614" y="327"/>
                    </a:lnTo>
                    <a:lnTo>
                      <a:pt x="601" y="329"/>
                    </a:lnTo>
                    <a:lnTo>
                      <a:pt x="589" y="329"/>
                    </a:lnTo>
                    <a:lnTo>
                      <a:pt x="578" y="329"/>
                    </a:lnTo>
                    <a:lnTo>
                      <a:pt x="564" y="329"/>
                    </a:lnTo>
                    <a:lnTo>
                      <a:pt x="553" y="331"/>
                    </a:lnTo>
                    <a:lnTo>
                      <a:pt x="542" y="331"/>
                    </a:lnTo>
                    <a:lnTo>
                      <a:pt x="528" y="331"/>
                    </a:lnTo>
                    <a:lnTo>
                      <a:pt x="517" y="333"/>
                    </a:lnTo>
                    <a:lnTo>
                      <a:pt x="506" y="333"/>
                    </a:lnTo>
                    <a:lnTo>
                      <a:pt x="492" y="333"/>
                    </a:lnTo>
                    <a:lnTo>
                      <a:pt x="483" y="333"/>
                    </a:lnTo>
                    <a:lnTo>
                      <a:pt x="469" y="334"/>
                    </a:lnTo>
                    <a:lnTo>
                      <a:pt x="460" y="334"/>
                    </a:lnTo>
                    <a:lnTo>
                      <a:pt x="448" y="334"/>
                    </a:lnTo>
                    <a:lnTo>
                      <a:pt x="439" y="334"/>
                    </a:lnTo>
                    <a:lnTo>
                      <a:pt x="426" y="334"/>
                    </a:lnTo>
                    <a:lnTo>
                      <a:pt x="416" y="334"/>
                    </a:lnTo>
                    <a:lnTo>
                      <a:pt x="407" y="334"/>
                    </a:lnTo>
                    <a:lnTo>
                      <a:pt x="397" y="333"/>
                    </a:lnTo>
                    <a:lnTo>
                      <a:pt x="388" y="333"/>
                    </a:lnTo>
                    <a:lnTo>
                      <a:pt x="378" y="333"/>
                    </a:lnTo>
                    <a:lnTo>
                      <a:pt x="371" y="333"/>
                    </a:lnTo>
                    <a:lnTo>
                      <a:pt x="361" y="333"/>
                    </a:lnTo>
                    <a:lnTo>
                      <a:pt x="353" y="333"/>
                    </a:lnTo>
                    <a:lnTo>
                      <a:pt x="344" y="333"/>
                    </a:lnTo>
                    <a:lnTo>
                      <a:pt x="336" y="333"/>
                    </a:lnTo>
                    <a:lnTo>
                      <a:pt x="329" y="333"/>
                    </a:lnTo>
                    <a:lnTo>
                      <a:pt x="321" y="333"/>
                    </a:lnTo>
                    <a:lnTo>
                      <a:pt x="315" y="333"/>
                    </a:lnTo>
                    <a:lnTo>
                      <a:pt x="310" y="333"/>
                    </a:lnTo>
                    <a:lnTo>
                      <a:pt x="304" y="331"/>
                    </a:lnTo>
                    <a:lnTo>
                      <a:pt x="300" y="331"/>
                    </a:lnTo>
                    <a:lnTo>
                      <a:pt x="294" y="331"/>
                    </a:lnTo>
                    <a:lnTo>
                      <a:pt x="291" y="331"/>
                    </a:lnTo>
                    <a:lnTo>
                      <a:pt x="283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0" y="329"/>
                    </a:lnTo>
                    <a:lnTo>
                      <a:pt x="264" y="329"/>
                    </a:lnTo>
                    <a:lnTo>
                      <a:pt x="258" y="329"/>
                    </a:lnTo>
                    <a:lnTo>
                      <a:pt x="255" y="329"/>
                    </a:lnTo>
                    <a:lnTo>
                      <a:pt x="249" y="329"/>
                    </a:lnTo>
                    <a:lnTo>
                      <a:pt x="243" y="329"/>
                    </a:lnTo>
                    <a:lnTo>
                      <a:pt x="239" y="329"/>
                    </a:lnTo>
                    <a:lnTo>
                      <a:pt x="234" y="329"/>
                    </a:lnTo>
                    <a:lnTo>
                      <a:pt x="230" y="329"/>
                    </a:lnTo>
                    <a:lnTo>
                      <a:pt x="222" y="329"/>
                    </a:lnTo>
                    <a:lnTo>
                      <a:pt x="218" y="327"/>
                    </a:lnTo>
                    <a:lnTo>
                      <a:pt x="215" y="327"/>
                    </a:lnTo>
                    <a:lnTo>
                      <a:pt x="209" y="327"/>
                    </a:lnTo>
                    <a:lnTo>
                      <a:pt x="203" y="325"/>
                    </a:lnTo>
                    <a:lnTo>
                      <a:pt x="197" y="325"/>
                    </a:lnTo>
                    <a:lnTo>
                      <a:pt x="194" y="325"/>
                    </a:lnTo>
                    <a:lnTo>
                      <a:pt x="188" y="325"/>
                    </a:lnTo>
                    <a:lnTo>
                      <a:pt x="184" y="323"/>
                    </a:lnTo>
                    <a:lnTo>
                      <a:pt x="178" y="323"/>
                    </a:lnTo>
                    <a:lnTo>
                      <a:pt x="175" y="321"/>
                    </a:lnTo>
                    <a:lnTo>
                      <a:pt x="171" y="321"/>
                    </a:lnTo>
                    <a:lnTo>
                      <a:pt x="165" y="321"/>
                    </a:lnTo>
                    <a:lnTo>
                      <a:pt x="161" y="321"/>
                    </a:lnTo>
                    <a:lnTo>
                      <a:pt x="156" y="319"/>
                    </a:lnTo>
                    <a:lnTo>
                      <a:pt x="152" y="319"/>
                    </a:lnTo>
                    <a:lnTo>
                      <a:pt x="144" y="317"/>
                    </a:lnTo>
                    <a:lnTo>
                      <a:pt x="140" y="315"/>
                    </a:lnTo>
                    <a:lnTo>
                      <a:pt x="137" y="314"/>
                    </a:lnTo>
                    <a:lnTo>
                      <a:pt x="131" y="312"/>
                    </a:lnTo>
                    <a:lnTo>
                      <a:pt x="127" y="312"/>
                    </a:lnTo>
                    <a:lnTo>
                      <a:pt x="121" y="310"/>
                    </a:lnTo>
                    <a:lnTo>
                      <a:pt x="118" y="308"/>
                    </a:lnTo>
                    <a:lnTo>
                      <a:pt x="114" y="308"/>
                    </a:lnTo>
                    <a:lnTo>
                      <a:pt x="110" y="304"/>
                    </a:lnTo>
                    <a:lnTo>
                      <a:pt x="104" y="304"/>
                    </a:lnTo>
                    <a:lnTo>
                      <a:pt x="100" y="302"/>
                    </a:lnTo>
                    <a:lnTo>
                      <a:pt x="95" y="300"/>
                    </a:lnTo>
                    <a:lnTo>
                      <a:pt x="85" y="294"/>
                    </a:lnTo>
                    <a:lnTo>
                      <a:pt x="78" y="291"/>
                    </a:lnTo>
                    <a:lnTo>
                      <a:pt x="70" y="285"/>
                    </a:lnTo>
                    <a:lnTo>
                      <a:pt x="62" y="279"/>
                    </a:lnTo>
                    <a:lnTo>
                      <a:pt x="55" y="274"/>
                    </a:lnTo>
                    <a:lnTo>
                      <a:pt x="47" y="268"/>
                    </a:lnTo>
                    <a:lnTo>
                      <a:pt x="40" y="260"/>
                    </a:lnTo>
                    <a:lnTo>
                      <a:pt x="32" y="255"/>
                    </a:lnTo>
                    <a:lnTo>
                      <a:pt x="24" y="245"/>
                    </a:lnTo>
                    <a:lnTo>
                      <a:pt x="19" y="237"/>
                    </a:lnTo>
                    <a:lnTo>
                      <a:pt x="15" y="232"/>
                    </a:lnTo>
                    <a:lnTo>
                      <a:pt x="11" y="224"/>
                    </a:lnTo>
                    <a:lnTo>
                      <a:pt x="7" y="217"/>
                    </a:lnTo>
                    <a:lnTo>
                      <a:pt x="5" y="211"/>
                    </a:lnTo>
                    <a:lnTo>
                      <a:pt x="3" y="205"/>
                    </a:lnTo>
                    <a:lnTo>
                      <a:pt x="2" y="199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2" y="165"/>
                    </a:lnTo>
                    <a:lnTo>
                      <a:pt x="3" y="159"/>
                    </a:lnTo>
                    <a:lnTo>
                      <a:pt x="5" y="152"/>
                    </a:lnTo>
                    <a:lnTo>
                      <a:pt x="7" y="146"/>
                    </a:lnTo>
                    <a:lnTo>
                      <a:pt x="9" y="139"/>
                    </a:lnTo>
                    <a:lnTo>
                      <a:pt x="15" y="135"/>
                    </a:lnTo>
                    <a:lnTo>
                      <a:pt x="15" y="127"/>
                    </a:lnTo>
                    <a:lnTo>
                      <a:pt x="21" y="121"/>
                    </a:lnTo>
                    <a:lnTo>
                      <a:pt x="22" y="116"/>
                    </a:lnTo>
                    <a:lnTo>
                      <a:pt x="28" y="110"/>
                    </a:lnTo>
                    <a:lnTo>
                      <a:pt x="32" y="102"/>
                    </a:lnTo>
                    <a:lnTo>
                      <a:pt x="38" y="99"/>
                    </a:lnTo>
                    <a:lnTo>
                      <a:pt x="42" y="95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4"/>
                    </a:lnTo>
                    <a:lnTo>
                      <a:pt x="85" y="61"/>
                    </a:lnTo>
                    <a:lnTo>
                      <a:pt x="93" y="59"/>
                    </a:lnTo>
                    <a:lnTo>
                      <a:pt x="99" y="55"/>
                    </a:lnTo>
                    <a:lnTo>
                      <a:pt x="104" y="51"/>
                    </a:lnTo>
                    <a:lnTo>
                      <a:pt x="110" y="49"/>
                    </a:lnTo>
                    <a:lnTo>
                      <a:pt x="118" y="45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37" y="38"/>
                    </a:lnTo>
                    <a:lnTo>
                      <a:pt x="142" y="36"/>
                    </a:lnTo>
                    <a:lnTo>
                      <a:pt x="148" y="34"/>
                    </a:lnTo>
                    <a:lnTo>
                      <a:pt x="154" y="32"/>
                    </a:lnTo>
                    <a:lnTo>
                      <a:pt x="161" y="28"/>
                    </a:lnTo>
                    <a:lnTo>
                      <a:pt x="169" y="26"/>
                    </a:lnTo>
                    <a:lnTo>
                      <a:pt x="175" y="24"/>
                    </a:lnTo>
                    <a:lnTo>
                      <a:pt x="180" y="23"/>
                    </a:lnTo>
                    <a:lnTo>
                      <a:pt x="188" y="23"/>
                    </a:lnTo>
                    <a:lnTo>
                      <a:pt x="194" y="19"/>
                    </a:lnTo>
                    <a:lnTo>
                      <a:pt x="199" y="17"/>
                    </a:lnTo>
                    <a:lnTo>
                      <a:pt x="205" y="17"/>
                    </a:lnTo>
                    <a:lnTo>
                      <a:pt x="213" y="15"/>
                    </a:lnTo>
                    <a:lnTo>
                      <a:pt x="218" y="13"/>
                    </a:lnTo>
                    <a:lnTo>
                      <a:pt x="224" y="11"/>
                    </a:lnTo>
                    <a:lnTo>
                      <a:pt x="232" y="9"/>
                    </a:lnTo>
                    <a:lnTo>
                      <a:pt x="237" y="7"/>
                    </a:lnTo>
                    <a:lnTo>
                      <a:pt x="243" y="7"/>
                    </a:lnTo>
                    <a:lnTo>
                      <a:pt x="249" y="7"/>
                    </a:lnTo>
                    <a:lnTo>
                      <a:pt x="256" y="5"/>
                    </a:lnTo>
                    <a:lnTo>
                      <a:pt x="262" y="4"/>
                    </a:lnTo>
                    <a:lnTo>
                      <a:pt x="270" y="4"/>
                    </a:lnTo>
                    <a:lnTo>
                      <a:pt x="275" y="4"/>
                    </a:lnTo>
                    <a:lnTo>
                      <a:pt x="283" y="2"/>
                    </a:lnTo>
                    <a:lnTo>
                      <a:pt x="289" y="2"/>
                    </a:lnTo>
                    <a:lnTo>
                      <a:pt x="294" y="2"/>
                    </a:lnTo>
                    <a:lnTo>
                      <a:pt x="300" y="2"/>
                    </a:lnTo>
                    <a:lnTo>
                      <a:pt x="308" y="0"/>
                    </a:lnTo>
                    <a:lnTo>
                      <a:pt x="313" y="0"/>
                    </a:lnTo>
                    <a:lnTo>
                      <a:pt x="319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5" y="0"/>
                    </a:lnTo>
                    <a:lnTo>
                      <a:pt x="371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6" y="2"/>
                    </a:lnTo>
                    <a:lnTo>
                      <a:pt x="424" y="2"/>
                    </a:lnTo>
                    <a:lnTo>
                      <a:pt x="431" y="2"/>
                    </a:lnTo>
                    <a:lnTo>
                      <a:pt x="437" y="2"/>
                    </a:lnTo>
                    <a:lnTo>
                      <a:pt x="445" y="4"/>
                    </a:lnTo>
                    <a:lnTo>
                      <a:pt x="450" y="4"/>
                    </a:lnTo>
                    <a:lnTo>
                      <a:pt x="458" y="4"/>
                    </a:lnTo>
                    <a:lnTo>
                      <a:pt x="464" y="5"/>
                    </a:lnTo>
                    <a:lnTo>
                      <a:pt x="471" y="5"/>
                    </a:lnTo>
                    <a:lnTo>
                      <a:pt x="477" y="7"/>
                    </a:lnTo>
                    <a:lnTo>
                      <a:pt x="485" y="7"/>
                    </a:lnTo>
                    <a:lnTo>
                      <a:pt x="492" y="9"/>
                    </a:lnTo>
                    <a:lnTo>
                      <a:pt x="500" y="9"/>
                    </a:lnTo>
                    <a:lnTo>
                      <a:pt x="507" y="11"/>
                    </a:lnTo>
                    <a:lnTo>
                      <a:pt x="511" y="11"/>
                    </a:lnTo>
                    <a:lnTo>
                      <a:pt x="517" y="13"/>
                    </a:lnTo>
                    <a:lnTo>
                      <a:pt x="521" y="13"/>
                    </a:lnTo>
                    <a:lnTo>
                      <a:pt x="526" y="15"/>
                    </a:lnTo>
                    <a:lnTo>
                      <a:pt x="534" y="15"/>
                    </a:lnTo>
                    <a:lnTo>
                      <a:pt x="540" y="15"/>
                    </a:lnTo>
                    <a:lnTo>
                      <a:pt x="544" y="17"/>
                    </a:lnTo>
                    <a:lnTo>
                      <a:pt x="553" y="17"/>
                    </a:lnTo>
                    <a:lnTo>
                      <a:pt x="557" y="17"/>
                    </a:lnTo>
                    <a:lnTo>
                      <a:pt x="563" y="17"/>
                    </a:lnTo>
                    <a:lnTo>
                      <a:pt x="570" y="17"/>
                    </a:lnTo>
                    <a:lnTo>
                      <a:pt x="576" y="19"/>
                    </a:lnTo>
                    <a:lnTo>
                      <a:pt x="580" y="19"/>
                    </a:lnTo>
                    <a:lnTo>
                      <a:pt x="587" y="23"/>
                    </a:lnTo>
                    <a:lnTo>
                      <a:pt x="591" y="23"/>
                    </a:lnTo>
                    <a:lnTo>
                      <a:pt x="597" y="24"/>
                    </a:lnTo>
                    <a:lnTo>
                      <a:pt x="601" y="26"/>
                    </a:lnTo>
                    <a:lnTo>
                      <a:pt x="604" y="30"/>
                    </a:lnTo>
                    <a:lnTo>
                      <a:pt x="606" y="34"/>
                    </a:lnTo>
                    <a:lnTo>
                      <a:pt x="606" y="40"/>
                    </a:lnTo>
                    <a:lnTo>
                      <a:pt x="604" y="42"/>
                    </a:lnTo>
                    <a:lnTo>
                      <a:pt x="603" y="45"/>
                    </a:lnTo>
                    <a:lnTo>
                      <a:pt x="597" y="47"/>
                    </a:lnTo>
                    <a:lnTo>
                      <a:pt x="593" y="51"/>
                    </a:lnTo>
                    <a:lnTo>
                      <a:pt x="593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6" name="Freeform 124"/>
              <p:cNvSpPr>
                <a:spLocks/>
              </p:cNvSpPr>
              <p:nvPr/>
            </p:nvSpPr>
            <p:spPr bwMode="auto">
              <a:xfrm>
                <a:off x="4392" y="2082"/>
                <a:ext cx="60" cy="134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48" y="32"/>
                  </a:cxn>
                  <a:cxn ang="0">
                    <a:pos x="46" y="42"/>
                  </a:cxn>
                  <a:cxn ang="0">
                    <a:pos x="44" y="49"/>
                  </a:cxn>
                  <a:cxn ang="0">
                    <a:pos x="44" y="61"/>
                  </a:cxn>
                  <a:cxn ang="0">
                    <a:pos x="44" y="76"/>
                  </a:cxn>
                  <a:cxn ang="0">
                    <a:pos x="42" y="89"/>
                  </a:cxn>
                  <a:cxn ang="0">
                    <a:pos x="42" y="102"/>
                  </a:cxn>
                  <a:cxn ang="0">
                    <a:pos x="44" y="114"/>
                  </a:cxn>
                  <a:cxn ang="0">
                    <a:pos x="44" y="125"/>
                  </a:cxn>
                  <a:cxn ang="0">
                    <a:pos x="48" y="137"/>
                  </a:cxn>
                  <a:cxn ang="0">
                    <a:pos x="52" y="146"/>
                  </a:cxn>
                  <a:cxn ang="0">
                    <a:pos x="55" y="158"/>
                  </a:cxn>
                  <a:cxn ang="0">
                    <a:pos x="63" y="169"/>
                  </a:cxn>
                  <a:cxn ang="0">
                    <a:pos x="69" y="180"/>
                  </a:cxn>
                  <a:cxn ang="0">
                    <a:pos x="78" y="190"/>
                  </a:cxn>
                  <a:cxn ang="0">
                    <a:pos x="90" y="205"/>
                  </a:cxn>
                  <a:cxn ang="0">
                    <a:pos x="105" y="216"/>
                  </a:cxn>
                  <a:cxn ang="0">
                    <a:pos x="114" y="230"/>
                  </a:cxn>
                  <a:cxn ang="0">
                    <a:pos x="118" y="237"/>
                  </a:cxn>
                  <a:cxn ang="0">
                    <a:pos x="118" y="247"/>
                  </a:cxn>
                  <a:cxn ang="0">
                    <a:pos x="114" y="254"/>
                  </a:cxn>
                  <a:cxn ang="0">
                    <a:pos x="107" y="266"/>
                  </a:cxn>
                  <a:cxn ang="0">
                    <a:pos x="95" y="268"/>
                  </a:cxn>
                  <a:cxn ang="0">
                    <a:pos x="86" y="266"/>
                  </a:cxn>
                  <a:cxn ang="0">
                    <a:pos x="74" y="258"/>
                  </a:cxn>
                  <a:cxn ang="0">
                    <a:pos x="57" y="245"/>
                  </a:cxn>
                  <a:cxn ang="0">
                    <a:pos x="44" y="234"/>
                  </a:cxn>
                  <a:cxn ang="0">
                    <a:pos x="29" y="220"/>
                  </a:cxn>
                  <a:cxn ang="0">
                    <a:pos x="17" y="207"/>
                  </a:cxn>
                  <a:cxn ang="0">
                    <a:pos x="14" y="196"/>
                  </a:cxn>
                  <a:cxn ang="0">
                    <a:pos x="8" y="184"/>
                  </a:cxn>
                  <a:cxn ang="0">
                    <a:pos x="4" y="171"/>
                  </a:cxn>
                  <a:cxn ang="0">
                    <a:pos x="0" y="159"/>
                  </a:cxn>
                  <a:cxn ang="0">
                    <a:pos x="0" y="146"/>
                  </a:cxn>
                  <a:cxn ang="0">
                    <a:pos x="0" y="133"/>
                  </a:cxn>
                  <a:cxn ang="0">
                    <a:pos x="0" y="119"/>
                  </a:cxn>
                  <a:cxn ang="0">
                    <a:pos x="0" y="106"/>
                  </a:cxn>
                  <a:cxn ang="0">
                    <a:pos x="2" y="93"/>
                  </a:cxn>
                  <a:cxn ang="0">
                    <a:pos x="4" y="78"/>
                  </a:cxn>
                  <a:cxn ang="0">
                    <a:pos x="8" y="66"/>
                  </a:cxn>
                  <a:cxn ang="0">
                    <a:pos x="12" y="51"/>
                  </a:cxn>
                  <a:cxn ang="0">
                    <a:pos x="15" y="40"/>
                  </a:cxn>
                  <a:cxn ang="0">
                    <a:pos x="19" y="26"/>
                  </a:cxn>
                  <a:cxn ang="0">
                    <a:pos x="25" y="15"/>
                  </a:cxn>
                  <a:cxn ang="0">
                    <a:pos x="29" y="5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50" y="11"/>
                  </a:cxn>
                  <a:cxn ang="0">
                    <a:pos x="52" y="19"/>
                  </a:cxn>
                </a:cxnLst>
                <a:rect l="0" t="0" r="r" b="b"/>
                <a:pathLst>
                  <a:path w="120" h="268">
                    <a:moveTo>
                      <a:pt x="52" y="19"/>
                    </a:moveTo>
                    <a:lnTo>
                      <a:pt x="50" y="23"/>
                    </a:lnTo>
                    <a:lnTo>
                      <a:pt x="48" y="26"/>
                    </a:lnTo>
                    <a:lnTo>
                      <a:pt x="48" y="32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4" y="53"/>
                    </a:lnTo>
                    <a:lnTo>
                      <a:pt x="44" y="61"/>
                    </a:lnTo>
                    <a:lnTo>
                      <a:pt x="44" y="68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2" y="102"/>
                    </a:lnTo>
                    <a:lnTo>
                      <a:pt x="44" y="108"/>
                    </a:lnTo>
                    <a:lnTo>
                      <a:pt x="44" y="114"/>
                    </a:lnTo>
                    <a:lnTo>
                      <a:pt x="44" y="119"/>
                    </a:lnTo>
                    <a:lnTo>
                      <a:pt x="44" y="125"/>
                    </a:lnTo>
                    <a:lnTo>
                      <a:pt x="48" y="131"/>
                    </a:lnTo>
                    <a:lnTo>
                      <a:pt x="48" y="137"/>
                    </a:lnTo>
                    <a:lnTo>
                      <a:pt x="50" y="142"/>
                    </a:lnTo>
                    <a:lnTo>
                      <a:pt x="52" y="146"/>
                    </a:lnTo>
                    <a:lnTo>
                      <a:pt x="54" y="154"/>
                    </a:lnTo>
                    <a:lnTo>
                      <a:pt x="55" y="158"/>
                    </a:lnTo>
                    <a:lnTo>
                      <a:pt x="61" y="163"/>
                    </a:lnTo>
                    <a:lnTo>
                      <a:pt x="63" y="169"/>
                    </a:lnTo>
                    <a:lnTo>
                      <a:pt x="69" y="175"/>
                    </a:lnTo>
                    <a:lnTo>
                      <a:pt x="69" y="180"/>
                    </a:lnTo>
                    <a:lnTo>
                      <a:pt x="76" y="186"/>
                    </a:lnTo>
                    <a:lnTo>
                      <a:pt x="78" y="190"/>
                    </a:lnTo>
                    <a:lnTo>
                      <a:pt x="86" y="197"/>
                    </a:lnTo>
                    <a:lnTo>
                      <a:pt x="90" y="205"/>
                    </a:lnTo>
                    <a:lnTo>
                      <a:pt x="97" y="211"/>
                    </a:lnTo>
                    <a:lnTo>
                      <a:pt x="105" y="216"/>
                    </a:lnTo>
                    <a:lnTo>
                      <a:pt x="112" y="224"/>
                    </a:lnTo>
                    <a:lnTo>
                      <a:pt x="114" y="230"/>
                    </a:lnTo>
                    <a:lnTo>
                      <a:pt x="116" y="234"/>
                    </a:lnTo>
                    <a:lnTo>
                      <a:pt x="118" y="237"/>
                    </a:lnTo>
                    <a:lnTo>
                      <a:pt x="120" y="241"/>
                    </a:lnTo>
                    <a:lnTo>
                      <a:pt x="118" y="247"/>
                    </a:lnTo>
                    <a:lnTo>
                      <a:pt x="118" y="251"/>
                    </a:lnTo>
                    <a:lnTo>
                      <a:pt x="114" y="254"/>
                    </a:lnTo>
                    <a:lnTo>
                      <a:pt x="112" y="258"/>
                    </a:lnTo>
                    <a:lnTo>
                      <a:pt x="107" y="266"/>
                    </a:lnTo>
                    <a:lnTo>
                      <a:pt x="99" y="268"/>
                    </a:lnTo>
                    <a:lnTo>
                      <a:pt x="95" y="268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74" y="258"/>
                    </a:lnTo>
                    <a:lnTo>
                      <a:pt x="67" y="251"/>
                    </a:lnTo>
                    <a:lnTo>
                      <a:pt x="57" y="245"/>
                    </a:lnTo>
                    <a:lnTo>
                      <a:pt x="52" y="241"/>
                    </a:lnTo>
                    <a:lnTo>
                      <a:pt x="44" y="234"/>
                    </a:lnTo>
                    <a:lnTo>
                      <a:pt x="34" y="228"/>
                    </a:lnTo>
                    <a:lnTo>
                      <a:pt x="29" y="220"/>
                    </a:lnTo>
                    <a:lnTo>
                      <a:pt x="23" y="213"/>
                    </a:lnTo>
                    <a:lnTo>
                      <a:pt x="17" y="207"/>
                    </a:lnTo>
                    <a:lnTo>
                      <a:pt x="15" y="201"/>
                    </a:lnTo>
                    <a:lnTo>
                      <a:pt x="14" y="196"/>
                    </a:lnTo>
                    <a:lnTo>
                      <a:pt x="10" y="190"/>
                    </a:lnTo>
                    <a:lnTo>
                      <a:pt x="8" y="184"/>
                    </a:lnTo>
                    <a:lnTo>
                      <a:pt x="6" y="178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7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2" y="93"/>
                    </a:lnTo>
                    <a:lnTo>
                      <a:pt x="4" y="85"/>
                    </a:lnTo>
                    <a:lnTo>
                      <a:pt x="4" y="78"/>
                    </a:lnTo>
                    <a:lnTo>
                      <a:pt x="6" y="72"/>
                    </a:lnTo>
                    <a:lnTo>
                      <a:pt x="8" y="66"/>
                    </a:lnTo>
                    <a:lnTo>
                      <a:pt x="10" y="59"/>
                    </a:lnTo>
                    <a:lnTo>
                      <a:pt x="12" y="51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7" y="32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8" y="7"/>
                    </a:lnTo>
                    <a:lnTo>
                      <a:pt x="50" y="11"/>
                    </a:lnTo>
                    <a:lnTo>
                      <a:pt x="52" y="19"/>
                    </a:lnTo>
                    <a:lnTo>
                      <a:pt x="5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7" name="Freeform 125"/>
              <p:cNvSpPr>
                <a:spLocks/>
              </p:cNvSpPr>
              <p:nvPr/>
            </p:nvSpPr>
            <p:spPr bwMode="auto">
              <a:xfrm>
                <a:off x="4784" y="2060"/>
                <a:ext cx="75" cy="174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37" y="32"/>
                  </a:cxn>
                  <a:cxn ang="0">
                    <a:pos x="144" y="48"/>
                  </a:cxn>
                  <a:cxn ang="0">
                    <a:pos x="146" y="63"/>
                  </a:cxn>
                  <a:cxn ang="0">
                    <a:pos x="148" y="80"/>
                  </a:cxn>
                  <a:cxn ang="0">
                    <a:pos x="150" y="95"/>
                  </a:cxn>
                  <a:cxn ang="0">
                    <a:pos x="150" y="114"/>
                  </a:cxn>
                  <a:cxn ang="0">
                    <a:pos x="148" y="131"/>
                  </a:cxn>
                  <a:cxn ang="0">
                    <a:pos x="146" y="148"/>
                  </a:cxn>
                  <a:cxn ang="0">
                    <a:pos x="142" y="165"/>
                  </a:cxn>
                  <a:cxn ang="0">
                    <a:pos x="139" y="183"/>
                  </a:cxn>
                  <a:cxn ang="0">
                    <a:pos x="133" y="198"/>
                  </a:cxn>
                  <a:cxn ang="0">
                    <a:pos x="127" y="215"/>
                  </a:cxn>
                  <a:cxn ang="0">
                    <a:pos x="120" y="230"/>
                  </a:cxn>
                  <a:cxn ang="0">
                    <a:pos x="112" y="247"/>
                  </a:cxn>
                  <a:cxn ang="0">
                    <a:pos x="104" y="262"/>
                  </a:cxn>
                  <a:cxn ang="0">
                    <a:pos x="97" y="278"/>
                  </a:cxn>
                  <a:cxn ang="0">
                    <a:pos x="85" y="291"/>
                  </a:cxn>
                  <a:cxn ang="0">
                    <a:pos x="78" y="304"/>
                  </a:cxn>
                  <a:cxn ang="0">
                    <a:pos x="59" y="331"/>
                  </a:cxn>
                  <a:cxn ang="0">
                    <a:pos x="42" y="346"/>
                  </a:cxn>
                  <a:cxn ang="0">
                    <a:pos x="24" y="348"/>
                  </a:cxn>
                  <a:cxn ang="0">
                    <a:pos x="11" y="344"/>
                  </a:cxn>
                  <a:cxn ang="0">
                    <a:pos x="0" y="331"/>
                  </a:cxn>
                  <a:cxn ang="0">
                    <a:pos x="0" y="314"/>
                  </a:cxn>
                  <a:cxn ang="0">
                    <a:pos x="7" y="297"/>
                  </a:cxn>
                  <a:cxn ang="0">
                    <a:pos x="19" y="283"/>
                  </a:cxn>
                  <a:cxn ang="0">
                    <a:pos x="26" y="270"/>
                  </a:cxn>
                  <a:cxn ang="0">
                    <a:pos x="34" y="257"/>
                  </a:cxn>
                  <a:cxn ang="0">
                    <a:pos x="45" y="240"/>
                  </a:cxn>
                  <a:cxn ang="0">
                    <a:pos x="63" y="217"/>
                  </a:cxn>
                  <a:cxn ang="0">
                    <a:pos x="76" y="194"/>
                  </a:cxn>
                  <a:cxn ang="0">
                    <a:pos x="89" y="171"/>
                  </a:cxn>
                  <a:cxn ang="0">
                    <a:pos x="99" y="148"/>
                  </a:cxn>
                  <a:cxn ang="0">
                    <a:pos x="102" y="131"/>
                  </a:cxn>
                  <a:cxn ang="0">
                    <a:pos x="104" y="118"/>
                  </a:cxn>
                  <a:cxn ang="0">
                    <a:pos x="106" y="105"/>
                  </a:cxn>
                  <a:cxn ang="0">
                    <a:pos x="106" y="89"/>
                  </a:cxn>
                  <a:cxn ang="0">
                    <a:pos x="106" y="76"/>
                  </a:cxn>
                  <a:cxn ang="0">
                    <a:pos x="104" y="61"/>
                  </a:cxn>
                  <a:cxn ang="0">
                    <a:pos x="102" y="44"/>
                  </a:cxn>
                  <a:cxn ang="0">
                    <a:pos x="99" y="27"/>
                  </a:cxn>
                  <a:cxn ang="0">
                    <a:pos x="99" y="10"/>
                  </a:cxn>
                  <a:cxn ang="0">
                    <a:pos x="112" y="0"/>
                  </a:cxn>
                  <a:cxn ang="0">
                    <a:pos x="127" y="10"/>
                  </a:cxn>
                </a:cxnLst>
                <a:rect l="0" t="0" r="r" b="b"/>
                <a:pathLst>
                  <a:path w="150" h="348">
                    <a:moveTo>
                      <a:pt x="127" y="10"/>
                    </a:moveTo>
                    <a:lnTo>
                      <a:pt x="129" y="13"/>
                    </a:lnTo>
                    <a:lnTo>
                      <a:pt x="131" y="17"/>
                    </a:lnTo>
                    <a:lnTo>
                      <a:pt x="133" y="23"/>
                    </a:lnTo>
                    <a:lnTo>
                      <a:pt x="137" y="27"/>
                    </a:lnTo>
                    <a:lnTo>
                      <a:pt x="137" y="32"/>
                    </a:lnTo>
                    <a:lnTo>
                      <a:pt x="139" y="38"/>
                    </a:lnTo>
                    <a:lnTo>
                      <a:pt x="140" y="44"/>
                    </a:lnTo>
                    <a:lnTo>
                      <a:pt x="144" y="48"/>
                    </a:lnTo>
                    <a:lnTo>
                      <a:pt x="144" y="53"/>
                    </a:lnTo>
                    <a:lnTo>
                      <a:pt x="146" y="59"/>
                    </a:lnTo>
                    <a:lnTo>
                      <a:pt x="146" y="63"/>
                    </a:lnTo>
                    <a:lnTo>
                      <a:pt x="148" y="70"/>
                    </a:lnTo>
                    <a:lnTo>
                      <a:pt x="148" y="74"/>
                    </a:lnTo>
                    <a:lnTo>
                      <a:pt x="148" y="80"/>
                    </a:lnTo>
                    <a:lnTo>
                      <a:pt x="150" y="86"/>
                    </a:lnTo>
                    <a:lnTo>
                      <a:pt x="150" y="91"/>
                    </a:lnTo>
                    <a:lnTo>
                      <a:pt x="150" y="95"/>
                    </a:lnTo>
                    <a:lnTo>
                      <a:pt x="150" y="103"/>
                    </a:lnTo>
                    <a:lnTo>
                      <a:pt x="150" y="107"/>
                    </a:lnTo>
                    <a:lnTo>
                      <a:pt x="150" y="114"/>
                    </a:lnTo>
                    <a:lnTo>
                      <a:pt x="150" y="120"/>
                    </a:lnTo>
                    <a:lnTo>
                      <a:pt x="148" y="124"/>
                    </a:lnTo>
                    <a:lnTo>
                      <a:pt x="148" y="131"/>
                    </a:lnTo>
                    <a:lnTo>
                      <a:pt x="148" y="137"/>
                    </a:lnTo>
                    <a:lnTo>
                      <a:pt x="146" y="141"/>
                    </a:lnTo>
                    <a:lnTo>
                      <a:pt x="146" y="148"/>
                    </a:lnTo>
                    <a:lnTo>
                      <a:pt x="146" y="152"/>
                    </a:lnTo>
                    <a:lnTo>
                      <a:pt x="144" y="158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0" y="175"/>
                    </a:lnTo>
                    <a:lnTo>
                      <a:pt x="139" y="183"/>
                    </a:lnTo>
                    <a:lnTo>
                      <a:pt x="137" y="186"/>
                    </a:lnTo>
                    <a:lnTo>
                      <a:pt x="137" y="192"/>
                    </a:lnTo>
                    <a:lnTo>
                      <a:pt x="133" y="198"/>
                    </a:lnTo>
                    <a:lnTo>
                      <a:pt x="131" y="204"/>
                    </a:lnTo>
                    <a:lnTo>
                      <a:pt x="129" y="209"/>
                    </a:lnTo>
                    <a:lnTo>
                      <a:pt x="127" y="215"/>
                    </a:lnTo>
                    <a:lnTo>
                      <a:pt x="125" y="219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8" y="236"/>
                    </a:lnTo>
                    <a:lnTo>
                      <a:pt x="116" y="242"/>
                    </a:lnTo>
                    <a:lnTo>
                      <a:pt x="112" y="247"/>
                    </a:lnTo>
                    <a:lnTo>
                      <a:pt x="110" y="253"/>
                    </a:lnTo>
                    <a:lnTo>
                      <a:pt x="108" y="257"/>
                    </a:lnTo>
                    <a:lnTo>
                      <a:pt x="104" y="262"/>
                    </a:lnTo>
                    <a:lnTo>
                      <a:pt x="102" y="268"/>
                    </a:lnTo>
                    <a:lnTo>
                      <a:pt x="99" y="272"/>
                    </a:lnTo>
                    <a:lnTo>
                      <a:pt x="97" y="278"/>
                    </a:lnTo>
                    <a:lnTo>
                      <a:pt x="93" y="281"/>
                    </a:lnTo>
                    <a:lnTo>
                      <a:pt x="91" y="287"/>
                    </a:lnTo>
                    <a:lnTo>
                      <a:pt x="85" y="291"/>
                    </a:lnTo>
                    <a:lnTo>
                      <a:pt x="85" y="297"/>
                    </a:lnTo>
                    <a:lnTo>
                      <a:pt x="80" y="300"/>
                    </a:lnTo>
                    <a:lnTo>
                      <a:pt x="78" y="304"/>
                    </a:lnTo>
                    <a:lnTo>
                      <a:pt x="72" y="314"/>
                    </a:lnTo>
                    <a:lnTo>
                      <a:pt x="66" y="321"/>
                    </a:lnTo>
                    <a:lnTo>
                      <a:pt x="59" y="331"/>
                    </a:lnTo>
                    <a:lnTo>
                      <a:pt x="53" y="339"/>
                    </a:lnTo>
                    <a:lnTo>
                      <a:pt x="47" y="342"/>
                    </a:lnTo>
                    <a:lnTo>
                      <a:pt x="42" y="346"/>
                    </a:lnTo>
                    <a:lnTo>
                      <a:pt x="36" y="348"/>
                    </a:lnTo>
                    <a:lnTo>
                      <a:pt x="30" y="348"/>
                    </a:lnTo>
                    <a:lnTo>
                      <a:pt x="24" y="348"/>
                    </a:lnTo>
                    <a:lnTo>
                      <a:pt x="21" y="348"/>
                    </a:lnTo>
                    <a:lnTo>
                      <a:pt x="15" y="346"/>
                    </a:lnTo>
                    <a:lnTo>
                      <a:pt x="11" y="344"/>
                    </a:lnTo>
                    <a:lnTo>
                      <a:pt x="7" y="339"/>
                    </a:lnTo>
                    <a:lnTo>
                      <a:pt x="5" y="335"/>
                    </a:lnTo>
                    <a:lnTo>
                      <a:pt x="0" y="331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4" y="308"/>
                    </a:lnTo>
                    <a:lnTo>
                      <a:pt x="7" y="304"/>
                    </a:lnTo>
                    <a:lnTo>
                      <a:pt x="7" y="297"/>
                    </a:lnTo>
                    <a:lnTo>
                      <a:pt x="13" y="293"/>
                    </a:lnTo>
                    <a:lnTo>
                      <a:pt x="15" y="287"/>
                    </a:lnTo>
                    <a:lnTo>
                      <a:pt x="19" y="283"/>
                    </a:lnTo>
                    <a:lnTo>
                      <a:pt x="21" y="278"/>
                    </a:lnTo>
                    <a:lnTo>
                      <a:pt x="24" y="274"/>
                    </a:lnTo>
                    <a:lnTo>
                      <a:pt x="26" y="270"/>
                    </a:lnTo>
                    <a:lnTo>
                      <a:pt x="30" y="266"/>
                    </a:lnTo>
                    <a:lnTo>
                      <a:pt x="34" y="261"/>
                    </a:lnTo>
                    <a:lnTo>
                      <a:pt x="34" y="257"/>
                    </a:lnTo>
                    <a:lnTo>
                      <a:pt x="38" y="253"/>
                    </a:lnTo>
                    <a:lnTo>
                      <a:pt x="42" y="249"/>
                    </a:lnTo>
                    <a:lnTo>
                      <a:pt x="45" y="240"/>
                    </a:lnTo>
                    <a:lnTo>
                      <a:pt x="51" y="234"/>
                    </a:lnTo>
                    <a:lnTo>
                      <a:pt x="57" y="224"/>
                    </a:lnTo>
                    <a:lnTo>
                      <a:pt x="63" y="217"/>
                    </a:lnTo>
                    <a:lnTo>
                      <a:pt x="68" y="209"/>
                    </a:lnTo>
                    <a:lnTo>
                      <a:pt x="72" y="202"/>
                    </a:lnTo>
                    <a:lnTo>
                      <a:pt x="76" y="194"/>
                    </a:lnTo>
                    <a:lnTo>
                      <a:pt x="82" y="186"/>
                    </a:lnTo>
                    <a:lnTo>
                      <a:pt x="85" y="179"/>
                    </a:lnTo>
                    <a:lnTo>
                      <a:pt x="89" y="171"/>
                    </a:lnTo>
                    <a:lnTo>
                      <a:pt x="93" y="164"/>
                    </a:lnTo>
                    <a:lnTo>
                      <a:pt x="95" y="156"/>
                    </a:lnTo>
                    <a:lnTo>
                      <a:pt x="99" y="148"/>
                    </a:lnTo>
                    <a:lnTo>
                      <a:pt x="101" y="139"/>
                    </a:lnTo>
                    <a:lnTo>
                      <a:pt x="102" y="135"/>
                    </a:lnTo>
                    <a:lnTo>
                      <a:pt x="102" y="131"/>
                    </a:lnTo>
                    <a:lnTo>
                      <a:pt x="102" y="126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4" y="114"/>
                    </a:lnTo>
                    <a:lnTo>
                      <a:pt x="106" y="108"/>
                    </a:lnTo>
                    <a:lnTo>
                      <a:pt x="106" y="105"/>
                    </a:lnTo>
                    <a:lnTo>
                      <a:pt x="106" y="99"/>
                    </a:lnTo>
                    <a:lnTo>
                      <a:pt x="106" y="95"/>
                    </a:lnTo>
                    <a:lnTo>
                      <a:pt x="106" y="89"/>
                    </a:lnTo>
                    <a:lnTo>
                      <a:pt x="106" y="86"/>
                    </a:lnTo>
                    <a:lnTo>
                      <a:pt x="106" y="80"/>
                    </a:lnTo>
                    <a:lnTo>
                      <a:pt x="106" y="76"/>
                    </a:lnTo>
                    <a:lnTo>
                      <a:pt x="106" y="70"/>
                    </a:lnTo>
                    <a:lnTo>
                      <a:pt x="106" y="67"/>
                    </a:lnTo>
                    <a:lnTo>
                      <a:pt x="104" y="61"/>
                    </a:lnTo>
                    <a:lnTo>
                      <a:pt x="104" y="55"/>
                    </a:lnTo>
                    <a:lnTo>
                      <a:pt x="102" y="49"/>
                    </a:lnTo>
                    <a:lnTo>
                      <a:pt x="102" y="44"/>
                    </a:lnTo>
                    <a:lnTo>
                      <a:pt x="102" y="38"/>
                    </a:lnTo>
                    <a:lnTo>
                      <a:pt x="101" y="34"/>
                    </a:lnTo>
                    <a:lnTo>
                      <a:pt x="99" y="27"/>
                    </a:lnTo>
                    <a:lnTo>
                      <a:pt x="99" y="23"/>
                    </a:lnTo>
                    <a:lnTo>
                      <a:pt x="97" y="15"/>
                    </a:lnTo>
                    <a:lnTo>
                      <a:pt x="99" y="10"/>
                    </a:lnTo>
                    <a:lnTo>
                      <a:pt x="102" y="4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7" y="10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" name="Freeform 126"/>
              <p:cNvSpPr>
                <a:spLocks/>
              </p:cNvSpPr>
              <p:nvPr/>
            </p:nvSpPr>
            <p:spPr bwMode="auto">
              <a:xfrm>
                <a:off x="4458" y="2221"/>
                <a:ext cx="314" cy="3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59" y="17"/>
                  </a:cxn>
                  <a:cxn ang="0">
                    <a:pos x="78" y="19"/>
                  </a:cxn>
                  <a:cxn ang="0">
                    <a:pos x="97" y="21"/>
                  </a:cxn>
                  <a:cxn ang="0">
                    <a:pos x="115" y="21"/>
                  </a:cxn>
                  <a:cxn ang="0">
                    <a:pos x="134" y="21"/>
                  </a:cxn>
                  <a:cxn ang="0">
                    <a:pos x="151" y="21"/>
                  </a:cxn>
                  <a:cxn ang="0">
                    <a:pos x="168" y="19"/>
                  </a:cxn>
                  <a:cxn ang="0">
                    <a:pos x="193" y="17"/>
                  </a:cxn>
                  <a:cxn ang="0">
                    <a:pos x="210" y="16"/>
                  </a:cxn>
                  <a:cxn ang="0">
                    <a:pos x="227" y="16"/>
                  </a:cxn>
                  <a:cxn ang="0">
                    <a:pos x="246" y="16"/>
                  </a:cxn>
                  <a:cxn ang="0">
                    <a:pos x="265" y="14"/>
                  </a:cxn>
                  <a:cxn ang="0">
                    <a:pos x="284" y="14"/>
                  </a:cxn>
                  <a:cxn ang="0">
                    <a:pos x="303" y="14"/>
                  </a:cxn>
                  <a:cxn ang="0">
                    <a:pos x="326" y="14"/>
                  </a:cxn>
                  <a:cxn ang="0">
                    <a:pos x="343" y="14"/>
                  </a:cxn>
                  <a:cxn ang="0">
                    <a:pos x="362" y="14"/>
                  </a:cxn>
                  <a:cxn ang="0">
                    <a:pos x="379" y="14"/>
                  </a:cxn>
                  <a:cxn ang="0">
                    <a:pos x="400" y="14"/>
                  </a:cxn>
                  <a:cxn ang="0">
                    <a:pos x="430" y="14"/>
                  </a:cxn>
                  <a:cxn ang="0">
                    <a:pos x="461" y="14"/>
                  </a:cxn>
                  <a:cxn ang="0">
                    <a:pos x="493" y="12"/>
                  </a:cxn>
                  <a:cxn ang="0">
                    <a:pos x="525" y="8"/>
                  </a:cxn>
                  <a:cxn ang="0">
                    <a:pos x="546" y="8"/>
                  </a:cxn>
                  <a:cxn ang="0">
                    <a:pos x="565" y="4"/>
                  </a:cxn>
                  <a:cxn ang="0">
                    <a:pos x="582" y="2"/>
                  </a:cxn>
                  <a:cxn ang="0">
                    <a:pos x="607" y="2"/>
                  </a:cxn>
                  <a:cxn ang="0">
                    <a:pos x="626" y="16"/>
                  </a:cxn>
                  <a:cxn ang="0">
                    <a:pos x="626" y="33"/>
                  </a:cxn>
                  <a:cxn ang="0">
                    <a:pos x="611" y="46"/>
                  </a:cxn>
                  <a:cxn ang="0">
                    <a:pos x="588" y="52"/>
                  </a:cxn>
                  <a:cxn ang="0">
                    <a:pos x="569" y="54"/>
                  </a:cxn>
                  <a:cxn ang="0">
                    <a:pos x="550" y="57"/>
                  </a:cxn>
                  <a:cxn ang="0">
                    <a:pos x="525" y="61"/>
                  </a:cxn>
                  <a:cxn ang="0">
                    <a:pos x="504" y="63"/>
                  </a:cxn>
                  <a:cxn ang="0">
                    <a:pos x="470" y="67"/>
                  </a:cxn>
                  <a:cxn ang="0">
                    <a:pos x="451" y="69"/>
                  </a:cxn>
                  <a:cxn ang="0">
                    <a:pos x="425" y="69"/>
                  </a:cxn>
                  <a:cxn ang="0">
                    <a:pos x="404" y="69"/>
                  </a:cxn>
                  <a:cxn ang="0">
                    <a:pos x="383" y="71"/>
                  </a:cxn>
                  <a:cxn ang="0">
                    <a:pos x="364" y="71"/>
                  </a:cxn>
                  <a:cxn ang="0">
                    <a:pos x="345" y="71"/>
                  </a:cxn>
                  <a:cxn ang="0">
                    <a:pos x="326" y="71"/>
                  </a:cxn>
                  <a:cxn ang="0">
                    <a:pos x="303" y="71"/>
                  </a:cxn>
                  <a:cxn ang="0">
                    <a:pos x="282" y="71"/>
                  </a:cxn>
                  <a:cxn ang="0">
                    <a:pos x="263" y="69"/>
                  </a:cxn>
                  <a:cxn ang="0">
                    <a:pos x="244" y="69"/>
                  </a:cxn>
                  <a:cxn ang="0">
                    <a:pos x="225" y="69"/>
                  </a:cxn>
                  <a:cxn ang="0">
                    <a:pos x="208" y="67"/>
                  </a:cxn>
                  <a:cxn ang="0">
                    <a:pos x="189" y="65"/>
                  </a:cxn>
                  <a:cxn ang="0">
                    <a:pos x="172" y="63"/>
                  </a:cxn>
                  <a:cxn ang="0">
                    <a:pos x="155" y="61"/>
                  </a:cxn>
                  <a:cxn ang="0">
                    <a:pos x="137" y="59"/>
                  </a:cxn>
                  <a:cxn ang="0">
                    <a:pos x="118" y="55"/>
                  </a:cxn>
                  <a:cxn ang="0">
                    <a:pos x="101" y="54"/>
                  </a:cxn>
                  <a:cxn ang="0">
                    <a:pos x="82" y="52"/>
                  </a:cxn>
                  <a:cxn ang="0">
                    <a:pos x="63" y="46"/>
                  </a:cxn>
                  <a:cxn ang="0">
                    <a:pos x="42" y="42"/>
                  </a:cxn>
                  <a:cxn ang="0">
                    <a:pos x="21" y="40"/>
                  </a:cxn>
                  <a:cxn ang="0">
                    <a:pos x="6" y="35"/>
                  </a:cxn>
                  <a:cxn ang="0">
                    <a:pos x="4" y="19"/>
                  </a:cxn>
                  <a:cxn ang="0">
                    <a:pos x="20" y="14"/>
                  </a:cxn>
                </a:cxnLst>
                <a:rect l="0" t="0" r="r" b="b"/>
                <a:pathLst>
                  <a:path w="628" h="71">
                    <a:moveTo>
                      <a:pt x="25" y="16"/>
                    </a:moveTo>
                    <a:lnTo>
                      <a:pt x="29" y="16"/>
                    </a:lnTo>
                    <a:lnTo>
                      <a:pt x="35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50" y="16"/>
                    </a:lnTo>
                    <a:lnTo>
                      <a:pt x="54" y="17"/>
                    </a:lnTo>
                    <a:lnTo>
                      <a:pt x="59" y="17"/>
                    </a:lnTo>
                    <a:lnTo>
                      <a:pt x="65" y="19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84" y="19"/>
                    </a:lnTo>
                    <a:lnTo>
                      <a:pt x="88" y="19"/>
                    </a:lnTo>
                    <a:lnTo>
                      <a:pt x="94" y="21"/>
                    </a:lnTo>
                    <a:lnTo>
                      <a:pt x="97" y="21"/>
                    </a:lnTo>
                    <a:lnTo>
                      <a:pt x="103" y="21"/>
                    </a:lnTo>
                    <a:lnTo>
                      <a:pt x="107" y="21"/>
                    </a:lnTo>
                    <a:lnTo>
                      <a:pt x="113" y="21"/>
                    </a:lnTo>
                    <a:lnTo>
                      <a:pt x="115" y="21"/>
                    </a:lnTo>
                    <a:lnTo>
                      <a:pt x="120" y="21"/>
                    </a:lnTo>
                    <a:lnTo>
                      <a:pt x="124" y="21"/>
                    </a:lnTo>
                    <a:lnTo>
                      <a:pt x="130" y="21"/>
                    </a:lnTo>
                    <a:lnTo>
                      <a:pt x="134" y="21"/>
                    </a:lnTo>
                    <a:lnTo>
                      <a:pt x="139" y="21"/>
                    </a:lnTo>
                    <a:lnTo>
                      <a:pt x="141" y="21"/>
                    </a:lnTo>
                    <a:lnTo>
                      <a:pt x="147" y="21"/>
                    </a:lnTo>
                    <a:lnTo>
                      <a:pt x="151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4" y="19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81" y="19"/>
                    </a:lnTo>
                    <a:lnTo>
                      <a:pt x="189" y="17"/>
                    </a:lnTo>
                    <a:lnTo>
                      <a:pt x="193" y="17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6" y="17"/>
                    </a:lnTo>
                    <a:lnTo>
                      <a:pt x="210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23" y="16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42" y="16"/>
                    </a:lnTo>
                    <a:lnTo>
                      <a:pt x="246" y="16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61" y="14"/>
                    </a:lnTo>
                    <a:lnTo>
                      <a:pt x="265" y="14"/>
                    </a:lnTo>
                    <a:lnTo>
                      <a:pt x="269" y="14"/>
                    </a:lnTo>
                    <a:lnTo>
                      <a:pt x="274" y="14"/>
                    </a:lnTo>
                    <a:lnTo>
                      <a:pt x="278" y="14"/>
                    </a:lnTo>
                    <a:lnTo>
                      <a:pt x="284" y="14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299" y="14"/>
                    </a:lnTo>
                    <a:lnTo>
                      <a:pt x="303" y="14"/>
                    </a:lnTo>
                    <a:lnTo>
                      <a:pt x="309" y="14"/>
                    </a:lnTo>
                    <a:lnTo>
                      <a:pt x="314" y="14"/>
                    </a:lnTo>
                    <a:lnTo>
                      <a:pt x="322" y="14"/>
                    </a:lnTo>
                    <a:lnTo>
                      <a:pt x="326" y="14"/>
                    </a:lnTo>
                    <a:lnTo>
                      <a:pt x="329" y="14"/>
                    </a:lnTo>
                    <a:lnTo>
                      <a:pt x="333" y="14"/>
                    </a:lnTo>
                    <a:lnTo>
                      <a:pt x="339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2" y="14"/>
                    </a:lnTo>
                    <a:lnTo>
                      <a:pt x="356" y="14"/>
                    </a:lnTo>
                    <a:lnTo>
                      <a:pt x="362" y="14"/>
                    </a:lnTo>
                    <a:lnTo>
                      <a:pt x="366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9" y="14"/>
                    </a:lnTo>
                    <a:lnTo>
                      <a:pt x="383" y="14"/>
                    </a:lnTo>
                    <a:lnTo>
                      <a:pt x="387" y="14"/>
                    </a:lnTo>
                    <a:lnTo>
                      <a:pt x="390" y="14"/>
                    </a:lnTo>
                    <a:lnTo>
                      <a:pt x="400" y="14"/>
                    </a:lnTo>
                    <a:lnTo>
                      <a:pt x="407" y="14"/>
                    </a:lnTo>
                    <a:lnTo>
                      <a:pt x="415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40" y="14"/>
                    </a:lnTo>
                    <a:lnTo>
                      <a:pt x="445" y="14"/>
                    </a:lnTo>
                    <a:lnTo>
                      <a:pt x="455" y="14"/>
                    </a:lnTo>
                    <a:lnTo>
                      <a:pt x="461" y="14"/>
                    </a:lnTo>
                    <a:lnTo>
                      <a:pt x="468" y="14"/>
                    </a:lnTo>
                    <a:lnTo>
                      <a:pt x="478" y="14"/>
                    </a:lnTo>
                    <a:lnTo>
                      <a:pt x="485" y="14"/>
                    </a:lnTo>
                    <a:lnTo>
                      <a:pt x="493" y="12"/>
                    </a:lnTo>
                    <a:lnTo>
                      <a:pt x="501" y="12"/>
                    </a:lnTo>
                    <a:lnTo>
                      <a:pt x="508" y="10"/>
                    </a:lnTo>
                    <a:lnTo>
                      <a:pt x="518" y="10"/>
                    </a:lnTo>
                    <a:lnTo>
                      <a:pt x="525" y="8"/>
                    </a:lnTo>
                    <a:lnTo>
                      <a:pt x="533" y="8"/>
                    </a:lnTo>
                    <a:lnTo>
                      <a:pt x="539" y="8"/>
                    </a:lnTo>
                    <a:lnTo>
                      <a:pt x="541" y="8"/>
                    </a:lnTo>
                    <a:lnTo>
                      <a:pt x="546" y="8"/>
                    </a:lnTo>
                    <a:lnTo>
                      <a:pt x="550" y="8"/>
                    </a:lnTo>
                    <a:lnTo>
                      <a:pt x="556" y="6"/>
                    </a:lnTo>
                    <a:lnTo>
                      <a:pt x="560" y="6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4"/>
                    </a:lnTo>
                    <a:lnTo>
                      <a:pt x="579" y="2"/>
                    </a:lnTo>
                    <a:lnTo>
                      <a:pt x="582" y="2"/>
                    </a:lnTo>
                    <a:lnTo>
                      <a:pt x="588" y="2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4" y="10"/>
                    </a:lnTo>
                    <a:lnTo>
                      <a:pt x="626" y="16"/>
                    </a:lnTo>
                    <a:lnTo>
                      <a:pt x="628" y="19"/>
                    </a:lnTo>
                    <a:lnTo>
                      <a:pt x="628" y="25"/>
                    </a:lnTo>
                    <a:lnTo>
                      <a:pt x="628" y="29"/>
                    </a:lnTo>
                    <a:lnTo>
                      <a:pt x="626" y="33"/>
                    </a:lnTo>
                    <a:lnTo>
                      <a:pt x="626" y="36"/>
                    </a:lnTo>
                    <a:lnTo>
                      <a:pt x="622" y="40"/>
                    </a:lnTo>
                    <a:lnTo>
                      <a:pt x="617" y="44"/>
                    </a:lnTo>
                    <a:lnTo>
                      <a:pt x="611" y="46"/>
                    </a:lnTo>
                    <a:lnTo>
                      <a:pt x="605" y="50"/>
                    </a:lnTo>
                    <a:lnTo>
                      <a:pt x="600" y="50"/>
                    </a:lnTo>
                    <a:lnTo>
                      <a:pt x="594" y="52"/>
                    </a:lnTo>
                    <a:lnTo>
                      <a:pt x="588" y="52"/>
                    </a:lnTo>
                    <a:lnTo>
                      <a:pt x="582" y="52"/>
                    </a:lnTo>
                    <a:lnTo>
                      <a:pt x="579" y="52"/>
                    </a:lnTo>
                    <a:lnTo>
                      <a:pt x="573" y="54"/>
                    </a:lnTo>
                    <a:lnTo>
                      <a:pt x="569" y="54"/>
                    </a:lnTo>
                    <a:lnTo>
                      <a:pt x="565" y="55"/>
                    </a:lnTo>
                    <a:lnTo>
                      <a:pt x="560" y="55"/>
                    </a:lnTo>
                    <a:lnTo>
                      <a:pt x="556" y="57"/>
                    </a:lnTo>
                    <a:lnTo>
                      <a:pt x="550" y="57"/>
                    </a:lnTo>
                    <a:lnTo>
                      <a:pt x="546" y="59"/>
                    </a:lnTo>
                    <a:lnTo>
                      <a:pt x="539" y="59"/>
                    </a:lnTo>
                    <a:lnTo>
                      <a:pt x="529" y="61"/>
                    </a:lnTo>
                    <a:lnTo>
                      <a:pt x="525" y="61"/>
                    </a:lnTo>
                    <a:lnTo>
                      <a:pt x="522" y="61"/>
                    </a:lnTo>
                    <a:lnTo>
                      <a:pt x="516" y="61"/>
                    </a:lnTo>
                    <a:lnTo>
                      <a:pt x="512" y="63"/>
                    </a:lnTo>
                    <a:lnTo>
                      <a:pt x="504" y="63"/>
                    </a:lnTo>
                    <a:lnTo>
                      <a:pt x="495" y="65"/>
                    </a:lnTo>
                    <a:lnTo>
                      <a:pt x="485" y="65"/>
                    </a:lnTo>
                    <a:lnTo>
                      <a:pt x="478" y="67"/>
                    </a:lnTo>
                    <a:lnTo>
                      <a:pt x="470" y="67"/>
                    </a:lnTo>
                    <a:lnTo>
                      <a:pt x="463" y="69"/>
                    </a:lnTo>
                    <a:lnTo>
                      <a:pt x="459" y="69"/>
                    </a:lnTo>
                    <a:lnTo>
                      <a:pt x="455" y="69"/>
                    </a:lnTo>
                    <a:lnTo>
                      <a:pt x="451" y="69"/>
                    </a:lnTo>
                    <a:lnTo>
                      <a:pt x="445" y="69"/>
                    </a:lnTo>
                    <a:lnTo>
                      <a:pt x="438" y="69"/>
                    </a:lnTo>
                    <a:lnTo>
                      <a:pt x="430" y="69"/>
                    </a:lnTo>
                    <a:lnTo>
                      <a:pt x="425" y="69"/>
                    </a:lnTo>
                    <a:lnTo>
                      <a:pt x="421" y="69"/>
                    </a:lnTo>
                    <a:lnTo>
                      <a:pt x="417" y="69"/>
                    </a:lnTo>
                    <a:lnTo>
                      <a:pt x="413" y="69"/>
                    </a:lnTo>
                    <a:lnTo>
                      <a:pt x="404" y="69"/>
                    </a:lnTo>
                    <a:lnTo>
                      <a:pt x="396" y="71"/>
                    </a:lnTo>
                    <a:lnTo>
                      <a:pt x="390" y="71"/>
                    </a:lnTo>
                    <a:lnTo>
                      <a:pt x="387" y="71"/>
                    </a:lnTo>
                    <a:lnTo>
                      <a:pt x="383" y="71"/>
                    </a:lnTo>
                    <a:lnTo>
                      <a:pt x="377" y="71"/>
                    </a:lnTo>
                    <a:lnTo>
                      <a:pt x="373" y="71"/>
                    </a:lnTo>
                    <a:lnTo>
                      <a:pt x="368" y="71"/>
                    </a:lnTo>
                    <a:lnTo>
                      <a:pt x="364" y="71"/>
                    </a:lnTo>
                    <a:lnTo>
                      <a:pt x="360" y="71"/>
                    </a:lnTo>
                    <a:lnTo>
                      <a:pt x="354" y="71"/>
                    </a:lnTo>
                    <a:lnTo>
                      <a:pt x="348" y="71"/>
                    </a:lnTo>
                    <a:lnTo>
                      <a:pt x="345" y="71"/>
                    </a:lnTo>
                    <a:lnTo>
                      <a:pt x="341" y="71"/>
                    </a:lnTo>
                    <a:lnTo>
                      <a:pt x="335" y="71"/>
                    </a:lnTo>
                    <a:lnTo>
                      <a:pt x="329" y="71"/>
                    </a:lnTo>
                    <a:lnTo>
                      <a:pt x="326" y="71"/>
                    </a:lnTo>
                    <a:lnTo>
                      <a:pt x="322" y="71"/>
                    </a:lnTo>
                    <a:lnTo>
                      <a:pt x="314" y="71"/>
                    </a:lnTo>
                    <a:lnTo>
                      <a:pt x="309" y="71"/>
                    </a:lnTo>
                    <a:lnTo>
                      <a:pt x="303" y="71"/>
                    </a:lnTo>
                    <a:lnTo>
                      <a:pt x="299" y="71"/>
                    </a:lnTo>
                    <a:lnTo>
                      <a:pt x="293" y="71"/>
                    </a:lnTo>
                    <a:lnTo>
                      <a:pt x="288" y="71"/>
                    </a:lnTo>
                    <a:lnTo>
                      <a:pt x="282" y="71"/>
                    </a:lnTo>
                    <a:lnTo>
                      <a:pt x="278" y="71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3" y="69"/>
                    </a:lnTo>
                    <a:lnTo>
                      <a:pt x="259" y="69"/>
                    </a:lnTo>
                    <a:lnTo>
                      <a:pt x="253" y="69"/>
                    </a:lnTo>
                    <a:lnTo>
                      <a:pt x="250" y="69"/>
                    </a:lnTo>
                    <a:lnTo>
                      <a:pt x="244" y="69"/>
                    </a:lnTo>
                    <a:lnTo>
                      <a:pt x="240" y="69"/>
                    </a:lnTo>
                    <a:lnTo>
                      <a:pt x="234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21" y="69"/>
                    </a:lnTo>
                    <a:lnTo>
                      <a:pt x="217" y="67"/>
                    </a:lnTo>
                    <a:lnTo>
                      <a:pt x="212" y="67"/>
                    </a:lnTo>
                    <a:lnTo>
                      <a:pt x="208" y="67"/>
                    </a:lnTo>
                    <a:lnTo>
                      <a:pt x="202" y="67"/>
                    </a:lnTo>
                    <a:lnTo>
                      <a:pt x="198" y="65"/>
                    </a:lnTo>
                    <a:lnTo>
                      <a:pt x="193" y="65"/>
                    </a:lnTo>
                    <a:lnTo>
                      <a:pt x="189" y="65"/>
                    </a:lnTo>
                    <a:lnTo>
                      <a:pt x="185" y="65"/>
                    </a:lnTo>
                    <a:lnTo>
                      <a:pt x="181" y="63"/>
                    </a:lnTo>
                    <a:lnTo>
                      <a:pt x="175" y="63"/>
                    </a:lnTo>
                    <a:lnTo>
                      <a:pt x="172" y="63"/>
                    </a:lnTo>
                    <a:lnTo>
                      <a:pt x="168" y="63"/>
                    </a:lnTo>
                    <a:lnTo>
                      <a:pt x="164" y="63"/>
                    </a:lnTo>
                    <a:lnTo>
                      <a:pt x="158" y="61"/>
                    </a:lnTo>
                    <a:lnTo>
                      <a:pt x="155" y="61"/>
                    </a:lnTo>
                    <a:lnTo>
                      <a:pt x="149" y="59"/>
                    </a:lnTo>
                    <a:lnTo>
                      <a:pt x="145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2" y="59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1" y="55"/>
                    </a:lnTo>
                    <a:lnTo>
                      <a:pt x="105" y="54"/>
                    </a:lnTo>
                    <a:lnTo>
                      <a:pt x="101" y="54"/>
                    </a:lnTo>
                    <a:lnTo>
                      <a:pt x="96" y="54"/>
                    </a:lnTo>
                    <a:lnTo>
                      <a:pt x="92" y="52"/>
                    </a:lnTo>
                    <a:lnTo>
                      <a:pt x="86" y="52"/>
                    </a:lnTo>
                    <a:lnTo>
                      <a:pt x="82" y="52"/>
                    </a:lnTo>
                    <a:lnTo>
                      <a:pt x="78" y="50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3" y="46"/>
                    </a:lnTo>
                    <a:lnTo>
                      <a:pt x="59" y="46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2" y="42"/>
                    </a:lnTo>
                    <a:lnTo>
                      <a:pt x="37" y="42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" name="Freeform 127"/>
              <p:cNvSpPr>
                <a:spLocks/>
              </p:cNvSpPr>
              <p:nvPr/>
            </p:nvSpPr>
            <p:spPr bwMode="auto">
              <a:xfrm>
                <a:off x="4377" y="2248"/>
                <a:ext cx="173" cy="68"/>
              </a:xfrm>
              <a:custGeom>
                <a:avLst/>
                <a:gdLst/>
                <a:ahLst/>
                <a:cxnLst>
                  <a:cxn ang="0">
                    <a:pos x="19" y="110"/>
                  </a:cxn>
                  <a:cxn ang="0">
                    <a:pos x="36" y="106"/>
                  </a:cxn>
                  <a:cxn ang="0">
                    <a:pos x="51" y="102"/>
                  </a:cxn>
                  <a:cxn ang="0">
                    <a:pos x="66" y="100"/>
                  </a:cxn>
                  <a:cxn ang="0">
                    <a:pos x="82" y="97"/>
                  </a:cxn>
                  <a:cxn ang="0">
                    <a:pos x="93" y="93"/>
                  </a:cxn>
                  <a:cxn ang="0">
                    <a:pos x="108" y="89"/>
                  </a:cxn>
                  <a:cxn ang="0">
                    <a:pos x="122" y="83"/>
                  </a:cxn>
                  <a:cxn ang="0">
                    <a:pos x="135" y="79"/>
                  </a:cxn>
                  <a:cxn ang="0">
                    <a:pos x="146" y="74"/>
                  </a:cxn>
                  <a:cxn ang="0">
                    <a:pos x="160" y="68"/>
                  </a:cxn>
                  <a:cxn ang="0">
                    <a:pos x="175" y="62"/>
                  </a:cxn>
                  <a:cxn ang="0">
                    <a:pos x="188" y="57"/>
                  </a:cxn>
                  <a:cxn ang="0">
                    <a:pos x="203" y="49"/>
                  </a:cxn>
                  <a:cxn ang="0">
                    <a:pos x="217" y="43"/>
                  </a:cxn>
                  <a:cxn ang="0">
                    <a:pos x="232" y="38"/>
                  </a:cxn>
                  <a:cxn ang="0">
                    <a:pos x="247" y="32"/>
                  </a:cxn>
                  <a:cxn ang="0">
                    <a:pos x="257" y="30"/>
                  </a:cxn>
                  <a:cxn ang="0">
                    <a:pos x="268" y="22"/>
                  </a:cxn>
                  <a:cxn ang="0">
                    <a:pos x="283" y="17"/>
                  </a:cxn>
                  <a:cxn ang="0">
                    <a:pos x="297" y="11"/>
                  </a:cxn>
                  <a:cxn ang="0">
                    <a:pos x="306" y="5"/>
                  </a:cxn>
                  <a:cxn ang="0">
                    <a:pos x="316" y="0"/>
                  </a:cxn>
                  <a:cxn ang="0">
                    <a:pos x="325" y="0"/>
                  </a:cxn>
                  <a:cxn ang="0">
                    <a:pos x="338" y="5"/>
                  </a:cxn>
                  <a:cxn ang="0">
                    <a:pos x="344" y="17"/>
                  </a:cxn>
                  <a:cxn ang="0">
                    <a:pos x="346" y="26"/>
                  </a:cxn>
                  <a:cxn ang="0">
                    <a:pos x="344" y="36"/>
                  </a:cxn>
                  <a:cxn ang="0">
                    <a:pos x="338" y="43"/>
                  </a:cxn>
                  <a:cxn ang="0">
                    <a:pos x="329" y="49"/>
                  </a:cxn>
                  <a:cxn ang="0">
                    <a:pos x="319" y="55"/>
                  </a:cxn>
                  <a:cxn ang="0">
                    <a:pos x="310" y="59"/>
                  </a:cxn>
                  <a:cxn ang="0">
                    <a:pos x="302" y="64"/>
                  </a:cxn>
                  <a:cxn ang="0">
                    <a:pos x="295" y="68"/>
                  </a:cxn>
                  <a:cxn ang="0">
                    <a:pos x="285" y="74"/>
                  </a:cxn>
                  <a:cxn ang="0">
                    <a:pos x="276" y="78"/>
                  </a:cxn>
                  <a:cxn ang="0">
                    <a:pos x="266" y="83"/>
                  </a:cxn>
                  <a:cxn ang="0">
                    <a:pos x="257" y="85"/>
                  </a:cxn>
                  <a:cxn ang="0">
                    <a:pos x="247" y="89"/>
                  </a:cxn>
                  <a:cxn ang="0">
                    <a:pos x="236" y="93"/>
                  </a:cxn>
                  <a:cxn ang="0">
                    <a:pos x="220" y="100"/>
                  </a:cxn>
                  <a:cxn ang="0">
                    <a:pos x="205" y="104"/>
                  </a:cxn>
                  <a:cxn ang="0">
                    <a:pos x="190" y="108"/>
                  </a:cxn>
                  <a:cxn ang="0">
                    <a:pos x="177" y="112"/>
                  </a:cxn>
                  <a:cxn ang="0">
                    <a:pos x="160" y="116"/>
                  </a:cxn>
                  <a:cxn ang="0">
                    <a:pos x="146" y="119"/>
                  </a:cxn>
                  <a:cxn ang="0">
                    <a:pos x="133" y="121"/>
                  </a:cxn>
                  <a:cxn ang="0">
                    <a:pos x="118" y="123"/>
                  </a:cxn>
                  <a:cxn ang="0">
                    <a:pos x="103" y="125"/>
                  </a:cxn>
                  <a:cxn ang="0">
                    <a:pos x="87" y="127"/>
                  </a:cxn>
                  <a:cxn ang="0">
                    <a:pos x="72" y="127"/>
                  </a:cxn>
                  <a:cxn ang="0">
                    <a:pos x="57" y="129"/>
                  </a:cxn>
                  <a:cxn ang="0">
                    <a:pos x="44" y="131"/>
                  </a:cxn>
                  <a:cxn ang="0">
                    <a:pos x="34" y="133"/>
                  </a:cxn>
                  <a:cxn ang="0">
                    <a:pos x="26" y="133"/>
                  </a:cxn>
                  <a:cxn ang="0">
                    <a:pos x="17" y="135"/>
                  </a:cxn>
                  <a:cxn ang="0">
                    <a:pos x="7" y="135"/>
                  </a:cxn>
                  <a:cxn ang="0">
                    <a:pos x="0" y="127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11" y="110"/>
                  </a:cxn>
                </a:cxnLst>
                <a:rect l="0" t="0" r="r" b="b"/>
                <a:pathLst>
                  <a:path w="346" h="136">
                    <a:moveTo>
                      <a:pt x="11" y="110"/>
                    </a:moveTo>
                    <a:lnTo>
                      <a:pt x="19" y="110"/>
                    </a:lnTo>
                    <a:lnTo>
                      <a:pt x="28" y="108"/>
                    </a:lnTo>
                    <a:lnTo>
                      <a:pt x="36" y="106"/>
                    </a:lnTo>
                    <a:lnTo>
                      <a:pt x="44" y="106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6" y="100"/>
                    </a:lnTo>
                    <a:lnTo>
                      <a:pt x="74" y="100"/>
                    </a:lnTo>
                    <a:lnTo>
                      <a:pt x="82" y="97"/>
                    </a:lnTo>
                    <a:lnTo>
                      <a:pt x="87" y="95"/>
                    </a:lnTo>
                    <a:lnTo>
                      <a:pt x="93" y="93"/>
                    </a:lnTo>
                    <a:lnTo>
                      <a:pt x="101" y="91"/>
                    </a:lnTo>
                    <a:lnTo>
                      <a:pt x="108" y="89"/>
                    </a:lnTo>
                    <a:lnTo>
                      <a:pt x="114" y="85"/>
                    </a:lnTo>
                    <a:lnTo>
                      <a:pt x="122" y="83"/>
                    </a:lnTo>
                    <a:lnTo>
                      <a:pt x="127" y="83"/>
                    </a:lnTo>
                    <a:lnTo>
                      <a:pt x="135" y="79"/>
                    </a:lnTo>
                    <a:lnTo>
                      <a:pt x="141" y="76"/>
                    </a:lnTo>
                    <a:lnTo>
                      <a:pt x="146" y="74"/>
                    </a:lnTo>
                    <a:lnTo>
                      <a:pt x="154" y="72"/>
                    </a:lnTo>
                    <a:lnTo>
                      <a:pt x="160" y="68"/>
                    </a:lnTo>
                    <a:lnTo>
                      <a:pt x="167" y="66"/>
                    </a:lnTo>
                    <a:lnTo>
                      <a:pt x="175" y="62"/>
                    </a:lnTo>
                    <a:lnTo>
                      <a:pt x="181" y="59"/>
                    </a:lnTo>
                    <a:lnTo>
                      <a:pt x="188" y="57"/>
                    </a:lnTo>
                    <a:lnTo>
                      <a:pt x="196" y="53"/>
                    </a:lnTo>
                    <a:lnTo>
                      <a:pt x="203" y="49"/>
                    </a:lnTo>
                    <a:lnTo>
                      <a:pt x="211" y="47"/>
                    </a:lnTo>
                    <a:lnTo>
                      <a:pt x="217" y="43"/>
                    </a:lnTo>
                    <a:lnTo>
                      <a:pt x="224" y="41"/>
                    </a:lnTo>
                    <a:lnTo>
                      <a:pt x="232" y="38"/>
                    </a:lnTo>
                    <a:lnTo>
                      <a:pt x="241" y="36"/>
                    </a:lnTo>
                    <a:lnTo>
                      <a:pt x="247" y="32"/>
                    </a:lnTo>
                    <a:lnTo>
                      <a:pt x="251" y="32"/>
                    </a:lnTo>
                    <a:lnTo>
                      <a:pt x="257" y="30"/>
                    </a:lnTo>
                    <a:lnTo>
                      <a:pt x="260" y="28"/>
                    </a:lnTo>
                    <a:lnTo>
                      <a:pt x="268" y="22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1" y="13"/>
                    </a:lnTo>
                    <a:lnTo>
                      <a:pt x="297" y="11"/>
                    </a:lnTo>
                    <a:lnTo>
                      <a:pt x="300" y="7"/>
                    </a:lnTo>
                    <a:lnTo>
                      <a:pt x="306" y="5"/>
                    </a:lnTo>
                    <a:lnTo>
                      <a:pt x="310" y="3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5" y="0"/>
                    </a:lnTo>
                    <a:lnTo>
                      <a:pt x="331" y="1"/>
                    </a:lnTo>
                    <a:lnTo>
                      <a:pt x="338" y="5"/>
                    </a:lnTo>
                    <a:lnTo>
                      <a:pt x="344" y="15"/>
                    </a:lnTo>
                    <a:lnTo>
                      <a:pt x="344" y="17"/>
                    </a:lnTo>
                    <a:lnTo>
                      <a:pt x="346" y="22"/>
                    </a:lnTo>
                    <a:lnTo>
                      <a:pt x="346" y="26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2" y="41"/>
                    </a:lnTo>
                    <a:lnTo>
                      <a:pt x="338" y="43"/>
                    </a:lnTo>
                    <a:lnTo>
                      <a:pt x="335" y="49"/>
                    </a:lnTo>
                    <a:lnTo>
                      <a:pt x="329" y="49"/>
                    </a:lnTo>
                    <a:lnTo>
                      <a:pt x="325" y="53"/>
                    </a:lnTo>
                    <a:lnTo>
                      <a:pt x="319" y="55"/>
                    </a:lnTo>
                    <a:lnTo>
                      <a:pt x="316" y="59"/>
                    </a:lnTo>
                    <a:lnTo>
                      <a:pt x="310" y="59"/>
                    </a:lnTo>
                    <a:lnTo>
                      <a:pt x="308" y="62"/>
                    </a:lnTo>
                    <a:lnTo>
                      <a:pt x="302" y="64"/>
                    </a:lnTo>
                    <a:lnTo>
                      <a:pt x="300" y="66"/>
                    </a:lnTo>
                    <a:lnTo>
                      <a:pt x="295" y="68"/>
                    </a:lnTo>
                    <a:lnTo>
                      <a:pt x="291" y="72"/>
                    </a:lnTo>
                    <a:lnTo>
                      <a:pt x="285" y="74"/>
                    </a:lnTo>
                    <a:lnTo>
                      <a:pt x="281" y="76"/>
                    </a:lnTo>
                    <a:lnTo>
                      <a:pt x="276" y="78"/>
                    </a:lnTo>
                    <a:lnTo>
                      <a:pt x="272" y="81"/>
                    </a:lnTo>
                    <a:lnTo>
                      <a:pt x="266" y="83"/>
                    </a:lnTo>
                    <a:lnTo>
                      <a:pt x="262" y="85"/>
                    </a:lnTo>
                    <a:lnTo>
                      <a:pt x="257" y="85"/>
                    </a:lnTo>
                    <a:lnTo>
                      <a:pt x="253" y="87"/>
                    </a:lnTo>
                    <a:lnTo>
                      <a:pt x="247" y="89"/>
                    </a:lnTo>
                    <a:lnTo>
                      <a:pt x="245" y="91"/>
                    </a:lnTo>
                    <a:lnTo>
                      <a:pt x="236" y="93"/>
                    </a:lnTo>
                    <a:lnTo>
                      <a:pt x="230" y="97"/>
                    </a:lnTo>
                    <a:lnTo>
                      <a:pt x="220" y="100"/>
                    </a:lnTo>
                    <a:lnTo>
                      <a:pt x="213" y="102"/>
                    </a:lnTo>
                    <a:lnTo>
                      <a:pt x="205" y="104"/>
                    </a:lnTo>
                    <a:lnTo>
                      <a:pt x="198" y="106"/>
                    </a:lnTo>
                    <a:lnTo>
                      <a:pt x="190" y="108"/>
                    </a:lnTo>
                    <a:lnTo>
                      <a:pt x="182" y="110"/>
                    </a:lnTo>
                    <a:lnTo>
                      <a:pt x="177" y="112"/>
                    </a:lnTo>
                    <a:lnTo>
                      <a:pt x="169" y="114"/>
                    </a:lnTo>
                    <a:lnTo>
                      <a:pt x="160" y="116"/>
                    </a:lnTo>
                    <a:lnTo>
                      <a:pt x="154" y="117"/>
                    </a:lnTo>
                    <a:lnTo>
                      <a:pt x="146" y="119"/>
                    </a:lnTo>
                    <a:lnTo>
                      <a:pt x="141" y="119"/>
                    </a:lnTo>
                    <a:lnTo>
                      <a:pt x="133" y="121"/>
                    </a:lnTo>
                    <a:lnTo>
                      <a:pt x="125" y="121"/>
                    </a:lnTo>
                    <a:lnTo>
                      <a:pt x="118" y="123"/>
                    </a:lnTo>
                    <a:lnTo>
                      <a:pt x="110" y="125"/>
                    </a:lnTo>
                    <a:lnTo>
                      <a:pt x="103" y="125"/>
                    </a:lnTo>
                    <a:lnTo>
                      <a:pt x="95" y="127"/>
                    </a:lnTo>
                    <a:lnTo>
                      <a:pt x="87" y="127"/>
                    </a:lnTo>
                    <a:lnTo>
                      <a:pt x="82" y="127"/>
                    </a:lnTo>
                    <a:lnTo>
                      <a:pt x="72" y="127"/>
                    </a:lnTo>
                    <a:lnTo>
                      <a:pt x="64" y="129"/>
                    </a:lnTo>
                    <a:lnTo>
                      <a:pt x="57" y="129"/>
                    </a:lnTo>
                    <a:lnTo>
                      <a:pt x="47" y="131"/>
                    </a:lnTo>
                    <a:lnTo>
                      <a:pt x="44" y="131"/>
                    </a:lnTo>
                    <a:lnTo>
                      <a:pt x="38" y="133"/>
                    </a:lnTo>
                    <a:lnTo>
                      <a:pt x="34" y="133"/>
                    </a:lnTo>
                    <a:lnTo>
                      <a:pt x="30" y="133"/>
                    </a:lnTo>
                    <a:lnTo>
                      <a:pt x="26" y="133"/>
                    </a:lnTo>
                    <a:lnTo>
                      <a:pt x="21" y="135"/>
                    </a:lnTo>
                    <a:lnTo>
                      <a:pt x="17" y="135"/>
                    </a:lnTo>
                    <a:lnTo>
                      <a:pt x="13" y="136"/>
                    </a:lnTo>
                    <a:lnTo>
                      <a:pt x="7" y="135"/>
                    </a:lnTo>
                    <a:lnTo>
                      <a:pt x="4" y="133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6"/>
                    </a:lnTo>
                    <a:lnTo>
                      <a:pt x="4" y="110"/>
                    </a:lnTo>
                    <a:lnTo>
                      <a:pt x="11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0" name="Freeform 128"/>
              <p:cNvSpPr>
                <a:spLocks/>
              </p:cNvSpPr>
              <p:nvPr/>
            </p:nvSpPr>
            <p:spPr bwMode="auto">
              <a:xfrm>
                <a:off x="4438" y="2240"/>
                <a:ext cx="211" cy="141"/>
              </a:xfrm>
              <a:custGeom>
                <a:avLst/>
                <a:gdLst/>
                <a:ahLst/>
                <a:cxnLst>
                  <a:cxn ang="0">
                    <a:pos x="407" y="48"/>
                  </a:cxn>
                  <a:cxn ang="0">
                    <a:pos x="386" y="71"/>
                  </a:cxn>
                  <a:cxn ang="0">
                    <a:pos x="368" y="88"/>
                  </a:cxn>
                  <a:cxn ang="0">
                    <a:pos x="359" y="99"/>
                  </a:cxn>
                  <a:cxn ang="0">
                    <a:pos x="344" y="113"/>
                  </a:cxn>
                  <a:cxn ang="0">
                    <a:pos x="330" y="126"/>
                  </a:cxn>
                  <a:cxn ang="0">
                    <a:pos x="315" y="137"/>
                  </a:cxn>
                  <a:cxn ang="0">
                    <a:pos x="300" y="151"/>
                  </a:cxn>
                  <a:cxn ang="0">
                    <a:pos x="285" y="162"/>
                  </a:cxn>
                  <a:cxn ang="0">
                    <a:pos x="268" y="171"/>
                  </a:cxn>
                  <a:cxn ang="0">
                    <a:pos x="252" y="183"/>
                  </a:cxn>
                  <a:cxn ang="0">
                    <a:pos x="235" y="194"/>
                  </a:cxn>
                  <a:cxn ang="0">
                    <a:pos x="220" y="204"/>
                  </a:cxn>
                  <a:cxn ang="0">
                    <a:pos x="203" y="213"/>
                  </a:cxn>
                  <a:cxn ang="0">
                    <a:pos x="188" y="223"/>
                  </a:cxn>
                  <a:cxn ang="0">
                    <a:pos x="173" y="230"/>
                  </a:cxn>
                  <a:cxn ang="0">
                    <a:pos x="157" y="240"/>
                  </a:cxn>
                  <a:cxn ang="0">
                    <a:pos x="142" y="248"/>
                  </a:cxn>
                  <a:cxn ang="0">
                    <a:pos x="129" y="253"/>
                  </a:cxn>
                  <a:cxn ang="0">
                    <a:pos x="116" y="259"/>
                  </a:cxn>
                  <a:cxn ang="0">
                    <a:pos x="98" y="265"/>
                  </a:cxn>
                  <a:cxn ang="0">
                    <a:pos x="79" y="270"/>
                  </a:cxn>
                  <a:cxn ang="0">
                    <a:pos x="60" y="274"/>
                  </a:cxn>
                  <a:cxn ang="0">
                    <a:pos x="39" y="278"/>
                  </a:cxn>
                  <a:cxn ang="0">
                    <a:pos x="24" y="282"/>
                  </a:cxn>
                  <a:cxn ang="0">
                    <a:pos x="13" y="282"/>
                  </a:cxn>
                  <a:cxn ang="0">
                    <a:pos x="1" y="272"/>
                  </a:cxn>
                  <a:cxn ang="0">
                    <a:pos x="5" y="255"/>
                  </a:cxn>
                  <a:cxn ang="0">
                    <a:pos x="26" y="242"/>
                  </a:cxn>
                  <a:cxn ang="0">
                    <a:pos x="49" y="229"/>
                  </a:cxn>
                  <a:cxn ang="0">
                    <a:pos x="74" y="217"/>
                  </a:cxn>
                  <a:cxn ang="0">
                    <a:pos x="95" y="204"/>
                  </a:cxn>
                  <a:cxn ang="0">
                    <a:pos x="117" y="192"/>
                  </a:cxn>
                  <a:cxn ang="0">
                    <a:pos x="142" y="179"/>
                  </a:cxn>
                  <a:cxn ang="0">
                    <a:pos x="165" y="168"/>
                  </a:cxn>
                  <a:cxn ang="0">
                    <a:pos x="188" y="152"/>
                  </a:cxn>
                  <a:cxn ang="0">
                    <a:pos x="211" y="141"/>
                  </a:cxn>
                  <a:cxn ang="0">
                    <a:pos x="233" y="126"/>
                  </a:cxn>
                  <a:cxn ang="0">
                    <a:pos x="256" y="113"/>
                  </a:cxn>
                  <a:cxn ang="0">
                    <a:pos x="270" y="103"/>
                  </a:cxn>
                  <a:cxn ang="0">
                    <a:pos x="283" y="94"/>
                  </a:cxn>
                  <a:cxn ang="0">
                    <a:pos x="300" y="82"/>
                  </a:cxn>
                  <a:cxn ang="0">
                    <a:pos x="325" y="65"/>
                  </a:cxn>
                  <a:cxn ang="0">
                    <a:pos x="348" y="44"/>
                  </a:cxn>
                  <a:cxn ang="0">
                    <a:pos x="370" y="23"/>
                  </a:cxn>
                  <a:cxn ang="0">
                    <a:pos x="393" y="2"/>
                  </a:cxn>
                  <a:cxn ang="0">
                    <a:pos x="412" y="4"/>
                  </a:cxn>
                  <a:cxn ang="0">
                    <a:pos x="420" y="17"/>
                  </a:cxn>
                  <a:cxn ang="0">
                    <a:pos x="418" y="31"/>
                  </a:cxn>
                </a:cxnLst>
                <a:rect l="0" t="0" r="r" b="b"/>
                <a:pathLst>
                  <a:path w="422" h="282">
                    <a:moveTo>
                      <a:pt x="418" y="31"/>
                    </a:moveTo>
                    <a:lnTo>
                      <a:pt x="412" y="38"/>
                    </a:lnTo>
                    <a:lnTo>
                      <a:pt x="407" y="48"/>
                    </a:lnTo>
                    <a:lnTo>
                      <a:pt x="399" y="55"/>
                    </a:lnTo>
                    <a:lnTo>
                      <a:pt x="393" y="63"/>
                    </a:lnTo>
                    <a:lnTo>
                      <a:pt x="386" y="71"/>
                    </a:lnTo>
                    <a:lnTo>
                      <a:pt x="378" y="80"/>
                    </a:lnTo>
                    <a:lnTo>
                      <a:pt x="374" y="82"/>
                    </a:lnTo>
                    <a:lnTo>
                      <a:pt x="368" y="88"/>
                    </a:lnTo>
                    <a:lnTo>
                      <a:pt x="367" y="92"/>
                    </a:lnTo>
                    <a:lnTo>
                      <a:pt x="361" y="97"/>
                    </a:lnTo>
                    <a:lnTo>
                      <a:pt x="359" y="99"/>
                    </a:lnTo>
                    <a:lnTo>
                      <a:pt x="351" y="105"/>
                    </a:lnTo>
                    <a:lnTo>
                      <a:pt x="348" y="109"/>
                    </a:lnTo>
                    <a:lnTo>
                      <a:pt x="344" y="113"/>
                    </a:lnTo>
                    <a:lnTo>
                      <a:pt x="338" y="118"/>
                    </a:lnTo>
                    <a:lnTo>
                      <a:pt x="334" y="120"/>
                    </a:lnTo>
                    <a:lnTo>
                      <a:pt x="330" y="126"/>
                    </a:lnTo>
                    <a:lnTo>
                      <a:pt x="325" y="130"/>
                    </a:lnTo>
                    <a:lnTo>
                      <a:pt x="319" y="133"/>
                    </a:lnTo>
                    <a:lnTo>
                      <a:pt x="315" y="137"/>
                    </a:lnTo>
                    <a:lnTo>
                      <a:pt x="310" y="141"/>
                    </a:lnTo>
                    <a:lnTo>
                      <a:pt x="306" y="145"/>
                    </a:lnTo>
                    <a:lnTo>
                      <a:pt x="300" y="151"/>
                    </a:lnTo>
                    <a:lnTo>
                      <a:pt x="294" y="152"/>
                    </a:lnTo>
                    <a:lnTo>
                      <a:pt x="291" y="158"/>
                    </a:lnTo>
                    <a:lnTo>
                      <a:pt x="285" y="162"/>
                    </a:lnTo>
                    <a:lnTo>
                      <a:pt x="279" y="166"/>
                    </a:lnTo>
                    <a:lnTo>
                      <a:pt x="273" y="170"/>
                    </a:lnTo>
                    <a:lnTo>
                      <a:pt x="268" y="171"/>
                    </a:lnTo>
                    <a:lnTo>
                      <a:pt x="264" y="177"/>
                    </a:lnTo>
                    <a:lnTo>
                      <a:pt x="256" y="179"/>
                    </a:lnTo>
                    <a:lnTo>
                      <a:pt x="252" y="183"/>
                    </a:lnTo>
                    <a:lnTo>
                      <a:pt x="247" y="187"/>
                    </a:lnTo>
                    <a:lnTo>
                      <a:pt x="241" y="191"/>
                    </a:lnTo>
                    <a:lnTo>
                      <a:pt x="235" y="194"/>
                    </a:lnTo>
                    <a:lnTo>
                      <a:pt x="230" y="198"/>
                    </a:lnTo>
                    <a:lnTo>
                      <a:pt x="224" y="202"/>
                    </a:lnTo>
                    <a:lnTo>
                      <a:pt x="220" y="204"/>
                    </a:lnTo>
                    <a:lnTo>
                      <a:pt x="214" y="208"/>
                    </a:lnTo>
                    <a:lnTo>
                      <a:pt x="209" y="211"/>
                    </a:lnTo>
                    <a:lnTo>
                      <a:pt x="203" y="213"/>
                    </a:lnTo>
                    <a:lnTo>
                      <a:pt x="199" y="219"/>
                    </a:lnTo>
                    <a:lnTo>
                      <a:pt x="194" y="221"/>
                    </a:lnTo>
                    <a:lnTo>
                      <a:pt x="188" y="223"/>
                    </a:lnTo>
                    <a:lnTo>
                      <a:pt x="182" y="227"/>
                    </a:lnTo>
                    <a:lnTo>
                      <a:pt x="178" y="230"/>
                    </a:lnTo>
                    <a:lnTo>
                      <a:pt x="173" y="230"/>
                    </a:lnTo>
                    <a:lnTo>
                      <a:pt x="167" y="234"/>
                    </a:lnTo>
                    <a:lnTo>
                      <a:pt x="161" y="238"/>
                    </a:lnTo>
                    <a:lnTo>
                      <a:pt x="157" y="240"/>
                    </a:lnTo>
                    <a:lnTo>
                      <a:pt x="152" y="242"/>
                    </a:lnTo>
                    <a:lnTo>
                      <a:pt x="148" y="246"/>
                    </a:lnTo>
                    <a:lnTo>
                      <a:pt x="142" y="248"/>
                    </a:lnTo>
                    <a:lnTo>
                      <a:pt x="138" y="249"/>
                    </a:lnTo>
                    <a:lnTo>
                      <a:pt x="135" y="251"/>
                    </a:lnTo>
                    <a:lnTo>
                      <a:pt x="129" y="253"/>
                    </a:lnTo>
                    <a:lnTo>
                      <a:pt x="125" y="257"/>
                    </a:lnTo>
                    <a:lnTo>
                      <a:pt x="121" y="257"/>
                    </a:lnTo>
                    <a:lnTo>
                      <a:pt x="116" y="259"/>
                    </a:lnTo>
                    <a:lnTo>
                      <a:pt x="110" y="261"/>
                    </a:lnTo>
                    <a:lnTo>
                      <a:pt x="104" y="263"/>
                    </a:lnTo>
                    <a:lnTo>
                      <a:pt x="98" y="265"/>
                    </a:lnTo>
                    <a:lnTo>
                      <a:pt x="91" y="267"/>
                    </a:lnTo>
                    <a:lnTo>
                      <a:pt x="85" y="268"/>
                    </a:lnTo>
                    <a:lnTo>
                      <a:pt x="79" y="270"/>
                    </a:lnTo>
                    <a:lnTo>
                      <a:pt x="74" y="272"/>
                    </a:lnTo>
                    <a:lnTo>
                      <a:pt x="66" y="272"/>
                    </a:lnTo>
                    <a:lnTo>
                      <a:pt x="60" y="274"/>
                    </a:lnTo>
                    <a:lnTo>
                      <a:pt x="55" y="274"/>
                    </a:lnTo>
                    <a:lnTo>
                      <a:pt x="47" y="276"/>
                    </a:lnTo>
                    <a:lnTo>
                      <a:pt x="39" y="278"/>
                    </a:lnTo>
                    <a:lnTo>
                      <a:pt x="36" y="278"/>
                    </a:lnTo>
                    <a:lnTo>
                      <a:pt x="30" y="280"/>
                    </a:lnTo>
                    <a:lnTo>
                      <a:pt x="24" y="282"/>
                    </a:lnTo>
                    <a:lnTo>
                      <a:pt x="20" y="282"/>
                    </a:lnTo>
                    <a:lnTo>
                      <a:pt x="15" y="282"/>
                    </a:lnTo>
                    <a:lnTo>
                      <a:pt x="13" y="282"/>
                    </a:lnTo>
                    <a:lnTo>
                      <a:pt x="9" y="282"/>
                    </a:lnTo>
                    <a:lnTo>
                      <a:pt x="3" y="276"/>
                    </a:lnTo>
                    <a:lnTo>
                      <a:pt x="1" y="272"/>
                    </a:lnTo>
                    <a:lnTo>
                      <a:pt x="0" y="267"/>
                    </a:lnTo>
                    <a:lnTo>
                      <a:pt x="1" y="261"/>
                    </a:lnTo>
                    <a:lnTo>
                      <a:pt x="5" y="255"/>
                    </a:lnTo>
                    <a:lnTo>
                      <a:pt x="13" y="251"/>
                    </a:lnTo>
                    <a:lnTo>
                      <a:pt x="19" y="248"/>
                    </a:lnTo>
                    <a:lnTo>
                      <a:pt x="26" y="242"/>
                    </a:lnTo>
                    <a:lnTo>
                      <a:pt x="34" y="238"/>
                    </a:lnTo>
                    <a:lnTo>
                      <a:pt x="41" y="232"/>
                    </a:lnTo>
                    <a:lnTo>
                      <a:pt x="49" y="229"/>
                    </a:lnTo>
                    <a:lnTo>
                      <a:pt x="57" y="225"/>
                    </a:lnTo>
                    <a:lnTo>
                      <a:pt x="64" y="221"/>
                    </a:lnTo>
                    <a:lnTo>
                      <a:pt x="74" y="217"/>
                    </a:lnTo>
                    <a:lnTo>
                      <a:pt x="79" y="213"/>
                    </a:lnTo>
                    <a:lnTo>
                      <a:pt x="87" y="208"/>
                    </a:lnTo>
                    <a:lnTo>
                      <a:pt x="95" y="204"/>
                    </a:lnTo>
                    <a:lnTo>
                      <a:pt x="104" y="200"/>
                    </a:lnTo>
                    <a:lnTo>
                      <a:pt x="110" y="196"/>
                    </a:lnTo>
                    <a:lnTo>
                      <a:pt x="117" y="192"/>
                    </a:lnTo>
                    <a:lnTo>
                      <a:pt x="125" y="187"/>
                    </a:lnTo>
                    <a:lnTo>
                      <a:pt x="135" y="185"/>
                    </a:lnTo>
                    <a:lnTo>
                      <a:pt x="142" y="179"/>
                    </a:lnTo>
                    <a:lnTo>
                      <a:pt x="150" y="175"/>
                    </a:lnTo>
                    <a:lnTo>
                      <a:pt x="157" y="170"/>
                    </a:lnTo>
                    <a:lnTo>
                      <a:pt x="165" y="168"/>
                    </a:lnTo>
                    <a:lnTo>
                      <a:pt x="173" y="162"/>
                    </a:lnTo>
                    <a:lnTo>
                      <a:pt x="180" y="158"/>
                    </a:lnTo>
                    <a:lnTo>
                      <a:pt x="188" y="152"/>
                    </a:lnTo>
                    <a:lnTo>
                      <a:pt x="195" y="151"/>
                    </a:lnTo>
                    <a:lnTo>
                      <a:pt x="203" y="145"/>
                    </a:lnTo>
                    <a:lnTo>
                      <a:pt x="211" y="141"/>
                    </a:lnTo>
                    <a:lnTo>
                      <a:pt x="218" y="135"/>
                    </a:lnTo>
                    <a:lnTo>
                      <a:pt x="226" y="132"/>
                    </a:lnTo>
                    <a:lnTo>
                      <a:pt x="233" y="126"/>
                    </a:lnTo>
                    <a:lnTo>
                      <a:pt x="241" y="122"/>
                    </a:lnTo>
                    <a:lnTo>
                      <a:pt x="249" y="118"/>
                    </a:lnTo>
                    <a:lnTo>
                      <a:pt x="256" y="113"/>
                    </a:lnTo>
                    <a:lnTo>
                      <a:pt x="260" y="109"/>
                    </a:lnTo>
                    <a:lnTo>
                      <a:pt x="264" y="107"/>
                    </a:lnTo>
                    <a:lnTo>
                      <a:pt x="270" y="103"/>
                    </a:lnTo>
                    <a:lnTo>
                      <a:pt x="273" y="99"/>
                    </a:lnTo>
                    <a:lnTo>
                      <a:pt x="279" y="97"/>
                    </a:lnTo>
                    <a:lnTo>
                      <a:pt x="283" y="94"/>
                    </a:lnTo>
                    <a:lnTo>
                      <a:pt x="289" y="92"/>
                    </a:lnTo>
                    <a:lnTo>
                      <a:pt x="292" y="88"/>
                    </a:lnTo>
                    <a:lnTo>
                      <a:pt x="300" y="82"/>
                    </a:lnTo>
                    <a:lnTo>
                      <a:pt x="308" y="75"/>
                    </a:lnTo>
                    <a:lnTo>
                      <a:pt x="317" y="69"/>
                    </a:lnTo>
                    <a:lnTo>
                      <a:pt x="325" y="65"/>
                    </a:lnTo>
                    <a:lnTo>
                      <a:pt x="332" y="57"/>
                    </a:lnTo>
                    <a:lnTo>
                      <a:pt x="340" y="50"/>
                    </a:lnTo>
                    <a:lnTo>
                      <a:pt x="348" y="44"/>
                    </a:lnTo>
                    <a:lnTo>
                      <a:pt x="355" y="38"/>
                    </a:lnTo>
                    <a:lnTo>
                      <a:pt x="363" y="31"/>
                    </a:lnTo>
                    <a:lnTo>
                      <a:pt x="370" y="23"/>
                    </a:lnTo>
                    <a:lnTo>
                      <a:pt x="378" y="16"/>
                    </a:lnTo>
                    <a:lnTo>
                      <a:pt x="386" y="8"/>
                    </a:lnTo>
                    <a:lnTo>
                      <a:pt x="393" y="2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2" y="4"/>
                    </a:lnTo>
                    <a:lnTo>
                      <a:pt x="418" y="8"/>
                    </a:lnTo>
                    <a:lnTo>
                      <a:pt x="422" y="14"/>
                    </a:lnTo>
                    <a:lnTo>
                      <a:pt x="420" y="17"/>
                    </a:lnTo>
                    <a:lnTo>
                      <a:pt x="420" y="21"/>
                    </a:lnTo>
                    <a:lnTo>
                      <a:pt x="420" y="27"/>
                    </a:lnTo>
                    <a:lnTo>
                      <a:pt x="418" y="31"/>
                    </a:lnTo>
                    <a:lnTo>
                      <a:pt x="41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" name="Freeform 129"/>
              <p:cNvSpPr>
                <a:spLocks/>
              </p:cNvSpPr>
              <p:nvPr/>
            </p:nvSpPr>
            <p:spPr bwMode="auto">
              <a:xfrm>
                <a:off x="4469" y="2076"/>
                <a:ext cx="264" cy="52"/>
              </a:xfrm>
              <a:custGeom>
                <a:avLst/>
                <a:gdLst/>
                <a:ahLst/>
                <a:cxnLst>
                  <a:cxn ang="0">
                    <a:pos x="17" y="73"/>
                  </a:cxn>
                  <a:cxn ang="0">
                    <a:pos x="31" y="63"/>
                  </a:cxn>
                  <a:cxn ang="0">
                    <a:pos x="46" y="56"/>
                  </a:cxn>
                  <a:cxn ang="0">
                    <a:pos x="63" y="48"/>
                  </a:cxn>
                  <a:cxn ang="0">
                    <a:pos x="84" y="42"/>
                  </a:cxn>
                  <a:cxn ang="0">
                    <a:pos x="107" y="35"/>
                  </a:cxn>
                  <a:cxn ang="0">
                    <a:pos x="130" y="29"/>
                  </a:cxn>
                  <a:cxn ang="0">
                    <a:pos x="152" y="23"/>
                  </a:cxn>
                  <a:cxn ang="0">
                    <a:pos x="177" y="21"/>
                  </a:cxn>
                  <a:cxn ang="0">
                    <a:pos x="204" y="16"/>
                  </a:cxn>
                  <a:cxn ang="0">
                    <a:pos x="229" y="12"/>
                  </a:cxn>
                  <a:cxn ang="0">
                    <a:pos x="255" y="8"/>
                  </a:cxn>
                  <a:cxn ang="0">
                    <a:pos x="282" y="6"/>
                  </a:cxn>
                  <a:cxn ang="0">
                    <a:pos x="306" y="2"/>
                  </a:cxn>
                  <a:cxn ang="0">
                    <a:pos x="329" y="2"/>
                  </a:cxn>
                  <a:cxn ang="0">
                    <a:pos x="352" y="2"/>
                  </a:cxn>
                  <a:cxn ang="0">
                    <a:pos x="375" y="0"/>
                  </a:cxn>
                  <a:cxn ang="0">
                    <a:pos x="394" y="0"/>
                  </a:cxn>
                  <a:cxn ang="0">
                    <a:pos x="413" y="0"/>
                  </a:cxn>
                  <a:cxn ang="0">
                    <a:pos x="428" y="0"/>
                  </a:cxn>
                  <a:cxn ang="0">
                    <a:pos x="445" y="2"/>
                  </a:cxn>
                  <a:cxn ang="0">
                    <a:pos x="468" y="2"/>
                  </a:cxn>
                  <a:cxn ang="0">
                    <a:pos x="491" y="8"/>
                  </a:cxn>
                  <a:cxn ang="0">
                    <a:pos x="512" y="12"/>
                  </a:cxn>
                  <a:cxn ang="0">
                    <a:pos x="523" y="21"/>
                  </a:cxn>
                  <a:cxn ang="0">
                    <a:pos x="523" y="42"/>
                  </a:cxn>
                  <a:cxn ang="0">
                    <a:pos x="514" y="54"/>
                  </a:cxn>
                  <a:cxn ang="0">
                    <a:pos x="499" y="56"/>
                  </a:cxn>
                  <a:cxn ang="0">
                    <a:pos x="481" y="56"/>
                  </a:cxn>
                  <a:cxn ang="0">
                    <a:pos x="462" y="56"/>
                  </a:cxn>
                  <a:cxn ang="0">
                    <a:pos x="447" y="54"/>
                  </a:cxn>
                  <a:cxn ang="0">
                    <a:pos x="432" y="54"/>
                  </a:cxn>
                  <a:cxn ang="0">
                    <a:pos x="417" y="54"/>
                  </a:cxn>
                  <a:cxn ang="0">
                    <a:pos x="400" y="52"/>
                  </a:cxn>
                  <a:cxn ang="0">
                    <a:pos x="384" y="50"/>
                  </a:cxn>
                  <a:cxn ang="0">
                    <a:pos x="367" y="50"/>
                  </a:cxn>
                  <a:cxn ang="0">
                    <a:pos x="352" y="48"/>
                  </a:cxn>
                  <a:cxn ang="0">
                    <a:pos x="337" y="48"/>
                  </a:cxn>
                  <a:cxn ang="0">
                    <a:pos x="322" y="48"/>
                  </a:cxn>
                  <a:cxn ang="0">
                    <a:pos x="306" y="46"/>
                  </a:cxn>
                  <a:cxn ang="0">
                    <a:pos x="289" y="46"/>
                  </a:cxn>
                  <a:cxn ang="0">
                    <a:pos x="274" y="46"/>
                  </a:cxn>
                  <a:cxn ang="0">
                    <a:pos x="259" y="48"/>
                  </a:cxn>
                  <a:cxn ang="0">
                    <a:pos x="242" y="48"/>
                  </a:cxn>
                  <a:cxn ang="0">
                    <a:pos x="227" y="50"/>
                  </a:cxn>
                  <a:cxn ang="0">
                    <a:pos x="209" y="52"/>
                  </a:cxn>
                  <a:cxn ang="0">
                    <a:pos x="194" y="54"/>
                  </a:cxn>
                  <a:cxn ang="0">
                    <a:pos x="177" y="56"/>
                  </a:cxn>
                  <a:cxn ang="0">
                    <a:pos x="160" y="59"/>
                  </a:cxn>
                  <a:cxn ang="0">
                    <a:pos x="145" y="61"/>
                  </a:cxn>
                  <a:cxn ang="0">
                    <a:pos x="132" y="63"/>
                  </a:cxn>
                  <a:cxn ang="0">
                    <a:pos x="116" y="67"/>
                  </a:cxn>
                  <a:cxn ang="0">
                    <a:pos x="105" y="71"/>
                  </a:cxn>
                  <a:cxn ang="0">
                    <a:pos x="80" y="78"/>
                  </a:cxn>
                  <a:cxn ang="0">
                    <a:pos x="55" y="86"/>
                  </a:cxn>
                  <a:cxn ang="0">
                    <a:pos x="44" y="90"/>
                  </a:cxn>
                  <a:cxn ang="0">
                    <a:pos x="29" y="97"/>
                  </a:cxn>
                  <a:cxn ang="0">
                    <a:pos x="14" y="105"/>
                  </a:cxn>
                  <a:cxn ang="0">
                    <a:pos x="2" y="101"/>
                  </a:cxn>
                  <a:cxn ang="0">
                    <a:pos x="2" y="90"/>
                  </a:cxn>
                </a:cxnLst>
                <a:rect l="0" t="0" r="r" b="b"/>
                <a:pathLst>
                  <a:path w="527" h="105">
                    <a:moveTo>
                      <a:pt x="4" y="84"/>
                    </a:moveTo>
                    <a:lnTo>
                      <a:pt x="12" y="76"/>
                    </a:lnTo>
                    <a:lnTo>
                      <a:pt x="17" y="73"/>
                    </a:lnTo>
                    <a:lnTo>
                      <a:pt x="21" y="69"/>
                    </a:lnTo>
                    <a:lnTo>
                      <a:pt x="27" y="65"/>
                    </a:lnTo>
                    <a:lnTo>
                      <a:pt x="31" y="63"/>
                    </a:lnTo>
                    <a:lnTo>
                      <a:pt x="36" y="61"/>
                    </a:lnTo>
                    <a:lnTo>
                      <a:pt x="40" y="57"/>
                    </a:lnTo>
                    <a:lnTo>
                      <a:pt x="46" y="56"/>
                    </a:lnTo>
                    <a:lnTo>
                      <a:pt x="52" y="54"/>
                    </a:lnTo>
                    <a:lnTo>
                      <a:pt x="57" y="50"/>
                    </a:lnTo>
                    <a:lnTo>
                      <a:pt x="63" y="48"/>
                    </a:lnTo>
                    <a:lnTo>
                      <a:pt x="71" y="46"/>
                    </a:lnTo>
                    <a:lnTo>
                      <a:pt x="78" y="44"/>
                    </a:lnTo>
                    <a:lnTo>
                      <a:pt x="84" y="42"/>
                    </a:lnTo>
                    <a:lnTo>
                      <a:pt x="92" y="38"/>
                    </a:lnTo>
                    <a:lnTo>
                      <a:pt x="97" y="38"/>
                    </a:lnTo>
                    <a:lnTo>
                      <a:pt x="107" y="35"/>
                    </a:lnTo>
                    <a:lnTo>
                      <a:pt x="114" y="33"/>
                    </a:lnTo>
                    <a:lnTo>
                      <a:pt x="120" y="31"/>
                    </a:lnTo>
                    <a:lnTo>
                      <a:pt x="130" y="29"/>
                    </a:lnTo>
                    <a:lnTo>
                      <a:pt x="137" y="29"/>
                    </a:lnTo>
                    <a:lnTo>
                      <a:pt x="145" y="27"/>
                    </a:lnTo>
                    <a:lnTo>
                      <a:pt x="152" y="23"/>
                    </a:lnTo>
                    <a:lnTo>
                      <a:pt x="162" y="23"/>
                    </a:lnTo>
                    <a:lnTo>
                      <a:pt x="170" y="21"/>
                    </a:lnTo>
                    <a:lnTo>
                      <a:pt x="177" y="21"/>
                    </a:lnTo>
                    <a:lnTo>
                      <a:pt x="187" y="19"/>
                    </a:lnTo>
                    <a:lnTo>
                      <a:pt x="194" y="17"/>
                    </a:lnTo>
                    <a:lnTo>
                      <a:pt x="204" y="16"/>
                    </a:lnTo>
                    <a:lnTo>
                      <a:pt x="213" y="16"/>
                    </a:lnTo>
                    <a:lnTo>
                      <a:pt x="221" y="12"/>
                    </a:lnTo>
                    <a:lnTo>
                      <a:pt x="229" y="12"/>
                    </a:lnTo>
                    <a:lnTo>
                      <a:pt x="238" y="12"/>
                    </a:lnTo>
                    <a:lnTo>
                      <a:pt x="248" y="10"/>
                    </a:lnTo>
                    <a:lnTo>
                      <a:pt x="255" y="8"/>
                    </a:lnTo>
                    <a:lnTo>
                      <a:pt x="263" y="8"/>
                    </a:lnTo>
                    <a:lnTo>
                      <a:pt x="272" y="6"/>
                    </a:lnTo>
                    <a:lnTo>
                      <a:pt x="282" y="6"/>
                    </a:lnTo>
                    <a:lnTo>
                      <a:pt x="289" y="4"/>
                    </a:lnTo>
                    <a:lnTo>
                      <a:pt x="299" y="4"/>
                    </a:lnTo>
                    <a:lnTo>
                      <a:pt x="306" y="2"/>
                    </a:lnTo>
                    <a:lnTo>
                      <a:pt x="314" y="2"/>
                    </a:lnTo>
                    <a:lnTo>
                      <a:pt x="322" y="2"/>
                    </a:lnTo>
                    <a:lnTo>
                      <a:pt x="329" y="2"/>
                    </a:lnTo>
                    <a:lnTo>
                      <a:pt x="337" y="2"/>
                    </a:lnTo>
                    <a:lnTo>
                      <a:pt x="346" y="2"/>
                    </a:lnTo>
                    <a:lnTo>
                      <a:pt x="352" y="2"/>
                    </a:lnTo>
                    <a:lnTo>
                      <a:pt x="360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2"/>
                    </a:lnTo>
                    <a:lnTo>
                      <a:pt x="445" y="2"/>
                    </a:lnTo>
                    <a:lnTo>
                      <a:pt x="451" y="2"/>
                    </a:lnTo>
                    <a:lnTo>
                      <a:pt x="461" y="2"/>
                    </a:lnTo>
                    <a:lnTo>
                      <a:pt x="468" y="2"/>
                    </a:lnTo>
                    <a:lnTo>
                      <a:pt x="476" y="4"/>
                    </a:lnTo>
                    <a:lnTo>
                      <a:pt x="483" y="6"/>
                    </a:lnTo>
                    <a:lnTo>
                      <a:pt x="491" y="8"/>
                    </a:lnTo>
                    <a:lnTo>
                      <a:pt x="499" y="10"/>
                    </a:lnTo>
                    <a:lnTo>
                      <a:pt x="508" y="12"/>
                    </a:lnTo>
                    <a:lnTo>
                      <a:pt x="512" y="12"/>
                    </a:lnTo>
                    <a:lnTo>
                      <a:pt x="516" y="16"/>
                    </a:lnTo>
                    <a:lnTo>
                      <a:pt x="519" y="17"/>
                    </a:lnTo>
                    <a:lnTo>
                      <a:pt x="523" y="21"/>
                    </a:lnTo>
                    <a:lnTo>
                      <a:pt x="525" y="29"/>
                    </a:lnTo>
                    <a:lnTo>
                      <a:pt x="527" y="37"/>
                    </a:lnTo>
                    <a:lnTo>
                      <a:pt x="523" y="42"/>
                    </a:lnTo>
                    <a:lnTo>
                      <a:pt x="519" y="48"/>
                    </a:lnTo>
                    <a:lnTo>
                      <a:pt x="516" y="50"/>
                    </a:lnTo>
                    <a:lnTo>
                      <a:pt x="514" y="54"/>
                    </a:lnTo>
                    <a:lnTo>
                      <a:pt x="508" y="54"/>
                    </a:lnTo>
                    <a:lnTo>
                      <a:pt x="504" y="56"/>
                    </a:lnTo>
                    <a:lnTo>
                      <a:pt x="499" y="56"/>
                    </a:lnTo>
                    <a:lnTo>
                      <a:pt x="491" y="56"/>
                    </a:lnTo>
                    <a:lnTo>
                      <a:pt x="485" y="56"/>
                    </a:lnTo>
                    <a:lnTo>
                      <a:pt x="481" y="56"/>
                    </a:lnTo>
                    <a:lnTo>
                      <a:pt x="474" y="56"/>
                    </a:lnTo>
                    <a:lnTo>
                      <a:pt x="470" y="56"/>
                    </a:lnTo>
                    <a:lnTo>
                      <a:pt x="462" y="56"/>
                    </a:lnTo>
                    <a:lnTo>
                      <a:pt x="459" y="56"/>
                    </a:lnTo>
                    <a:lnTo>
                      <a:pt x="453" y="54"/>
                    </a:lnTo>
                    <a:lnTo>
                      <a:pt x="447" y="54"/>
                    </a:lnTo>
                    <a:lnTo>
                      <a:pt x="441" y="54"/>
                    </a:lnTo>
                    <a:lnTo>
                      <a:pt x="438" y="54"/>
                    </a:lnTo>
                    <a:lnTo>
                      <a:pt x="432" y="54"/>
                    </a:lnTo>
                    <a:lnTo>
                      <a:pt x="426" y="54"/>
                    </a:lnTo>
                    <a:lnTo>
                      <a:pt x="421" y="54"/>
                    </a:lnTo>
                    <a:lnTo>
                      <a:pt x="417" y="54"/>
                    </a:lnTo>
                    <a:lnTo>
                      <a:pt x="411" y="52"/>
                    </a:lnTo>
                    <a:lnTo>
                      <a:pt x="403" y="52"/>
                    </a:lnTo>
                    <a:lnTo>
                      <a:pt x="400" y="52"/>
                    </a:lnTo>
                    <a:lnTo>
                      <a:pt x="394" y="52"/>
                    </a:lnTo>
                    <a:lnTo>
                      <a:pt x="388" y="50"/>
                    </a:lnTo>
                    <a:lnTo>
                      <a:pt x="384" y="50"/>
                    </a:lnTo>
                    <a:lnTo>
                      <a:pt x="377" y="50"/>
                    </a:lnTo>
                    <a:lnTo>
                      <a:pt x="373" y="50"/>
                    </a:lnTo>
                    <a:lnTo>
                      <a:pt x="367" y="50"/>
                    </a:lnTo>
                    <a:lnTo>
                      <a:pt x="362" y="50"/>
                    </a:lnTo>
                    <a:lnTo>
                      <a:pt x="358" y="48"/>
                    </a:lnTo>
                    <a:lnTo>
                      <a:pt x="352" y="48"/>
                    </a:lnTo>
                    <a:lnTo>
                      <a:pt x="346" y="48"/>
                    </a:lnTo>
                    <a:lnTo>
                      <a:pt x="341" y="48"/>
                    </a:lnTo>
                    <a:lnTo>
                      <a:pt x="337" y="48"/>
                    </a:lnTo>
                    <a:lnTo>
                      <a:pt x="333" y="48"/>
                    </a:lnTo>
                    <a:lnTo>
                      <a:pt x="325" y="48"/>
                    </a:lnTo>
                    <a:lnTo>
                      <a:pt x="322" y="48"/>
                    </a:lnTo>
                    <a:lnTo>
                      <a:pt x="316" y="48"/>
                    </a:lnTo>
                    <a:lnTo>
                      <a:pt x="310" y="48"/>
                    </a:lnTo>
                    <a:lnTo>
                      <a:pt x="306" y="46"/>
                    </a:lnTo>
                    <a:lnTo>
                      <a:pt x="299" y="46"/>
                    </a:lnTo>
                    <a:lnTo>
                      <a:pt x="295" y="46"/>
                    </a:lnTo>
                    <a:lnTo>
                      <a:pt x="289" y="46"/>
                    </a:lnTo>
                    <a:lnTo>
                      <a:pt x="284" y="46"/>
                    </a:lnTo>
                    <a:lnTo>
                      <a:pt x="280" y="46"/>
                    </a:lnTo>
                    <a:lnTo>
                      <a:pt x="274" y="46"/>
                    </a:lnTo>
                    <a:lnTo>
                      <a:pt x="270" y="46"/>
                    </a:lnTo>
                    <a:lnTo>
                      <a:pt x="263" y="46"/>
                    </a:lnTo>
                    <a:lnTo>
                      <a:pt x="259" y="48"/>
                    </a:lnTo>
                    <a:lnTo>
                      <a:pt x="253" y="48"/>
                    </a:lnTo>
                    <a:lnTo>
                      <a:pt x="248" y="48"/>
                    </a:lnTo>
                    <a:lnTo>
                      <a:pt x="242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7" y="50"/>
                    </a:lnTo>
                    <a:lnTo>
                      <a:pt x="219" y="50"/>
                    </a:lnTo>
                    <a:lnTo>
                      <a:pt x="215" y="50"/>
                    </a:lnTo>
                    <a:lnTo>
                      <a:pt x="209" y="52"/>
                    </a:lnTo>
                    <a:lnTo>
                      <a:pt x="204" y="52"/>
                    </a:lnTo>
                    <a:lnTo>
                      <a:pt x="198" y="52"/>
                    </a:lnTo>
                    <a:lnTo>
                      <a:pt x="194" y="54"/>
                    </a:lnTo>
                    <a:lnTo>
                      <a:pt x="187" y="54"/>
                    </a:lnTo>
                    <a:lnTo>
                      <a:pt x="183" y="56"/>
                    </a:lnTo>
                    <a:lnTo>
                      <a:pt x="177" y="56"/>
                    </a:lnTo>
                    <a:lnTo>
                      <a:pt x="171" y="57"/>
                    </a:lnTo>
                    <a:lnTo>
                      <a:pt x="166" y="57"/>
                    </a:lnTo>
                    <a:lnTo>
                      <a:pt x="160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45" y="61"/>
                    </a:lnTo>
                    <a:lnTo>
                      <a:pt x="141" y="63"/>
                    </a:lnTo>
                    <a:lnTo>
                      <a:pt x="135" y="63"/>
                    </a:lnTo>
                    <a:lnTo>
                      <a:pt x="132" y="63"/>
                    </a:lnTo>
                    <a:lnTo>
                      <a:pt x="126" y="65"/>
                    </a:lnTo>
                    <a:lnTo>
                      <a:pt x="122" y="67"/>
                    </a:lnTo>
                    <a:lnTo>
                      <a:pt x="116" y="67"/>
                    </a:lnTo>
                    <a:lnTo>
                      <a:pt x="113" y="69"/>
                    </a:lnTo>
                    <a:lnTo>
                      <a:pt x="109" y="69"/>
                    </a:lnTo>
                    <a:lnTo>
                      <a:pt x="105" y="71"/>
                    </a:lnTo>
                    <a:lnTo>
                      <a:pt x="97" y="73"/>
                    </a:lnTo>
                    <a:lnTo>
                      <a:pt x="90" y="75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3" y="82"/>
                    </a:lnTo>
                    <a:lnTo>
                      <a:pt x="55" y="86"/>
                    </a:lnTo>
                    <a:lnTo>
                      <a:pt x="52" y="88"/>
                    </a:lnTo>
                    <a:lnTo>
                      <a:pt x="48" y="90"/>
                    </a:lnTo>
                    <a:lnTo>
                      <a:pt x="44" y="90"/>
                    </a:lnTo>
                    <a:lnTo>
                      <a:pt x="38" y="94"/>
                    </a:lnTo>
                    <a:lnTo>
                      <a:pt x="35" y="95"/>
                    </a:lnTo>
                    <a:lnTo>
                      <a:pt x="29" y="97"/>
                    </a:lnTo>
                    <a:lnTo>
                      <a:pt x="25" y="99"/>
                    </a:lnTo>
                    <a:lnTo>
                      <a:pt x="21" y="103"/>
                    </a:lnTo>
                    <a:lnTo>
                      <a:pt x="14" y="105"/>
                    </a:lnTo>
                    <a:lnTo>
                      <a:pt x="10" y="105"/>
                    </a:lnTo>
                    <a:lnTo>
                      <a:pt x="4" y="103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2" y="90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00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/>
      <p:bldP spid="722948" grpId="0" build="p"/>
      <p:bldP spid="6" grpId="0"/>
      <p:bldP spid="6" grpId="1"/>
      <p:bldP spid="7" grpId="0"/>
      <p:bldP spid="50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76601" y="1828801"/>
            <a:ext cx="6027821" cy="1710891"/>
            <a:chOff x="1713297" y="2829827"/>
            <a:chExt cx="8037095" cy="2281188"/>
          </a:xfrm>
        </p:grpSpPr>
        <p:sp>
          <p:nvSpPr>
            <p:cNvPr id="5" name="Flowchart: Magnetic Disk 4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5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r>
                <a:rPr lang="en-US" sz="1500" dirty="0">
                  <a:latin typeface="Comic Sans MS" panose="030F0702030302020204" pitchFamily="66" charset="0"/>
                </a:rPr>
                <a:t>’s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effectLst>
            <a:softEdge rad="177800"/>
          </a:effectLst>
        </p:spPr>
        <p:txBody>
          <a:bodyPr/>
          <a:lstStyle/>
          <a:p>
            <a:pPr algn="ctr"/>
            <a:r>
              <a:rPr lang="en-US" dirty="0"/>
              <a:t>Differential Privacy </a:t>
            </a:r>
            <a:r>
              <a:rPr lang="en-US" sz="2800" dirty="0"/>
              <a:t>[Dwork McSherry </a:t>
            </a:r>
            <a:r>
              <a:rPr lang="en-US" sz="2800" dirty="0">
                <a:solidFill>
                  <a:srgbClr val="C00000"/>
                </a:solidFill>
              </a:rPr>
              <a:t>N</a:t>
            </a:r>
            <a:r>
              <a:rPr lang="en-US" sz="2800" dirty="0"/>
              <a:t> Smith 06]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/>
              <a:t>’s ideal world: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549260" y="3186723"/>
            <a:ext cx="1701428" cy="1532300"/>
            <a:chOff x="7010400" y="3196248"/>
            <a:chExt cx="1701428" cy="1532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Comic Sans MS" panose="030F0702030302020204" pitchFamily="66" charset="0"/>
                    </a:rPr>
                    <a:t>-”similar”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71" t="-6557" r="-1786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7010441" y="3196248"/>
              <a:ext cx="850673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 flipH="1">
              <a:off x="7044309" y="4152354"/>
              <a:ext cx="816805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125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</a:t>
            </a:r>
            <a:r>
              <a:rPr lang="en-US" sz="2400" dirty="0"/>
              <a:t>[Dwork McSherry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 Smith 06]</a:t>
            </a:r>
            <a:r>
              <a:rPr lang="en-US" sz="2400" dirty="0">
                <a:solidFill>
                  <a:schemeClr val="bg1"/>
                </a:solidFill>
              </a:rPr>
              <a:t>[DKMMN’06]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9281" y="4775200"/>
                <a:ext cx="11028977" cy="18542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measures ‘leakage’ or ‘harm’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≈1+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≈1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. Think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b="0" dirty="0">
                    <a:ea typeface="Gill Sans" charset="0"/>
                    <a:cs typeface="Gill Sans" charset="0"/>
                  </a:rPr>
                  <a:t>Meaningful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should be small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≪1/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).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−60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, or cryptographically small, or zero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≪1/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(usually cryptographically small; “pure” differential privacy: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81" y="4775200"/>
                <a:ext cx="11028977" cy="1854200"/>
              </a:xfrm>
              <a:blipFill>
                <a:blip r:embed="rId3"/>
                <a:stretch>
                  <a:fillRect l="-663" t="-3607" b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589281" y="1650451"/>
                <a:ext cx="11084560" cy="3012989"/>
              </a:xfrm>
              <a:prstGeom prst="wedgeRoundRectCallout">
                <a:avLst>
                  <a:gd name="adj1" fmla="val -41352"/>
                  <a:gd name="adj2" fmla="val 34632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A (randomized) algorithm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differential privacy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for all datasets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differ on one entry,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For all subsets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the outcome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B1E670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1" y="1650451"/>
                <a:ext cx="11084560" cy="3012989"/>
              </a:xfrm>
              <a:prstGeom prst="wedgeRoundRectCallout">
                <a:avLst>
                  <a:gd name="adj1" fmla="val -41352"/>
                  <a:gd name="adj2" fmla="val 3463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071004" y="1909312"/>
            <a:ext cx="1575758" cy="661359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3671235"/>
            <a:ext cx="10515600" cy="1445070"/>
          </a:xfrm>
          <a:prstGeom prst="roundRect">
            <a:avLst/>
          </a:prstGeom>
          <a:solidFill>
            <a:srgbClr val="FFFF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Differential Privacy?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510"/>
            <a:ext cx="10515600" cy="50850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DP: Strong, quantifiable, </a:t>
            </a:r>
            <a:r>
              <a:rPr lang="en-US" dirty="0" err="1"/>
              <a:t>composable</a:t>
            </a:r>
            <a:r>
              <a:rPr lang="en-US" dirty="0"/>
              <a:t> mathematical privacy guarantee</a:t>
            </a:r>
          </a:p>
          <a:p>
            <a:endParaRPr lang="en-US" dirty="0"/>
          </a:p>
          <a:p>
            <a:r>
              <a:rPr lang="en-US" dirty="0"/>
              <a:t>A definition/standard/requirement, not a specific algorithm</a:t>
            </a:r>
          </a:p>
          <a:p>
            <a:pPr lvl="1"/>
            <a:r>
              <a:rPr lang="en-US" dirty="0"/>
              <a:t>Opens door to algorithmic development</a:t>
            </a:r>
          </a:p>
          <a:p>
            <a:pPr lvl="1"/>
            <a:endParaRPr lang="en-US" dirty="0"/>
          </a:p>
          <a:p>
            <a:r>
              <a:rPr lang="en-US" dirty="0"/>
              <a:t>Provably resilient to </a:t>
            </a:r>
            <a:r>
              <a:rPr lang="en-US" dirty="0">
                <a:solidFill>
                  <a:srgbClr val="C00000"/>
                </a:solidFill>
              </a:rPr>
              <a:t>known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attack modes!</a:t>
            </a:r>
          </a:p>
          <a:p>
            <a:endParaRPr lang="en-US" dirty="0"/>
          </a:p>
          <a:p>
            <a:r>
              <a:rPr lang="en-US" dirty="0"/>
              <a:t>Has a natural interpretation: I am protected (almost) to the extent I’m protected in my privacy-ideal scenario</a:t>
            </a:r>
          </a:p>
          <a:p>
            <a:endParaRPr lang="en-US" dirty="0"/>
          </a:p>
          <a:p>
            <a:r>
              <a:rPr lang="en-US" dirty="0"/>
              <a:t>Theoretically, DP enables many computations with personal data while preserving personal privacy</a:t>
            </a:r>
          </a:p>
          <a:p>
            <a:pPr lvl="1"/>
            <a:r>
              <a:rPr lang="en-US" dirty="0"/>
              <a:t>Practicality in first stages of validation</a:t>
            </a:r>
          </a:p>
        </p:txBody>
      </p:sp>
    </p:spTree>
    <p:extLst>
      <p:ext uri="{BB962C8B-B14F-4D97-AF65-F5344CB8AC3E}">
        <p14:creationId xmlns:p14="http://schemas.microsoft.com/office/powerpoint/2010/main" val="575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Interpreting Differential Privacy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 naïve hope: Your beliefs about me are the same </a:t>
            </a:r>
            <a:r>
              <a:rPr lang="en-US" sz="2400" dirty="0">
                <a:solidFill>
                  <a:srgbClr val="C00000"/>
                </a:solidFill>
              </a:rPr>
              <a:t>after</a:t>
            </a:r>
            <a:r>
              <a:rPr lang="en-US" sz="2400" dirty="0"/>
              <a:t> you see the output as they were </a:t>
            </a:r>
            <a:r>
              <a:rPr lang="en-US" sz="2400" dirty="0">
                <a:solidFill>
                  <a:srgbClr val="C00000"/>
                </a:solidFill>
              </a:rPr>
              <a:t>before.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Suppose I smoke in public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 public health study could teach that I am at risk for cancer.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But it didn’t matter whether or not my data was part of it.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1981200" y="1817600"/>
            <a:ext cx="8305800" cy="782637"/>
            <a:chOff x="1435100" y="1484313"/>
            <a:chExt cx="6565900" cy="782637"/>
          </a:xfrm>
        </p:grpSpPr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1435100" y="1498600"/>
              <a:ext cx="6550025" cy="768350"/>
            </a:xfrm>
            <a:prstGeom prst="line">
              <a:avLst/>
            </a:prstGeom>
            <a:noFill/>
            <a:ln w="1905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rot="10800000" flipH="1">
              <a:off x="1439863" y="1484313"/>
              <a:ext cx="6561137" cy="782637"/>
            </a:xfrm>
            <a:prstGeom prst="line">
              <a:avLst/>
            </a:prstGeom>
            <a:noFill/>
            <a:ln w="1905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6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Interpreting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 vert="horz" lIns="91440" tIns="45720" rIns="132080" bIns="45720" rtlCol="0">
                <a:normAutofit/>
              </a:bodyPr>
              <a:lstStyle/>
              <a:p>
                <a:pPr marL="342900"/>
                <a:r>
                  <a:rPr lang="en-US" sz="2400" dirty="0"/>
                  <a:t>Compare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   = 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  to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 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…,⊥,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endParaRPr lang="en-US" sz="2400" dirty="0">
                  <a:ea typeface="Lucida Grande" charset="0"/>
                  <a:cs typeface="Lucida Grande" charset="0"/>
                </a:endParaRPr>
              </a:p>
              <a:p>
                <a:pPr marL="342900"/>
                <a:endParaRPr lang="en-US" sz="2400" i="1" dirty="0">
                  <a:latin typeface="Cambria Math"/>
                  <a:ea typeface="Lucida Grande" charset="0"/>
                  <a:cs typeface="Lucida Grande" charset="0"/>
                </a:endParaRPr>
              </a:p>
              <a:p>
                <a:pPr marL="342900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-</a:t>
                </a:r>
                <a:r>
                  <a:rPr lang="en-US" sz="2400" dirty="0">
                    <a:solidFill>
                      <a:srgbClr val="CA0012"/>
                    </a:solidFill>
                  </a:rPr>
                  <a:t>differentially</a:t>
                </a:r>
                <a:r>
                  <a:rPr lang="en-US" sz="2400" dirty="0"/>
                  <a:t> private if for </a:t>
                </a:r>
                <a:r>
                  <a:rPr lang="en-US" sz="2400" dirty="0">
                    <a:solidFill>
                      <a:srgbClr val="CA0012"/>
                    </a:solidFill>
                  </a:rPr>
                  <a:t>all vectors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>
                    <a:ea typeface="Lucida Grande" charset="0"/>
                    <a:cs typeface="Lucida Grande" charset="0"/>
                  </a:rPr>
                  <a:t>and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𝑖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𝐴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) ≈</m:t>
                    </m:r>
                    <m:r>
                      <a:rPr lang="en-US" sz="24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  <m:r>
                      <a:rPr lang="en-US" sz="24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    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No matter what you know ahead of time, you learn (almost) the same things about me </a:t>
                </a:r>
                <a:r>
                  <a:rPr lang="en-US" sz="2400" dirty="0">
                    <a:solidFill>
                      <a:srgbClr val="CC0000"/>
                    </a:solidFill>
                  </a:rPr>
                  <a:t>whether or not my data are used.</a:t>
                </a:r>
              </a:p>
            </p:txBody>
          </p:sp>
        </mc:Choice>
        <mc:Fallback xmlns="">
          <p:sp>
            <p:nvSpPr>
              <p:cNvPr id="409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73" t="-9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8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4648200" y="4981584"/>
            <a:ext cx="3048000" cy="1419217"/>
            <a:chOff x="3210205" y="4953000"/>
            <a:chExt cx="3048000" cy="1419217"/>
          </a:xfrm>
        </p:grpSpPr>
        <p:sp>
          <p:nvSpPr>
            <p:cNvPr id="5" name="אליפסה 4"/>
            <p:cNvSpPr/>
            <p:nvPr/>
          </p:nvSpPr>
          <p:spPr>
            <a:xfrm>
              <a:off x="4876800" y="4953000"/>
              <a:ext cx="609600" cy="609600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מחבר ישר 5"/>
            <p:cNvCxnSpPr>
              <a:stCxn id="5" idx="3"/>
            </p:cNvCxnSpPr>
            <p:nvPr/>
          </p:nvCxnSpPr>
          <p:spPr>
            <a:xfrm flipH="1">
              <a:off x="4502337" y="5473326"/>
              <a:ext cx="463737" cy="2416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10205" y="5725886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any reasonable distance metric</a:t>
              </a:r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Interpreting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 vert="horz" lIns="91440" tIns="45720" rIns="132080" bIns="45720" rtlCol="0">
                <a:normAutofit/>
              </a:bodyPr>
              <a:lstStyle/>
              <a:p>
                <a:pPr marL="342900"/>
                <a:r>
                  <a:rPr lang="en-US" sz="2400" dirty="0"/>
                  <a:t>Compare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   = 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  to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 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 …,⊥, …, 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baseline="-6000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endParaRPr lang="en-US" sz="2400" dirty="0">
                  <a:ea typeface="Lucida Grande" charset="0"/>
                  <a:cs typeface="Lucida Grande" charset="0"/>
                </a:endParaRPr>
              </a:p>
              <a:p>
                <a:pPr marL="342900"/>
                <a:endParaRPr lang="en-US" sz="2400" i="1" dirty="0">
                  <a:latin typeface="Cambria Math"/>
                  <a:ea typeface="Lucida Grande" charset="0"/>
                  <a:cs typeface="Lucida Grande" charset="0"/>
                </a:endParaRPr>
              </a:p>
              <a:p>
                <a:pPr marL="342900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-</a:t>
                </a:r>
                <a:r>
                  <a:rPr lang="en-US" sz="2400" dirty="0">
                    <a:solidFill>
                      <a:srgbClr val="CA0012"/>
                    </a:solidFill>
                  </a:rPr>
                  <a:t>differentially</a:t>
                </a:r>
                <a:r>
                  <a:rPr lang="en-US" sz="2400" dirty="0"/>
                  <a:t> private if for </a:t>
                </a:r>
                <a:r>
                  <a:rPr lang="en-US" sz="2400" dirty="0">
                    <a:solidFill>
                      <a:srgbClr val="CA0012"/>
                    </a:solidFill>
                  </a:rPr>
                  <a:t>all vectors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>
                    <a:ea typeface="Lucida Grande" charset="0"/>
                    <a:cs typeface="Lucida Grande" charset="0"/>
                  </a:rPr>
                  <a:t>and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𝑖</m:t>
                    </m:r>
                  </m:oMath>
                </a14:m>
                <a:r>
                  <a:rPr lang="en-US" sz="2400" dirty="0">
                    <a:ea typeface="Lucida Grande" charset="0"/>
                    <a:cs typeface="Lucida Grande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𝐴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ea typeface="Lucida Grande" charset="0"/>
                        <a:cs typeface="Lucida Grande" charset="0"/>
                      </a:rPr>
                      <m:t>) ≈</m:t>
                    </m:r>
                    <m:r>
                      <a:rPr lang="en-US" sz="24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  <m:r>
                      <a:rPr lang="en-US" sz="24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    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Bayesian interpretation </a:t>
                </a:r>
                <a:r>
                  <a:rPr lang="en-US" sz="2400" dirty="0">
                    <a:solidFill>
                      <a:srgbClr val="3436CD"/>
                    </a:solidFill>
                  </a:rPr>
                  <a:t>[DM’06, KS’08]</a:t>
                </a:r>
                <a:r>
                  <a:rPr lang="en-US" sz="2400" dirty="0">
                    <a:ea typeface="Lucida Grande" charset="0"/>
                    <a:cs typeface="Lucida Grande" charset="0"/>
                  </a:rPr>
                  <a:t>: </a:t>
                </a:r>
                <a:endParaRPr lang="en-US" sz="2400" i="1" dirty="0">
                  <a:latin typeface="Cambria Math"/>
                  <a:ea typeface="Lucida Grande" charset="0"/>
                  <a:cs typeface="Lucida Grande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Lucida Grande" charset="0"/>
                        <a:cs typeface="Lucida Grande" charset="0"/>
                      </a:rPr>
                      <m:t>𝐴</m:t>
                    </m:r>
                  </m:oMath>
                </a14:m>
                <a:r>
                  <a:rPr lang="en-US" dirty="0">
                    <a:ea typeface="Lucida Grande" charset="0"/>
                    <a:cs typeface="Lucida Grande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</m:oMath>
                </a14:m>
                <a:r>
                  <a:rPr lang="en-US" dirty="0">
                    <a:ea typeface="Lucida Grande" charset="0"/>
                    <a:cs typeface="Lucida Grande" charset="0"/>
                  </a:rPr>
                  <a:t>-</a:t>
                </a:r>
                <a:r>
                  <a:rPr lang="en-US" dirty="0">
                    <a:solidFill>
                      <a:srgbClr val="CA0012"/>
                    </a:solidFill>
                  </a:rPr>
                  <a:t>differentially</a:t>
                </a:r>
                <a:r>
                  <a:rPr lang="en-US" dirty="0"/>
                  <a:t> private if for </a:t>
                </a:r>
                <a:r>
                  <a:rPr lang="en-US" dirty="0">
                    <a:solidFill>
                      <a:srgbClr val="CA0012"/>
                    </a:solidFill>
                  </a:rPr>
                  <a:t>all distributions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                      </m:t>
                    </m:r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| </m:t>
                    </m:r>
                    <m:r>
                      <a:rPr lang="en-US" sz="2800" i="1" baseline="-6000" dirty="0">
                        <a:latin typeface="Cambria Math"/>
                      </a:rPr>
                      <m:t>𝐴</m:t>
                    </m:r>
                    <m:r>
                      <a:rPr lang="en-US" sz="2800" i="1" baseline="-6000" dirty="0">
                        <a:latin typeface="Cambria Math"/>
                      </a:rPr>
                      <m:t>(</m:t>
                    </m:r>
                    <m:r>
                      <a:rPr lang="en-US" sz="2800" i="1" baseline="-6000" dirty="0">
                        <a:latin typeface="Cambria Math"/>
                      </a:rPr>
                      <m:t>𝑋</m:t>
                    </m:r>
                    <m:r>
                      <a:rPr lang="en-US" sz="2800" i="1" baseline="-6000" dirty="0">
                        <a:latin typeface="Cambria Math"/>
                      </a:rPr>
                      <m:t>)=</m:t>
                    </m:r>
                    <m:r>
                      <a:rPr lang="en-US" sz="2800" i="1" baseline="-6000" dirty="0">
                        <a:latin typeface="Cambria Math"/>
                      </a:rPr>
                      <m:t>𝑡</m:t>
                    </m:r>
                    <m:r>
                      <a:rPr lang="en-US" sz="2800" i="1" dirty="0">
                        <a:latin typeface="Cambria Math"/>
                        <a:ea typeface="Lucida Grande" charset="0"/>
                        <a:cs typeface="Lucida Grande" charset="0"/>
                      </a:rPr>
                      <m:t> ≈</m:t>
                    </m:r>
                    <m:r>
                      <a:rPr lang="en-US" sz="28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𝜀</m:t>
                    </m:r>
                    <m:r>
                      <a:rPr lang="en-US" sz="2800" i="1" baseline="-6000" dirty="0">
                        <a:latin typeface="Cambria Math"/>
                        <a:ea typeface="Lucida Grande" charset="0"/>
                        <a:cs typeface="Lucida Grande" charset="0"/>
                      </a:rPr>
                      <m:t>   </m:t>
                    </m:r>
                    <m:sSub>
                      <m:sSubPr>
                        <m:ctrlPr>
                          <a:rPr lang="en-US" sz="2800" i="1" baseline="-6000" dirty="0">
                            <a:latin typeface="Cambria Math" charset="0"/>
                            <a:ea typeface="Lucida Grande" charset="0"/>
                            <a:cs typeface="Lucida Grande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| </m:t>
                    </m:r>
                    <m:r>
                      <a:rPr lang="en-US" sz="2800" i="1" baseline="-6000" dirty="0">
                        <a:latin typeface="Cambria Math"/>
                      </a:rPr>
                      <m:t>𝐴</m:t>
                    </m:r>
                    <m:r>
                      <a:rPr lang="en-US" sz="2800" i="1" baseline="-6000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baseline="-6000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baseline="-6000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baseline="-600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baseline="-6000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baseline="-6000" dirty="0">
                        <a:latin typeface="Cambria Math"/>
                      </a:rPr>
                      <m:t>)=</m:t>
                    </m:r>
                    <m:r>
                      <a:rPr lang="en-US" sz="2800" i="1" baseline="-6000" dirty="0">
                        <a:latin typeface="Cambria Math"/>
                      </a:rPr>
                      <m:t>𝑡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9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2" t="-1609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7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119EC-B04A-4926-AADB-FE92C58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you</a:t>
            </a:r>
            <a:r>
              <a:rPr lang="en-US" dirty="0"/>
              <a:t> HIV positive? 	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F354C-5AC3-4216-8EB3-A186BFB6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Toss Coin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If heads tell the truth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If tails, toss another coin: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If heads say yes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If tails say no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3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response [Warner 65]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Proof:</a:t>
                </a:r>
              </a:p>
              <a:p>
                <a:pPr lvl="1"/>
                <a:r>
                  <a:rPr lang="en-US" dirty="0"/>
                  <a:t>Neighboring databases: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=0;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65062" y="3723620"/>
                <a:ext cx="2626938" cy="9539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62" y="3723620"/>
                <a:ext cx="2626938" cy="953915"/>
              </a:xfrm>
              <a:prstGeom prst="rect">
                <a:avLst/>
              </a:prstGeom>
              <a:blipFill rotWithShape="0">
                <a:blip r:embed="rId3"/>
                <a:stretch>
                  <a:fillRect l="-3480" t="-5128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725358" y="1363960"/>
            <a:ext cx="1282274" cy="4674530"/>
            <a:chOff x="6725358" y="1363960"/>
            <a:chExt cx="1282274" cy="4674530"/>
          </a:xfrm>
        </p:grpSpPr>
        <p:grpSp>
          <p:nvGrpSpPr>
            <p:cNvPr id="8" name="Group 7"/>
            <p:cNvGrpSpPr/>
            <p:nvPr/>
          </p:nvGrpSpPr>
          <p:grpSpPr>
            <a:xfrm>
              <a:off x="6725358" y="2451262"/>
              <a:ext cx="1282274" cy="3587228"/>
              <a:chOff x="6725358" y="2451262"/>
              <a:chExt cx="1282274" cy="358722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TextBox 4"/>
              <p:cNvSpPr txBox="1"/>
              <p:nvPr/>
            </p:nvSpPr>
            <p:spPr>
              <a:xfrm>
                <a:off x="6849431" y="2451262"/>
                <a:ext cx="104695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w.p</a:t>
                </a:r>
                <a:r>
                  <a:rPr lang="en-US" sz="2400" dirty="0"/>
                  <a:t>. ¾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49431" y="3097646"/>
                <a:ext cx="1034129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w.p</a:t>
                </a:r>
                <a:r>
                  <a:rPr lang="en-US" sz="2400" dirty="0"/>
                  <a:t>. ¼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25358" y="5576825"/>
                    <a:ext cx="1282274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fun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5358" y="5576825"/>
                    <a:ext cx="1282274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887742" y="1363960"/>
                  <a:ext cx="95750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¼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742" y="1363960"/>
                  <a:ext cx="95750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667" r="-891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49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use of randomized response?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; 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suggesting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construction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high!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; </a:t>
                </a:r>
                <a:r>
                  <a:rPr lang="en-US" dirty="0" err="1"/>
                  <a:t>stdev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5321" y="5913517"/>
                <a:ext cx="4641976" cy="858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Lots of noise?</a:t>
                </a:r>
              </a:p>
              <a:p>
                <a:r>
                  <a:rPr lang="en-US" sz="2400" dirty="0"/>
                  <a:t>Compare with sampling noise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21" y="5913517"/>
                <a:ext cx="4641976" cy="858505"/>
              </a:xfrm>
              <a:prstGeom prst="rect">
                <a:avLst/>
              </a:prstGeom>
              <a:blipFill rotWithShape="0">
                <a:blip r:embed="rId3"/>
                <a:stretch>
                  <a:fillRect l="-2102" t="-5674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977243" y="1798203"/>
            <a:ext cx="2103588" cy="3713717"/>
            <a:chOff x="9977243" y="1798203"/>
            <a:chExt cx="2103588" cy="3713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550284" y="1798203"/>
                  <a:ext cx="95750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¼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284" y="1798203"/>
                  <a:ext cx="95750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526" r="-891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977243" y="2694112"/>
                  <a:ext cx="2103588" cy="78380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7243" y="2694112"/>
                  <a:ext cx="2103588" cy="7838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088843" y="3572359"/>
                  <a:ext cx="1880387" cy="78380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</a:rPr>
                          <m:t>=2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843" y="3572359"/>
                  <a:ext cx="1880387" cy="7838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31020" y="4668035"/>
                  <a:ext cx="1856277" cy="84388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Stdev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ra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1020" y="4668035"/>
                  <a:ext cx="1856277" cy="8438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98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01583" y="1590132"/>
            <a:ext cx="4141560" cy="1793474"/>
            <a:chOff x="4897925" y="1665904"/>
            <a:chExt cx="4712178" cy="1699128"/>
          </a:xfrm>
        </p:grpSpPr>
        <p:sp>
          <p:nvSpPr>
            <p:cNvPr id="9" name="Rectangle 8"/>
            <p:cNvSpPr/>
            <p:nvPr/>
          </p:nvSpPr>
          <p:spPr>
            <a:xfrm>
              <a:off x="4897925" y="1665904"/>
              <a:ext cx="4635374" cy="163861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29551" y="2841812"/>
                  <a:ext cx="6805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</a:rPr>
                          <m:t>𝑀</m:t>
                        </m:r>
                        <m:r>
                          <a:rPr lang="en-US" sz="2800" i="1" dirty="0" smtClean="0">
                            <a:latin typeface="Cambria Math" charset="0"/>
                          </a:rPr>
                          <m:t>’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9551" y="2841812"/>
                  <a:ext cx="68055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properties of differential privacy: </a:t>
            </a:r>
            <a:r>
              <a:rPr lang="en-US" dirty="0">
                <a:solidFill>
                  <a:srgbClr val="C00000"/>
                </a:solidFill>
              </a:rPr>
              <a:t>post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780" y="3742661"/>
                <a:ext cx="10515600" cy="276331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  <m:r>
                      <a:rPr lang="en-US" i="1" dirty="0" smtClean="0">
                        <a:latin typeface="Cambria Math" charset="0"/>
                      </a:rPr>
                      <m:t>’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neighboring databases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’ a subset of T’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the preimage of S’ under A</a:t>
                </a:r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780" y="3742661"/>
                <a:ext cx="10515600" cy="2763311"/>
              </a:xfrm>
              <a:blipFill rotWithShape="0">
                <a:blip r:embed="rId3"/>
                <a:stretch>
                  <a:fillRect l="-1043" t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308549" y="1541445"/>
            <a:ext cx="2006259" cy="1331107"/>
            <a:chOff x="5367452" y="1525403"/>
            <a:chExt cx="2006259" cy="1331107"/>
          </a:xfrm>
        </p:grpSpPr>
        <p:sp>
          <p:nvSpPr>
            <p:cNvPr id="6" name="Flowchart: Process 4"/>
            <p:cNvSpPr/>
            <p:nvPr/>
          </p:nvSpPr>
          <p:spPr>
            <a:xfrm>
              <a:off x="5767060" y="2128833"/>
              <a:ext cx="735118" cy="727677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535990" y="2406812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67452" y="1525403"/>
                  <a:ext cx="16801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452" y="1525403"/>
                  <a:ext cx="168014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0610" y="5585442"/>
                <a:ext cx="2195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610" y="5585442"/>
                <a:ext cx="21958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20132" y="6111164"/>
                <a:ext cx="3317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2" y="6111164"/>
                <a:ext cx="33171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0132" y="5601373"/>
                <a:ext cx="2314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2" y="5601373"/>
                <a:ext cx="231499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8228" y="6111164"/>
                <a:ext cx="3482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28" y="6111164"/>
                <a:ext cx="34826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61186" y="1542006"/>
            <a:ext cx="4347383" cy="1829217"/>
            <a:chOff x="1320089" y="1525964"/>
            <a:chExt cx="4347383" cy="1829217"/>
          </a:xfrm>
        </p:grpSpPr>
        <p:grpSp>
          <p:nvGrpSpPr>
            <p:cNvPr id="22" name="Group 21"/>
            <p:cNvGrpSpPr/>
            <p:nvPr/>
          </p:nvGrpSpPr>
          <p:grpSpPr>
            <a:xfrm>
              <a:off x="3155693" y="1525964"/>
              <a:ext cx="2511779" cy="1482862"/>
              <a:chOff x="3155693" y="1525964"/>
              <a:chExt cx="2511779" cy="148286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205487" y="1976516"/>
                <a:ext cx="2461985" cy="1032310"/>
                <a:chOff x="3205487" y="1976516"/>
                <a:chExt cx="2461985" cy="10323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Flowchart: Process 4"/>
                    <p:cNvSpPr/>
                    <p:nvPr/>
                  </p:nvSpPr>
                  <p:spPr>
                    <a:xfrm>
                      <a:off x="3205487" y="1976516"/>
                      <a:ext cx="1624264" cy="1032310"/>
                    </a:xfrm>
                    <a:prstGeom prst="flowChartProcess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𝐷𝑃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" name="Flowchart: Process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5487" y="1976516"/>
                      <a:ext cx="1624264" cy="1032310"/>
                    </a:xfrm>
                    <a:prstGeom prst="flowChartProcess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Right Arrow 6"/>
                <p:cNvSpPr/>
                <p:nvPr/>
              </p:nvSpPr>
              <p:spPr>
                <a:xfrm>
                  <a:off x="4829751" y="2406812"/>
                  <a:ext cx="837721" cy="17171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155693" y="1525964"/>
                    <a:ext cx="189507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800" b="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5693" y="1525964"/>
                    <a:ext cx="1895071" cy="52322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lowchart: Magnetic Disk 12"/>
                <p:cNvSpPr/>
                <p:nvPr/>
              </p:nvSpPr>
              <p:spPr>
                <a:xfrm>
                  <a:off x="1320089" y="1644290"/>
                  <a:ext cx="996215" cy="1710891"/>
                </a:xfrm>
                <a:prstGeom prst="flowChartMagneticDisk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omic Sans MS" panose="030F0702030302020204" pitchFamily="66" charset="0"/>
                    </a:rPr>
                    <a:t>Data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4" name="Flowchart: Magnetic Dis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089" y="1644290"/>
                  <a:ext cx="996215" cy="1710891"/>
                </a:xfrm>
                <a:prstGeom prst="flowChartMagneticDisk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Arrow 24"/>
            <p:cNvSpPr/>
            <p:nvPr/>
          </p:nvSpPr>
          <p:spPr>
            <a:xfrm>
              <a:off x="2317972" y="2413876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7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err="1">
                <a:solidFill>
                  <a:srgbClr val="0070C0"/>
                </a:solidFill>
              </a:rPr>
              <a:t>Anonymization</a:t>
            </a:r>
            <a:r>
              <a:rPr lang="en-US" dirty="0">
                <a:solidFill>
                  <a:srgbClr val="0070C0"/>
                </a:solidFill>
              </a:rPr>
              <a:t> Dream</a:t>
            </a:r>
            <a:endParaRPr lang="en-US" sz="2200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838200" y="3591793"/>
            <a:ext cx="10515600" cy="31307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Trusted curator: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Removes identifying information (name, address, </a:t>
            </a:r>
            <a:r>
              <a:rPr lang="en-US" dirty="0" err="1">
                <a:solidFill>
                  <a:schemeClr val="tx1"/>
                </a:solidFill>
              </a:rPr>
              <a:t>ssn</a:t>
            </a:r>
            <a:r>
              <a:rPr lang="en-US" dirty="0">
                <a:solidFill>
                  <a:schemeClr val="tx1"/>
                </a:solidFill>
              </a:rPr>
              <a:t>, …).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Replaces identities with random identifiers.</a:t>
            </a:r>
          </a:p>
          <a:p>
            <a:r>
              <a:rPr lang="en-US" dirty="0"/>
              <a:t>Idea hard wired into practices, regulations, …, thought.</a:t>
            </a:r>
          </a:p>
          <a:p>
            <a:pPr lvl="1"/>
            <a:r>
              <a:rPr lang="en-US" dirty="0"/>
              <a:t>Many uses.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Reality: </a:t>
            </a:r>
            <a:r>
              <a:rPr lang="en-US" dirty="0">
                <a:solidFill>
                  <a:srgbClr val="C00000"/>
                </a:solidFill>
              </a:rPr>
              <a:t>series failures.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Pronounced both in academic and public literature.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217190" y="1575955"/>
            <a:ext cx="1523174" cy="1781310"/>
            <a:chOff x="1693190" y="1575955"/>
            <a:chExt cx="1523174" cy="178131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784562" y="1575955"/>
              <a:ext cx="1385454" cy="1350818"/>
              <a:chOff x="1152" y="879"/>
              <a:chExt cx="1200" cy="1170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>
                <a:off x="1152" y="1263"/>
                <a:ext cx="1200" cy="786"/>
                <a:chOff x="1152" y="831"/>
                <a:chExt cx="1200" cy="786"/>
              </a:xfrm>
            </p:grpSpPr>
            <p:grpSp>
              <p:nvGrpSpPr>
                <p:cNvPr id="39" name="Group 5"/>
                <p:cNvGrpSpPr>
                  <a:grpSpLocks/>
                </p:cNvGrpSpPr>
                <p:nvPr/>
              </p:nvGrpSpPr>
              <p:grpSpPr bwMode="auto">
                <a:xfrm>
                  <a:off x="1152" y="1023"/>
                  <a:ext cx="1200" cy="594"/>
                  <a:chOff x="1152" y="1023"/>
                  <a:chExt cx="1200" cy="594"/>
                </a:xfrm>
              </p:grpSpPr>
              <p:sp>
                <p:nvSpPr>
                  <p:cNvPr id="4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40" name="Group 10"/>
                <p:cNvGrpSpPr>
                  <a:grpSpLocks/>
                </p:cNvGrpSpPr>
                <p:nvPr/>
              </p:nvGrpSpPr>
              <p:grpSpPr bwMode="auto">
                <a:xfrm>
                  <a:off x="1152" y="831"/>
                  <a:ext cx="1200" cy="594"/>
                  <a:chOff x="1152" y="1023"/>
                  <a:chExt cx="1200" cy="594"/>
                </a:xfrm>
              </p:grpSpPr>
              <p:sp>
                <p:nvSpPr>
                  <p:cNvPr id="4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" name="Group 15"/>
              <p:cNvGrpSpPr>
                <a:grpSpLocks/>
              </p:cNvGrpSpPr>
              <p:nvPr/>
            </p:nvGrpSpPr>
            <p:grpSpPr bwMode="auto">
              <a:xfrm>
                <a:off x="1152" y="879"/>
                <a:ext cx="1200" cy="786"/>
                <a:chOff x="1152" y="831"/>
                <a:chExt cx="1200" cy="786"/>
              </a:xfrm>
            </p:grpSpPr>
            <p:grpSp>
              <p:nvGrpSpPr>
                <p:cNvPr id="29" name="Group 16"/>
                <p:cNvGrpSpPr>
                  <a:grpSpLocks/>
                </p:cNvGrpSpPr>
                <p:nvPr/>
              </p:nvGrpSpPr>
              <p:grpSpPr bwMode="auto">
                <a:xfrm>
                  <a:off x="1152" y="1023"/>
                  <a:ext cx="1200" cy="594"/>
                  <a:chOff x="1152" y="1023"/>
                  <a:chExt cx="1200" cy="594"/>
                </a:xfrm>
              </p:grpSpPr>
              <p:sp>
                <p:nvSpPr>
                  <p:cNvPr id="3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0" name="Group 21"/>
                <p:cNvGrpSpPr>
                  <a:grpSpLocks/>
                </p:cNvGrpSpPr>
                <p:nvPr/>
              </p:nvGrpSpPr>
              <p:grpSpPr bwMode="auto">
                <a:xfrm>
                  <a:off x="1152" y="831"/>
                  <a:ext cx="1200" cy="594"/>
                  <a:chOff x="1152" y="1023"/>
                  <a:chExt cx="1200" cy="594"/>
                </a:xfrm>
              </p:grpSpPr>
              <p:sp>
                <p:nvSpPr>
                  <p:cNvPr id="3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693190" y="2895600"/>
              <a:ext cx="152317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Comic Sans MS" pitchFamily="66" charset="0"/>
                </a:rPr>
                <a:t>Database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94017" y="1447801"/>
            <a:ext cx="4309273" cy="1909465"/>
            <a:chOff x="3170016" y="1447800"/>
            <a:chExt cx="4309273" cy="1909465"/>
          </a:xfrm>
        </p:grpSpPr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4154340" y="2895600"/>
              <a:ext cx="33249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atin typeface="Comic Sans MS" pitchFamily="66" charset="0"/>
                </a:rPr>
                <a:t>Anonymized</a:t>
              </a:r>
              <a:r>
                <a:rPr lang="en-US" sz="2400" dirty="0">
                  <a:latin typeface="Comic Sans MS" pitchFamily="66" charset="0"/>
                </a:rPr>
                <a:t> Database</a:t>
              </a:r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5109653" y="1686789"/>
              <a:ext cx="942109" cy="1073727"/>
              <a:chOff x="3648" y="831"/>
              <a:chExt cx="816" cy="930"/>
            </a:xfrm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3648" y="1119"/>
                <a:ext cx="816" cy="642"/>
                <a:chOff x="3648" y="1119"/>
                <a:chExt cx="816" cy="642"/>
              </a:xfrm>
            </p:grpSpPr>
            <p:sp>
              <p:nvSpPr>
                <p:cNvPr id="24" name="Oval 30"/>
                <p:cNvSpPr>
                  <a:spLocks noChangeArrowheads="1"/>
                </p:cNvSpPr>
                <p:nvPr/>
              </p:nvSpPr>
              <p:spPr bwMode="auto">
                <a:xfrm>
                  <a:off x="3648" y="1311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>
                  <a:off x="3648" y="1215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>
                  <a:off x="3648" y="1119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0" name="Group 33"/>
              <p:cNvGrpSpPr>
                <a:grpSpLocks/>
              </p:cNvGrpSpPr>
              <p:nvPr/>
            </p:nvGrpSpPr>
            <p:grpSpPr bwMode="auto">
              <a:xfrm>
                <a:off x="3648" y="831"/>
                <a:ext cx="816" cy="642"/>
                <a:chOff x="3648" y="1119"/>
                <a:chExt cx="816" cy="642"/>
              </a:xfrm>
            </p:grpSpPr>
            <p:sp>
              <p:nvSpPr>
                <p:cNvPr id="21" name="Oval 34"/>
                <p:cNvSpPr>
                  <a:spLocks noChangeArrowheads="1"/>
                </p:cNvSpPr>
                <p:nvPr/>
              </p:nvSpPr>
              <p:spPr bwMode="auto">
                <a:xfrm>
                  <a:off x="3648" y="1311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Oval 35"/>
                <p:cNvSpPr>
                  <a:spLocks noChangeArrowheads="1"/>
                </p:cNvSpPr>
                <p:nvPr/>
              </p:nvSpPr>
              <p:spPr bwMode="auto">
                <a:xfrm>
                  <a:off x="3648" y="1215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3" name="Oval 36"/>
                <p:cNvSpPr>
                  <a:spLocks noChangeArrowheads="1"/>
                </p:cNvSpPr>
                <p:nvPr/>
              </p:nvSpPr>
              <p:spPr bwMode="auto">
                <a:xfrm>
                  <a:off x="3648" y="1119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</p:grpSp>
        </p:grp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>
              <a:off x="4167544" y="1447800"/>
              <a:ext cx="0" cy="171796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3779616" y="2094407"/>
              <a:ext cx="775855" cy="3693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00C6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170016" y="2279073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4555471" y="2279073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075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039065" y="1734793"/>
            <a:ext cx="2810180" cy="2961107"/>
            <a:chOff x="4897925" y="1665904"/>
            <a:chExt cx="4926940" cy="1658984"/>
          </a:xfrm>
        </p:grpSpPr>
        <p:sp>
          <p:nvSpPr>
            <p:cNvPr id="9" name="Rectangle 8"/>
            <p:cNvSpPr/>
            <p:nvPr/>
          </p:nvSpPr>
          <p:spPr>
            <a:xfrm>
              <a:off x="4897925" y="1665904"/>
              <a:ext cx="4635374" cy="163861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34491" y="3031750"/>
                  <a:ext cx="1490374" cy="293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</a:rPr>
                          <m:t>𝑀</m:t>
                        </m:r>
                        <m:r>
                          <a:rPr lang="en-US" sz="2800" i="1" dirty="0" smtClean="0">
                            <a:latin typeface="Cambria Math" charset="0"/>
                          </a:rPr>
                          <m:t>’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491" y="3031750"/>
                  <a:ext cx="1490374" cy="29313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properties of differential privacy: Basic composition </a:t>
            </a:r>
            <a:r>
              <a:rPr lang="en-US" sz="3600" dirty="0"/>
              <a:t>[DMNS06, DKMMN06, DL09]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47155" cy="218506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  <m:r>
                      <a:rPr lang="en-US" i="1" dirty="0" smtClean="0">
                        <a:latin typeface="Cambria Math" charset="0"/>
                      </a:rPr>
                      <m:t>’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-differentially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</a:t>
                </a:r>
                <a:r>
                  <a:rPr lang="en-US" dirty="0"/>
                  <a:t> (for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neighboring databases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 subset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47155" cy="2185060"/>
              </a:xfrm>
              <a:blipFill rotWithShape="0">
                <a:blip r:embed="rId3"/>
                <a:stretch>
                  <a:fillRect l="-1676" t="-4457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3512" y="4720554"/>
                <a:ext cx="2092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512" y="4720554"/>
                <a:ext cx="20928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725" y="4100674"/>
                <a:ext cx="2093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5" y="4100674"/>
                <a:ext cx="20932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2862" y="3904452"/>
                <a:ext cx="5808065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/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3904452"/>
                <a:ext cx="5808065" cy="1034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2862" y="4883513"/>
                <a:ext cx="5724131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4883513"/>
                <a:ext cx="5724131" cy="1034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32862" y="5862574"/>
                <a:ext cx="6883038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5862574"/>
                <a:ext cx="6883038" cy="1034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82889" y="6105625"/>
                <a:ext cx="3309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89" y="6105625"/>
                <a:ext cx="330911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647908" y="1673777"/>
            <a:ext cx="4297589" cy="1710891"/>
            <a:chOff x="7647908" y="1673777"/>
            <a:chExt cx="4297589" cy="1710891"/>
          </a:xfrm>
        </p:grpSpPr>
        <p:grpSp>
          <p:nvGrpSpPr>
            <p:cNvPr id="4" name="Group 3"/>
            <p:cNvGrpSpPr/>
            <p:nvPr/>
          </p:nvGrpSpPr>
          <p:grpSpPr>
            <a:xfrm>
              <a:off x="9483512" y="1976516"/>
              <a:ext cx="2461985" cy="1032310"/>
              <a:chOff x="3205487" y="1976516"/>
              <a:chExt cx="2461985" cy="10323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Flowchart: Process 4"/>
                  <p:cNvSpPr/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M1</a:t>
                    </a:r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𝐷𝑃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" name="Flowchart: Process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ight Arrow 6"/>
              <p:cNvSpPr/>
              <p:nvPr/>
            </p:nvSpPr>
            <p:spPr>
              <a:xfrm>
                <a:off x="4829751" y="2406812"/>
                <a:ext cx="837721" cy="171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Flowchart: Magnetic Disk 12"/>
                <p:cNvSpPr/>
                <p:nvPr/>
              </p:nvSpPr>
              <p:spPr>
                <a:xfrm>
                  <a:off x="7647908" y="1673777"/>
                  <a:ext cx="996215" cy="1710891"/>
                </a:xfrm>
                <a:prstGeom prst="flowChartMagneticDisk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omic Sans MS" panose="030F0702030302020204" pitchFamily="66" charset="0"/>
                    </a:rPr>
                    <a:t>Data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Flowchart: Magnetic Dis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908" y="1673777"/>
                  <a:ext cx="996215" cy="1710891"/>
                </a:xfrm>
                <a:prstGeom prst="flowChartMagneticDisk">
                  <a:avLst/>
                </a:prstGeom>
                <a:blipFill rotWithShape="0">
                  <a:blip r:embed="rId12"/>
                  <a:stretch>
                    <a:fillRect l="-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Arrow 25"/>
            <p:cNvSpPr/>
            <p:nvPr/>
          </p:nvSpPr>
          <p:spPr>
            <a:xfrm>
              <a:off x="8645791" y="2443363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6196" y="2555899"/>
            <a:ext cx="3219301" cy="1697837"/>
            <a:chOff x="8726196" y="2555899"/>
            <a:chExt cx="3219301" cy="1697837"/>
          </a:xfrm>
        </p:grpSpPr>
        <p:grpSp>
          <p:nvGrpSpPr>
            <p:cNvPr id="18" name="Group 17"/>
            <p:cNvGrpSpPr/>
            <p:nvPr/>
          </p:nvGrpSpPr>
          <p:grpSpPr>
            <a:xfrm>
              <a:off x="9483512" y="3221426"/>
              <a:ext cx="2461985" cy="1032310"/>
              <a:chOff x="3205487" y="1976516"/>
              <a:chExt cx="2461985" cy="10323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Flowchart: Process 20"/>
                  <p:cNvSpPr/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M2</a:t>
                    </a:r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𝐷𝑃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1" name="Flowchart: Process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ight Arrow 21"/>
              <p:cNvSpPr/>
              <p:nvPr/>
            </p:nvSpPr>
            <p:spPr>
              <a:xfrm>
                <a:off x="4829751" y="2406812"/>
                <a:ext cx="837721" cy="171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Bent-Up Arrow 7"/>
            <p:cNvSpPr/>
            <p:nvPr/>
          </p:nvSpPr>
          <p:spPr>
            <a:xfrm rot="5400000">
              <a:off x="8377460" y="2904635"/>
              <a:ext cx="1454788" cy="757316"/>
            </a:xfrm>
            <a:prstGeom prst="bentUpArrow">
              <a:avLst>
                <a:gd name="adj1" fmla="val 14409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6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  <p:bldP spid="19" grpId="0"/>
      <p:bldP spid="2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properties of DP: Group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private: </a:t>
                </a:r>
              </a:p>
              <a:p>
                <a:pPr lvl="1"/>
                <a:r>
                  <a:rPr lang="en-US" sz="2800" dirty="0"/>
                  <a:t>For all datasets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that differ on one entry, for all subsets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of the outcome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0" dirty="0"/>
                  <a:t/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:r>
                  <a:rPr lang="en-US" dirty="0"/>
                  <a:t>for all databases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rgbClr val="C00000"/>
                    </a:solidFill>
                  </a:rPr>
                  <a:t>differ on </a:t>
                </a:r>
                <a:r>
                  <a:rPr lang="en-US" i="1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>
                    <a:solidFill>
                      <a:srgbClr val="C00000"/>
                    </a:solidFill>
                  </a:rPr>
                  <a:t> entries</a:t>
                </a:r>
                <a:r>
                  <a:rPr lang="en-US" dirty="0"/>
                  <a:t>, for all subsets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the outcome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83325"/>
          </a:xfrm>
        </p:spPr>
        <p:txBody>
          <a:bodyPr>
            <a:normAutofit/>
          </a:bodyPr>
          <a:lstStyle/>
          <a:p>
            <a:r>
              <a:rPr lang="en-US" dirty="0"/>
              <a:t>Neighboring Inputs</a:t>
            </a:r>
            <a:br>
              <a:rPr lang="en-US" dirty="0"/>
            </a:br>
            <a:r>
              <a:rPr lang="en-US" sz="2000" dirty="0"/>
              <a:t>[What Should Be Protected?]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Inputs are neighboring if they differ on the data of a single individual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Record privacy: </a:t>
            </a:r>
            <a:r>
              <a:rPr lang="en-US" dirty="0">
                <a:solidFill>
                  <a:schemeClr val="tx1"/>
                </a:solidFill>
              </a:rPr>
              <a:t>Databases</a:t>
            </a:r>
            <a:r>
              <a:rPr lang="en-US" dirty="0"/>
              <a:t> X, X’ neighboring if differ on one record</a:t>
            </a:r>
          </a:p>
        </p:txBody>
      </p:sp>
      <p:grpSp>
        <p:nvGrpSpPr>
          <p:cNvPr id="48" name="קבוצה 2"/>
          <p:cNvGrpSpPr/>
          <p:nvPr/>
        </p:nvGrpSpPr>
        <p:grpSpPr>
          <a:xfrm>
            <a:off x="1752600" y="4241800"/>
            <a:ext cx="8674100" cy="1854200"/>
            <a:chOff x="317500" y="1165225"/>
            <a:chExt cx="8674100" cy="1854200"/>
          </a:xfrm>
        </p:grpSpPr>
        <p:sp>
          <p:nvSpPr>
            <p:cNvPr id="49" name="AutoShape 1"/>
            <p:cNvSpPr>
              <a:spLocks/>
            </p:cNvSpPr>
            <p:nvPr/>
          </p:nvSpPr>
          <p:spPr bwMode="auto">
            <a:xfrm>
              <a:off x="317500" y="1165225"/>
              <a:ext cx="4406900" cy="1841500"/>
            </a:xfrm>
            <a:prstGeom prst="roundRect">
              <a:avLst>
                <a:gd name="adj" fmla="val 10343"/>
              </a:avLst>
            </a:prstGeom>
            <a:gradFill rotWithShape="0">
              <a:gsLst>
                <a:gs pos="0">
                  <a:srgbClr val="C3F3FF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0" name="AutoShape 3"/>
            <p:cNvSpPr>
              <a:spLocks/>
            </p:cNvSpPr>
            <p:nvPr/>
          </p:nvSpPr>
          <p:spPr bwMode="auto">
            <a:xfrm>
              <a:off x="4775200" y="1177925"/>
              <a:ext cx="4216400" cy="1841500"/>
            </a:xfrm>
            <a:prstGeom prst="roundRect">
              <a:avLst>
                <a:gd name="adj" fmla="val 10343"/>
              </a:avLst>
            </a:prstGeom>
            <a:gradFill rotWithShape="0">
              <a:gsLst>
                <a:gs pos="0">
                  <a:srgbClr val="CCFF66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3" y="1390650"/>
              <a:ext cx="30162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475" y="2316163"/>
              <a:ext cx="325438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75" y="1878013"/>
              <a:ext cx="66675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 rot="10800000">
              <a:off x="5275263" y="1528763"/>
              <a:ext cx="1454150" cy="1793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 rot="10800000">
              <a:off x="5184775" y="1995488"/>
              <a:ext cx="1544638" cy="2063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H="1">
              <a:off x="5380038" y="2276475"/>
              <a:ext cx="1349375" cy="47148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grpSp>
          <p:nvGrpSpPr>
            <p:cNvPr id="57" name="Group 16"/>
            <p:cNvGrpSpPr>
              <a:grpSpLocks/>
            </p:cNvGrpSpPr>
            <p:nvPr/>
          </p:nvGrpSpPr>
          <p:grpSpPr bwMode="auto">
            <a:xfrm>
              <a:off x="5095875" y="1406525"/>
              <a:ext cx="153988" cy="301625"/>
              <a:chOff x="0" y="0"/>
              <a:chExt cx="97" cy="189"/>
            </a:xfrm>
          </p:grpSpPr>
          <p:sp>
            <p:nvSpPr>
              <p:cNvPr id="111" name="Line 10"/>
              <p:cNvSpPr>
                <a:spLocks noChangeShapeType="1"/>
              </p:cNvSpPr>
              <p:nvPr/>
            </p:nvSpPr>
            <p:spPr bwMode="auto">
              <a:xfrm flipH="1">
                <a:off x="46" y="40"/>
                <a:ext cx="0" cy="9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" name="Line 11"/>
              <p:cNvSpPr>
                <a:spLocks noChangeShapeType="1"/>
              </p:cNvSpPr>
              <p:nvPr/>
            </p:nvSpPr>
            <p:spPr bwMode="auto">
              <a:xfrm>
                <a:off x="44" y="126"/>
                <a:ext cx="53" cy="6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 flipH="1">
                <a:off x="0" y="129"/>
                <a:ext cx="44" cy="6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" name="Line 13"/>
              <p:cNvSpPr>
                <a:spLocks noChangeShapeType="1"/>
              </p:cNvSpPr>
              <p:nvPr/>
            </p:nvSpPr>
            <p:spPr bwMode="auto">
              <a:xfrm>
                <a:off x="0" y="47"/>
                <a:ext cx="42" cy="21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" name="Oval 14"/>
              <p:cNvSpPr>
                <a:spLocks/>
              </p:cNvSpPr>
              <p:nvPr/>
            </p:nvSpPr>
            <p:spPr bwMode="auto">
              <a:xfrm>
                <a:off x="25" y="0"/>
                <a:ext cx="41" cy="40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47" y="51"/>
                <a:ext cx="43" cy="1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H="1">
              <a:off x="5030788" y="1901825"/>
              <a:ext cx="0" cy="15557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5029200" y="2038350"/>
              <a:ext cx="82550" cy="100013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H="1">
              <a:off x="4957763" y="2043113"/>
              <a:ext cx="71437" cy="9525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4957763" y="1912938"/>
              <a:ext cx="68262" cy="3333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2" name="Oval 21"/>
            <p:cNvSpPr>
              <a:spLocks/>
            </p:cNvSpPr>
            <p:nvPr/>
          </p:nvSpPr>
          <p:spPr bwMode="auto">
            <a:xfrm>
              <a:off x="4999038" y="1836738"/>
              <a:ext cx="65087" cy="65087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rot="10800000" flipH="1">
              <a:off x="5033963" y="1919288"/>
              <a:ext cx="68262" cy="2698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grpSp>
          <p:nvGrpSpPr>
            <p:cNvPr id="64" name="Group 29"/>
            <p:cNvGrpSpPr>
              <a:grpSpLocks/>
            </p:cNvGrpSpPr>
            <p:nvPr/>
          </p:nvGrpSpPr>
          <p:grpSpPr bwMode="auto">
            <a:xfrm>
              <a:off x="5194300" y="2601913"/>
              <a:ext cx="153988" cy="300037"/>
              <a:chOff x="0" y="0"/>
              <a:chExt cx="97" cy="189"/>
            </a:xfrm>
          </p:grpSpPr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 flipH="1">
                <a:off x="46" y="40"/>
                <a:ext cx="0" cy="9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>
                <a:off x="44" y="126"/>
                <a:ext cx="53" cy="6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 flipH="1">
                <a:off x="0" y="129"/>
                <a:ext cx="44" cy="6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0" y="47"/>
                <a:ext cx="42" cy="21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" name="Oval 27"/>
              <p:cNvSpPr>
                <a:spLocks/>
              </p:cNvSpPr>
              <p:nvPr/>
            </p:nvSpPr>
            <p:spPr bwMode="auto">
              <a:xfrm>
                <a:off x="25" y="0"/>
                <a:ext cx="41" cy="40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47" y="51"/>
                <a:ext cx="43" cy="1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5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650" y="1627188"/>
              <a:ext cx="31273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31"/>
            <p:cNvSpPr>
              <a:spLocks/>
            </p:cNvSpPr>
            <p:nvPr/>
          </p:nvSpPr>
          <p:spPr bwMode="auto">
            <a:xfrm>
              <a:off x="6743700" y="1606550"/>
              <a:ext cx="974725" cy="739775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69" name="Rectangle 34"/>
            <p:cNvSpPr>
              <a:spLocks/>
            </p:cNvSpPr>
            <p:nvPr/>
          </p:nvSpPr>
          <p:spPr bwMode="auto">
            <a:xfrm>
              <a:off x="6978650" y="1636713"/>
              <a:ext cx="485775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200">
                  <a:latin typeface="Comic Sans MS" panose="030F0702030302020204" pitchFamily="66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 rot="10800000">
              <a:off x="7731125" y="2038350"/>
              <a:ext cx="107315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71" name="Rectangle 36"/>
            <p:cNvSpPr>
              <a:spLocks/>
            </p:cNvSpPr>
            <p:nvPr/>
          </p:nvSpPr>
          <p:spPr bwMode="auto">
            <a:xfrm>
              <a:off x="7883525" y="1663700"/>
              <a:ext cx="7620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ea typeface="Gill Sans" charset="0"/>
                  <a:cs typeface="Gill Sans" charset="0"/>
                </a:rPr>
                <a:t>A(</a:t>
              </a:r>
              <a:r>
                <a:rPr lang="en-US" sz="2000" dirty="0">
                  <a:solidFill>
                    <a:srgbClr val="CC0000"/>
                  </a:solidFill>
                  <a:latin typeface="Comic Sans MS" panose="030F0702030302020204" pitchFamily="66" charset="0"/>
                  <a:ea typeface="Gill Sans" charset="0"/>
                  <a:cs typeface="Gill Sans" charset="0"/>
                </a:rPr>
                <a:t>X’</a:t>
              </a:r>
              <a:r>
                <a:rPr lang="en-US" sz="2000" dirty="0">
                  <a:latin typeface="Comic Sans MS" panose="030F0702030302020204" pitchFamily="66" charset="0"/>
                  <a:ea typeface="Gill Sans" charset="0"/>
                  <a:cs typeface="Gill Sans" charset="0"/>
                </a:rPr>
                <a:t>)</a:t>
              </a:r>
            </a:p>
          </p:txBody>
        </p:sp>
        <p:pic>
          <p:nvPicPr>
            <p:cNvPr id="72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75" y="1319213"/>
              <a:ext cx="31908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2300288"/>
              <a:ext cx="344487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8" y="1835150"/>
              <a:ext cx="682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Line 41"/>
            <p:cNvSpPr>
              <a:spLocks noChangeShapeType="1"/>
            </p:cNvSpPr>
            <p:nvPr/>
          </p:nvSpPr>
          <p:spPr bwMode="auto">
            <a:xfrm rot="10800000">
              <a:off x="758825" y="1465263"/>
              <a:ext cx="1539875" cy="188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 rot="10800000">
              <a:off x="661988" y="1960563"/>
              <a:ext cx="1636712" cy="206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 flipH="1">
              <a:off x="869950" y="2257425"/>
              <a:ext cx="1428750" cy="50006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grpSp>
          <p:nvGrpSpPr>
            <p:cNvPr id="78" name="Group 50"/>
            <p:cNvGrpSpPr>
              <a:grpSpLocks/>
            </p:cNvGrpSpPr>
            <p:nvPr/>
          </p:nvGrpSpPr>
          <p:grpSpPr bwMode="auto">
            <a:xfrm>
              <a:off x="568325" y="1336675"/>
              <a:ext cx="163513" cy="317500"/>
              <a:chOff x="0" y="0"/>
              <a:chExt cx="103" cy="200"/>
            </a:xfrm>
          </p:grpSpPr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flipH="1">
                <a:off x="48" y="43"/>
                <a:ext cx="0" cy="10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46" y="133"/>
                <a:ext cx="57" cy="6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flipH="1">
                <a:off x="0" y="137"/>
                <a:ext cx="46" cy="6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0" y="50"/>
                <a:ext cx="45" cy="22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Oval 48"/>
              <p:cNvSpPr>
                <a:spLocks/>
              </p:cNvSpPr>
              <p:nvPr/>
            </p:nvSpPr>
            <p:spPr bwMode="auto">
              <a:xfrm>
                <a:off x="27" y="0"/>
                <a:ext cx="43" cy="43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50" y="54"/>
                <a:ext cx="45" cy="1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9" name="Line 51"/>
            <p:cNvSpPr>
              <a:spLocks noChangeShapeType="1"/>
            </p:cNvSpPr>
            <p:nvPr/>
          </p:nvSpPr>
          <p:spPr bwMode="auto">
            <a:xfrm flipH="1">
              <a:off x="500063" y="1862138"/>
              <a:ext cx="0" cy="1635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0" name="Line 52"/>
            <p:cNvSpPr>
              <a:spLocks noChangeShapeType="1"/>
            </p:cNvSpPr>
            <p:nvPr/>
          </p:nvSpPr>
          <p:spPr bwMode="auto">
            <a:xfrm>
              <a:off x="496888" y="2005013"/>
              <a:ext cx="88900" cy="10636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1" name="Line 53"/>
            <p:cNvSpPr>
              <a:spLocks noChangeShapeType="1"/>
            </p:cNvSpPr>
            <p:nvPr/>
          </p:nvSpPr>
          <p:spPr bwMode="auto">
            <a:xfrm flipH="1">
              <a:off x="422275" y="2011363"/>
              <a:ext cx="74613" cy="1000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2" name="Line 54"/>
            <p:cNvSpPr>
              <a:spLocks noChangeShapeType="1"/>
            </p:cNvSpPr>
            <p:nvPr/>
          </p:nvSpPr>
          <p:spPr bwMode="auto">
            <a:xfrm>
              <a:off x="422275" y="1873250"/>
              <a:ext cx="71438" cy="3333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3" name="Oval 55"/>
            <p:cNvSpPr>
              <a:spLocks/>
            </p:cNvSpPr>
            <p:nvPr/>
          </p:nvSpPr>
          <p:spPr bwMode="auto">
            <a:xfrm>
              <a:off x="465138" y="1792288"/>
              <a:ext cx="69850" cy="69850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4" name="Line 56"/>
            <p:cNvSpPr>
              <a:spLocks noChangeShapeType="1"/>
            </p:cNvSpPr>
            <p:nvPr/>
          </p:nvSpPr>
          <p:spPr bwMode="auto">
            <a:xfrm rot="10800000" flipH="1">
              <a:off x="503238" y="1878013"/>
              <a:ext cx="71437" cy="2857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grpSp>
          <p:nvGrpSpPr>
            <p:cNvPr id="85" name="Group 63"/>
            <p:cNvGrpSpPr>
              <a:grpSpLocks/>
            </p:cNvGrpSpPr>
            <p:nvPr/>
          </p:nvGrpSpPr>
          <p:grpSpPr bwMode="auto">
            <a:xfrm>
              <a:off x="671513" y="2601913"/>
              <a:ext cx="163512" cy="319087"/>
              <a:chOff x="0" y="0"/>
              <a:chExt cx="103" cy="200"/>
            </a:xfrm>
          </p:grpSpPr>
          <p:sp>
            <p:nvSpPr>
              <p:cNvPr id="93" name="Line 57"/>
              <p:cNvSpPr>
                <a:spLocks noChangeShapeType="1"/>
              </p:cNvSpPr>
              <p:nvPr/>
            </p:nvSpPr>
            <p:spPr bwMode="auto">
              <a:xfrm flipH="1">
                <a:off x="48" y="43"/>
                <a:ext cx="0" cy="10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Line 58"/>
              <p:cNvSpPr>
                <a:spLocks noChangeShapeType="1"/>
              </p:cNvSpPr>
              <p:nvPr/>
            </p:nvSpPr>
            <p:spPr bwMode="auto">
              <a:xfrm>
                <a:off x="46" y="133"/>
                <a:ext cx="57" cy="6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Line 59"/>
              <p:cNvSpPr>
                <a:spLocks noChangeShapeType="1"/>
              </p:cNvSpPr>
              <p:nvPr/>
            </p:nvSpPr>
            <p:spPr bwMode="auto">
              <a:xfrm flipH="1">
                <a:off x="0" y="137"/>
                <a:ext cx="46" cy="6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Line 60"/>
              <p:cNvSpPr>
                <a:spLocks noChangeShapeType="1"/>
              </p:cNvSpPr>
              <p:nvPr/>
            </p:nvSpPr>
            <p:spPr bwMode="auto">
              <a:xfrm>
                <a:off x="0" y="50"/>
                <a:ext cx="45" cy="22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Oval 61"/>
              <p:cNvSpPr>
                <a:spLocks/>
              </p:cNvSpPr>
              <p:nvPr/>
            </p:nvSpPr>
            <p:spPr bwMode="auto">
              <a:xfrm>
                <a:off x="27" y="0"/>
                <a:ext cx="43" cy="43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50" y="54"/>
                <a:ext cx="45" cy="1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6" name="Rectangle 64"/>
            <p:cNvSpPr>
              <a:spLocks/>
            </p:cNvSpPr>
            <p:nvPr/>
          </p:nvSpPr>
          <p:spPr bwMode="auto">
            <a:xfrm>
              <a:off x="2312988" y="1549400"/>
              <a:ext cx="1033462" cy="78263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89" name="Rectangle 67"/>
            <p:cNvSpPr>
              <a:spLocks/>
            </p:cNvSpPr>
            <p:nvPr/>
          </p:nvSpPr>
          <p:spPr bwMode="auto">
            <a:xfrm>
              <a:off x="2562225" y="1633538"/>
              <a:ext cx="514350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200">
                  <a:latin typeface="Comic Sans MS" panose="030F0702030302020204" pitchFamily="66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rot="10800000">
              <a:off x="3373438" y="2058988"/>
              <a:ext cx="113665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91" name="Rectangle 69"/>
            <p:cNvSpPr>
              <a:spLocks/>
            </p:cNvSpPr>
            <p:nvPr/>
          </p:nvSpPr>
          <p:spPr bwMode="auto">
            <a:xfrm>
              <a:off x="3538538" y="1682750"/>
              <a:ext cx="8001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ea typeface="Gill Sans" charset="0"/>
                  <a:cs typeface="Gill Sans" charset="0"/>
                </a:rPr>
                <a:t>A(X)</a:t>
              </a:r>
            </a:p>
          </p:txBody>
        </p:sp>
        <p:pic>
          <p:nvPicPr>
            <p:cNvPr id="92" name="Picture 7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724025"/>
              <a:ext cx="31750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309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83325"/>
          </a:xfrm>
        </p:spPr>
        <p:txBody>
          <a:bodyPr>
            <a:normAutofit/>
          </a:bodyPr>
          <a:lstStyle/>
          <a:p>
            <a:r>
              <a:rPr lang="en-US" dirty="0"/>
              <a:t>Neighboring Inputs</a:t>
            </a:r>
            <a:br>
              <a:rPr lang="en-US" dirty="0"/>
            </a:br>
            <a:r>
              <a:rPr lang="en-US" sz="2000" dirty="0"/>
              <a:t>[What Should Be Protected?]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Inputs are neighboring if they differ on the data of a single individual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Record privacy: </a:t>
            </a:r>
            <a:r>
              <a:rPr lang="en-US" dirty="0">
                <a:solidFill>
                  <a:schemeClr val="tx1"/>
                </a:solidFill>
              </a:rPr>
              <a:t>Databases</a:t>
            </a:r>
            <a:r>
              <a:rPr lang="en-US" dirty="0"/>
              <a:t> X, X’ neighboring if differ on one record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privacy:</a:t>
            </a:r>
            <a:r>
              <a:rPr lang="en-US" dirty="0">
                <a:solidFill>
                  <a:schemeClr val="tx1"/>
                </a:solidFill>
              </a:rPr>
              <a:t> graphs G, G’ neighboring if differ on one edge</a:t>
            </a:r>
          </a:p>
        </p:txBody>
      </p:sp>
      <p:sp>
        <p:nvSpPr>
          <p:cNvPr id="119" name="AutoShape 1"/>
          <p:cNvSpPr>
            <a:spLocks/>
          </p:cNvSpPr>
          <p:nvPr/>
        </p:nvSpPr>
        <p:spPr bwMode="auto">
          <a:xfrm>
            <a:off x="1752600" y="4241800"/>
            <a:ext cx="4406900" cy="1841500"/>
          </a:xfrm>
          <a:prstGeom prst="roundRect">
            <a:avLst>
              <a:gd name="adj" fmla="val 10343"/>
            </a:avLst>
          </a:prstGeom>
          <a:gradFill rotWithShape="0">
            <a:gsLst>
              <a:gs pos="0">
                <a:srgbClr val="C3F3FF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20" name="AutoShape 3"/>
          <p:cNvSpPr>
            <a:spLocks/>
          </p:cNvSpPr>
          <p:nvPr/>
        </p:nvSpPr>
        <p:spPr bwMode="auto">
          <a:xfrm>
            <a:off x="6210300" y="4254500"/>
            <a:ext cx="4216400" cy="1841500"/>
          </a:xfrm>
          <a:prstGeom prst="roundRect">
            <a:avLst>
              <a:gd name="adj" fmla="val 10343"/>
            </a:avLst>
          </a:prstGeom>
          <a:gradFill rotWithShape="0">
            <a:gsLst>
              <a:gs pos="0">
                <a:srgbClr val="CCFF66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6" name="Rectangle 31"/>
          <p:cNvSpPr>
            <a:spLocks/>
          </p:cNvSpPr>
          <p:nvPr/>
        </p:nvSpPr>
        <p:spPr bwMode="auto">
          <a:xfrm>
            <a:off x="8178801" y="4683126"/>
            <a:ext cx="974725" cy="739775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7" name="Rectangle 34"/>
          <p:cNvSpPr>
            <a:spLocks/>
          </p:cNvSpPr>
          <p:nvPr/>
        </p:nvSpPr>
        <p:spPr bwMode="auto">
          <a:xfrm>
            <a:off x="8413751" y="4713288"/>
            <a:ext cx="4857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200">
                <a:latin typeface="Comic Sans MS" panose="030F0702030302020204" pitchFamily="66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38" name="Line 35"/>
          <p:cNvSpPr>
            <a:spLocks noChangeShapeType="1"/>
          </p:cNvSpPr>
          <p:nvPr/>
        </p:nvSpPr>
        <p:spPr bwMode="auto">
          <a:xfrm rot="10800000">
            <a:off x="9166225" y="5114925"/>
            <a:ext cx="10731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9" name="Rectangle 36"/>
          <p:cNvSpPr>
            <a:spLocks/>
          </p:cNvSpPr>
          <p:nvPr/>
        </p:nvSpPr>
        <p:spPr bwMode="auto">
          <a:xfrm>
            <a:off x="9318625" y="4740275"/>
            <a:ext cx="76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A(</a:t>
            </a:r>
            <a:r>
              <a:rPr lang="en-US" sz="2000" dirty="0">
                <a:solidFill>
                  <a:srgbClr val="CC0000"/>
                </a:solidFill>
                <a:latin typeface="Comic Sans MS" panose="030F0702030302020204" pitchFamily="66" charset="0"/>
                <a:ea typeface="Gill Sans" charset="0"/>
                <a:cs typeface="Gill Sans" charset="0"/>
              </a:rPr>
              <a:t>G’</a:t>
            </a:r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)</a:t>
            </a:r>
          </a:p>
        </p:txBody>
      </p:sp>
      <p:sp>
        <p:nvSpPr>
          <p:cNvPr id="154" name="Rectangle 64"/>
          <p:cNvSpPr>
            <a:spLocks/>
          </p:cNvSpPr>
          <p:nvPr/>
        </p:nvSpPr>
        <p:spPr bwMode="auto">
          <a:xfrm>
            <a:off x="3748088" y="4625975"/>
            <a:ext cx="1033462" cy="78263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55" name="Rectangle 67"/>
          <p:cNvSpPr>
            <a:spLocks/>
          </p:cNvSpPr>
          <p:nvPr/>
        </p:nvSpPr>
        <p:spPr bwMode="auto">
          <a:xfrm>
            <a:off x="3997325" y="4710114"/>
            <a:ext cx="5143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200">
                <a:latin typeface="Comic Sans MS" panose="030F0702030302020204" pitchFamily="66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56" name="Line 68"/>
          <p:cNvSpPr>
            <a:spLocks noChangeShapeType="1"/>
          </p:cNvSpPr>
          <p:nvPr/>
        </p:nvSpPr>
        <p:spPr bwMode="auto">
          <a:xfrm rot="10800000">
            <a:off x="4808538" y="5135563"/>
            <a:ext cx="11366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57" name="Rectangle 69"/>
          <p:cNvSpPr>
            <a:spLocks/>
          </p:cNvSpPr>
          <p:nvPr/>
        </p:nvSpPr>
        <p:spPr bwMode="auto">
          <a:xfrm>
            <a:off x="4973638" y="4759325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A(G)</a:t>
            </a:r>
          </a:p>
        </p:txBody>
      </p:sp>
      <p:pic>
        <p:nvPicPr>
          <p:cNvPr id="117" name="Picture 2" descr="http://www.perey.com/images/social_networ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0" y="4495800"/>
            <a:ext cx="17725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Line 68"/>
          <p:cNvSpPr>
            <a:spLocks noChangeShapeType="1"/>
          </p:cNvSpPr>
          <p:nvPr/>
        </p:nvSpPr>
        <p:spPr bwMode="auto">
          <a:xfrm rot="10800000">
            <a:off x="3494088" y="5029200"/>
            <a:ext cx="25047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84" name="Line 68"/>
          <p:cNvSpPr>
            <a:spLocks noChangeShapeType="1"/>
          </p:cNvSpPr>
          <p:nvPr/>
        </p:nvSpPr>
        <p:spPr bwMode="auto">
          <a:xfrm rot="10800000">
            <a:off x="7909272" y="5074539"/>
            <a:ext cx="25047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186" name="Picture 2" descr="http://www.perey.com/images/social_networ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81" y="4483608"/>
            <a:ext cx="17725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Line 8"/>
          <p:cNvSpPr>
            <a:spLocks noChangeShapeType="1"/>
          </p:cNvSpPr>
          <p:nvPr/>
        </p:nvSpPr>
        <p:spPr bwMode="auto">
          <a:xfrm rot="10800000">
            <a:off x="7162799" y="5257800"/>
            <a:ext cx="152400" cy="380999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676400" y="6400801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Image credit: www.perey.com</a:t>
            </a:r>
          </a:p>
        </p:txBody>
      </p:sp>
    </p:spTree>
    <p:extLst>
      <p:ext uri="{BB962C8B-B14F-4D97-AF65-F5344CB8AC3E}">
        <p14:creationId xmlns:p14="http://schemas.microsoft.com/office/powerpoint/2010/main" val="614705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83325"/>
          </a:xfrm>
        </p:spPr>
        <p:txBody>
          <a:bodyPr>
            <a:normAutofit/>
          </a:bodyPr>
          <a:lstStyle/>
          <a:p>
            <a:r>
              <a:rPr lang="en-US" dirty="0"/>
              <a:t>Neighboring Inputs</a:t>
            </a:r>
            <a:br>
              <a:rPr lang="en-US" dirty="0"/>
            </a:br>
            <a:r>
              <a:rPr lang="en-US" sz="2000" dirty="0"/>
              <a:t>[What Should Be Protected?]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Inputs are neighboring if they differ on the data of a single individual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Record privacy: </a:t>
            </a:r>
            <a:r>
              <a:rPr lang="en-US" dirty="0">
                <a:solidFill>
                  <a:schemeClr val="tx1"/>
                </a:solidFill>
              </a:rPr>
              <a:t>Databases</a:t>
            </a:r>
            <a:r>
              <a:rPr lang="en-US" dirty="0"/>
              <a:t> X, X’ neighboring if differ on one record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privacy:</a:t>
            </a:r>
            <a:r>
              <a:rPr lang="en-US" dirty="0">
                <a:solidFill>
                  <a:schemeClr val="tx1"/>
                </a:solidFill>
              </a:rPr>
              <a:t> graphs G, G’ neighboring if differ on one edge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Node privacy:</a:t>
            </a:r>
            <a:r>
              <a:rPr lang="en-US" dirty="0">
                <a:solidFill>
                  <a:schemeClr val="tx1"/>
                </a:solidFill>
              </a:rPr>
              <a:t> graphs G, G’ neighboring if differ on one node and its adjacent edges </a:t>
            </a:r>
          </a:p>
        </p:txBody>
      </p:sp>
      <p:sp>
        <p:nvSpPr>
          <p:cNvPr id="119" name="AutoShape 1"/>
          <p:cNvSpPr>
            <a:spLocks/>
          </p:cNvSpPr>
          <p:nvPr/>
        </p:nvSpPr>
        <p:spPr bwMode="auto">
          <a:xfrm>
            <a:off x="1752600" y="4241800"/>
            <a:ext cx="4406900" cy="1841500"/>
          </a:xfrm>
          <a:prstGeom prst="roundRect">
            <a:avLst>
              <a:gd name="adj" fmla="val 10343"/>
            </a:avLst>
          </a:prstGeom>
          <a:gradFill rotWithShape="0">
            <a:gsLst>
              <a:gs pos="0">
                <a:srgbClr val="C3F3FF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20" name="AutoShape 3"/>
          <p:cNvSpPr>
            <a:spLocks/>
          </p:cNvSpPr>
          <p:nvPr/>
        </p:nvSpPr>
        <p:spPr bwMode="auto">
          <a:xfrm>
            <a:off x="6210300" y="4254500"/>
            <a:ext cx="4216400" cy="1841500"/>
          </a:xfrm>
          <a:prstGeom prst="roundRect">
            <a:avLst>
              <a:gd name="adj" fmla="val 10343"/>
            </a:avLst>
          </a:prstGeom>
          <a:gradFill rotWithShape="0">
            <a:gsLst>
              <a:gs pos="0">
                <a:srgbClr val="CCFF66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6" name="Rectangle 31"/>
          <p:cNvSpPr>
            <a:spLocks/>
          </p:cNvSpPr>
          <p:nvPr/>
        </p:nvSpPr>
        <p:spPr bwMode="auto">
          <a:xfrm>
            <a:off x="8178801" y="4683126"/>
            <a:ext cx="974725" cy="739775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7" name="Rectangle 34"/>
          <p:cNvSpPr>
            <a:spLocks/>
          </p:cNvSpPr>
          <p:nvPr/>
        </p:nvSpPr>
        <p:spPr bwMode="auto">
          <a:xfrm>
            <a:off x="8413751" y="4713288"/>
            <a:ext cx="4857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200">
                <a:latin typeface="Comic Sans MS" panose="030F0702030302020204" pitchFamily="66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38" name="Line 35"/>
          <p:cNvSpPr>
            <a:spLocks noChangeShapeType="1"/>
          </p:cNvSpPr>
          <p:nvPr/>
        </p:nvSpPr>
        <p:spPr bwMode="auto">
          <a:xfrm rot="10800000">
            <a:off x="9166225" y="5114925"/>
            <a:ext cx="10731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39" name="Rectangle 36"/>
          <p:cNvSpPr>
            <a:spLocks/>
          </p:cNvSpPr>
          <p:nvPr/>
        </p:nvSpPr>
        <p:spPr bwMode="auto">
          <a:xfrm>
            <a:off x="9318625" y="4740275"/>
            <a:ext cx="76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A(</a:t>
            </a:r>
            <a:r>
              <a:rPr lang="en-US" sz="2000" dirty="0">
                <a:solidFill>
                  <a:srgbClr val="CC0000"/>
                </a:solidFill>
                <a:latin typeface="Comic Sans MS" panose="030F0702030302020204" pitchFamily="66" charset="0"/>
                <a:ea typeface="Gill Sans" charset="0"/>
                <a:cs typeface="Gill Sans" charset="0"/>
              </a:rPr>
              <a:t>G’</a:t>
            </a:r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)</a:t>
            </a:r>
          </a:p>
        </p:txBody>
      </p:sp>
      <p:sp>
        <p:nvSpPr>
          <p:cNvPr id="154" name="Rectangle 64"/>
          <p:cNvSpPr>
            <a:spLocks/>
          </p:cNvSpPr>
          <p:nvPr/>
        </p:nvSpPr>
        <p:spPr bwMode="auto">
          <a:xfrm>
            <a:off x="3748088" y="4625975"/>
            <a:ext cx="1033462" cy="78263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55" name="Rectangle 67"/>
          <p:cNvSpPr>
            <a:spLocks/>
          </p:cNvSpPr>
          <p:nvPr/>
        </p:nvSpPr>
        <p:spPr bwMode="auto">
          <a:xfrm>
            <a:off x="3997325" y="4710114"/>
            <a:ext cx="5143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200">
                <a:latin typeface="Comic Sans MS" panose="030F0702030302020204" pitchFamily="66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56" name="Line 68"/>
          <p:cNvSpPr>
            <a:spLocks noChangeShapeType="1"/>
          </p:cNvSpPr>
          <p:nvPr/>
        </p:nvSpPr>
        <p:spPr bwMode="auto">
          <a:xfrm rot="10800000">
            <a:off x="4808538" y="5135563"/>
            <a:ext cx="113665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57" name="Rectangle 69"/>
          <p:cNvSpPr>
            <a:spLocks/>
          </p:cNvSpPr>
          <p:nvPr/>
        </p:nvSpPr>
        <p:spPr bwMode="auto">
          <a:xfrm>
            <a:off x="4973638" y="4759325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  <a:ea typeface="Gill Sans" charset="0"/>
                <a:cs typeface="Gill Sans" charset="0"/>
              </a:rPr>
              <a:t>A(G)</a:t>
            </a:r>
          </a:p>
        </p:txBody>
      </p:sp>
      <p:pic>
        <p:nvPicPr>
          <p:cNvPr id="117" name="Picture 2" descr="http://www.perey.com/images/social_networ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0" y="4495800"/>
            <a:ext cx="17725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Line 68"/>
          <p:cNvSpPr>
            <a:spLocks noChangeShapeType="1"/>
          </p:cNvSpPr>
          <p:nvPr/>
        </p:nvSpPr>
        <p:spPr bwMode="auto">
          <a:xfrm rot="10800000">
            <a:off x="3494088" y="5029200"/>
            <a:ext cx="25047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84" name="Line 68"/>
          <p:cNvSpPr>
            <a:spLocks noChangeShapeType="1"/>
          </p:cNvSpPr>
          <p:nvPr/>
        </p:nvSpPr>
        <p:spPr bwMode="auto">
          <a:xfrm rot="10800000">
            <a:off x="7909272" y="5074539"/>
            <a:ext cx="25047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186" name="Picture 2" descr="http://www.perey.com/images/social_networ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13" y="4448174"/>
            <a:ext cx="17725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Line 8"/>
          <p:cNvSpPr>
            <a:spLocks noChangeShapeType="1"/>
          </p:cNvSpPr>
          <p:nvPr/>
        </p:nvSpPr>
        <p:spPr bwMode="auto">
          <a:xfrm rot="10800000">
            <a:off x="7162799" y="5257800"/>
            <a:ext cx="152400" cy="380999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rot="10800000" flipH="1">
            <a:off x="7315199" y="5203734"/>
            <a:ext cx="506258" cy="43506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rot="10800000">
            <a:off x="6704455" y="5095875"/>
            <a:ext cx="610740" cy="542923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rot="10800000" flipH="1" flipV="1">
            <a:off x="7302498" y="4622709"/>
            <a:ext cx="12696" cy="101609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6400801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Image credit: www.perey.com</a:t>
            </a:r>
          </a:p>
        </p:txBody>
      </p:sp>
    </p:spTree>
    <p:extLst>
      <p:ext uri="{BB962C8B-B14F-4D97-AF65-F5344CB8AC3E}">
        <p14:creationId xmlns:p14="http://schemas.microsoft.com/office/powerpoint/2010/main" val="656000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87042034-C2C3-4E5B-A522-82934E23D0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+mj-lt"/>
                  </a:rPr>
                  <a:t>Laplacian: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042034-C2C3-4E5B-A522-82934E23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68B13D7-D35A-412A-8367-6E9F8A40A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distribution over the reals with density function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Expectation zero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B13D7-D35A-412A-8367-6E9F8A40A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laplace2">
            <a:extLst>
              <a:ext uri="{FF2B5EF4-FFF2-40B4-BE49-F238E27FC236}">
                <a16:creationId xmlns:a16="http://schemas.microsoft.com/office/drawing/2014/main" xmlns="" id="{B5AD895B-4A15-4C9E-8091-715C1A68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6400800" y="2895601"/>
            <a:ext cx="4267200" cy="1666875"/>
          </a:xfrm>
          <a:prstGeom prst="rect">
            <a:avLst/>
          </a:prstGeom>
          <a:noFill/>
        </p:spPr>
      </p:pic>
      <p:pic>
        <p:nvPicPr>
          <p:cNvPr id="5" name="Picture 5" descr="txp_fig">
            <a:extLst>
              <a:ext uri="{FF2B5EF4-FFF2-40B4-BE49-F238E27FC236}">
                <a16:creationId xmlns:a16="http://schemas.microsoft.com/office/drawing/2014/main" xmlns="" id="{B7F0C0A8-0805-40F6-99CE-8F26551DBBE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629400" y="2816940"/>
            <a:ext cx="1752600" cy="3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8490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87042034-C2C3-4E5B-A522-82934E23D0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+mj-lt"/>
                  </a:rPr>
                  <a:t>Laplacian: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042034-C2C3-4E5B-A522-82934E23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68B13D7-D35A-412A-8367-6E9F8A40A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distribution over the reals with density function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Expectation zero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B13D7-D35A-412A-8367-6E9F8A40A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85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Example: Counting Edges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latin typeface="+mn-lt"/>
              </a:rPr>
              <a:t>[the basic technique]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</p:spPr>
            <p:txBody>
              <a:bodyPr>
                <a:normAutofit/>
              </a:bodyPr>
              <a:lstStyle/>
              <a:p>
                <a:r>
                  <a:rPr lang="en-US" sz="2200" b="0" i="0" dirty="0">
                    <a:latin typeface="+mj-lt"/>
                    <a:sym typeface="Symbol"/>
                  </a:rPr>
                  <a:t>function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)= 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  <a:blipFill>
                <a:blip r:embed="rId2"/>
                <a:stretch>
                  <a:fillRect l="-860" t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27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Example: Counting Edges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latin typeface="+mn-lt"/>
              </a:rPr>
              <a:t>[the basic technique]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)= 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200" baseline="-25000" dirty="0"/>
              </a:p>
              <a:p>
                <a:pPr algn="l" rtl="0"/>
                <a:r>
                  <a:rPr lang="en-US" sz="2200" dirty="0">
                    <a:solidFill>
                      <a:srgbClr val="C00000"/>
                    </a:solidFill>
                  </a:rPr>
                  <a:t>Algorithm:</a:t>
                </a:r>
                <a:r>
                  <a:rPr lang="en-US" sz="2200" dirty="0"/>
                  <a:t> On input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r</a:t>
                </a:r>
                <a:r>
                  <a:rPr lang="en-US" sz="2200" dirty="0">
                    <a:sym typeface="Symbol"/>
                  </a:rPr>
                  <a:t>eturn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 + 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2200" dirty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𝑌</m:t>
                    </m:r>
                    <m:r>
                      <a:rPr lang="en-US" sz="2200" i="1" dirty="0">
                        <a:latin typeface="Cambria Math"/>
                      </a:rPr>
                      <m:t>∼</m:t>
                    </m:r>
                    <m:r>
                      <a:rPr lang="en-US" sz="2200" i="1" dirty="0">
                        <a:latin typeface="Cambria Math"/>
                      </a:rPr>
                      <m:t>𝐿𝑎𝑝</m:t>
                    </m:r>
                    <m:r>
                      <a:rPr lang="en-US" sz="2200" i="1" dirty="0"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dirty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box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= 0;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𝜎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[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] 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l-GR" i="1" dirty="0">
                        <a:latin typeface="Cambria Math"/>
                        <a:sym typeface="Symbol" pitchFamily="18" charset="2"/>
                      </a:rPr>
                      <m:t>𝜀</m:t>
                    </m:r>
                  </m:oMath>
                </a14:m>
                <a:endParaRPr lang="en-US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endParaRPr lang="en-US" sz="2200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  <a:blipFill>
                <a:blip r:embed="rId3"/>
                <a:stretch>
                  <a:fillRect l="-860" t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laplac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6400800" y="2895601"/>
            <a:ext cx="4267200" cy="1666875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94688" y="4602162"/>
            <a:ext cx="457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sym typeface="Symbol"/>
              </a:rPr>
              <a:t>0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629400" y="2816940"/>
            <a:ext cx="1752600" cy="3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7560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Example: Counting Edges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latin typeface="+mn-lt"/>
              </a:rPr>
              <a:t>[the basic technique]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)= 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200" baseline="-25000" dirty="0"/>
              </a:p>
              <a:p>
                <a:pPr algn="l" rtl="0"/>
                <a:r>
                  <a:rPr lang="en-US" sz="2200" dirty="0">
                    <a:solidFill>
                      <a:srgbClr val="C00000"/>
                    </a:solidFill>
                  </a:rPr>
                  <a:t>Algorithm:</a:t>
                </a:r>
                <a:r>
                  <a:rPr lang="en-US" sz="2200" dirty="0"/>
                  <a:t> On input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r</a:t>
                </a:r>
                <a:r>
                  <a:rPr lang="en-US" sz="2200" dirty="0">
                    <a:sym typeface="Symbol"/>
                  </a:rPr>
                  <a:t>eturn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 + 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2200" dirty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𝑌</m:t>
                    </m:r>
                    <m:r>
                      <a:rPr lang="en-US" sz="2200" i="1" dirty="0">
                        <a:latin typeface="Cambria Math"/>
                      </a:rPr>
                      <m:t>∼</m:t>
                    </m:r>
                    <m:r>
                      <a:rPr lang="en-US" sz="2200" i="1" dirty="0">
                        <a:latin typeface="Cambria Math"/>
                      </a:rPr>
                      <m:t>𝐿𝑎𝑝</m:t>
                    </m:r>
                    <m:r>
                      <a:rPr lang="en-US" sz="2200" i="1" dirty="0"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dirty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box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:endParaRPr lang="en-US" sz="2200" dirty="0">
                  <a:solidFill>
                    <a:srgbClr val="C00000"/>
                  </a:solidFill>
                </a:endParaRPr>
              </a:p>
              <a:p>
                <a:pPr algn="l" rtl="0"/>
                <a:r>
                  <a:rPr lang="en-US" sz="2200" dirty="0">
                    <a:solidFill>
                      <a:srgbClr val="C00000"/>
                    </a:solidFill>
                  </a:rPr>
                  <a:t>Laplace Distribution:</a:t>
                </a:r>
                <a:endParaRPr lang="en-US" sz="2200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=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0;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[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] 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l-GR" i="1" dirty="0">
                        <a:latin typeface="Cambria Math"/>
                        <a:sym typeface="Symbol" pitchFamily="18" charset="2"/>
                      </a:rPr>
                      <m:t>𝜀</m:t>
                    </m:r>
                  </m:oMath>
                </a14:m>
                <a:endParaRPr lang="en-US" baseline="30000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Sliding property: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baseline="30000" dirty="0">
                  <a:sym typeface="Symbol" pitchFamily="18" charset="2"/>
                </a:endParaRPr>
              </a:p>
              <a:p>
                <a:endParaRPr lang="en-US" sz="22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  <a:blipFill>
                <a:blip r:embed="rId3"/>
                <a:stretch>
                  <a:fillRect l="-860" t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laplac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6400800" y="2895601"/>
            <a:ext cx="4267200" cy="1666875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94688" y="4602162"/>
            <a:ext cx="457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sym typeface="Symbol"/>
              </a:rPr>
              <a:t>0</a:t>
            </a:r>
            <a:endParaRPr lang="en-US" sz="2400" b="1" dirty="0">
              <a:latin typeface="Comic Sans MS" pitchFamily="66" charset="0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8902700" y="4383085"/>
            <a:ext cx="1066800" cy="533399"/>
            <a:chOff x="4336" y="2144"/>
            <a:chExt cx="672" cy="33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336" y="2282"/>
              <a:ext cx="67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dirty="0">
                  <a:latin typeface="Comic Sans MS"/>
                  <a:sym typeface="Symbol" pitchFamily="18" charset="2"/>
                </a:rPr>
                <a:t>∆</a:t>
              </a:r>
              <a:endParaRPr lang="en-US" sz="2400" b="1" dirty="0">
                <a:latin typeface="Comic Sans MS" pitchFamily="66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468" y="214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>
                <a:latin typeface="Comic Sans MS" pitchFamily="66" charset="0"/>
              </a:endParaRPr>
            </a:p>
          </p:txBody>
        </p:sp>
      </p:grpSp>
      <p:pic>
        <p:nvPicPr>
          <p:cNvPr id="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629400" y="2816940"/>
            <a:ext cx="1752600" cy="3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laplac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7010400" y="2895601"/>
            <a:ext cx="4267200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8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Data Privacy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9454" y="1169228"/>
            <a:ext cx="11553092" cy="5122131"/>
          </a:xfrm>
          <a:noFill/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400" dirty="0"/>
              <a:t>Studied (at least) from the 60s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Approaches: De-identification, redaction, auditing, noise addition, synthetic datasets …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Focus on </a:t>
            </a:r>
            <a:r>
              <a:rPr lang="en-US" sz="2000" i="1" dirty="0"/>
              <a:t>how</a:t>
            </a:r>
            <a:r>
              <a:rPr lang="en-US" sz="2000" dirty="0"/>
              <a:t> to provide privacy, not on </a:t>
            </a:r>
            <a:r>
              <a:rPr lang="en-US" sz="2000" i="1" dirty="0"/>
              <a:t>what</a:t>
            </a:r>
            <a:r>
              <a:rPr lang="en-US" sz="2000" dirty="0"/>
              <a:t> privacy protection is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May have been suitable for the pre-internet era</a:t>
            </a:r>
            <a:endParaRPr lang="en-US" sz="2400" dirty="0"/>
          </a:p>
          <a:p>
            <a:pPr>
              <a:lnSpc>
                <a:spcPct val="50000"/>
              </a:lnSpc>
            </a:pPr>
            <a:r>
              <a:rPr lang="en-US" sz="2400" dirty="0"/>
              <a:t>Re-identification [Sweeney ’00, …]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GIS data, health data, clinical trial data, DNA, Pharmacy data, text data, registry information, …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Blatant non-privacy [Dinur, Nissim ‘03], …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Auditors [Kenthapadi, Mishra, Nissim ’05]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AOL Debacle ‘06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Genome-Wide association studies (GWAS) [Homer et al. ’08]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Netflix award [Narayanan, Shmatikov ‘09]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Netflix canceled second contest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Social networks [</a:t>
            </a:r>
            <a:r>
              <a:rPr lang="en-US" sz="2400" dirty="0" err="1"/>
              <a:t>Backstrom</a:t>
            </a:r>
            <a:r>
              <a:rPr lang="en-US" sz="2400" dirty="0"/>
              <a:t>, Dwork, Kleinberg ‘11]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Genetic research studies [</a:t>
            </a:r>
            <a:r>
              <a:rPr lang="en-US" sz="2400" dirty="0" err="1"/>
              <a:t>Gymrek</a:t>
            </a:r>
            <a:r>
              <a:rPr lang="en-US" sz="2400" dirty="0"/>
              <a:t>, McGuire, Golan, </a:t>
            </a:r>
            <a:r>
              <a:rPr lang="en-US" sz="2400" dirty="0" err="1"/>
              <a:t>Halperin</a:t>
            </a:r>
            <a:r>
              <a:rPr lang="en-US" sz="2400" dirty="0"/>
              <a:t>, </a:t>
            </a:r>
            <a:r>
              <a:rPr lang="en-US" sz="2400" dirty="0" err="1"/>
              <a:t>Erlich</a:t>
            </a:r>
            <a:r>
              <a:rPr lang="en-US" sz="2400" dirty="0"/>
              <a:t> ‘11]</a:t>
            </a:r>
          </a:p>
          <a:p>
            <a:pPr>
              <a:lnSpc>
                <a:spcPct val="50000"/>
              </a:lnSpc>
            </a:pPr>
            <a:r>
              <a:rPr lang="en-US" sz="2400" dirty="0" err="1"/>
              <a:t>Microtargeted</a:t>
            </a:r>
            <a:r>
              <a:rPr lang="en-US" sz="2400" dirty="0"/>
              <a:t> advertising [</a:t>
            </a:r>
            <a:r>
              <a:rPr lang="en-US" sz="2400" dirty="0" err="1"/>
              <a:t>Korolova</a:t>
            </a:r>
            <a:r>
              <a:rPr lang="en-US" sz="2400" dirty="0"/>
              <a:t> 11]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Recommendation Systems [</a:t>
            </a:r>
            <a:r>
              <a:rPr lang="en-US" sz="2400" dirty="0" err="1"/>
              <a:t>Calandrino</a:t>
            </a:r>
            <a:r>
              <a:rPr lang="en-US" sz="2400" dirty="0"/>
              <a:t>, </a:t>
            </a:r>
            <a:r>
              <a:rPr lang="en-US" sz="2400" dirty="0" err="1"/>
              <a:t>Kiltzer</a:t>
            </a:r>
            <a:r>
              <a:rPr lang="en-US" sz="2400" dirty="0"/>
              <a:t>, </a:t>
            </a:r>
            <a:r>
              <a:rPr lang="en-US" sz="2400" dirty="0" err="1"/>
              <a:t>Naryanan</a:t>
            </a:r>
            <a:r>
              <a:rPr lang="en-US" sz="2400" dirty="0"/>
              <a:t>, </a:t>
            </a:r>
            <a:r>
              <a:rPr lang="en-US" sz="2400" dirty="0" err="1"/>
              <a:t>Felten</a:t>
            </a:r>
            <a:r>
              <a:rPr lang="en-US" sz="2400" dirty="0"/>
              <a:t>, Shmatikov 11]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Israeli CBS [</a:t>
            </a:r>
            <a:r>
              <a:rPr lang="en-US" sz="2400" dirty="0" err="1"/>
              <a:t>Mukatren</a:t>
            </a:r>
            <a:r>
              <a:rPr lang="en-US" sz="2400" dirty="0"/>
              <a:t>, Nissim, Salman, Tromer ’14]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Attack on  statistical aggregates [Homer et al.’08] [Dwork, Smith, Steinke, Vadhan ‘15]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…</a:t>
            </a:r>
          </a:p>
          <a:p>
            <a:pPr lvl="1">
              <a:lnSpc>
                <a:spcPct val="50000"/>
              </a:lnSpc>
            </a:pPr>
            <a:endParaRPr lang="en-US" dirty="0"/>
          </a:p>
        </p:txBody>
      </p:sp>
      <p:pic>
        <p:nvPicPr>
          <p:cNvPr id="3074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405">
            <a:off x="2350842" y="1418277"/>
            <a:ext cx="1080139" cy="6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4268">
            <a:off x="8160850" y="3562838"/>
            <a:ext cx="2670046" cy="15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2235">
            <a:off x="4311627" y="1316950"/>
            <a:ext cx="1504361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317">
            <a:off x="2682156" y="1576199"/>
            <a:ext cx="1691035" cy="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2863">
            <a:off x="6442525" y="3250639"/>
            <a:ext cx="2011107" cy="11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826">
            <a:off x="5328230" y="2310134"/>
            <a:ext cx="11045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924">
            <a:off x="7235242" y="2188510"/>
            <a:ext cx="1397221" cy="8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898">
            <a:off x="1602001" y="1871715"/>
            <a:ext cx="1332313" cy="7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9587">
            <a:off x="1972066" y="4435283"/>
            <a:ext cx="11045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565">
            <a:off x="8390127" y="2178236"/>
            <a:ext cx="3438115" cy="20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2694">
            <a:off x="5680015" y="1379131"/>
            <a:ext cx="1760073" cy="10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5977">
            <a:off x="9199691" y="998789"/>
            <a:ext cx="2031005" cy="1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log.howtonetwork.com/wp-content/uploads/2014/02/fail-stam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565">
            <a:off x="681876" y="2753081"/>
            <a:ext cx="2655112" cy="1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5889" y="6503251"/>
            <a:ext cx="522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Slide idea stolen shamelessly from Or Sheffet</a:t>
            </a:r>
          </a:p>
        </p:txBody>
      </p:sp>
      <p:pic>
        <p:nvPicPr>
          <p:cNvPr id="1026" name="Picture 2" descr="https://gilbertmakore.files.wordpress.com/2011/09/failed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83" y="4526233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4/49/Fail.svg/1000px-Fail.sv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69" y="3712527"/>
            <a:ext cx="2476311" cy="25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Example: Counting Edges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latin typeface="+mn-lt"/>
              </a:rPr>
              <a:t>[the basic technique]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)= 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>
                        <a:latin typeface="Cambria Math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200" baseline="-25000" dirty="0"/>
              </a:p>
              <a:p>
                <a:pPr algn="l" rtl="0"/>
                <a:r>
                  <a:rPr lang="en-US" sz="2200" dirty="0">
                    <a:solidFill>
                      <a:srgbClr val="C00000"/>
                    </a:solidFill>
                  </a:rPr>
                  <a:t>Algorithm:</a:t>
                </a:r>
                <a:r>
                  <a:rPr lang="en-US" sz="2200" dirty="0"/>
                  <a:t> On input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r</a:t>
                </a:r>
                <a:r>
                  <a:rPr lang="en-US" sz="2200" dirty="0">
                    <a:sym typeface="Symbol"/>
                  </a:rPr>
                  <a:t>eturn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/>
                      </a:rPr>
                      <m:t>)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 + 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sz="2200" dirty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𝑌</m:t>
                    </m:r>
                    <m:r>
                      <a:rPr lang="en-US" sz="2200" i="1" dirty="0">
                        <a:latin typeface="Cambria Math"/>
                      </a:rPr>
                      <m:t>∼</m:t>
                    </m:r>
                    <m:r>
                      <a:rPr lang="en-US" sz="2200" i="1" dirty="0">
                        <a:latin typeface="Cambria Math"/>
                      </a:rPr>
                      <m:t>𝐿𝑎𝑝</m:t>
                    </m:r>
                    <m:r>
                      <a:rPr lang="en-US" sz="2200" i="1" dirty="0"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dirty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box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algn="l" rtl="0"/>
                <a:endParaRPr lang="en-US" sz="2200" dirty="0">
                  <a:solidFill>
                    <a:srgbClr val="C00000"/>
                  </a:solidFill>
                </a:endParaRPr>
              </a:p>
              <a:p>
                <a:pPr algn="l" rtl="0"/>
                <a:r>
                  <a:rPr lang="en-US" sz="2200" dirty="0">
                    <a:solidFill>
                      <a:srgbClr val="C00000"/>
                    </a:solidFill>
                  </a:rPr>
                  <a:t>Laplace Distribution:</a:t>
                </a:r>
                <a:endParaRPr lang="en-US" sz="2200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=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0;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𝜎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[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] 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l-GR" i="1" dirty="0">
                        <a:latin typeface="Cambria Math"/>
                        <a:sym typeface="Symbol" pitchFamily="18" charset="2"/>
                      </a:rPr>
                      <m:t>𝜀</m:t>
                    </m:r>
                  </m:oMath>
                </a14:m>
                <a:endParaRPr lang="en-US" baseline="30000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Sliding property: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baseline="30000" dirty="0">
                  <a:sym typeface="Symbol" pitchFamily="18" charset="2"/>
                </a:endParaRPr>
              </a:p>
              <a:p>
                <a:endParaRPr lang="en-US" sz="2200" dirty="0">
                  <a:sym typeface="Symbol" pitchFamily="18" charset="2"/>
                </a:endParaRPr>
              </a:p>
              <a:p>
                <a:r>
                  <a:rPr lang="en-US" sz="2200" dirty="0">
                    <a:sym typeface="Symbol" pitchFamily="18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𝐺</m:t>
                    </m:r>
                    <m:r>
                      <a:rPr lang="en-US" sz="2200" i="1" dirty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𝐺</m:t>
                    </m:r>
                  </m:oMath>
                </a14:m>
                <a:r>
                  <a:rPr lang="en-US" sz="2200" dirty="0">
                    <a:sym typeface="Symbol" pitchFamily="18" charset="2"/>
                  </a:rPr>
                  <a:t>’ edge neighboring: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𝐺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sym typeface="Symbol" pitchFamily="18" charset="2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sym typeface="Symbol" pitchFamily="18" charset="2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sym typeface="Symbol" pitchFamily="18" charset="2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sym typeface="Symbol" pitchFamily="18" charset="2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endParaRPr lang="en-US" sz="2200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5752" y="1371600"/>
                <a:ext cx="8503920" cy="4953000"/>
              </a:xfrm>
              <a:blipFill>
                <a:blip r:embed="rId3"/>
                <a:stretch>
                  <a:fillRect l="-860" t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629400" y="2816940"/>
            <a:ext cx="1752600" cy="3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laplac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6400800" y="2895601"/>
            <a:ext cx="4267200" cy="1666875"/>
          </a:xfrm>
          <a:prstGeom prst="rect">
            <a:avLst/>
          </a:prstGeom>
          <a:noFill/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294688" y="4602162"/>
            <a:ext cx="457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sym typeface="Symbol"/>
              </a:rPr>
              <a:t>0</a:t>
            </a:r>
            <a:endParaRPr lang="en-US" sz="2400" b="1" dirty="0">
              <a:latin typeface="Comic Sans MS" pitchFamily="66" charset="0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902700" y="4383085"/>
            <a:ext cx="1066800" cy="533399"/>
            <a:chOff x="4336" y="2144"/>
            <a:chExt cx="672" cy="336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336" y="2282"/>
              <a:ext cx="67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dirty="0">
                  <a:latin typeface="Comic Sans MS"/>
                  <a:sym typeface="Symbol" pitchFamily="18" charset="2"/>
                </a:rPr>
                <a:t>∆</a:t>
              </a:r>
              <a:endParaRPr lang="en-US" sz="2400" b="1" dirty="0">
                <a:latin typeface="Comic Sans MS" pitchFamily="66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468" y="214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>
                <a:latin typeface="Comic Sans MS" pitchFamily="66" charset="0"/>
              </a:endParaRPr>
            </a:p>
          </p:txBody>
        </p:sp>
      </p:grpSp>
      <p:pic>
        <p:nvPicPr>
          <p:cNvPr id="22" name="Picture 4" descr="laplac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r="19582" b="14565"/>
          <a:stretch>
            <a:fillRect/>
          </a:stretch>
        </p:blipFill>
        <p:spPr bwMode="auto">
          <a:xfrm>
            <a:off x="7010400" y="2895601"/>
            <a:ext cx="4267200" cy="1666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7FA8295-18B5-43BD-9550-8D370061CE93}"/>
                  </a:ext>
                </a:extLst>
              </p:cNvPr>
              <p:cNvSpPr txBox="1"/>
              <p:nvPr/>
            </p:nvSpPr>
            <p:spPr>
              <a:xfrm>
                <a:off x="3424335" y="6176865"/>
                <a:ext cx="368620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Neighboring: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distance at most one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FA8295-18B5-43BD-9550-8D370061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35" y="6176865"/>
                <a:ext cx="3686202" cy="369332"/>
              </a:xfrm>
              <a:prstGeom prst="rect">
                <a:avLst/>
              </a:prstGeom>
              <a:blipFill>
                <a:blip r:embed="rId6"/>
                <a:stretch>
                  <a:fillRect l="-1490" t="-8197" r="-49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55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81FCB-3462-45AA-A48F-653CBA1E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F1AD07-1C0C-4646-B87F-2107606E6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1422400"/>
            <a:ext cx="9644310" cy="5300663"/>
          </a:xfrm>
        </p:spPr>
      </p:pic>
    </p:spTree>
    <p:extLst>
      <p:ext uri="{BB962C8B-B14F-4D97-AF65-F5344CB8AC3E}">
        <p14:creationId xmlns:p14="http://schemas.microsoft.com/office/powerpoint/2010/main" val="1762588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Framework of Global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 vert="horz" lIns="91440" tIns="45720" rIns="132080" bIns="45720" rtlCol="0"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3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m:rPr>
                          <m:nor/>
                        </m:rPr>
                        <a:rPr lang="en-US" sz="2300" dirty="0"/>
                        <m:t>taken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m:rPr>
                          <m:nor/>
                        </m:rPr>
                        <a:rPr lang="en-US" sz="2300" dirty="0"/>
                        <m:t>over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m:rPr>
                          <m:nor/>
                        </m:rPr>
                        <a:rPr lang="en-US" sz="2300" dirty="0"/>
                        <m:t>neighboring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sz="230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𝐿𝑎</m:t>
                      </m:r>
                      <m:sSup>
                        <m:sSup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>
                  <a:sym typeface="Symbol" pitchFamily="18" charset="2"/>
                </a:endParaRPr>
              </a:p>
              <a:p>
                <a:r>
                  <a:rPr lang="en-US" dirty="0"/>
                  <a:t>Many natural functions have low global sensitivity</a:t>
                </a:r>
              </a:p>
              <a:p>
                <a:pPr lvl="1"/>
                <a:r>
                  <a:rPr lang="en-US" dirty="0"/>
                  <a:t>e.g.,  histogram, mean, </a:t>
                </a:r>
              </a:p>
              <a:p>
                <a:pPr lvl="1"/>
                <a:r>
                  <a:rPr lang="en-US" dirty="0"/>
                  <a:t>Histogram: split input into bins, count how many in bin</a:t>
                </a:r>
              </a:p>
            </p:txBody>
          </p:sp>
        </mc:Choice>
        <mc:Fallback xmlns="">
          <p:sp>
            <p:nvSpPr>
              <p:cNvPr id="563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63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Laplace Mechanism </a:t>
            </a:r>
            <a:r>
              <a:rPr lang="en-US" sz="2700" dirty="0">
                <a:solidFill>
                  <a:srgbClr val="0070C0"/>
                </a:solidFill>
              </a:rPr>
              <a:t>[DMNS06]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825752" y="1371600"/>
                <a:ext cx="8613648" cy="4953000"/>
              </a:xfrm>
            </p:spPr>
            <p:txBody>
              <a:bodyPr>
                <a:normAutofit/>
              </a:bodyPr>
              <a:lstStyle/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5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sz="25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5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5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500" dirty="0"/>
                  <a:t>taken over neighboring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500" baseline="-25000" dirty="0"/>
              </a:p>
              <a:p>
                <a:endParaRPr lang="en-US" sz="2500" baseline="-25000" dirty="0"/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sz="2500" dirty="0">
                    <a:solidFill>
                      <a:srgbClr val="C00000"/>
                    </a:solidFill>
                  </a:rPr>
                  <a:t>Theorem [DMNS06]: </a:t>
                </a:r>
              </a:p>
              <a:p>
                <a:pPr lvl="1" eaLnBrk="0" hangingPunct="0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𝐿𝑎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>
                    <a:sym typeface="Symbol" pitchFamily="18" charset="2"/>
                  </a:rPr>
                  <a:t> is -differentially private</a:t>
                </a:r>
              </a:p>
              <a:p>
                <a:pPr lvl="1">
                  <a:lnSpc>
                    <a:spcPct val="80000"/>
                  </a:lnSpc>
                </a:pPr>
                <a:endParaRPr lang="en-US" sz="25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5752" y="1371600"/>
                <a:ext cx="8613648" cy="4953000"/>
              </a:xfrm>
              <a:blipFill>
                <a:blip r:embed="rId2"/>
                <a:stretch>
                  <a:fillRect l="-10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12"/>
          <p:cNvSpPr>
            <a:spLocks/>
          </p:cNvSpPr>
          <p:nvPr/>
        </p:nvSpPr>
        <p:spPr bwMode="auto">
          <a:xfrm>
            <a:off x="2882900" y="1676401"/>
            <a:ext cx="6642100" cy="2105025"/>
          </a:xfrm>
          <a:prstGeom prst="roundRect">
            <a:avLst>
              <a:gd name="adj" fmla="val 9375"/>
            </a:avLst>
          </a:prstGeom>
          <a:gradFill rotWithShape="0">
            <a:gsLst>
              <a:gs pos="0">
                <a:srgbClr val="C3F3FF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2" name="Rectangle 39"/>
          <p:cNvSpPr>
            <a:spLocks/>
          </p:cNvSpPr>
          <p:nvPr/>
        </p:nvSpPr>
        <p:spPr bwMode="auto">
          <a:xfrm>
            <a:off x="5105400" y="2324100"/>
            <a:ext cx="1033462" cy="78263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H="1">
            <a:off x="5613401" y="3114675"/>
            <a:ext cx="9525" cy="2238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4" name="Rectangle 41"/>
          <p:cNvSpPr>
            <a:spLocks/>
          </p:cNvSpPr>
          <p:nvPr/>
        </p:nvSpPr>
        <p:spPr bwMode="auto">
          <a:xfrm>
            <a:off x="5026025" y="3278189"/>
            <a:ext cx="11874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1400">
                <a:latin typeface="Comic Sans MS" panose="030F0702030302020204" pitchFamily="66" charset="0"/>
                <a:ea typeface="Gill Sans" charset="0"/>
                <a:cs typeface="Gill Sans" charset="0"/>
              </a:rPr>
              <a:t>local random coins</a:t>
            </a:r>
          </a:p>
        </p:txBody>
      </p:sp>
      <p:sp>
        <p:nvSpPr>
          <p:cNvPr id="35" name="Rectangle 42"/>
          <p:cNvSpPr>
            <a:spLocks/>
          </p:cNvSpPr>
          <p:nvPr/>
        </p:nvSpPr>
        <p:spPr bwMode="auto">
          <a:xfrm>
            <a:off x="5354637" y="2408239"/>
            <a:ext cx="5143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200">
                <a:latin typeface="Comic Sans MS" panose="030F0702030302020204" pitchFamily="66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rot="10800000">
            <a:off x="6165851" y="2998788"/>
            <a:ext cx="284638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9" name="Freeform 46"/>
          <p:cNvSpPr>
            <a:spLocks/>
          </p:cNvSpPr>
          <p:nvPr/>
        </p:nvSpPr>
        <p:spPr bwMode="auto">
          <a:xfrm>
            <a:off x="5632451" y="1916113"/>
            <a:ext cx="1343025" cy="381000"/>
          </a:xfrm>
          <a:custGeom>
            <a:avLst/>
            <a:gdLst>
              <a:gd name="T0" fmla="+- 0 541 449"/>
              <a:gd name="T1" fmla="*/ T0 w 21151"/>
              <a:gd name="T2" fmla="*/ 21600 h 21600"/>
              <a:gd name="T3" fmla="+- 0 5595 449"/>
              <a:gd name="T4" fmla="*/ T3 w 21151"/>
              <a:gd name="T5" fmla="*/ 0 h 21600"/>
              <a:gd name="T6" fmla="+- 0 21600 449"/>
              <a:gd name="T7" fmla="*/ T6 w 21151"/>
              <a:gd name="T8" fmla="*/ 379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</a:cxnLst>
            <a:rect l="0" t="0" r="r" b="b"/>
            <a:pathLst>
              <a:path w="21151" h="21600">
                <a:moveTo>
                  <a:pt x="92" y="21600"/>
                </a:moveTo>
                <a:cubicBezTo>
                  <a:pt x="-118" y="10989"/>
                  <a:pt x="-449" y="0"/>
                  <a:pt x="5146" y="0"/>
                </a:cubicBezTo>
                <a:cubicBezTo>
                  <a:pt x="11051" y="0"/>
                  <a:pt x="21151" y="379"/>
                  <a:pt x="21151" y="379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7"/>
              <p:cNvSpPr>
                <a:spLocks/>
              </p:cNvSpPr>
              <p:nvPr/>
            </p:nvSpPr>
            <p:spPr bwMode="auto">
              <a:xfrm>
                <a:off x="7009427" y="1775145"/>
                <a:ext cx="2046393" cy="28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dirty="0">
                    <a:latin typeface="Comic Sans MS" panose="030F0702030302020204" pitchFamily="66" charset="0"/>
                    <a:ea typeface="Gill Sans" charset="0"/>
                    <a:cs typeface="Gill Sans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Comic Sans MS" panose="030F0702030302020204" pitchFamily="66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0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9427" y="1775145"/>
                <a:ext cx="2046393" cy="281937"/>
              </a:xfrm>
              <a:prstGeom prst="rect">
                <a:avLst/>
              </a:prstGeom>
              <a:blipFill>
                <a:blip r:embed="rId3"/>
                <a:stretch>
                  <a:fillRect l="-5060" t="-23913" b="-5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 descr="http://www.perey.com/images/social_network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36" y="2209800"/>
            <a:ext cx="17725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Line 68"/>
          <p:cNvSpPr>
            <a:spLocks noChangeShapeType="1"/>
          </p:cNvSpPr>
          <p:nvPr/>
        </p:nvSpPr>
        <p:spPr bwMode="auto">
          <a:xfrm rot="10800000">
            <a:off x="4777134" y="2743200"/>
            <a:ext cx="25047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5498" y="2570080"/>
                <a:ext cx="3282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𝑛𝑜𝑖𝑠𝑒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98" y="2570080"/>
                <a:ext cx="328295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7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37335-2B9B-45DC-AD96-4CE5347D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Laplace Mechanism: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C26DE75-A66E-465D-B7DB-2E64CD5E7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Neighboring inputs X and Y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𝐿𝑎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𝐿𝑎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Choose any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 dirty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 dirty="0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 dirty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dirty="0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 dirty="0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𝐺𝑆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6DE75-A66E-465D-B7DB-2E64CD5E7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ED28E4-B2B1-41E7-A887-5532B93B19F9}"/>
                  </a:ext>
                </a:extLst>
              </p:cNvPr>
              <p:cNvSpPr txBox="1"/>
              <p:nvPr/>
            </p:nvSpPr>
            <p:spPr>
              <a:xfrm>
                <a:off x="6494107" y="1318157"/>
                <a:ext cx="3934860" cy="5034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Density for Lap(b):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ED28E4-B2B1-41E7-A887-5532B93B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07" y="1318157"/>
                <a:ext cx="3934860" cy="503471"/>
              </a:xfrm>
              <a:prstGeom prst="rect">
                <a:avLst/>
              </a:prstGeom>
              <a:blipFill>
                <a:blip r:embed="rId3"/>
                <a:stretch>
                  <a:fillRect l="-1238" b="-7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923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37335-2B9B-45DC-AD96-4CE5347D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Laplace Mechanism: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C26DE75-A66E-465D-B7DB-2E64CD5E7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any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 dirty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 dirty="0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6DE75-A66E-465D-B7DB-2E64CD5E7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7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ED28E4-B2B1-41E7-A887-5532B93B19F9}"/>
                  </a:ext>
                </a:extLst>
              </p:cNvPr>
              <p:cNvSpPr txBox="1"/>
              <p:nvPr/>
            </p:nvSpPr>
            <p:spPr>
              <a:xfrm>
                <a:off x="6494107" y="1318157"/>
                <a:ext cx="3934860" cy="5034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Density for Lap(b):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ED28E4-B2B1-41E7-A887-5532B93B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07" y="1318157"/>
                <a:ext cx="3934860" cy="503471"/>
              </a:xfrm>
              <a:prstGeom prst="rect">
                <a:avLst/>
              </a:prstGeom>
              <a:blipFill>
                <a:blip r:embed="rId3"/>
                <a:stretch>
                  <a:fillRect l="-1238" b="-7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856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Composition: Answering all threshold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5704"/>
                <a:ext cx="10515600" cy="3845909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Data domain: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={1,…,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500" dirty="0"/>
                  <a:t>  (ordered domain with T elements)</a:t>
                </a:r>
              </a:p>
              <a:p>
                <a:r>
                  <a:rPr lang="en-US" sz="2500" dirty="0"/>
                  <a:t>Database: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500" baseline="30000" dirty="0"/>
              </a:p>
              <a:p>
                <a:r>
                  <a:rPr lang="en-US" sz="2500" dirty="0"/>
                  <a:t>Want (approx.) answers to all queries of the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5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 : </m:t>
                        </m:r>
                        <m:sSub>
                          <m:sSub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𝐺𝑆</m:t>
                    </m:r>
                    <m:d>
                      <m:d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500" dirty="0"/>
                  <a:t>1 (changing a data point in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can increase/decrease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by at most one)</a:t>
                </a:r>
              </a:p>
              <a:p>
                <a:r>
                  <a:rPr lang="en-US" sz="2500" dirty="0"/>
                  <a:t>Idea: answer all T queries by adding noise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5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500" dirty="0"/>
              </a:p>
              <a:p>
                <a:pPr lvl="1"/>
                <a:r>
                  <a:rPr lang="en-US" sz="2500" dirty="0"/>
                  <a:t>Using (simple) composition, this provides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500" dirty="0"/>
                  <a:t>-differential privacy</a:t>
                </a:r>
              </a:p>
              <a:p>
                <a:pPr lvl="1"/>
                <a:r>
                  <a:rPr lang="en-US" sz="2500" dirty="0"/>
                  <a:t>Problem: noise magnitude linear in T; can we do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5704"/>
                <a:ext cx="10515600" cy="3845909"/>
              </a:xfrm>
              <a:blipFill>
                <a:blip r:embed="rId2"/>
                <a:stretch>
                  <a:fillRect l="-870" t="-20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23966" y="5338072"/>
            <a:ext cx="9642431" cy="1457042"/>
            <a:chOff x="1223966" y="5338072"/>
            <a:chExt cx="9642431" cy="1457042"/>
          </a:xfrm>
        </p:grpSpPr>
        <p:sp>
          <p:nvSpPr>
            <p:cNvPr id="5" name="TextBox 4"/>
            <p:cNvSpPr txBox="1"/>
            <p:nvPr/>
          </p:nvSpPr>
          <p:spPr>
            <a:xfrm>
              <a:off x="1223966" y="642578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68128" y="6350890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69222" y="5781303"/>
              <a:ext cx="9203152" cy="492918"/>
              <a:chOff x="1369222" y="5189632"/>
              <a:chExt cx="9203152" cy="49291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6922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98276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9630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20985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82339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36938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050481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66402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277567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891110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50465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11819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173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34528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95882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57237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369222" y="5436091"/>
                <a:ext cx="9203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1936372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2941" y="5518373"/>
              <a:ext cx="100014" cy="262930"/>
              <a:chOff x="5211733" y="4957621"/>
              <a:chExt cx="100014" cy="26293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389511" y="5338072"/>
              <a:ext cx="100014" cy="443231"/>
              <a:chOff x="5211733" y="4777320"/>
              <a:chExt cx="100014" cy="44323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00279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229366" y="5338072"/>
              <a:ext cx="100014" cy="443231"/>
              <a:chOff x="5211733" y="4777320"/>
              <a:chExt cx="100014" cy="44323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745593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69221" y="5518373"/>
              <a:ext cx="100014" cy="262930"/>
              <a:chOff x="5211733" y="4957621"/>
              <a:chExt cx="100014" cy="26293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522361" y="5518373"/>
              <a:ext cx="100014" cy="262930"/>
              <a:chOff x="5211733" y="4957621"/>
              <a:chExt cx="100014" cy="26293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903675" y="645328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803568" y="5462955"/>
                <a:ext cx="1426191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=15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568" y="5462955"/>
                <a:ext cx="1426191" cy="8879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3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all threshold queries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23966" y="1433177"/>
            <a:ext cx="9477375" cy="3756455"/>
            <a:chOff x="1281116" y="1761790"/>
            <a:chExt cx="9477375" cy="3756455"/>
          </a:xfrm>
        </p:grpSpPr>
        <p:sp>
          <p:nvSpPr>
            <p:cNvPr id="4" name="Oval 3"/>
            <p:cNvSpPr/>
            <p:nvPr/>
          </p:nvSpPr>
          <p:spPr>
            <a:xfrm>
              <a:off x="1281116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893573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06030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18487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0944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43401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55858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68315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80772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93229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405686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18143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30600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243057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55514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467978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8734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161746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1225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3717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6208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8700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1191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3683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99802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549290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49631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99460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24716" y="269138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324375" y="2691383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74545" y="1761790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4" idx="0"/>
              <a:endCxn id="20" idx="4"/>
            </p:cNvCxnSpPr>
            <p:nvPr/>
          </p:nvCxnSpPr>
          <p:spPr>
            <a:xfrm flipV="1">
              <a:off x="1426373" y="453628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303887" y="454431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088496" y="453196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870725" y="4531962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641764" y="4536280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978996" y="454431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775854" y="4531960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543078" y="453196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 flipH="1">
              <a:off x="1716886" y="4527198"/>
              <a:ext cx="8858851" cy="703802"/>
              <a:chOff x="1578773" y="4684360"/>
              <a:chExt cx="8858851" cy="703802"/>
            </a:xfrm>
          </p:grpSpPr>
          <p:cxnSp>
            <p:nvCxnSpPr>
              <p:cNvPr id="45" name="Straight Connector 44"/>
              <p:cNvCxnSpPr>
                <a:stCxn id="47" idx="0"/>
              </p:cNvCxnSpPr>
              <p:nvPr/>
            </p:nvCxnSpPr>
            <p:spPr>
              <a:xfrm flipV="1">
                <a:off x="1578773" y="468868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6456287" y="469671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240896" y="468436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4023125" y="4684362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794164" y="4688680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0131396" y="469671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8928254" y="4684360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695478" y="468436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1771865" y="3760600"/>
              <a:ext cx="7903045" cy="491705"/>
              <a:chOff x="1771865" y="3760600"/>
              <a:chExt cx="7903045" cy="491705"/>
            </a:xfrm>
          </p:grpSpPr>
          <p:cxnSp>
            <p:nvCxnSpPr>
              <p:cNvPr id="54" name="Straight Connector 53"/>
              <p:cNvCxnSpPr>
                <a:endCxn id="28" idx="4"/>
              </p:cNvCxnSpPr>
              <p:nvPr/>
            </p:nvCxnSpPr>
            <p:spPr>
              <a:xfrm flipV="1">
                <a:off x="1771865" y="3767137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168698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6627017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9101716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flipH="1">
              <a:off x="2305524" y="3770405"/>
              <a:ext cx="7903045" cy="491705"/>
              <a:chOff x="1771865" y="3760600"/>
              <a:chExt cx="7903045" cy="49170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771865" y="3767137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168698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627017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9101716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>
              <a:stCxn id="28" idx="0"/>
              <a:endCxn id="32" idx="4"/>
            </p:cNvCxnSpPr>
            <p:nvPr/>
          </p:nvCxnSpPr>
          <p:spPr>
            <a:xfrm flipV="1">
              <a:off x="2345059" y="2981897"/>
              <a:ext cx="1224914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238542" y="2990977"/>
              <a:ext cx="1224914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9" idx="0"/>
              <a:endCxn id="33" idx="4"/>
            </p:cNvCxnSpPr>
            <p:nvPr/>
          </p:nvCxnSpPr>
          <p:spPr>
            <a:xfrm flipH="1" flipV="1">
              <a:off x="8469632" y="2981896"/>
              <a:ext cx="1224915" cy="494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0" idx="0"/>
              <a:endCxn id="32" idx="4"/>
            </p:cNvCxnSpPr>
            <p:nvPr/>
          </p:nvCxnSpPr>
          <p:spPr>
            <a:xfrm flipH="1" flipV="1">
              <a:off x="3569973" y="2981897"/>
              <a:ext cx="1224915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34" idx="4"/>
            </p:cNvCxnSpPr>
            <p:nvPr/>
          </p:nvCxnSpPr>
          <p:spPr>
            <a:xfrm flipH="1" flipV="1">
              <a:off x="6019802" y="2052303"/>
              <a:ext cx="2449830" cy="634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4" idx="4"/>
            </p:cNvCxnSpPr>
            <p:nvPr/>
          </p:nvCxnSpPr>
          <p:spPr>
            <a:xfrm flipV="1">
              <a:off x="3569972" y="2052303"/>
              <a:ext cx="2449830" cy="6438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1223966" y="5338072"/>
            <a:ext cx="9642431" cy="1457042"/>
            <a:chOff x="1223966" y="5338072"/>
            <a:chExt cx="9642431" cy="1457042"/>
          </a:xfrm>
        </p:grpSpPr>
        <p:sp>
          <p:nvSpPr>
            <p:cNvPr id="86" name="TextBox 85"/>
            <p:cNvSpPr txBox="1"/>
            <p:nvPr/>
          </p:nvSpPr>
          <p:spPr>
            <a:xfrm>
              <a:off x="1223966" y="642578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68128" y="6350890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369222" y="5781303"/>
              <a:ext cx="9203152" cy="492918"/>
              <a:chOff x="1369222" y="5189632"/>
              <a:chExt cx="9203152" cy="49291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36922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8276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59630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320985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82339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436938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5050481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566402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277567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891110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50465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11819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873173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934528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995882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057237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369222" y="5436091"/>
                <a:ext cx="9203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Oval 133"/>
            <p:cNvSpPr/>
            <p:nvPr/>
          </p:nvSpPr>
          <p:spPr>
            <a:xfrm>
              <a:off x="1936372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162941" y="5518373"/>
              <a:ext cx="100014" cy="262930"/>
              <a:chOff x="5211733" y="4957621"/>
              <a:chExt cx="100014" cy="26293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389511" y="5338072"/>
              <a:ext cx="100014" cy="443231"/>
              <a:chOff x="5211733" y="4777320"/>
              <a:chExt cx="100014" cy="443231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Oval 149"/>
            <p:cNvSpPr/>
            <p:nvPr/>
          </p:nvSpPr>
          <p:spPr>
            <a:xfrm>
              <a:off x="500279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6229366" y="5338072"/>
              <a:ext cx="100014" cy="443231"/>
              <a:chOff x="5211733" y="4777320"/>
              <a:chExt cx="100014" cy="443231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Oval 165"/>
            <p:cNvSpPr/>
            <p:nvPr/>
          </p:nvSpPr>
          <p:spPr>
            <a:xfrm>
              <a:off x="745593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8069221" y="5518373"/>
              <a:ext cx="100014" cy="262930"/>
              <a:chOff x="5211733" y="4957621"/>
              <a:chExt cx="100014" cy="26293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10522361" y="5518373"/>
              <a:ext cx="100014" cy="262930"/>
              <a:chOff x="5211733" y="4957621"/>
              <a:chExt cx="100014" cy="26293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0" name="TextBox 279"/>
          <p:cNvSpPr txBox="1"/>
          <p:nvPr/>
        </p:nvSpPr>
        <p:spPr>
          <a:xfrm>
            <a:off x="1949583" y="4571486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4782712" y="460802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378999" y="459822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3151108" y="458635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6000506" y="4587015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239285" y="4588510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8116539" y="458635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10554850" y="4533312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295932" y="3626642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2758000" y="360065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3914959" y="3591433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250964" y="358267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6351567" y="3591433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7684235" y="358267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10181553" y="3582674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1953604" y="293399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4848786" y="2944078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6809890" y="293399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9686702" y="285445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3094923" y="2135342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8500164" y="2097125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303" name="TextBox 302"/>
          <p:cNvSpPr txBox="1"/>
          <p:nvPr/>
        </p:nvSpPr>
        <p:spPr>
          <a:xfrm>
            <a:off x="6107908" y="1370973"/>
            <a:ext cx="4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15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4903675" y="645328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603441"/>
            <a:ext cx="10367682" cy="6872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38200" y="3643294"/>
            <a:ext cx="10367682" cy="6872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38200" y="2881390"/>
            <a:ext cx="10367682" cy="6872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38200" y="2100600"/>
            <a:ext cx="10367682" cy="6872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ontent Placeholder 11"/>
              <p:cNvSpPr txBox="1">
                <a:spLocks/>
              </p:cNvSpPr>
              <p:nvPr/>
            </p:nvSpPr>
            <p:spPr>
              <a:xfrm>
                <a:off x="7552466" y="1258170"/>
                <a:ext cx="4513433" cy="4970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500" dirty="0"/>
                  <a:t>idea: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log</m:t>
                    </m:r>
                    <m:r>
                      <a:rPr lang="en-US" sz="2500">
                        <a:latin typeface="Cambria Math" charset="0"/>
                      </a:rPr>
                      <m:t> </m:t>
                    </m:r>
                    <m:r>
                      <a:rPr lang="en-US" sz="25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500" dirty="0"/>
                  <a:t> histograms</a:t>
                </a:r>
              </a:p>
            </p:txBody>
          </p:sp>
        </mc:Choice>
        <mc:Fallback xmlns="">
          <p:sp>
            <p:nvSpPr>
              <p:cNvPr id="153" name="Content Placehol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466" y="1258170"/>
                <a:ext cx="4513433" cy="497028"/>
              </a:xfrm>
              <a:prstGeom prst="rect">
                <a:avLst/>
              </a:prstGeom>
              <a:blipFill rotWithShape="0">
                <a:blip r:embed="rId2"/>
                <a:stretch>
                  <a:fillRect t="-106098" b="-1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2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" grpId="0" animBg="1"/>
      <p:bldP spid="149" grpId="0" animBg="1"/>
      <p:bldP spid="151" grpId="0" animBg="1"/>
      <p:bldP spid="15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all threshold queries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1223966" y="5338072"/>
            <a:ext cx="9642431" cy="1457042"/>
            <a:chOff x="1223966" y="5338072"/>
            <a:chExt cx="9642431" cy="1457042"/>
          </a:xfrm>
        </p:grpSpPr>
        <p:sp>
          <p:nvSpPr>
            <p:cNvPr id="86" name="TextBox 85"/>
            <p:cNvSpPr txBox="1"/>
            <p:nvPr/>
          </p:nvSpPr>
          <p:spPr>
            <a:xfrm>
              <a:off x="1223966" y="642578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68128" y="6350890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369222" y="5781303"/>
              <a:ext cx="9203152" cy="492918"/>
              <a:chOff x="1369222" y="5189632"/>
              <a:chExt cx="9203152" cy="49291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36922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8276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59630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320985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82339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436938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5050481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566402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277567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891110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504653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118196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8731739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9345282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9958825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0572374" y="5189632"/>
                <a:ext cx="0" cy="4929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369222" y="5436091"/>
                <a:ext cx="9203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Oval 133"/>
            <p:cNvSpPr/>
            <p:nvPr/>
          </p:nvSpPr>
          <p:spPr>
            <a:xfrm>
              <a:off x="1936372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162941" y="5518373"/>
              <a:ext cx="100014" cy="262930"/>
              <a:chOff x="5211733" y="4957621"/>
              <a:chExt cx="100014" cy="26293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389511" y="5338072"/>
              <a:ext cx="100014" cy="443231"/>
              <a:chOff x="5211733" y="4777320"/>
              <a:chExt cx="100014" cy="443231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Oval 149"/>
            <p:cNvSpPr/>
            <p:nvPr/>
          </p:nvSpPr>
          <p:spPr>
            <a:xfrm>
              <a:off x="500279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6229366" y="5338072"/>
              <a:ext cx="100014" cy="443231"/>
              <a:chOff x="5211733" y="4777320"/>
              <a:chExt cx="100014" cy="443231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211733" y="4777320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Oval 165"/>
            <p:cNvSpPr/>
            <p:nvPr/>
          </p:nvSpPr>
          <p:spPr>
            <a:xfrm>
              <a:off x="7455937" y="5681290"/>
              <a:ext cx="100013" cy="10001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8069221" y="5518373"/>
              <a:ext cx="100014" cy="262930"/>
              <a:chOff x="5211733" y="4957621"/>
              <a:chExt cx="100014" cy="26293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10522361" y="5518373"/>
              <a:ext cx="100014" cy="262930"/>
              <a:chOff x="5211733" y="4957621"/>
              <a:chExt cx="100014" cy="26293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5211734" y="5120538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211733" y="4957621"/>
                <a:ext cx="100013" cy="10001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9" name="TextBox 318"/>
          <p:cNvSpPr txBox="1"/>
          <p:nvPr/>
        </p:nvSpPr>
        <p:spPr>
          <a:xfrm>
            <a:off x="4903675" y="6453289"/>
            <a:ext cx="3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1295932" y="1370973"/>
            <a:ext cx="9657187" cy="3606388"/>
            <a:chOff x="1295932" y="1370973"/>
            <a:chExt cx="9657187" cy="3606388"/>
          </a:xfrm>
        </p:grpSpPr>
        <p:sp>
          <p:nvSpPr>
            <p:cNvPr id="280" name="TextBox 279"/>
            <p:cNvSpPr txBox="1"/>
            <p:nvPr/>
          </p:nvSpPr>
          <p:spPr>
            <a:xfrm>
              <a:off x="1949583" y="4571486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782712" y="4608029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4378999" y="459822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3151108" y="458635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000506" y="4587015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7239285" y="4588510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116539" y="458635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0554850" y="453331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295932" y="362664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2758000" y="360065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250964" y="358267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6351567" y="3591433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7684235" y="358267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0181553" y="3582674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953604" y="2933999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848786" y="2944078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809890" y="2933999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9686702" y="2854459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3094923" y="2135342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8500164" y="2097125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8</a:t>
              </a:r>
              <a:endParaRPr lang="en-US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107908" y="1370973"/>
              <a:ext cx="44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14959" y="3591433"/>
              <a:ext cx="39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223966" y="1433177"/>
            <a:ext cx="9477375" cy="3756455"/>
            <a:chOff x="1281116" y="1761790"/>
            <a:chExt cx="9477375" cy="3756455"/>
          </a:xfrm>
        </p:grpSpPr>
        <p:sp>
          <p:nvSpPr>
            <p:cNvPr id="151" name="Oval 150"/>
            <p:cNvSpPr/>
            <p:nvPr/>
          </p:nvSpPr>
          <p:spPr>
            <a:xfrm>
              <a:off x="1281116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893573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2506030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118487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3730944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343401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4955858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568315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180772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793229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405686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018143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630600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9243057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9855514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10467978" y="5227732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58734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0161746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281225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3717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26208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648700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711919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8936834" y="4245768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2199802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9549290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649631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099460" y="347662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424716" y="2691384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324375" y="2691383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874545" y="1761790"/>
              <a:ext cx="290513" cy="29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>
              <a:stCxn id="151" idx="0"/>
              <a:endCxn id="175" idx="4"/>
            </p:cNvCxnSpPr>
            <p:nvPr/>
          </p:nvCxnSpPr>
          <p:spPr>
            <a:xfrm flipV="1">
              <a:off x="1426373" y="453628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6303887" y="454431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5088496" y="453196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V="1">
              <a:off x="3870725" y="4531962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2641764" y="4536280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9978996" y="454431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8775854" y="4531960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7543078" y="4531961"/>
              <a:ext cx="306228" cy="69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 flipH="1">
              <a:off x="1716886" y="4527198"/>
              <a:ext cx="8858851" cy="703802"/>
              <a:chOff x="1578773" y="4684360"/>
              <a:chExt cx="8858851" cy="703802"/>
            </a:xfrm>
          </p:grpSpPr>
          <p:cxnSp>
            <p:nvCxnSpPr>
              <p:cNvPr id="219" name="Straight Connector 218"/>
              <p:cNvCxnSpPr>
                <a:stCxn id="221" idx="0"/>
              </p:cNvCxnSpPr>
              <p:nvPr/>
            </p:nvCxnSpPr>
            <p:spPr>
              <a:xfrm flipV="1">
                <a:off x="1578773" y="468868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6456287" y="469671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V="1">
                <a:off x="5240896" y="468436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4023125" y="4684362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2794164" y="4688680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10131396" y="469671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8928254" y="4684360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7695478" y="4684361"/>
                <a:ext cx="306228" cy="6914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771865" y="3760600"/>
              <a:ext cx="7903045" cy="491705"/>
              <a:chOff x="1771865" y="3760600"/>
              <a:chExt cx="7903045" cy="491705"/>
            </a:xfrm>
          </p:grpSpPr>
          <p:cxnSp>
            <p:nvCxnSpPr>
              <p:cNvPr id="215" name="Straight Connector 214"/>
              <p:cNvCxnSpPr>
                <a:endCxn id="183" idx="4"/>
              </p:cNvCxnSpPr>
              <p:nvPr/>
            </p:nvCxnSpPr>
            <p:spPr>
              <a:xfrm flipV="1">
                <a:off x="1771865" y="3767137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4168698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6627017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9101716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 flipH="1">
              <a:off x="2305524" y="3770405"/>
              <a:ext cx="7903045" cy="491705"/>
              <a:chOff x="1771865" y="3760600"/>
              <a:chExt cx="7903045" cy="491705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flipV="1">
                <a:off x="1771865" y="3767137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4168698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6627017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9101716" y="3760600"/>
                <a:ext cx="573194" cy="485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>
              <a:stCxn id="183" idx="0"/>
              <a:endCxn id="187" idx="4"/>
            </p:cNvCxnSpPr>
            <p:nvPr/>
          </p:nvCxnSpPr>
          <p:spPr>
            <a:xfrm flipV="1">
              <a:off x="2345059" y="2981897"/>
              <a:ext cx="1224914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7238542" y="2990977"/>
              <a:ext cx="1224914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84" idx="0"/>
              <a:endCxn id="188" idx="4"/>
            </p:cNvCxnSpPr>
            <p:nvPr/>
          </p:nvCxnSpPr>
          <p:spPr>
            <a:xfrm flipH="1" flipV="1">
              <a:off x="8469632" y="2981896"/>
              <a:ext cx="1224915" cy="494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85" idx="0"/>
              <a:endCxn id="187" idx="4"/>
            </p:cNvCxnSpPr>
            <p:nvPr/>
          </p:nvCxnSpPr>
          <p:spPr>
            <a:xfrm flipH="1" flipV="1">
              <a:off x="3569973" y="2981897"/>
              <a:ext cx="1224915" cy="494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endCxn id="191" idx="4"/>
            </p:cNvCxnSpPr>
            <p:nvPr/>
          </p:nvCxnSpPr>
          <p:spPr>
            <a:xfrm flipH="1" flipV="1">
              <a:off x="6019802" y="2052303"/>
              <a:ext cx="2449830" cy="634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endCxn id="191" idx="4"/>
            </p:cNvCxnSpPr>
            <p:nvPr/>
          </p:nvCxnSpPr>
          <p:spPr>
            <a:xfrm flipV="1">
              <a:off x="3569972" y="2052303"/>
              <a:ext cx="2449830" cy="6438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/>
          <p:nvPr/>
        </p:nvGrpSpPr>
        <p:grpSpPr>
          <a:xfrm>
            <a:off x="1927369" y="2939782"/>
            <a:ext cx="3421263" cy="2396529"/>
            <a:chOff x="1927369" y="2939782"/>
            <a:chExt cx="3421263" cy="2396529"/>
          </a:xfrm>
        </p:grpSpPr>
        <p:sp>
          <p:nvSpPr>
            <p:cNvPr id="228" name="Oval 227"/>
            <p:cNvSpPr/>
            <p:nvPr/>
          </p:nvSpPr>
          <p:spPr>
            <a:xfrm>
              <a:off x="3800157" y="3736410"/>
              <a:ext cx="607602" cy="60760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1927369" y="2939782"/>
              <a:ext cx="3421263" cy="2396529"/>
              <a:chOff x="1927369" y="2939782"/>
              <a:chExt cx="3421263" cy="2396529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1927369" y="2939782"/>
                <a:ext cx="607602" cy="60760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741030" y="4728709"/>
                <a:ext cx="607602" cy="60760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2" name="Group 231"/>
          <p:cNvGrpSpPr/>
          <p:nvPr/>
        </p:nvGrpSpPr>
        <p:grpSpPr>
          <a:xfrm>
            <a:off x="3512823" y="1732744"/>
            <a:ext cx="2443653" cy="3109205"/>
            <a:chOff x="3512823" y="1732744"/>
            <a:chExt cx="2443653" cy="3109205"/>
          </a:xfrm>
        </p:grpSpPr>
        <p:cxnSp>
          <p:nvCxnSpPr>
            <p:cNvPr id="233" name="Straight Connector 232"/>
            <p:cNvCxnSpPr/>
            <p:nvPr/>
          </p:nvCxnSpPr>
          <p:spPr>
            <a:xfrm flipH="1">
              <a:off x="3512823" y="1732744"/>
              <a:ext cx="2443653" cy="63002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 flipV="1">
              <a:off x="3522088" y="2696439"/>
              <a:ext cx="1215650" cy="45157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658090" y="3443483"/>
              <a:ext cx="633975" cy="4464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5059318" y="4204707"/>
              <a:ext cx="236179" cy="63724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10803568" y="5462955"/>
                <a:ext cx="1426191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=15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568" y="5462955"/>
                <a:ext cx="1426191" cy="887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Answering all threshold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/>
                  <a:t>What we get (using basic composition):</a:t>
                </a:r>
              </a:p>
              <a:p>
                <a:pPr lvl="1"/>
                <a:r>
                  <a:rPr lang="en-US" sz="2700" dirty="0"/>
                  <a:t>Computing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latin typeface="Cambria Math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sz="2700" dirty="0"/>
                  <a:t> histograms, each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7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7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charset="0"/>
                          </a:rPr>
                          <m:t>𝜖</m:t>
                        </m:r>
                      </m:num>
                      <m:den>
                        <m:func>
                          <m:funcPr>
                            <m:ctrlPr>
                              <a:rPr lang="en-US" sz="27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7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func>
                      </m:den>
                    </m:f>
                  </m:oMath>
                </a14:m>
                <a:endParaRPr lang="en-US" sz="2700" dirty="0"/>
              </a:p>
              <a:p>
                <a:pPr lvl="2"/>
                <a:r>
                  <a:rPr lang="en-US" sz="2700" dirty="0"/>
                  <a:t>E.g., add noise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 charset="0"/>
                      </a:rPr>
                      <m:t>Lap</m:t>
                    </m:r>
                    <m:r>
                      <a:rPr lang="en-US" sz="2700" b="0" i="0" smtClean="0">
                        <a:latin typeface="Cambria Math" charset="0"/>
                      </a:rPr>
                      <m:t>(</m:t>
                    </m:r>
                    <m:r>
                      <a:rPr lang="en-US" sz="2700" b="0" i="1" smtClean="0">
                        <a:latin typeface="Cambria Math" charset="0"/>
                      </a:rPr>
                      <m:t>2</m:t>
                    </m:r>
                    <m:r>
                      <a:rPr lang="en-US" sz="2700" b="0" i="1" smtClean="0">
                        <a:latin typeface="Cambria Math" charset="0"/>
                      </a:rPr>
                      <m:t>𝜖</m:t>
                    </m:r>
                    <m:r>
                      <a:rPr lang="en-US" sz="2700" b="0" i="1" smtClean="0">
                        <a:latin typeface="Cambria Math" charset="0"/>
                      </a:rPr>
                      <m:t>/</m:t>
                    </m:r>
                    <m:func>
                      <m:func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latin typeface="Cambria Math" charset="0"/>
                          </a:rPr>
                          <m:t>𝑇</m:t>
                        </m:r>
                        <m:r>
                          <a:rPr lang="en-US" sz="2700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700" dirty="0"/>
                  <a:t> to each count </a:t>
                </a:r>
              </a:p>
              <a:p>
                <a:pPr lvl="3"/>
                <a:r>
                  <a:rPr lang="en-US" sz="2700" dirty="0"/>
                  <a:t>Noise variance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charset="0"/>
                      </a:rPr>
                      <m:t>	</m:t>
                    </m:r>
                    <m:r>
                      <a:rPr lang="en-US" sz="2700" b="0" i="1" dirty="0" smtClean="0">
                        <a:latin typeface="Cambria Math" charset="0"/>
                      </a:rPr>
                      <m:t>~</m:t>
                    </m:r>
                    <m:sSup>
                      <m:sSupPr>
                        <m:ctrlPr>
                          <a:rPr lang="en-US" sz="2700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700" b="0" i="1" dirty="0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700" b="0" i="0" dirty="0" smtClean="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700" b="0" i="1" dirty="0" smtClean="0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27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7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7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00" dirty="0"/>
              </a:p>
              <a:p>
                <a:pPr lvl="1"/>
                <a:r>
                  <a:rPr lang="en-US" sz="2700" dirty="0"/>
                  <a:t>Each answer to threshold query is sum of (at most)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700" i="1">
                            <a:latin typeface="Cambria Math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sz="2700" dirty="0"/>
                  <a:t> noisy estimates</a:t>
                </a:r>
              </a:p>
              <a:p>
                <a:pPr lvl="1"/>
                <a:r>
                  <a:rPr lang="en-US" sz="2700" dirty="0"/>
                  <a:t>Overall noise variance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charset="0"/>
                      </a:rPr>
                      <m:t>~</m:t>
                    </m:r>
                    <m:sSup>
                      <m:sSupPr>
                        <m:ctrlPr>
                          <a:rPr lang="en-US" sz="2700" i="1" dirty="0">
                            <a:latin typeface="Cambria Math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700" b="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 b="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700" b="0" i="1" dirty="0" smtClean="0">
                                <a:latin typeface="Cambria Math" charset="0"/>
                              </a:rPr>
                              <m:t>𝑇</m:t>
                            </m:r>
                          </m:e>
                        </m:func>
                        <m:d>
                          <m:dPr>
                            <m:ctrlPr>
                              <a:rPr lang="en-US" sz="2700" i="1" dirty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700" i="1" dirty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7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700" i="1" dirty="0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27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7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00" dirty="0"/>
              </a:p>
              <a:p>
                <a:pPr lvl="2"/>
                <a:r>
                  <a:rPr lang="en-US" sz="2700" dirty="0" err="1"/>
                  <a:t>Whp</a:t>
                </a:r>
                <a:r>
                  <a:rPr lang="en-US" sz="2700" dirty="0"/>
                  <a:t> noise magnitude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charset="0"/>
                          </a:rPr>
                          <m:t>𝑝𝑜𝑙𝑦𝑙𝑜𝑔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700" b="0" i="1" smtClean="0">
                            <a:latin typeface="Cambria Math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6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9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Linkage </a:t>
            </a:r>
            <a:r>
              <a:rPr lang="en-US" sz="3200" dirty="0">
                <a:solidFill>
                  <a:srgbClr val="0070C0"/>
                </a:solidFill>
              </a:rPr>
              <a:t>Attacks [Sweeney 2000]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7850" y="1371600"/>
            <a:ext cx="4032250" cy="4889500"/>
            <a:chOff x="159" y="1026"/>
            <a:chExt cx="2540" cy="3080"/>
          </a:xfrm>
          <a:effectLst/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9" y="1026"/>
              <a:ext cx="2540" cy="2540"/>
              <a:chOff x="930" y="1026"/>
              <a:chExt cx="2540" cy="2540"/>
            </a:xfrm>
          </p:grpSpPr>
          <p:sp>
            <p:nvSpPr>
              <p:cNvPr id="398341" name="Oval 5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2540" cy="2540"/>
              </a:xfrm>
              <a:prstGeom prst="ellipse">
                <a:avLst/>
              </a:prstGeom>
              <a:solidFill>
                <a:srgbClr val="FF99CC">
                  <a:alpha val="2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8342" name="Text Box 6"/>
              <p:cNvSpPr txBox="1">
                <a:spLocks noChangeArrowheads="1"/>
              </p:cNvSpPr>
              <p:nvPr/>
            </p:nvSpPr>
            <p:spPr bwMode="auto">
              <a:xfrm>
                <a:off x="1338" y="1253"/>
                <a:ext cx="997" cy="1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Ethnicity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visit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Diagnosis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Procedure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Medication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Total Charge</a:t>
                </a:r>
              </a:p>
            </p:txBody>
          </p:sp>
          <p:sp>
            <p:nvSpPr>
              <p:cNvPr id="398343" name="Text Box 7"/>
              <p:cNvSpPr txBox="1">
                <a:spLocks noChangeArrowheads="1"/>
              </p:cNvSpPr>
              <p:nvPr/>
            </p:nvSpPr>
            <p:spPr bwMode="auto">
              <a:xfrm>
                <a:off x="2381" y="1706"/>
                <a:ext cx="997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ZIP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Birth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Sex</a:t>
                </a:r>
              </a:p>
            </p:txBody>
          </p:sp>
        </p:grpSp>
        <p:sp>
          <p:nvSpPr>
            <p:cNvPr id="398344" name="Text Box 8"/>
            <p:cNvSpPr txBox="1">
              <a:spLocks noChangeArrowheads="1"/>
            </p:cNvSpPr>
            <p:nvPr/>
          </p:nvSpPr>
          <p:spPr bwMode="auto">
            <a:xfrm>
              <a:off x="908" y="3702"/>
              <a:ext cx="10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Anonymized GIC data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311900" y="1371600"/>
            <a:ext cx="4032250" cy="4889500"/>
            <a:chOff x="3016" y="1026"/>
            <a:chExt cx="2540" cy="3080"/>
          </a:xfrm>
          <a:effectLst/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16" y="1026"/>
              <a:ext cx="2540" cy="2540"/>
              <a:chOff x="2381" y="1026"/>
              <a:chExt cx="2540" cy="2540"/>
            </a:xfrm>
          </p:grpSpPr>
          <p:sp>
            <p:nvSpPr>
              <p:cNvPr id="398347" name="Oval 11"/>
              <p:cNvSpPr>
                <a:spLocks noChangeArrowheads="1"/>
              </p:cNvSpPr>
              <p:nvPr/>
            </p:nvSpPr>
            <p:spPr bwMode="auto">
              <a:xfrm>
                <a:off x="2381" y="1026"/>
                <a:ext cx="2540" cy="2540"/>
              </a:xfrm>
              <a:prstGeom prst="ellipse">
                <a:avLst/>
              </a:prstGeom>
              <a:solidFill>
                <a:srgbClr val="99CCFF">
                  <a:alpha val="2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8348" name="Text Box 12"/>
              <p:cNvSpPr txBox="1">
                <a:spLocks noChangeArrowheads="1"/>
              </p:cNvSpPr>
              <p:nvPr/>
            </p:nvSpPr>
            <p:spPr bwMode="auto">
              <a:xfrm>
                <a:off x="2381" y="1706"/>
                <a:ext cx="997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ZIP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Birth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Sex</a:t>
                </a:r>
              </a:p>
            </p:txBody>
          </p:sp>
          <p:sp>
            <p:nvSpPr>
              <p:cNvPr id="398349" name="Text Box 13"/>
              <p:cNvSpPr txBox="1">
                <a:spLocks noChangeArrowheads="1"/>
              </p:cNvSpPr>
              <p:nvPr/>
            </p:nvSpPr>
            <p:spPr bwMode="auto">
              <a:xfrm>
                <a:off x="3470" y="1162"/>
                <a:ext cx="997" cy="2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Name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Address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Date registered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Party affiliation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Date last voted</a:t>
                </a:r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3651" y="3702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Voter registration</a:t>
              </a:r>
            </a:p>
          </p:txBody>
        </p:sp>
      </p:grpSp>
      <p:sp>
        <p:nvSpPr>
          <p:cNvPr id="398352" name="Oval 16"/>
          <p:cNvSpPr>
            <a:spLocks noChangeArrowheads="1"/>
          </p:cNvSpPr>
          <p:nvPr/>
        </p:nvSpPr>
        <p:spPr bwMode="auto">
          <a:xfrm>
            <a:off x="1847850" y="1371600"/>
            <a:ext cx="4032250" cy="4032250"/>
          </a:xfrm>
          <a:prstGeom prst="ellipse">
            <a:avLst/>
          </a:prstGeom>
          <a:solidFill>
            <a:srgbClr val="FF99CC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latin typeface="Comic Sans MS" pitchFamily="66" charset="0"/>
              </a:rPr>
              <a:t>GIC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Group Insurance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Commission</a:t>
            </a:r>
            <a:br>
              <a:rPr lang="en-US" sz="2000" dirty="0">
                <a:latin typeface="Comic Sans MS" pitchFamily="66" charset="0"/>
              </a:rPr>
            </a:br>
            <a:endParaRPr lang="en-US" sz="2000" dirty="0">
              <a:latin typeface="Comic Sans MS" pitchFamily="66" charset="0"/>
            </a:endParaRPr>
          </a:p>
          <a:p>
            <a:pPr algn="ctr" rtl="0"/>
            <a:r>
              <a:rPr lang="en-US" sz="2000" dirty="0">
                <a:latin typeface="Comic Sans MS" pitchFamily="66" charset="0"/>
              </a:rPr>
              <a:t>patient specific data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dirty="0">
                <a:latin typeface="Comic Sans MS" pitchFamily="66" charset="0"/>
              </a:rPr>
              <a:t> 135,000 patients)</a:t>
            </a:r>
          </a:p>
          <a:p>
            <a:pPr algn="ctr" rtl="0"/>
            <a:endParaRPr lang="en-US" sz="2000" dirty="0">
              <a:latin typeface="Comic Sans MS" pitchFamily="66" charset="0"/>
            </a:endParaRPr>
          </a:p>
          <a:p>
            <a:pPr lvl="1" algn="ctr" rtl="0"/>
            <a:r>
              <a:rPr lang="en-US" sz="2000" dirty="0"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dirty="0">
                <a:latin typeface="Comic Sans MS" pitchFamily="66" charset="0"/>
              </a:rPr>
              <a:t>100 attributes   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per encounter   </a:t>
            </a:r>
          </a:p>
          <a:p>
            <a:pPr lvl="2" algn="ctr" rtl="0"/>
            <a:endParaRPr lang="en-US" sz="2000" dirty="0">
              <a:latin typeface="Comic Sans MS" pitchFamily="66" charset="0"/>
            </a:endParaRPr>
          </a:p>
          <a:p>
            <a:pPr lvl="2" algn="ctr" rtl="0"/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Anonymized</a:t>
            </a:r>
            <a:r>
              <a:rPr lang="en-US" sz="2000" dirty="0">
                <a:latin typeface="Comic Sans MS" pitchFamily="66" charset="0"/>
              </a:rPr>
              <a:t>          </a:t>
            </a:r>
          </a:p>
          <a:p>
            <a:pPr lvl="2" algn="ctr" rtl="0"/>
            <a:endParaRPr lang="en-US" sz="2400" dirty="0">
              <a:latin typeface="Comic Sans MS" pitchFamily="66" charset="0"/>
            </a:endParaRPr>
          </a:p>
        </p:txBody>
      </p:sp>
      <p:sp>
        <p:nvSpPr>
          <p:cNvPr id="398354" name="Oval 18"/>
          <p:cNvSpPr>
            <a:spLocks noChangeArrowheads="1"/>
          </p:cNvSpPr>
          <p:nvPr/>
        </p:nvSpPr>
        <p:spPr bwMode="auto">
          <a:xfrm>
            <a:off x="6311900" y="1371600"/>
            <a:ext cx="4032250" cy="4032250"/>
          </a:xfrm>
          <a:prstGeom prst="ellipse">
            <a:avLst/>
          </a:prstGeom>
          <a:solidFill>
            <a:srgbClr val="99CCFF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>
                <a:latin typeface="Comic Sans MS" pitchFamily="66" charset="0"/>
              </a:rPr>
              <a:t>Voter registration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of Cambridge MA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lvl="1" algn="ctr" rtl="0"/>
            <a:r>
              <a:rPr lang="en-US" sz="2000">
                <a:latin typeface="Comic Sans MS" pitchFamily="66" charset="0"/>
              </a:rPr>
              <a:t>“Public records” </a:t>
            </a:r>
          </a:p>
          <a:p>
            <a:pPr lvl="1" algn="ctr" rtl="0"/>
            <a:r>
              <a:rPr lang="en-US" sz="2000">
                <a:latin typeface="Comic Sans MS" pitchFamily="66" charset="0"/>
              </a:rPr>
              <a:t>open for inspection by anyone</a:t>
            </a:r>
          </a:p>
          <a:p>
            <a:pPr lvl="1" algn="ctr" rtl="0"/>
            <a:endParaRPr lang="en-US" sz="2000">
              <a:latin typeface="Comic Sans MS" pitchFamily="66" charset="0"/>
            </a:endParaRPr>
          </a:p>
          <a:p>
            <a:pPr algn="ctr" rtl="0"/>
            <a:endParaRPr 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1.48148E-6 L 0.07773 -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9752 -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52" grpId="0" animBg="1"/>
      <p:bldP spid="398352" grpId="1" animBg="1"/>
      <p:bldP spid="398354" grpId="0" animBg="1"/>
      <p:bldP spid="398354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vs. Node Privacy - Counting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3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m:rPr>
                          <m:nor/>
                        </m:rPr>
                        <a:rPr lang="en-US" sz="2300" dirty="0"/>
                        <m:t>taken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m:rPr>
                          <m:nor/>
                        </m:rPr>
                        <a:rPr lang="en-US" sz="2300" dirty="0"/>
                        <m:t>over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m:rPr>
                          <m:nor/>
                        </m:rPr>
                        <a:rPr lang="en-US" sz="2300" dirty="0"/>
                        <m:t>neighboring</m:t>
                      </m:r>
                      <m:r>
                        <m:rPr>
                          <m:nor/>
                        </m:rPr>
                        <a:rPr lang="en-US" sz="2300" dirty="0"/>
                        <m:t> 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sz="230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𝐿𝑎</m:t>
                      </m:r>
                      <m:sSup>
                        <m:sSup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3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>
                  <a:sym typeface="Symbol" pitchFamily="18" charset="2"/>
                </a:endParaRPr>
              </a:p>
              <a:p>
                <a:endParaRPr lang="en-US" sz="2600" dirty="0">
                  <a:sym typeface="Symbol"/>
                </a:endParaRPr>
              </a:p>
              <a:p>
                <a:r>
                  <a:rPr lang="en-US" sz="2600" dirty="0">
                    <a:sym typeface="Symbol"/>
                  </a:rPr>
                  <a:t>Counting edges: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2600" i="1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sz="2600" i="1" dirty="0"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  <m:r>
                      <a:rPr lang="en-US" sz="2600" i="1" dirty="0">
                        <a:latin typeface="Cambria Math"/>
                        <a:sym typeface="Symbol"/>
                      </a:rPr>
                      <m:t>)= 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600" i="1" baseline="-25000" dirty="0"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/>
                  <a:t> where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600" i="1" baseline="-25000" dirty="0"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600" baseline="-25000" dirty="0"/>
              </a:p>
              <a:p>
                <a:r>
                  <a:rPr lang="en-US" sz="2600" dirty="0"/>
                  <a:t>Edge privacy: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1, noise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600" dirty="0"/>
              </a:p>
              <a:p>
                <a:r>
                  <a:rPr lang="en-US" sz="2600" dirty="0"/>
                  <a:t>Node privacy: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n, noise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7289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Exponential Sampling [MT07]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Rectangle 2"/>
              <p:cNvSpPr>
                <a:spLocks noGrp="1" noChangeArrowheads="1"/>
              </p:cNvSpPr>
              <p:nvPr>
                <p:ph sz="quarter" idx="1"/>
              </p:nvPr>
            </p:nvSpPr>
            <p:spPr>
              <a:ln/>
            </p:spPr>
            <p:txBody>
              <a:bodyPr vert="horz" lIns="91440" tIns="45720" rIns="132080" bIns="45720" rtlCol="0">
                <a:noAutofit/>
              </a:bodyPr>
              <a:lstStyle/>
              <a:p>
                <a:pPr marL="342900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/>
                  <a:t>= {books read by </a:t>
                </a:r>
                <a:r>
                  <a:rPr lang="en-US" sz="2500" dirty="0" err="1"/>
                  <a:t>i</a:t>
                </a:r>
                <a:r>
                  <a:rPr lang="en-US" sz="2500" dirty="0"/>
                  <a:t> this year},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500" dirty="0"/>
                  <a:t> = {book names}</a:t>
                </a:r>
              </a:p>
              <a:p>
                <a:pPr marL="342900">
                  <a:lnSpc>
                    <a:spcPct val="80000"/>
                  </a:lnSpc>
                </a:pPr>
                <a:r>
                  <a:rPr lang="en-US" sz="2500" dirty="0">
                    <a:ea typeface="Apple Symbols" charset="0"/>
                    <a:cs typeface="Apple Symbols" charset="0"/>
                  </a:rPr>
                  <a:t>“Score” of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𝑦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∈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𝑌</m:t>
                    </m:r>
                  </m:oMath>
                </a14:m>
                <a:r>
                  <a:rPr lang="en-US" sz="2500" dirty="0">
                    <a:ea typeface="Apple Symbols" charset="0"/>
                    <a:cs typeface="Apple Symbols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𝑞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  <a:ea typeface="Apple Symbols" charset="0"/>
                            <a:cs typeface="Apple Symbols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/>
                            <a:ea typeface="Apple Symbols" charset="0"/>
                            <a:cs typeface="Apple Symbols" charset="0"/>
                          </a:rPr>
                          <m:t>𝑦</m:t>
                        </m:r>
                        <m:r>
                          <a:rPr lang="en-US" sz="2500" i="1">
                            <a:latin typeface="Cambria Math"/>
                            <a:ea typeface="Apple Symbols" charset="0"/>
                            <a:cs typeface="Apple Symbols" charset="0"/>
                          </a:rPr>
                          <m:t>,</m:t>
                        </m:r>
                        <m:r>
                          <a:rPr lang="en-US" sz="2500" i="1">
                            <a:latin typeface="Cambria Math"/>
                            <a:ea typeface="Apple Symbols" charset="0"/>
                            <a:cs typeface="Apple Symbols" charset="0"/>
                          </a:rPr>
                          <m:t>𝑥</m:t>
                        </m:r>
                      </m:e>
                    </m:d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=#{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𝑖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: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𝑦</m:t>
                    </m:r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∈</m:t>
                    </m:r>
                    <m:sSub>
                      <m:sSubPr>
                        <m:ctrlPr>
                          <a:rPr lang="en-US" sz="2500" i="1">
                            <a:latin typeface="Cambria Math" charset="0"/>
                            <a:ea typeface="Apple Symbols" charset="0"/>
                            <a:cs typeface="Apple Symbols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  <a:ea typeface="Apple Symbols" charset="0"/>
                            <a:cs typeface="Apple Symbols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/>
                            <a:ea typeface="Apple Symbols" charset="0"/>
                            <a:cs typeface="Apple Symbols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latin typeface="Cambria Math"/>
                        <a:ea typeface="Apple Symbols" charset="0"/>
                        <a:cs typeface="Apple Symbols" charset="0"/>
                      </a:rPr>
                      <m:t>}</m:t>
                    </m:r>
                  </m:oMath>
                </a14:m>
                <a:endParaRPr lang="en-US" sz="2500" dirty="0"/>
              </a:p>
              <a:p>
                <a:pPr marL="342900">
                  <a:lnSpc>
                    <a:spcPct val="80000"/>
                  </a:lnSpc>
                </a:pPr>
                <a:r>
                  <a:rPr lang="en-US" sz="2500" dirty="0">
                    <a:solidFill>
                      <a:srgbClr val="C00000"/>
                    </a:solidFill>
                  </a:rPr>
                  <a:t>Goal:</a:t>
                </a:r>
                <a:r>
                  <a:rPr lang="en-US" sz="2500" dirty="0"/>
                  <a:t> output book read by most</a:t>
                </a:r>
              </a:p>
              <a:p>
                <a:pPr marL="342900">
                  <a:lnSpc>
                    <a:spcPct val="80000"/>
                  </a:lnSpc>
                </a:pPr>
                <a:endParaRPr lang="en-US" sz="2500" dirty="0"/>
              </a:p>
              <a:p>
                <a:r>
                  <a:rPr lang="en-US" sz="2500" dirty="0">
                    <a:solidFill>
                      <a:srgbClr val="C00000"/>
                    </a:solidFill>
                  </a:rPr>
                  <a:t>Mechanism: </a:t>
                </a:r>
                <a:r>
                  <a:rPr lang="en-US" sz="2500" dirty="0"/>
                  <a:t>given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500" dirty="0"/>
                  <a:t>, output book name </a:t>
                </a:r>
                <a:r>
                  <a:rPr lang="en-US" sz="2500" dirty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y</a:t>
                </a:r>
                <a:r>
                  <a:rPr lang="en-US" sz="2500" dirty="0"/>
                  <a:t> with probability prop to </a:t>
                </a:r>
              </a:p>
              <a:p>
                <a:pPr lvl="1"/>
                <a:r>
                  <a:rPr lang="en-US" sz="2100" i="0" dirty="0" err="1">
                    <a:latin typeface="+mj-lt"/>
                  </a:rPr>
                  <a:t>exp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en-US" sz="21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500" b="1" dirty="0"/>
              </a:p>
              <a:p>
                <a:r>
                  <a:rPr lang="en-US" sz="2500" dirty="0">
                    <a:solidFill>
                      <a:srgbClr val="C00000"/>
                    </a:solidFill>
                  </a:rPr>
                  <a:t>Claim:</a:t>
                </a:r>
                <a:r>
                  <a:rPr lang="en-US" sz="2500" dirty="0">
                    <a:solidFill>
                      <a:srgbClr val="C00000"/>
                    </a:solidFill>
                    <a:ea typeface="Lucida Grande" charset="0"/>
                    <a:cs typeface="Lucida Grande" charset="0"/>
                  </a:rPr>
                  <a:t> </a:t>
                </a:r>
                <a:r>
                  <a:rPr lang="en-US" sz="2500" dirty="0">
                    <a:ea typeface="Lucida Grande" charset="0"/>
                    <a:cs typeface="Lucida Grande" charset="0"/>
                  </a:rPr>
                  <a:t>Mechanism is ε-differentially private</a:t>
                </a:r>
                <a:endParaRPr lang="en-US" sz="2500" dirty="0"/>
              </a:p>
              <a:p>
                <a:endParaRPr lang="en-US" sz="2500" b="1" dirty="0"/>
              </a:p>
              <a:p>
                <a:r>
                  <a:rPr lang="en-US" sz="2500" dirty="0">
                    <a:solidFill>
                      <a:srgbClr val="C00000"/>
                    </a:solidFill>
                  </a:rPr>
                  <a:t>Claim: </a:t>
                </a:r>
                <a:r>
                  <a:rPr lang="en-US" sz="2500" dirty="0"/>
                  <a:t>If most popular website has score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𝑇</m:t>
                    </m:r>
                    <m:r>
                      <a:rPr lang="en-US" sz="25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5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r>
                          <a:rPr lang="en-US" sz="2500" i="1">
                            <a:latin typeface="Cambria Math"/>
                          </a:rPr>
                          <m:t>𝑞</m:t>
                        </m:r>
                        <m:r>
                          <a:rPr lang="en-US" sz="2500" i="1">
                            <a:latin typeface="Cambria Math"/>
                          </a:rPr>
                          <m:t>(</m:t>
                        </m:r>
                        <m:r>
                          <a:rPr lang="en-US" sz="2500" i="1">
                            <a:latin typeface="Cambria Math"/>
                          </a:rPr>
                          <m:t>𝑦</m:t>
                        </m:r>
                        <m:r>
                          <a:rPr lang="en-US" sz="2500" i="1">
                            <a:latin typeface="Cambria Math"/>
                          </a:rPr>
                          <m:t>,</m:t>
                        </m:r>
                        <m:r>
                          <a:rPr lang="en-US" sz="2500" i="1">
                            <a:latin typeface="Cambria Math"/>
                          </a:rPr>
                          <m:t>𝑥</m:t>
                        </m:r>
                        <m:r>
                          <a:rPr lang="en-US" sz="25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500" dirty="0"/>
                  <a:t>, then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500" i="1">
                        <a:latin typeface="Cambria Math"/>
                      </a:rPr>
                      <m:t>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500" i="1">
                        <a:latin typeface="Cambria Math"/>
                      </a:rPr>
                      <m:t>−</m:t>
                    </m:r>
                    <m:r>
                      <a:rPr lang="en-US" sz="2500" i="1">
                        <a:latin typeface="Cambria Math"/>
                      </a:rPr>
                      <m:t>𝑂</m:t>
                    </m:r>
                    <m:r>
                      <a:rPr lang="en-US" sz="25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500" i="1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5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endParaRPr lang="en-US" sz="2500" dirty="0"/>
              </a:p>
              <a:p>
                <a:pPr marL="342900">
                  <a:lnSpc>
                    <a:spcPct val="80000"/>
                  </a:lnSpc>
                </a:pPr>
                <a:endParaRPr lang="en-US" sz="2500" dirty="0"/>
              </a:p>
            </p:txBody>
          </p:sp>
        </mc:Choice>
        <mc:Fallback xmlns="">
          <p:sp>
            <p:nvSpPr>
              <p:cNvPr id="614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70" t="-2069"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934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FDA87-CE47-4447-935E-8557330F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Sampling	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280B105-A6B8-4ADD-B2C4-CCAF70C58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Database X, function values in R, utility function from database and function value to the reals</a:t>
                </a:r>
              </a:p>
              <a:p>
                <a:r>
                  <a:rPr lang="en-US" dirty="0"/>
                  <a:t>X=who reads what</a:t>
                </a:r>
              </a:p>
              <a:p>
                <a:r>
                  <a:rPr lang="en-US" dirty="0"/>
                  <a:t>R=names of books</a:t>
                </a:r>
              </a:p>
              <a:p>
                <a:r>
                  <a:rPr lang="en-US" dirty="0"/>
                  <a:t>u(</a:t>
                </a:r>
                <a:r>
                  <a:rPr lang="en-US" dirty="0" err="1"/>
                  <a:t>X,r</a:t>
                </a:r>
                <a:r>
                  <a:rPr lang="en-US" dirty="0"/>
                  <a:t>) – the closer to the real max the better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Output each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with probability proportional to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0B105-A6B8-4ADD-B2C4-CCAF70C58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2D0100-84D8-40F6-9EB3-1657DAF76155}"/>
              </a:ext>
            </a:extLst>
          </p:cNvPr>
          <p:cNvSpPr txBox="1"/>
          <p:nvPr/>
        </p:nvSpPr>
        <p:spPr>
          <a:xfrm>
            <a:off x="10310327" y="5775649"/>
            <a:ext cx="9628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Wrong!!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15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503EC-FA54-464A-BB83-995B8EFF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correct proof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A16FDB-1A84-4D71-BF1E-97E4F0079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48" y="1422400"/>
            <a:ext cx="7752104" cy="53006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AB77B92-623A-486B-A417-0BF737A8EB99}"/>
                  </a:ext>
                </a:extLst>
              </p14:cNvPr>
              <p14:cNvContentPartPr/>
              <p14:nvPr/>
            </p14:nvContentPartPr>
            <p14:xfrm>
              <a:off x="4825411" y="4621460"/>
              <a:ext cx="2723400" cy="70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B77B92-623A-486B-A417-0BF737A8E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1411" y="4513820"/>
                <a:ext cx="28310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D6B8941F-29AC-44EB-B12A-561DCCADA170}"/>
                  </a:ext>
                </a:extLst>
              </p14:cNvPr>
              <p14:cNvContentPartPr/>
              <p14:nvPr/>
            </p14:nvContentPartPr>
            <p14:xfrm>
              <a:off x="5856091" y="5551340"/>
              <a:ext cx="3761640" cy="71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B8941F-29AC-44EB-B12A-561DCCADA1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2091" y="5443340"/>
                <a:ext cx="3869280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C613875A-E745-46A4-BAD7-4FD3F25564F2}"/>
                  </a:ext>
                </a:extLst>
              </p14:cNvPr>
              <p14:cNvContentPartPr/>
              <p14:nvPr/>
            </p14:nvContentPartPr>
            <p14:xfrm>
              <a:off x="4971571" y="3899300"/>
              <a:ext cx="2735640" cy="683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13875A-E745-46A4-BAD7-4FD3F25564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7931" y="3791660"/>
                <a:ext cx="284328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02AB1708-3AFD-4B20-A854-A3C2F260C9AA}"/>
                  </a:ext>
                </a:extLst>
              </p14:cNvPr>
              <p14:cNvContentPartPr/>
              <p14:nvPr/>
            </p14:nvContentPartPr>
            <p14:xfrm>
              <a:off x="4961491" y="5765900"/>
              <a:ext cx="825480" cy="38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AB1708-3AFD-4B20-A854-A3C2F260C9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7851" y="5657900"/>
                <a:ext cx="933120" cy="5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7726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7A983-B0A8-4F6A-96F1-295B69B8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mechanism gives good utility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D7E20DE-8A28-401B-9133-2CF4A1775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Prob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utility of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𝑢𝑡𝑖𝑙𝑖𝑡𝑦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E20DE-8A28-401B-9133-2CF4A1775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3578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8DAAE-9FA8-42E4-97DE-AD261767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Uri Stemmer	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32010-739E-4CB9-9081-92A38C65B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talk about </a:t>
            </a:r>
            <a:r>
              <a:rPr lang="en-US" dirty="0">
                <a:solidFill>
                  <a:srgbClr val="FF0000"/>
                </a:solidFill>
              </a:rPr>
              <a:t>practical</a:t>
            </a:r>
            <a:r>
              <a:rPr lang="en-US" dirty="0"/>
              <a:t> local differential privacy</a:t>
            </a:r>
          </a:p>
          <a:p>
            <a:r>
              <a:rPr lang="en-US" dirty="0"/>
              <a:t>Local? “users retain their data and only send the server randomizations that are safe for publication.</a:t>
            </a:r>
          </a:p>
          <a:p>
            <a:r>
              <a:rPr lang="en-US" dirty="0"/>
              <a:t>The random response could be viewed as local differential privacy</a:t>
            </a:r>
          </a:p>
          <a:p>
            <a:r>
              <a:rPr lang="en-US" dirty="0"/>
              <a:t>Talk will be in the context of </a:t>
            </a:r>
            <a:r>
              <a:rPr lang="en-US" dirty="0">
                <a:solidFill>
                  <a:srgbClr val="00B050"/>
                </a:solidFill>
              </a:rPr>
              <a:t>heavy hitters : items that appear many times. </a:t>
            </a:r>
          </a:p>
        </p:txBody>
      </p:sp>
    </p:spTree>
    <p:extLst>
      <p:ext uri="{BB962C8B-B14F-4D97-AF65-F5344CB8AC3E}">
        <p14:creationId xmlns:p14="http://schemas.microsoft.com/office/powerpoint/2010/main" val="413185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Linkage Attacks [Sweeney 2000]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Quasi identifiers </a:t>
            </a:r>
            <a:r>
              <a:rPr lang="en-US" sz="2500" dirty="0">
                <a:latin typeface="Comic Sans MS" pitchFamily="66" charset="0"/>
                <a:sym typeface="Wingdings" pitchFamily="2" charset="2"/>
              </a:rPr>
              <a:t> re-</a:t>
            </a:r>
            <a:r>
              <a:rPr lang="en-US" sz="2500" dirty="0">
                <a:latin typeface="Comic Sans MS" pitchFamily="66" charset="0"/>
              </a:rPr>
              <a:t>identification</a:t>
            </a:r>
            <a:endParaRPr lang="en-US" sz="21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Not a coincidence: </a:t>
            </a:r>
          </a:p>
          <a:p>
            <a:pPr marL="1017270" lvl="2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100" dirty="0">
                <a:latin typeface="Comic Sans MS" pitchFamily="66" charset="0"/>
              </a:rPr>
              <a:t>dob+5zip </a:t>
            </a:r>
            <a:r>
              <a:rPr lang="en-US" sz="2100" dirty="0">
                <a:latin typeface="Comic Sans MS" pitchFamily="66" charset="0"/>
                <a:sym typeface="Wingdings" pitchFamily="2" charset="2"/>
              </a:rPr>
              <a:t> 69% </a:t>
            </a:r>
          </a:p>
          <a:p>
            <a:pPr marL="1017270" lvl="2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100" dirty="0">
                <a:latin typeface="Comic Sans MS" pitchFamily="66" charset="0"/>
                <a:sym typeface="Wingdings" pitchFamily="2" charset="2"/>
              </a:rPr>
              <a:t>dob+9zip  97%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William Weld (governor of Massachusetts at the time)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According to the Cambridge Voter list: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Six people had his particular birth date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Of which three were men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He was the only one in his 5-digit ZIP code!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346719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>
            <a:normAutofit/>
          </a:bodyPr>
          <a:lstStyle/>
          <a:p>
            <a:fld id="{52A934C9-1820-442B-A5C0-E249C57B3E72}" type="slidenum">
              <a:rPr lang="en-US"/>
              <a:pPr/>
              <a:t>9</a:t>
            </a:fld>
            <a:endParaRPr lang="en-US"/>
          </a:p>
        </p:txBody>
      </p:sp>
      <p:pic>
        <p:nvPicPr>
          <p:cNvPr id="174109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24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5156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h(y) = \textstyle \frac{\varepsilon}{2}\displaystyle e^{-\varepsilon|y|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76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h(y) = \textstyle \frac{\varepsilon}{2}\displaystyle e^{-\varepsilon|y|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76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h(y) = \textstyle \frac{\varepsilon}{2}\displaystyle e^{-\varepsilon|y|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76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h(y) = \textstyle \frac{\varepsilon}{2}\displaystyle e^{-\varepsilon|y|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76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2822</Words>
  <Application>Microsoft Macintosh PowerPoint</Application>
  <PresentationFormat>Widescreen</PresentationFormat>
  <Paragraphs>902</Paragraphs>
  <Slides>75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Apple Symbols</vt:lpstr>
      <vt:lpstr>Arial</vt:lpstr>
      <vt:lpstr>Calibri</vt:lpstr>
      <vt:lpstr>Calibri Light</vt:lpstr>
      <vt:lpstr>Cambria Math</vt:lpstr>
      <vt:lpstr>Comic Sans MS</vt:lpstr>
      <vt:lpstr>Gill Sans</vt:lpstr>
      <vt:lpstr>Lucida Grande</vt:lpstr>
      <vt:lpstr>Palatino Linotype</vt:lpstr>
      <vt:lpstr>Symbol</vt:lpstr>
      <vt:lpstr>Times New Roman</vt:lpstr>
      <vt:lpstr>Times New Roman Italic</vt:lpstr>
      <vt:lpstr>Wingdings</vt:lpstr>
      <vt:lpstr>Office Theme</vt:lpstr>
      <vt:lpstr>PowerPoint Presentation</vt:lpstr>
      <vt:lpstr>Data Privacy – The Problem</vt:lpstr>
      <vt:lpstr>Data Privacy – The Problem</vt:lpstr>
      <vt:lpstr>A Real Problem</vt:lpstr>
      <vt:lpstr>The Anonymization Dream</vt:lpstr>
      <vt:lpstr>Data Privacy</vt:lpstr>
      <vt:lpstr>Linkage Attacks [Sweeney 2000]</vt:lpstr>
      <vt:lpstr>Linkage Attacks [Sweeney 2000]</vt:lpstr>
      <vt:lpstr>PowerPoint Presentation</vt:lpstr>
      <vt:lpstr>AOL Data release (2006)</vt:lpstr>
      <vt:lpstr>PowerPoint Presentation</vt:lpstr>
      <vt:lpstr>PowerPoint Presentation</vt:lpstr>
      <vt:lpstr>Other Re-Identification Examples [partial and unordered list]</vt:lpstr>
      <vt:lpstr>k-Anonymity [SS98,S02]</vt:lpstr>
      <vt:lpstr>Auditing</vt:lpstr>
      <vt:lpstr>Example 1: Sum/Max auditing</vt:lpstr>
      <vt:lpstr>… After Two Minutes …</vt:lpstr>
      <vt:lpstr>Example 2: Interval Based Auditing</vt:lpstr>
      <vt:lpstr>Max Auditing</vt:lpstr>
      <vt:lpstr>Adversary’s Success </vt:lpstr>
      <vt:lpstr>PowerPoint Presentation</vt:lpstr>
      <vt:lpstr>PowerPoint Presentation</vt:lpstr>
      <vt:lpstr>Randomization</vt:lpstr>
      <vt:lpstr>The Scenario</vt:lpstr>
      <vt:lpstr>Preserving Privacy</vt:lpstr>
      <vt:lpstr>Prior knowledge affects privacy</vt:lpstr>
      <vt:lpstr>Privacy in Computation – The Problem</vt:lpstr>
      <vt:lpstr>PowerPoint Presentation</vt:lpstr>
      <vt:lpstr>PowerPoint Presentation</vt:lpstr>
      <vt:lpstr>PowerPoint Presentation</vt:lpstr>
      <vt:lpstr>PowerPoint Presentation</vt:lpstr>
      <vt:lpstr>Composition</vt:lpstr>
      <vt:lpstr>My Privacy Desiderata</vt:lpstr>
      <vt:lpstr>Things to Note</vt:lpstr>
      <vt:lpstr>Our Privacy Desiderata</vt:lpstr>
      <vt:lpstr>Our Privacy Desiderata</vt:lpstr>
      <vt:lpstr>Our Privacy Desiderata</vt:lpstr>
      <vt:lpstr>Our Privacy Desiderata</vt:lpstr>
      <vt:lpstr>A Realistic Privacy Desiderata</vt:lpstr>
      <vt:lpstr>Differential Privacy [Dwork McSherry N Smith 06]</vt:lpstr>
      <vt:lpstr>Differential Privacy [Dwork McSherry N Smith 06][DKMMN’06]</vt:lpstr>
      <vt:lpstr>Why Differential Privacy?</vt:lpstr>
      <vt:lpstr>Interpreting Differential Privacy</vt:lpstr>
      <vt:lpstr>Interpreting Differential Privacy</vt:lpstr>
      <vt:lpstr>Interpreting Differential Privacy</vt:lpstr>
      <vt:lpstr>Are you HIV positive?  </vt:lpstr>
      <vt:lpstr>Randomized response [Warner 65]</vt:lpstr>
      <vt:lpstr>Can we make use of randomized response?</vt:lpstr>
      <vt:lpstr>Basic properties of differential privacy: post processing</vt:lpstr>
      <vt:lpstr>Basic properties of differential privacy: Basic composition [DMNS06, DKMMN06, DL09] </vt:lpstr>
      <vt:lpstr>Basic properties of DP: Group privacy</vt:lpstr>
      <vt:lpstr>Neighboring Inputs [What Should Be Protected?]</vt:lpstr>
      <vt:lpstr>Neighboring Inputs [What Should Be Protected?]</vt:lpstr>
      <vt:lpstr>Neighboring Inputs [What Should Be Protected?]</vt:lpstr>
      <vt:lpstr>Laplacian: Lap(b) </vt:lpstr>
      <vt:lpstr>Laplacian: Lap(b) </vt:lpstr>
      <vt:lpstr>Example: Counting Edges [the basic technique]</vt:lpstr>
      <vt:lpstr>Example: Counting Edges [the basic technique]</vt:lpstr>
      <vt:lpstr>Example: Counting Edges [the basic technique]</vt:lpstr>
      <vt:lpstr>Example: Counting Edges [the basic technique]</vt:lpstr>
      <vt:lpstr>PowerPoint Presentation</vt:lpstr>
      <vt:lpstr>Framework of Global Sensitivity</vt:lpstr>
      <vt:lpstr>The Laplace Mechanism [DMNS06]</vt:lpstr>
      <vt:lpstr>The Laplace Mechanism: Proof</vt:lpstr>
      <vt:lpstr>The Laplace Mechanism: Proof</vt:lpstr>
      <vt:lpstr>Better Composition: Answering all threshold queries</vt:lpstr>
      <vt:lpstr>Answering all threshold queries</vt:lpstr>
      <vt:lpstr>Answering all threshold queries</vt:lpstr>
      <vt:lpstr>Answering all threshold queries</vt:lpstr>
      <vt:lpstr>Edge vs. Node Privacy - Counting Edges</vt:lpstr>
      <vt:lpstr>Exponential Sampling [MT07]</vt:lpstr>
      <vt:lpstr>Exponential Sampling </vt:lpstr>
      <vt:lpstr>The correct proof</vt:lpstr>
      <vt:lpstr>Exponential mechanism gives good utility</vt:lpstr>
      <vt:lpstr>Next week: Uri Stemmer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Privacy – The Problem</dc:title>
  <dc:creator>Kobbi Nissim</dc:creator>
  <cp:lastModifiedBy>Edith Cohen</cp:lastModifiedBy>
  <cp:revision>39</cp:revision>
  <dcterms:created xsi:type="dcterms:W3CDTF">2014-09-01T21:37:45Z</dcterms:created>
  <dcterms:modified xsi:type="dcterms:W3CDTF">2017-12-04T16:30:18Z</dcterms:modified>
</cp:coreProperties>
</file>