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84" r:id="rId3"/>
    <p:sldMasterId id="2147483696" r:id="rId4"/>
    <p:sldMasterId id="2147483708" r:id="rId5"/>
    <p:sldMasterId id="2147483720" r:id="rId6"/>
    <p:sldMasterId id="2147483732" r:id="rId7"/>
  </p:sldMasterIdLst>
  <p:notesMasterIdLst>
    <p:notesMasterId r:id="rId56"/>
  </p:notesMasterIdLst>
  <p:sldIdLst>
    <p:sldId id="256" r:id="rId8"/>
    <p:sldId id="400" r:id="rId9"/>
    <p:sldId id="401" r:id="rId10"/>
    <p:sldId id="405" r:id="rId11"/>
    <p:sldId id="403" r:id="rId12"/>
    <p:sldId id="404" r:id="rId13"/>
    <p:sldId id="407" r:id="rId14"/>
    <p:sldId id="408" r:id="rId15"/>
    <p:sldId id="409" r:id="rId16"/>
    <p:sldId id="406" r:id="rId17"/>
    <p:sldId id="274" r:id="rId18"/>
    <p:sldId id="420" r:id="rId19"/>
    <p:sldId id="424" r:id="rId20"/>
    <p:sldId id="344" r:id="rId21"/>
    <p:sldId id="345" r:id="rId22"/>
    <p:sldId id="421" r:id="rId23"/>
    <p:sldId id="343" r:id="rId24"/>
    <p:sldId id="410" r:id="rId25"/>
    <p:sldId id="423" r:id="rId26"/>
    <p:sldId id="411" r:id="rId27"/>
    <p:sldId id="346" r:id="rId28"/>
    <p:sldId id="350" r:id="rId29"/>
    <p:sldId id="422" r:id="rId30"/>
    <p:sldId id="412" r:id="rId31"/>
    <p:sldId id="349" r:id="rId32"/>
    <p:sldId id="395" r:id="rId33"/>
    <p:sldId id="348" r:id="rId34"/>
    <p:sldId id="353" r:id="rId35"/>
    <p:sldId id="354" r:id="rId36"/>
    <p:sldId id="413" r:id="rId37"/>
    <p:sldId id="355" r:id="rId38"/>
    <p:sldId id="356" r:id="rId39"/>
    <p:sldId id="357" r:id="rId40"/>
    <p:sldId id="359" r:id="rId41"/>
    <p:sldId id="360" r:id="rId42"/>
    <p:sldId id="425" r:id="rId43"/>
    <p:sldId id="414" r:id="rId44"/>
    <p:sldId id="363" r:id="rId45"/>
    <p:sldId id="365" r:id="rId46"/>
    <p:sldId id="418" r:id="rId47"/>
    <p:sldId id="415" r:id="rId48"/>
    <p:sldId id="417" r:id="rId49"/>
    <p:sldId id="366" r:id="rId50"/>
    <p:sldId id="370" r:id="rId51"/>
    <p:sldId id="371" r:id="rId52"/>
    <p:sldId id="369" r:id="rId53"/>
    <p:sldId id="419" r:id="rId54"/>
    <p:sldId id="332" r:id="rId5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93515" autoAdjust="0"/>
  </p:normalViewPr>
  <p:slideViewPr>
    <p:cSldViewPr snapToGrid="0">
      <p:cViewPr varScale="1">
        <p:scale>
          <a:sx n="74" d="100"/>
          <a:sy n="74" d="100"/>
        </p:scale>
        <p:origin x="516" y="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9" Type="http://schemas.openxmlformats.org/officeDocument/2006/relationships/slide" Target="slides/slide32.xml"/><Relationship Id="rId21" Type="http://schemas.openxmlformats.org/officeDocument/2006/relationships/slide" Target="slides/slide14.xml"/><Relationship Id="rId34" Type="http://schemas.openxmlformats.org/officeDocument/2006/relationships/slide" Target="slides/slide27.xml"/><Relationship Id="rId42" Type="http://schemas.openxmlformats.org/officeDocument/2006/relationships/slide" Target="slides/slide35.xml"/><Relationship Id="rId47" Type="http://schemas.openxmlformats.org/officeDocument/2006/relationships/slide" Target="slides/slide40.xml"/><Relationship Id="rId50" Type="http://schemas.openxmlformats.org/officeDocument/2006/relationships/slide" Target="slides/slide43.xml"/><Relationship Id="rId55" Type="http://schemas.openxmlformats.org/officeDocument/2006/relationships/slide" Target="slides/slide48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slide" Target="slides/slide26.xml"/><Relationship Id="rId38" Type="http://schemas.openxmlformats.org/officeDocument/2006/relationships/slide" Target="slides/slide31.xml"/><Relationship Id="rId46" Type="http://schemas.openxmlformats.org/officeDocument/2006/relationships/slide" Target="slides/slide39.xml"/><Relationship Id="rId59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slide" Target="slides/slide22.xml"/><Relationship Id="rId41" Type="http://schemas.openxmlformats.org/officeDocument/2006/relationships/slide" Target="slides/slide34.xml"/><Relationship Id="rId54" Type="http://schemas.openxmlformats.org/officeDocument/2006/relationships/slide" Target="slides/slide47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slide" Target="slides/slide25.xml"/><Relationship Id="rId37" Type="http://schemas.openxmlformats.org/officeDocument/2006/relationships/slide" Target="slides/slide30.xml"/><Relationship Id="rId40" Type="http://schemas.openxmlformats.org/officeDocument/2006/relationships/slide" Target="slides/slide33.xml"/><Relationship Id="rId45" Type="http://schemas.openxmlformats.org/officeDocument/2006/relationships/slide" Target="slides/slide38.xml"/><Relationship Id="rId53" Type="http://schemas.openxmlformats.org/officeDocument/2006/relationships/slide" Target="slides/slide46.xml"/><Relationship Id="rId58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slide" Target="slides/slide29.xml"/><Relationship Id="rId49" Type="http://schemas.openxmlformats.org/officeDocument/2006/relationships/slide" Target="slides/slide42.xml"/><Relationship Id="rId57" Type="http://schemas.openxmlformats.org/officeDocument/2006/relationships/presProps" Target="pres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slide" Target="slides/slide24.xml"/><Relationship Id="rId44" Type="http://schemas.openxmlformats.org/officeDocument/2006/relationships/slide" Target="slides/slide37.xml"/><Relationship Id="rId52" Type="http://schemas.openxmlformats.org/officeDocument/2006/relationships/slide" Target="slides/slide45.xml"/><Relationship Id="rId60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slide" Target="slides/slide28.xml"/><Relationship Id="rId43" Type="http://schemas.openxmlformats.org/officeDocument/2006/relationships/slide" Target="slides/slide36.xml"/><Relationship Id="rId48" Type="http://schemas.openxmlformats.org/officeDocument/2006/relationships/slide" Target="slides/slide41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51" Type="http://schemas.openxmlformats.org/officeDocument/2006/relationships/slide" Target="slides/slide44.xml"/><Relationship Id="rId3" Type="http://schemas.openxmlformats.org/officeDocument/2006/relationships/slideMaster" Target="slideMasters/slideMaster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71.wmf"/><Relationship Id="rId1" Type="http://schemas.openxmlformats.org/officeDocument/2006/relationships/image" Target="../media/image70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1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6.wmf"/><Relationship Id="rId2" Type="http://schemas.openxmlformats.org/officeDocument/2006/relationships/image" Target="../media/image75.wmf"/><Relationship Id="rId1" Type="http://schemas.openxmlformats.org/officeDocument/2006/relationships/image" Target="../media/image2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8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8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82.wmf"/><Relationship Id="rId1" Type="http://schemas.openxmlformats.org/officeDocument/2006/relationships/image" Target="../media/image81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76.wmf"/><Relationship Id="rId2" Type="http://schemas.openxmlformats.org/officeDocument/2006/relationships/image" Target="../media/image75.wmf"/><Relationship Id="rId1" Type="http://schemas.openxmlformats.org/officeDocument/2006/relationships/image" Target="../media/image2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75.wmf"/><Relationship Id="rId2" Type="http://schemas.openxmlformats.org/officeDocument/2006/relationships/image" Target="../media/image76.wmf"/><Relationship Id="rId1" Type="http://schemas.openxmlformats.org/officeDocument/2006/relationships/image" Target="../media/image2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75.wmf"/><Relationship Id="rId2" Type="http://schemas.openxmlformats.org/officeDocument/2006/relationships/image" Target="../media/image76.wmf"/><Relationship Id="rId1" Type="http://schemas.openxmlformats.org/officeDocument/2006/relationships/image" Target="../media/image2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7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76.wmf"/><Relationship Id="rId1" Type="http://schemas.openxmlformats.org/officeDocument/2006/relationships/image" Target="../media/image2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6.wmf"/><Relationship Id="rId1" Type="http://schemas.openxmlformats.org/officeDocument/2006/relationships/image" Target="../media/image2.w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6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66.wmf"/><Relationship Id="rId1" Type="http://schemas.openxmlformats.org/officeDocument/2006/relationships/image" Target="../media/image65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68.wmf"/><Relationship Id="rId2" Type="http://schemas.openxmlformats.org/officeDocument/2006/relationships/image" Target="../media/image67.wmf"/><Relationship Id="rId1" Type="http://schemas.openxmlformats.org/officeDocument/2006/relationships/image" Target="../media/image65.wmf"/><Relationship Id="rId4" Type="http://schemas.openxmlformats.org/officeDocument/2006/relationships/image" Target="../media/image6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7A78CF-6985-4B0D-BBEE-7FF090114E1D}" type="datetimeFigureOut">
              <a:rPr lang="en-US" smtClean="0"/>
              <a:pPr/>
              <a:t>11/16/2017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F1D4C4-D301-46E9-9620-4376E73D9A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579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4716510-C40D-4113-973B-DE7D080D87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88714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If entries were not signed, this would be ½.  But in</a:t>
            </a:r>
            <a:r>
              <a:rPr lang="en-US" baseline="0" dirty="0" smtClean="0"/>
              <a:t> general, sum of non-</a:t>
            </a:r>
            <a:r>
              <a:rPr lang="en-US" baseline="0" dirty="0" err="1" smtClean="0"/>
              <a:t>zeros</a:t>
            </a:r>
            <a:r>
              <a:rPr lang="en-US" baseline="0" dirty="0" smtClean="0"/>
              <a:t> can cancel out. </a:t>
            </a:r>
          </a:p>
          <a:p>
            <a:r>
              <a:rPr lang="en-US" dirty="0" smtClean="0"/>
              <a:t>Vector (-1,1,1) gives 3/4  .  In general, look at all non </a:t>
            </a:r>
            <a:r>
              <a:rPr lang="en-US" dirty="0" err="1" smtClean="0"/>
              <a:t>zeros</a:t>
            </a:r>
            <a:r>
              <a:rPr lang="en-US" dirty="0" smtClean="0"/>
              <a:t> and put aside 2 of them.</a:t>
            </a:r>
            <a:r>
              <a:rPr lang="en-US" baseline="0" dirty="0" smtClean="0"/>
              <a:t>  Now fix the hash on the rest.</a:t>
            </a:r>
          </a:p>
          <a:p>
            <a:r>
              <a:rPr lang="en-US" baseline="0" dirty="0" smtClean="0"/>
              <a:t>At least one of the 4 possibilities for placing the remaining two items, does not make exactly one of s1 and s0 zero. </a:t>
            </a:r>
          </a:p>
          <a:p>
            <a:r>
              <a:rPr lang="en-US" baseline="0" dirty="0" smtClean="0"/>
              <a:t>Assume the items you hold out are x and y. Let c and d be the sums without x and y. Consider the cases where both c and d are zero, only c is zero, only d is zero, both c and d are not zero. In the last case we win if c ≠ -(</a:t>
            </a:r>
            <a:r>
              <a:rPr lang="en-US" baseline="0" dirty="0" err="1" smtClean="0"/>
              <a:t>x+y</a:t>
            </a:r>
            <a:r>
              <a:rPr lang="en-US" baseline="0" dirty="0" smtClean="0"/>
              <a:t>) or d ≠ -(</a:t>
            </a:r>
            <a:r>
              <a:rPr lang="en-US" baseline="0" dirty="0" err="1" smtClean="0"/>
              <a:t>x+y</a:t>
            </a:r>
            <a:r>
              <a:rPr lang="en-US" baseline="0" dirty="0" smtClean="0"/>
              <a:t>) so both c = d = -(</a:t>
            </a:r>
            <a:r>
              <a:rPr lang="en-US" baseline="0" dirty="0" err="1" smtClean="0"/>
              <a:t>x+y</a:t>
            </a:r>
            <a:r>
              <a:rPr lang="en-US" baseline="0" dirty="0" smtClean="0"/>
              <a:t>)  but then we win by putting both x and y in different bins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4716510-C40D-4113-973B-DE7D080D87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77302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4716510-C40D-4113-973B-DE7D080D87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16456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4716510-C40D-4113-973B-DE7D080D87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709618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1D4C4-D301-46E9-9620-4376E73D9A9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6677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1D4C4-D301-46E9-9620-4376E73D9A9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3566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1D4C4-D301-46E9-9620-4376E73D9A94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187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FCFD6-0761-45E7-A5D7-37DC40367830}" type="datetimeFigureOut">
              <a:rPr lang="en-US" smtClean="0"/>
              <a:pPr/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1389-96DB-44CD-96F7-395762860B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729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FCFD6-0761-45E7-A5D7-37DC40367830}" type="datetimeFigureOut">
              <a:rPr lang="en-US" smtClean="0"/>
              <a:pPr/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1389-96DB-44CD-96F7-395762860B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14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FCFD6-0761-45E7-A5D7-37DC40367830}" type="datetimeFigureOut">
              <a:rPr lang="en-US" smtClean="0"/>
              <a:pPr/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1389-96DB-44CD-96F7-395762860B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3592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727D689B-8BF2-E64D-BA38-D8D48E19919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11/16/2017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Edith Cohen     Lecture3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EA42A772-9468-4D55-ACCB-FE381C55902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33827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617FCBF2-F180-9D41-AC70-601F8D389C5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11/16/2017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Edith Cohen     Lecture3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EA42A772-9468-4D55-ACCB-FE381C55902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223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72F778BD-63B9-884A-AAA0-640B0C15A00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11/16/2017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Edith Cohen     Lecture3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EA42A772-9468-4D55-ACCB-FE381C55902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18710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E8EC1A0D-5590-1E4F-914B-AF2B2458D5D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11/16/2017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Edith Cohen     Lecture3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EA42A772-9468-4D55-ACCB-FE381C55902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84429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CD04B2A2-5097-1348-95FC-16EC55A7BBE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11/16/2017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Edith Cohen     Lecture3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EA42A772-9468-4D55-ACCB-FE381C55902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25480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25899609-1BE7-D241-BECB-B0E2637690F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11/16/2017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Edith Cohen     Lecture3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EA42A772-9468-4D55-ACCB-FE381C55902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94866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14611D54-6C2C-434F-AF81-3E843FCD7B5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11/16/2017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Edith Cohen     Lecture3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EA42A772-9468-4D55-ACCB-FE381C55902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51525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2F32468E-FFAC-8941-9B6C-C69AD5FD552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11/16/2017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Edith Cohen     Lecture3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EA42A772-9468-4D55-ACCB-FE381C55902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8808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FCFD6-0761-45E7-A5D7-37DC40367830}" type="datetimeFigureOut">
              <a:rPr lang="en-US" smtClean="0"/>
              <a:pPr/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1389-96DB-44CD-96F7-395762860B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2027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B93BD7DA-0421-6A47-AFF0-1A6E8ED053B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11/16/2017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Edith Cohen     Lecture3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EA42A772-9468-4D55-ACCB-FE381C55902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134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0097DF30-B661-3144-B2A4-CE8DB75074C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11/16/2017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Edith Cohen     Lecture3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EA42A772-9468-4D55-ACCB-FE381C55902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56425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F9EC6166-9387-124A-9371-BF26B2452D4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11/16/2017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Edith Cohen     Lecture3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EA42A772-9468-4D55-ACCB-FE381C55902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9546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727D689B-8BF2-E64D-BA38-D8D48E19919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11/16/2017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Edith Cohen     Lecture3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EA42A772-9468-4D55-ACCB-FE381C55902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061058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617FCBF2-F180-9D41-AC70-601F8D389C5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11/16/2017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Edith Cohen     Lecture3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EA42A772-9468-4D55-ACCB-FE381C55902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47792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72F778BD-63B9-884A-AAA0-640B0C15A00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11/16/2017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Edith Cohen     Lecture3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EA42A772-9468-4D55-ACCB-FE381C55902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162756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E8EC1A0D-5590-1E4F-914B-AF2B2458D5D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11/16/2017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Edith Cohen     Lecture3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EA42A772-9468-4D55-ACCB-FE381C55902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239797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CD04B2A2-5097-1348-95FC-16EC55A7BBE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11/16/2017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Edith Cohen     Lecture3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EA42A772-9468-4D55-ACCB-FE381C55902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650364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25899609-1BE7-D241-BECB-B0E2637690F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11/16/2017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Edith Cohen     Lecture3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EA42A772-9468-4D55-ACCB-FE381C55902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6518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14611D54-6C2C-434F-AF81-3E843FCD7B5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11/16/2017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Edith Cohen     Lecture3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EA42A772-9468-4D55-ACCB-FE381C55902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7106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FCFD6-0761-45E7-A5D7-37DC40367830}" type="datetimeFigureOut">
              <a:rPr lang="en-US" smtClean="0"/>
              <a:pPr/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1389-96DB-44CD-96F7-395762860B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29095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2F32468E-FFAC-8941-9B6C-C69AD5FD552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11/16/2017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Edith Cohen     Lecture3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EA42A772-9468-4D55-ACCB-FE381C55902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574163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B93BD7DA-0421-6A47-AFF0-1A6E8ED053B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11/16/2017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Edith Cohen     Lecture3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EA42A772-9468-4D55-ACCB-FE381C55902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721650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0097DF30-B661-3144-B2A4-CE8DB75074C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11/16/2017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Edith Cohen     Lecture3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EA42A772-9468-4D55-ACCB-FE381C55902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973853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F9EC6166-9387-124A-9371-BF26B2452D4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11/16/2017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Edith Cohen     Lecture3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EA42A772-9468-4D55-ACCB-FE381C55902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378403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727D689B-8BF2-E64D-BA38-D8D48E19919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11/16/2017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Edith Cohen     Lecture3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EA42A772-9468-4D55-ACCB-FE381C55902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871641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617FCBF2-F180-9D41-AC70-601F8D389C5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11/16/2017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Edith Cohen     Lecture3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EA42A772-9468-4D55-ACCB-FE381C55902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93341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72F778BD-63B9-884A-AAA0-640B0C15A00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11/16/2017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Edith Cohen     Lecture3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EA42A772-9468-4D55-ACCB-FE381C55902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343683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E8EC1A0D-5590-1E4F-914B-AF2B2458D5D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11/16/2017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Edith Cohen     Lecture3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EA42A772-9468-4D55-ACCB-FE381C55902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375474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CD04B2A2-5097-1348-95FC-16EC55A7BBE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11/16/2017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Edith Cohen     Lecture3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EA42A772-9468-4D55-ACCB-FE381C55902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138292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25899609-1BE7-D241-BECB-B0E2637690F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11/16/2017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Edith Cohen     Lecture3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EA42A772-9468-4D55-ACCB-FE381C55902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2376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FCFD6-0761-45E7-A5D7-37DC40367830}" type="datetimeFigureOut">
              <a:rPr lang="en-US" smtClean="0"/>
              <a:pPr/>
              <a:t>11/16/2017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1389-96DB-44CD-96F7-395762860B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09770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14611D54-6C2C-434F-AF81-3E843FCD7B5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11/16/2017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Edith Cohen     Lecture3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EA42A772-9468-4D55-ACCB-FE381C55902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637929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2F32468E-FFAC-8941-9B6C-C69AD5FD552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11/16/2017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Edith Cohen     Lecture3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EA42A772-9468-4D55-ACCB-FE381C55902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919213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B93BD7DA-0421-6A47-AFF0-1A6E8ED053B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11/16/2017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Edith Cohen     Lecture3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EA42A772-9468-4D55-ACCB-FE381C55902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117368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0097DF30-B661-3144-B2A4-CE8DB75074C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11/16/2017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Edith Cohen     Lecture3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EA42A772-9468-4D55-ACCB-FE381C55902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643593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F9EC6166-9387-124A-9371-BF26B2452D4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11/16/2017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Edith Cohen     Lecture3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EA42A772-9468-4D55-ACCB-FE381C55902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099956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727D689B-8BF2-E64D-BA38-D8D48E19919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11/16/2017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Edith Cohen     Lecture3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EA42A772-9468-4D55-ACCB-FE381C55902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829819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617FCBF2-F180-9D41-AC70-601F8D389C5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11/16/2017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Edith Cohen     Lecture3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EA42A772-9468-4D55-ACCB-FE381C55902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47720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72F778BD-63B9-884A-AAA0-640B0C15A00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11/16/2017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Edith Cohen     Lecture3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EA42A772-9468-4D55-ACCB-FE381C55902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387100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E8EC1A0D-5590-1E4F-914B-AF2B2458D5D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11/16/2017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Edith Cohen     Lecture3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EA42A772-9468-4D55-ACCB-FE381C55902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980660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CD04B2A2-5097-1348-95FC-16EC55A7BBE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11/16/2017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Edith Cohen     Lecture3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EA42A772-9468-4D55-ACCB-FE381C55902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7222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FCFD6-0761-45E7-A5D7-37DC40367830}" type="datetimeFigureOut">
              <a:rPr lang="en-US" smtClean="0"/>
              <a:pPr/>
              <a:t>11/16/2017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1389-96DB-44CD-96F7-395762860B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5688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25899609-1BE7-D241-BECB-B0E2637690F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11/16/2017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Edith Cohen     Lecture3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EA42A772-9468-4D55-ACCB-FE381C55902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468487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14611D54-6C2C-434F-AF81-3E843FCD7B5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11/16/2017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Edith Cohen     Lecture3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EA42A772-9468-4D55-ACCB-FE381C55902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781609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2F32468E-FFAC-8941-9B6C-C69AD5FD552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11/16/2017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Edith Cohen     Lecture3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EA42A772-9468-4D55-ACCB-FE381C55902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294381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B93BD7DA-0421-6A47-AFF0-1A6E8ED053B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11/16/2017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Edith Cohen     Lecture3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EA42A772-9468-4D55-ACCB-FE381C55902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897052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0097DF30-B661-3144-B2A4-CE8DB75074C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11/16/2017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Edith Cohen     Lecture3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EA42A772-9468-4D55-ACCB-FE381C55902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651517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F9EC6166-9387-124A-9371-BF26B2452D4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11/16/2017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Edith Cohen     Lecture3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EA42A772-9468-4D55-ACCB-FE381C55902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394638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727D689B-8BF2-E64D-BA38-D8D48E19919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11/16/2017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Edith Cohen     Lecture3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EA42A772-9468-4D55-ACCB-FE381C55902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684041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617FCBF2-F180-9D41-AC70-601F8D389C5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11/16/2017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Edith Cohen     Lecture3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EA42A772-9468-4D55-ACCB-FE381C55902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6857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72F778BD-63B9-884A-AAA0-640B0C15A00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11/16/2017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Edith Cohen     Lecture3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EA42A772-9468-4D55-ACCB-FE381C55902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578997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E8EC1A0D-5590-1E4F-914B-AF2B2458D5D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11/16/2017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Edith Cohen     Lecture3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EA42A772-9468-4D55-ACCB-FE381C55902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5227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omic Sans MS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FCFD6-0761-45E7-A5D7-37DC40367830}" type="datetimeFigureOut">
              <a:rPr lang="en-US" smtClean="0"/>
              <a:pPr/>
              <a:t>11/16/2017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1389-96DB-44CD-96F7-395762860B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44922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CD04B2A2-5097-1348-95FC-16EC55A7BBE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11/16/2017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Edith Cohen     Lecture3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EA42A772-9468-4D55-ACCB-FE381C55902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878477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25899609-1BE7-D241-BECB-B0E2637690F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11/16/2017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Edith Cohen     Lecture3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EA42A772-9468-4D55-ACCB-FE381C55902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1300076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14611D54-6C2C-434F-AF81-3E843FCD7B5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11/16/2017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Edith Cohen     Lecture3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EA42A772-9468-4D55-ACCB-FE381C55902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7527724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2F32468E-FFAC-8941-9B6C-C69AD5FD552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11/16/2017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Edith Cohen     Lecture3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EA42A772-9468-4D55-ACCB-FE381C55902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65824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B93BD7DA-0421-6A47-AFF0-1A6E8ED053B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11/16/2017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Edith Cohen     Lecture3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EA42A772-9468-4D55-ACCB-FE381C55902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1599446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0097DF30-B661-3144-B2A4-CE8DB75074C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11/16/2017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Edith Cohen     Lecture3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EA42A772-9468-4D55-ACCB-FE381C55902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18207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F9EC6166-9387-124A-9371-BF26B2452D4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11/16/2017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Edith Cohen     Lecture3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EA42A772-9468-4D55-ACCB-FE381C55902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8845037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727D689B-8BF2-E64D-BA38-D8D48E19919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11/16/2017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Edith Cohen     Lecture3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EA42A772-9468-4D55-ACCB-FE381C55902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4849255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617FCBF2-F180-9D41-AC70-601F8D389C5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11/16/2017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Edith Cohen     Lecture3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EA42A772-9468-4D55-ACCB-FE381C55902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8541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72F778BD-63B9-884A-AAA0-640B0C15A00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11/16/2017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Edith Cohen     Lecture3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EA42A772-9468-4D55-ACCB-FE381C55902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737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FCFD6-0761-45E7-A5D7-37DC40367830}" type="datetimeFigureOut">
              <a:rPr lang="en-US" smtClean="0"/>
              <a:pPr/>
              <a:t>11/16/2017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1389-96DB-44CD-96F7-395762860B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39549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E8EC1A0D-5590-1E4F-914B-AF2B2458D5D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11/16/2017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Edith Cohen     Lecture3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EA42A772-9468-4D55-ACCB-FE381C55902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479995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CD04B2A2-5097-1348-95FC-16EC55A7BBE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11/16/2017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Edith Cohen     Lecture3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EA42A772-9468-4D55-ACCB-FE381C55902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1591968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25899609-1BE7-D241-BECB-B0E2637690F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11/16/2017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Edith Cohen     Lecture3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EA42A772-9468-4D55-ACCB-FE381C55902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831465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14611D54-6C2C-434F-AF81-3E843FCD7B5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11/16/2017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Edith Cohen     Lecture3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EA42A772-9468-4D55-ACCB-FE381C55902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0679795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2F32468E-FFAC-8941-9B6C-C69AD5FD552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11/16/2017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Edith Cohen     Lecture3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EA42A772-9468-4D55-ACCB-FE381C55902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241975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B93BD7DA-0421-6A47-AFF0-1A6E8ED053B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11/16/2017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Edith Cohen     Lecture3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EA42A772-9468-4D55-ACCB-FE381C55902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70371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0097DF30-B661-3144-B2A4-CE8DB75074C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11/16/2017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Edith Cohen     Lecture3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EA42A772-9468-4D55-ACCB-FE381C55902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0667761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F9EC6166-9387-124A-9371-BF26B2452D4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11/16/2017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Edith Cohen     Lecture3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EA42A772-9468-4D55-ACCB-FE381C55902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3481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FCFD6-0761-45E7-A5D7-37DC40367830}" type="datetimeFigureOut">
              <a:rPr lang="en-US" smtClean="0"/>
              <a:pPr/>
              <a:t>11/16/2017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1389-96DB-44CD-96F7-395762860B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757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FCFD6-0761-45E7-A5D7-37DC40367830}" type="datetimeFigureOut">
              <a:rPr lang="en-US" smtClean="0"/>
              <a:pPr/>
              <a:t>11/16/2017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1389-96DB-44CD-96F7-395762860B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262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CFCFD6-0761-45E7-A5D7-37DC40367830}" type="datetimeFigureOut">
              <a:rPr lang="en-US" smtClean="0"/>
              <a:pPr/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271389-96DB-44CD-96F7-395762860B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438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fld id="{32787389-89DA-AE40-BD1E-7BEC30EDEF8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11/16/2017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Edith Cohen     Lecture3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fld id="{EA42A772-9468-4D55-ACCB-FE381C55902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123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fld id="{32787389-89DA-AE40-BD1E-7BEC30EDEF8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11/16/2017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Edith Cohen     Lecture3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fld id="{EA42A772-9468-4D55-ACCB-FE381C55902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7317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fld id="{32787389-89DA-AE40-BD1E-7BEC30EDEF8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11/16/2017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Edith Cohen     Lecture3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fld id="{EA42A772-9468-4D55-ACCB-FE381C55902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5731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fld id="{32787389-89DA-AE40-BD1E-7BEC30EDEF8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11/16/2017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Edith Cohen     Lecture3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fld id="{EA42A772-9468-4D55-ACCB-FE381C55902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9600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fld id="{32787389-89DA-AE40-BD1E-7BEC30EDEF8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11/16/2017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Edith Cohen     Lecture3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fld id="{EA42A772-9468-4D55-ACCB-FE381C55902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5210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fld id="{32787389-89DA-AE40-BD1E-7BEC30EDEF8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11/16/2017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Edith Cohen     Lecture3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fld id="{EA42A772-9468-4D55-ACCB-FE381C55902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3187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.png"/><Relationship Id="rId3" Type="http://schemas.openxmlformats.org/officeDocument/2006/relationships/oleObject" Target="../embeddings/oleObject3.bin"/><Relationship Id="rId7" Type="http://schemas.openxmlformats.org/officeDocument/2006/relationships/image" Target="../media/image70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2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3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.png"/><Relationship Id="rId3" Type="http://schemas.openxmlformats.org/officeDocument/2006/relationships/oleObject" Target="../embeddings/oleObject3.bin"/><Relationship Id="rId7" Type="http://schemas.openxmlformats.org/officeDocument/2006/relationships/image" Target="../media/image70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10" Type="http://schemas.openxmlformats.org/officeDocument/2006/relationships/image" Target="../media/image63.png"/><Relationship Id="rId4" Type="http://schemas.openxmlformats.org/officeDocument/2006/relationships/image" Target="../media/image2.wmf"/><Relationship Id="rId9" Type="http://schemas.openxmlformats.org/officeDocument/2006/relationships/image" Target="../media/image6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.png"/><Relationship Id="rId3" Type="http://schemas.openxmlformats.org/officeDocument/2006/relationships/oleObject" Target="../embeddings/oleObject3.bin"/><Relationship Id="rId7" Type="http://schemas.openxmlformats.org/officeDocument/2006/relationships/image" Target="../media/image70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64.png"/><Relationship Id="rId5" Type="http://schemas.openxmlformats.org/officeDocument/2006/relationships/image" Target="../media/image62.png"/><Relationship Id="rId4" Type="http://schemas.openxmlformats.org/officeDocument/2006/relationships/image" Target="../media/image2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66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65.w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8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67.wmf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69.wmf"/><Relationship Id="rId4" Type="http://schemas.openxmlformats.org/officeDocument/2006/relationships/image" Target="../media/image65.wmf"/><Relationship Id="rId9" Type="http://schemas.openxmlformats.org/officeDocument/2006/relationships/oleObject" Target="../embeddings/oleObject12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.png"/><Relationship Id="rId7" Type="http://schemas.openxmlformats.org/officeDocument/2006/relationships/image" Target="../media/image71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4.bin"/><Relationship Id="rId5" Type="http://schemas.openxmlformats.org/officeDocument/2006/relationships/image" Target="../media/image70.wmf"/><Relationship Id="rId4" Type="http://schemas.openxmlformats.org/officeDocument/2006/relationships/oleObject" Target="../embeddings/oleObject13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71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4.png"/><Relationship Id="rId2" Type="http://schemas.openxmlformats.org/officeDocument/2006/relationships/image" Target="../media/image7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6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75.wmf"/><Relationship Id="rId5" Type="http://schemas.openxmlformats.org/officeDocument/2006/relationships/oleObject" Target="../embeddings/oleObject17.bin"/><Relationship Id="rId10" Type="http://schemas.openxmlformats.org/officeDocument/2006/relationships/image" Target="../media/image85.png"/><Relationship Id="rId4" Type="http://schemas.openxmlformats.org/officeDocument/2006/relationships/image" Target="../media/image2.wmf"/><Relationship Id="rId9" Type="http://schemas.openxmlformats.org/officeDocument/2006/relationships/image" Target="../media/image77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80.png"/><Relationship Id="rId5" Type="http://schemas.openxmlformats.org/officeDocument/2006/relationships/image" Target="../media/image79.png"/><Relationship Id="rId4" Type="http://schemas.openxmlformats.org/officeDocument/2006/relationships/image" Target="../media/image78.w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80.png"/><Relationship Id="rId5" Type="http://schemas.openxmlformats.org/officeDocument/2006/relationships/image" Target="../media/image79.png"/><Relationship Id="rId4" Type="http://schemas.openxmlformats.org/officeDocument/2006/relationships/image" Target="../media/image78.wmf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82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81.wmf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3.png"/><Relationship Id="rId2" Type="http://schemas.openxmlformats.org/officeDocument/2006/relationships/image" Target="../media/image86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6.w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75.wmf"/><Relationship Id="rId5" Type="http://schemas.openxmlformats.org/officeDocument/2006/relationships/oleObject" Target="../embeddings/oleObject24.bin"/><Relationship Id="rId10" Type="http://schemas.openxmlformats.org/officeDocument/2006/relationships/image" Target="../media/image84.png"/><Relationship Id="rId4" Type="http://schemas.openxmlformats.org/officeDocument/2006/relationships/image" Target="../media/image2.wmf"/><Relationship Id="rId9" Type="http://schemas.openxmlformats.org/officeDocument/2006/relationships/image" Target="../media/image91.png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5.wmf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76.wmf"/><Relationship Id="rId5" Type="http://schemas.openxmlformats.org/officeDocument/2006/relationships/oleObject" Target="../embeddings/oleObject27.bin"/><Relationship Id="rId10" Type="http://schemas.openxmlformats.org/officeDocument/2006/relationships/image" Target="../media/image94.png"/><Relationship Id="rId4" Type="http://schemas.openxmlformats.org/officeDocument/2006/relationships/image" Target="../media/image2.wmf"/><Relationship Id="rId9" Type="http://schemas.openxmlformats.org/officeDocument/2006/relationships/image" Target="../media/image9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5.wmf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76.wmf"/><Relationship Id="rId5" Type="http://schemas.openxmlformats.org/officeDocument/2006/relationships/oleObject" Target="../embeddings/oleObject27.bin"/><Relationship Id="rId10" Type="http://schemas.openxmlformats.org/officeDocument/2006/relationships/image" Target="../media/image95.png"/><Relationship Id="rId4" Type="http://schemas.openxmlformats.org/officeDocument/2006/relationships/image" Target="../media/image2.wmf"/><Relationship Id="rId9" Type="http://schemas.openxmlformats.org/officeDocument/2006/relationships/image" Target="../media/image93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7.png"/><Relationship Id="rId2" Type="http://schemas.openxmlformats.org/officeDocument/2006/relationships/image" Target="../media/image96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88.png"/><Relationship Id="rId12" Type="http://schemas.openxmlformats.org/officeDocument/2006/relationships/image" Target="../media/image87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9.vml"/><Relationship Id="rId11" Type="http://schemas.openxmlformats.org/officeDocument/2006/relationships/image" Target="../media/image78.wmf"/><Relationship Id="rId10" Type="http://schemas.openxmlformats.org/officeDocument/2006/relationships/oleObject" Target="../embeddings/oleObject19.bin"/><Relationship Id="rId9" Type="http://schemas.openxmlformats.org/officeDocument/2006/relationships/image" Target="../media/image98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7" Type="http://schemas.openxmlformats.org/officeDocument/2006/relationships/image" Target="../media/image99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76.wmf"/><Relationship Id="rId5" Type="http://schemas.openxmlformats.org/officeDocument/2006/relationships/oleObject" Target="../embeddings/oleObject29.bin"/><Relationship Id="rId4" Type="http://schemas.openxmlformats.org/officeDocument/2006/relationships/image" Target="../media/image2.wmf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7" Type="http://schemas.openxmlformats.org/officeDocument/2006/relationships/image" Target="../media/image100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76.wmf"/><Relationship Id="rId5" Type="http://schemas.openxmlformats.org/officeDocument/2006/relationships/oleObject" Target="../embeddings/oleObject31.bin"/><Relationship Id="rId4" Type="http://schemas.openxmlformats.org/officeDocument/2006/relationships/image" Target="../media/image2.wmf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7" Type="http://schemas.openxmlformats.org/officeDocument/2006/relationships/image" Target="../media/image101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76.wmf"/><Relationship Id="rId5" Type="http://schemas.openxmlformats.org/officeDocument/2006/relationships/oleObject" Target="../embeddings/oleObject33.bin"/><Relationship Id="rId4" Type="http://schemas.openxmlformats.org/officeDocument/2006/relationships/image" Target="../media/image2.wmf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2.png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26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12" Type="http://schemas.openxmlformats.org/officeDocument/2006/relationships/image" Target="../media/image2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5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0" Type="http://schemas.openxmlformats.org/officeDocument/2006/relationships/image" Target="../media/image23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6.xml"/><Relationship Id="rId6" Type="http://schemas.openxmlformats.org/officeDocument/2006/relationships/image" Target="../media/image30.png"/><Relationship Id="rId11" Type="http://schemas.openxmlformats.org/officeDocument/2006/relationships/image" Target="../media/image35.png"/><Relationship Id="rId5" Type="http://schemas.openxmlformats.org/officeDocument/2006/relationships/image" Target="../media/image29.png"/><Relationship Id="rId10" Type="http://schemas.openxmlformats.org/officeDocument/2006/relationships/image" Target="../media/image34.png"/><Relationship Id="rId4" Type="http://schemas.openxmlformats.org/officeDocument/2006/relationships/image" Target="../media/image28.png"/><Relationship Id="rId9" Type="http://schemas.openxmlformats.org/officeDocument/2006/relationships/image" Target="../media/image3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13" Type="http://schemas.openxmlformats.org/officeDocument/2006/relationships/image" Target="../media/image46.png"/><Relationship Id="rId18" Type="http://schemas.openxmlformats.org/officeDocument/2006/relationships/image" Target="../media/image51.png"/><Relationship Id="rId3" Type="http://schemas.openxmlformats.org/officeDocument/2006/relationships/image" Target="../media/image36.png"/><Relationship Id="rId21" Type="http://schemas.openxmlformats.org/officeDocument/2006/relationships/image" Target="../media/image54.png"/><Relationship Id="rId7" Type="http://schemas.openxmlformats.org/officeDocument/2006/relationships/image" Target="../media/image40.png"/><Relationship Id="rId12" Type="http://schemas.openxmlformats.org/officeDocument/2006/relationships/image" Target="../media/image45.png"/><Relationship Id="rId17" Type="http://schemas.openxmlformats.org/officeDocument/2006/relationships/image" Target="../media/image50.png"/><Relationship Id="rId25" Type="http://schemas.openxmlformats.org/officeDocument/2006/relationships/image" Target="../media/image58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49.png"/><Relationship Id="rId20" Type="http://schemas.openxmlformats.org/officeDocument/2006/relationships/image" Target="../media/image53.png"/><Relationship Id="rId1" Type="http://schemas.openxmlformats.org/officeDocument/2006/relationships/slideLayout" Target="../slideLayouts/slideLayout57.xml"/><Relationship Id="rId6" Type="http://schemas.openxmlformats.org/officeDocument/2006/relationships/image" Target="../media/image39.png"/><Relationship Id="rId11" Type="http://schemas.openxmlformats.org/officeDocument/2006/relationships/image" Target="../media/image44.png"/><Relationship Id="rId24" Type="http://schemas.openxmlformats.org/officeDocument/2006/relationships/image" Target="../media/image57.png"/><Relationship Id="rId5" Type="http://schemas.openxmlformats.org/officeDocument/2006/relationships/image" Target="../media/image38.png"/><Relationship Id="rId15" Type="http://schemas.openxmlformats.org/officeDocument/2006/relationships/image" Target="../media/image48.png"/><Relationship Id="rId23" Type="http://schemas.openxmlformats.org/officeDocument/2006/relationships/image" Target="../media/image56.png"/><Relationship Id="rId10" Type="http://schemas.openxmlformats.org/officeDocument/2006/relationships/image" Target="../media/image43.png"/><Relationship Id="rId19" Type="http://schemas.openxmlformats.org/officeDocument/2006/relationships/image" Target="../media/image52.png"/><Relationship Id="rId4" Type="http://schemas.openxmlformats.org/officeDocument/2006/relationships/image" Target="../media/image37.png"/><Relationship Id="rId9" Type="http://schemas.openxmlformats.org/officeDocument/2006/relationships/image" Target="../media/image42.png"/><Relationship Id="rId14" Type="http://schemas.openxmlformats.org/officeDocument/2006/relationships/image" Target="../media/image47.png"/><Relationship Id="rId22" Type="http://schemas.openxmlformats.org/officeDocument/2006/relationships/image" Target="../media/image5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8.xml"/><Relationship Id="rId4" Type="http://schemas.openxmlformats.org/officeDocument/2006/relationships/image" Target="../media/image6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52600" y="2140803"/>
            <a:ext cx="5791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omic Sans MS" pitchFamily="66" charset="0"/>
              </a:rPr>
              <a:t>Lecture 4:  Linear </a:t>
            </a:r>
            <a:r>
              <a:rPr lang="en-US" sz="2400" b="1" dirty="0" err="1" smtClean="0">
                <a:solidFill>
                  <a:schemeClr val="tx2"/>
                </a:solidFill>
                <a:latin typeface="Comic Sans MS" pitchFamily="66" charset="0"/>
              </a:rPr>
              <a:t>sketeches</a:t>
            </a:r>
            <a:r>
              <a:rPr lang="en-US" sz="2400" b="1" dirty="0" smtClean="0">
                <a:solidFill>
                  <a:schemeClr val="tx2"/>
                </a:solidFill>
                <a:latin typeface="Comic Sans MS" pitchFamily="66" charset="0"/>
              </a:rPr>
              <a:t>: Estimating the second moment,  dimension reduction, applications </a:t>
            </a:r>
            <a:endParaRPr lang="en-US" sz="2400" b="1" dirty="0">
              <a:solidFill>
                <a:schemeClr val="tx2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3996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Comic Sans MS" panose="030F0702030302020204" pitchFamily="66" charset="0"/>
              </a:rPr>
              <a:t>The AMS sketch</a:t>
            </a:r>
            <a:endParaRPr lang="en-US" sz="4400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Alon</a:t>
            </a:r>
            <a:r>
              <a:rPr lang="en-US" dirty="0" smtClean="0"/>
              <a:t>, Matias, </a:t>
            </a:r>
            <a:r>
              <a:rPr lang="en-US" dirty="0" err="1" smtClean="0"/>
              <a:t>Szegedy</a:t>
            </a:r>
            <a:r>
              <a:rPr lang="en-US" dirty="0" smtClean="0"/>
              <a:t> 1996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Edith Cohen     Lecture3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EA42A772-9468-4D55-ACCB-FE381C55902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5024" y="2289417"/>
            <a:ext cx="36576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(Gödel Prize 2005)</a:t>
            </a:r>
            <a:endParaRPr lang="en-US" sz="2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9884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omic Sans MS" pitchFamily="66" charset="0"/>
              </a:rPr>
              <a:t>The frequency vector</a:t>
            </a:r>
            <a:endParaRPr lang="en-US" sz="3100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47800"/>
            <a:ext cx="7870092" cy="7901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A</a:t>
            </a:r>
            <a:r>
              <a:rPr lang="en-US" sz="2400" dirty="0" smtClean="0"/>
              <a:t>,</a:t>
            </a:r>
            <a:r>
              <a:rPr lang="en-US" sz="2400" dirty="0" smtClean="0">
                <a:solidFill>
                  <a:srgbClr val="92D050"/>
                </a:solidFill>
              </a:rPr>
              <a:t>B</a:t>
            </a:r>
            <a:r>
              <a:rPr lang="en-US" sz="2400" dirty="0" smtClean="0"/>
              <a:t>,</a:t>
            </a:r>
            <a:r>
              <a:rPr lang="en-US" sz="2400" dirty="0" smtClean="0">
                <a:solidFill>
                  <a:srgbClr val="FF0000"/>
                </a:solidFill>
              </a:rPr>
              <a:t>A</a:t>
            </a:r>
            <a:r>
              <a:rPr lang="en-US" sz="2400" dirty="0" smtClean="0"/>
              <a:t>,C,</a:t>
            </a:r>
            <a:r>
              <a:rPr lang="en-US" sz="2400" dirty="0" smtClean="0">
                <a:solidFill>
                  <a:srgbClr val="0070C0"/>
                </a:solidFill>
              </a:rPr>
              <a:t>D</a:t>
            </a:r>
            <a:r>
              <a:rPr lang="en-US" sz="2400" dirty="0" smtClean="0"/>
              <a:t>,</a:t>
            </a:r>
            <a:r>
              <a:rPr lang="en-US" sz="2400" dirty="0" smtClean="0">
                <a:solidFill>
                  <a:srgbClr val="0070C0"/>
                </a:solidFill>
              </a:rPr>
              <a:t>D</a:t>
            </a:r>
            <a:r>
              <a:rPr lang="en-US" sz="2400" dirty="0" smtClean="0"/>
              <a:t>,</a:t>
            </a:r>
            <a:r>
              <a:rPr lang="en-US" sz="2400" dirty="0" smtClean="0">
                <a:solidFill>
                  <a:srgbClr val="FF0000"/>
                </a:solidFill>
              </a:rPr>
              <a:t>A</a:t>
            </a:r>
            <a:r>
              <a:rPr lang="en-US" sz="2400" dirty="0" smtClean="0"/>
              <a:t>,</a:t>
            </a:r>
            <a:r>
              <a:rPr lang="en-US" sz="2400" dirty="0" smtClean="0">
                <a:solidFill>
                  <a:srgbClr val="FF0000"/>
                </a:solidFill>
              </a:rPr>
              <a:t>A</a:t>
            </a:r>
            <a:r>
              <a:rPr lang="en-US" sz="2400" dirty="0" smtClean="0"/>
              <a:t>,</a:t>
            </a:r>
            <a:r>
              <a:rPr lang="en-US" sz="2400" dirty="0" smtClean="0">
                <a:solidFill>
                  <a:srgbClr val="FFC000"/>
                </a:solidFill>
              </a:rPr>
              <a:t>E</a:t>
            </a:r>
            <a:r>
              <a:rPr lang="en-US" sz="2400" dirty="0" smtClean="0"/>
              <a:t>,</a:t>
            </a:r>
            <a:r>
              <a:rPr lang="en-US" sz="2400" dirty="0" smtClean="0">
                <a:solidFill>
                  <a:srgbClr val="92D050"/>
                </a:solidFill>
              </a:rPr>
              <a:t>B</a:t>
            </a:r>
            <a:r>
              <a:rPr lang="en-US" sz="2400" dirty="0" smtClean="0"/>
              <a:t>,</a:t>
            </a:r>
            <a:r>
              <a:rPr lang="en-US" sz="2400" dirty="0" smtClean="0">
                <a:solidFill>
                  <a:srgbClr val="FFC000"/>
                </a:solidFill>
              </a:rPr>
              <a:t>E</a:t>
            </a:r>
            <a:r>
              <a:rPr lang="en-US" sz="2400" dirty="0" smtClean="0"/>
              <a:t>,</a:t>
            </a:r>
            <a:r>
              <a:rPr lang="en-US" sz="2400" dirty="0" smtClean="0">
                <a:solidFill>
                  <a:srgbClr val="FFC000"/>
                </a:solidFill>
              </a:rPr>
              <a:t>E</a:t>
            </a:r>
            <a:r>
              <a:rPr lang="en-US" sz="2400" dirty="0" smtClean="0"/>
              <a:t>,F,…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435704"/>
              </p:ext>
            </p:extLst>
          </p:nvPr>
        </p:nvGraphicFramePr>
        <p:xfrm>
          <a:off x="990600" y="2331720"/>
          <a:ext cx="4114800" cy="2773680"/>
        </p:xfrm>
        <a:graphic>
          <a:graphicData uri="http://schemas.openxmlformats.org/drawingml/2006/table">
            <a:tbl>
              <a:tblPr rtl="1" firstRow="1" bandRow="1">
                <a:tableStyleId>{2D5ABB26-0587-4C30-8999-92F81FD0307C}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5920">
                <a:tc>
                  <a:txBody>
                    <a:bodyPr/>
                    <a:lstStyle/>
                    <a:p>
                      <a:pPr algn="l" rtl="0"/>
                      <a:r>
                        <a:rPr lang="en-US" sz="2000" baseline="0" dirty="0" smtClean="0">
                          <a:latin typeface="Comic Sans MS" pitchFamily="66" charset="0"/>
                        </a:rPr>
                        <a:t>b=f(x)</a:t>
                      </a:r>
                      <a:endParaRPr lang="he-IL" sz="2000" baseline="-25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>
                          <a:latin typeface="Comic Sans MS" pitchFamily="66" charset="0"/>
                        </a:rPr>
                        <a:t>x</a:t>
                      </a:r>
                      <a:endParaRPr lang="he-IL" sz="2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1">
                        <a:alpha val="1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he-I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he-IL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>
                          <a:solidFill>
                            <a:srgbClr val="92D050"/>
                          </a:solidFill>
                        </a:rPr>
                        <a:t>2</a:t>
                      </a:r>
                      <a:endParaRPr lang="he-IL" sz="2000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>
                          <a:solidFill>
                            <a:srgbClr val="92D050"/>
                          </a:solidFill>
                        </a:rPr>
                        <a:t>B</a:t>
                      </a:r>
                      <a:endParaRPr lang="he-IL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/>
                        <a:t>1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/>
                        <a:t>C</a:t>
                      </a:r>
                      <a:endParaRPr lang="he-IL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>
                          <a:solidFill>
                            <a:srgbClr val="0070C0"/>
                          </a:solidFill>
                        </a:rPr>
                        <a:t>3</a:t>
                      </a:r>
                      <a:endParaRPr lang="he-IL" sz="20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>
                          <a:solidFill>
                            <a:srgbClr val="0070C0"/>
                          </a:solidFill>
                        </a:rPr>
                        <a:t>D</a:t>
                      </a:r>
                      <a:endParaRPr lang="he-IL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>
                          <a:solidFill>
                            <a:srgbClr val="FFC000"/>
                          </a:solidFill>
                        </a:rPr>
                        <a:t>3</a:t>
                      </a:r>
                      <a:endParaRPr lang="he-IL" sz="2000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>
                          <a:solidFill>
                            <a:srgbClr val="FFC000"/>
                          </a:solidFill>
                        </a:rPr>
                        <a:t>E</a:t>
                      </a:r>
                      <a:endParaRPr lang="he-IL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/>
                        <a:t>1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/>
                        <a:t>F</a:t>
                      </a:r>
                      <a:endParaRPr lang="he-IL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4252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omic Sans MS" pitchFamily="66" charset="0"/>
              </a:rPr>
              <a:t>The frequency vector</a:t>
            </a:r>
            <a:endParaRPr lang="en-US" sz="3100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47800"/>
            <a:ext cx="7870092" cy="7901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A</a:t>
            </a:r>
            <a:r>
              <a:rPr lang="en-US" sz="2000" dirty="0" smtClean="0"/>
              <a:t>,</a:t>
            </a:r>
            <a:r>
              <a:rPr lang="en-US" sz="2000" dirty="0" smtClean="0">
                <a:solidFill>
                  <a:srgbClr val="92D050"/>
                </a:solidFill>
              </a:rPr>
              <a:t>B</a:t>
            </a:r>
            <a:r>
              <a:rPr lang="en-US" sz="2000" dirty="0" smtClean="0"/>
              <a:t>,</a:t>
            </a:r>
            <a:r>
              <a:rPr lang="en-US" sz="2000" dirty="0" smtClean="0">
                <a:solidFill>
                  <a:srgbClr val="FF0000"/>
                </a:solidFill>
              </a:rPr>
              <a:t>A</a:t>
            </a:r>
            <a:r>
              <a:rPr lang="en-US" sz="2000" dirty="0" smtClean="0"/>
              <a:t>,C,</a:t>
            </a:r>
            <a:r>
              <a:rPr lang="en-US" sz="2000" dirty="0" smtClean="0">
                <a:solidFill>
                  <a:srgbClr val="0070C0"/>
                </a:solidFill>
              </a:rPr>
              <a:t>D</a:t>
            </a:r>
            <a:r>
              <a:rPr lang="en-US" sz="2000" dirty="0" smtClean="0"/>
              <a:t>,</a:t>
            </a:r>
            <a:r>
              <a:rPr lang="en-US" sz="2000" dirty="0" smtClean="0">
                <a:solidFill>
                  <a:srgbClr val="0070C0"/>
                </a:solidFill>
              </a:rPr>
              <a:t>D</a:t>
            </a:r>
            <a:r>
              <a:rPr lang="en-US" sz="2000" dirty="0" smtClean="0"/>
              <a:t>,</a:t>
            </a:r>
            <a:r>
              <a:rPr lang="en-US" sz="2000" dirty="0" smtClean="0">
                <a:solidFill>
                  <a:srgbClr val="FF0000"/>
                </a:solidFill>
              </a:rPr>
              <a:t>A</a:t>
            </a:r>
            <a:r>
              <a:rPr lang="en-US" sz="2000" dirty="0" smtClean="0"/>
              <a:t>,</a:t>
            </a:r>
            <a:r>
              <a:rPr lang="en-US" sz="2000" dirty="0" smtClean="0">
                <a:solidFill>
                  <a:srgbClr val="FF0000"/>
                </a:solidFill>
              </a:rPr>
              <a:t>A</a:t>
            </a:r>
            <a:r>
              <a:rPr lang="en-US" sz="2000" dirty="0" smtClean="0"/>
              <a:t>,</a:t>
            </a:r>
            <a:r>
              <a:rPr lang="en-US" sz="2000" dirty="0" smtClean="0">
                <a:solidFill>
                  <a:srgbClr val="FFC000"/>
                </a:solidFill>
              </a:rPr>
              <a:t>E</a:t>
            </a:r>
            <a:r>
              <a:rPr lang="en-US" sz="2000" dirty="0" smtClean="0"/>
              <a:t>,</a:t>
            </a:r>
            <a:r>
              <a:rPr lang="en-US" sz="2000" dirty="0" smtClean="0">
                <a:solidFill>
                  <a:srgbClr val="92D050"/>
                </a:solidFill>
              </a:rPr>
              <a:t>B</a:t>
            </a:r>
            <a:r>
              <a:rPr lang="en-US" sz="2000" dirty="0" smtClean="0"/>
              <a:t>,</a:t>
            </a:r>
            <a:r>
              <a:rPr lang="en-US" sz="2000" dirty="0" smtClean="0">
                <a:solidFill>
                  <a:srgbClr val="FFC000"/>
                </a:solidFill>
              </a:rPr>
              <a:t>E</a:t>
            </a:r>
            <a:r>
              <a:rPr lang="en-US" sz="2000" dirty="0" smtClean="0"/>
              <a:t>,</a:t>
            </a:r>
            <a:r>
              <a:rPr lang="en-US" sz="2000" dirty="0" smtClean="0">
                <a:solidFill>
                  <a:srgbClr val="FFC000"/>
                </a:solidFill>
              </a:rPr>
              <a:t>E</a:t>
            </a:r>
            <a:r>
              <a:rPr lang="en-US" sz="2000" dirty="0" smtClean="0"/>
              <a:t>,F,…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(1,1)</a:t>
            </a:r>
            <a:r>
              <a:rPr lang="en-US" sz="2000" dirty="0" smtClean="0"/>
              <a:t>, </a:t>
            </a:r>
            <a:r>
              <a:rPr lang="en-US" sz="2000" dirty="0" smtClean="0">
                <a:solidFill>
                  <a:srgbClr val="92D050"/>
                </a:solidFill>
              </a:rPr>
              <a:t>(2,1)</a:t>
            </a:r>
            <a:r>
              <a:rPr lang="en-US" sz="2000" dirty="0" smtClean="0"/>
              <a:t>,</a:t>
            </a:r>
            <a:r>
              <a:rPr lang="en-US" sz="2000" dirty="0" smtClean="0">
                <a:solidFill>
                  <a:srgbClr val="92D050"/>
                </a:solidFill>
              </a:rPr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(1,1)</a:t>
            </a:r>
            <a:r>
              <a:rPr lang="en-US" sz="2000" dirty="0" smtClean="0"/>
              <a:t>,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(3,1),…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435704"/>
              </p:ext>
            </p:extLst>
          </p:nvPr>
        </p:nvGraphicFramePr>
        <p:xfrm>
          <a:off x="990600" y="2331720"/>
          <a:ext cx="4114800" cy="2773680"/>
        </p:xfrm>
        <a:graphic>
          <a:graphicData uri="http://schemas.openxmlformats.org/drawingml/2006/table">
            <a:tbl>
              <a:tblPr rtl="1" firstRow="1" bandRow="1">
                <a:tableStyleId>{2D5ABB26-0587-4C30-8999-92F81FD0307C}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5920">
                <a:tc>
                  <a:txBody>
                    <a:bodyPr/>
                    <a:lstStyle/>
                    <a:p>
                      <a:pPr algn="l" rtl="0"/>
                      <a:r>
                        <a:rPr lang="en-US" sz="2000" baseline="0" dirty="0" smtClean="0">
                          <a:latin typeface="Comic Sans MS" pitchFamily="66" charset="0"/>
                        </a:rPr>
                        <a:t>b=f(x)</a:t>
                      </a:r>
                      <a:endParaRPr lang="he-IL" sz="2000" baseline="-25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>
                          <a:latin typeface="Comic Sans MS" pitchFamily="66" charset="0"/>
                        </a:rPr>
                        <a:t>x</a:t>
                      </a:r>
                      <a:endParaRPr lang="he-IL" sz="2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1">
                        <a:alpha val="1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he-I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he-IL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>
                          <a:solidFill>
                            <a:srgbClr val="92D050"/>
                          </a:solidFill>
                        </a:rPr>
                        <a:t>2</a:t>
                      </a:r>
                      <a:endParaRPr lang="he-IL" sz="2000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>
                          <a:solidFill>
                            <a:srgbClr val="92D050"/>
                          </a:solidFill>
                        </a:rPr>
                        <a:t>B</a:t>
                      </a:r>
                      <a:endParaRPr lang="he-IL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/>
                        <a:t>1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/>
                        <a:t>C</a:t>
                      </a:r>
                      <a:endParaRPr lang="he-IL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>
                          <a:solidFill>
                            <a:srgbClr val="0070C0"/>
                          </a:solidFill>
                        </a:rPr>
                        <a:t>3</a:t>
                      </a:r>
                      <a:endParaRPr lang="he-IL" sz="20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>
                          <a:solidFill>
                            <a:srgbClr val="0070C0"/>
                          </a:solidFill>
                        </a:rPr>
                        <a:t>D</a:t>
                      </a:r>
                      <a:endParaRPr lang="he-IL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>
                          <a:solidFill>
                            <a:srgbClr val="FFC000"/>
                          </a:solidFill>
                        </a:rPr>
                        <a:t>3</a:t>
                      </a:r>
                      <a:endParaRPr lang="he-IL" sz="2000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>
                          <a:solidFill>
                            <a:srgbClr val="FFC000"/>
                          </a:solidFill>
                        </a:rPr>
                        <a:t>E</a:t>
                      </a:r>
                      <a:endParaRPr lang="he-IL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/>
                        <a:t>1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/>
                        <a:t>F</a:t>
                      </a:r>
                      <a:endParaRPr lang="he-IL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7649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omic Sans MS" pitchFamily="66" charset="0"/>
              </a:rPr>
              <a:t>The second moment</a:t>
            </a:r>
            <a:endParaRPr lang="en-US" sz="3100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47800"/>
            <a:ext cx="7870092" cy="7901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A</a:t>
            </a:r>
            <a:r>
              <a:rPr lang="en-US" sz="2000" dirty="0" smtClean="0"/>
              <a:t>,</a:t>
            </a:r>
            <a:r>
              <a:rPr lang="en-US" sz="2000" dirty="0" smtClean="0">
                <a:solidFill>
                  <a:srgbClr val="92D050"/>
                </a:solidFill>
              </a:rPr>
              <a:t>B</a:t>
            </a:r>
            <a:r>
              <a:rPr lang="en-US" sz="2000" dirty="0" smtClean="0"/>
              <a:t>,</a:t>
            </a:r>
            <a:r>
              <a:rPr lang="en-US" sz="2000" dirty="0" smtClean="0">
                <a:solidFill>
                  <a:srgbClr val="FF0000"/>
                </a:solidFill>
              </a:rPr>
              <a:t>A</a:t>
            </a:r>
            <a:r>
              <a:rPr lang="en-US" sz="2000" dirty="0" smtClean="0"/>
              <a:t>,C,</a:t>
            </a:r>
            <a:r>
              <a:rPr lang="en-US" sz="2000" dirty="0" smtClean="0">
                <a:solidFill>
                  <a:srgbClr val="0070C0"/>
                </a:solidFill>
              </a:rPr>
              <a:t>D</a:t>
            </a:r>
            <a:r>
              <a:rPr lang="en-US" sz="2000" dirty="0" smtClean="0"/>
              <a:t>,</a:t>
            </a:r>
            <a:r>
              <a:rPr lang="en-US" sz="2000" dirty="0" smtClean="0">
                <a:solidFill>
                  <a:srgbClr val="0070C0"/>
                </a:solidFill>
              </a:rPr>
              <a:t>D</a:t>
            </a:r>
            <a:r>
              <a:rPr lang="en-US" sz="2000" dirty="0" smtClean="0"/>
              <a:t>,</a:t>
            </a:r>
            <a:r>
              <a:rPr lang="en-US" sz="2000" dirty="0" smtClean="0">
                <a:solidFill>
                  <a:srgbClr val="FF0000"/>
                </a:solidFill>
              </a:rPr>
              <a:t>A</a:t>
            </a:r>
            <a:r>
              <a:rPr lang="en-US" sz="2000" dirty="0" smtClean="0"/>
              <a:t>,</a:t>
            </a:r>
            <a:r>
              <a:rPr lang="en-US" sz="2000" dirty="0" smtClean="0">
                <a:solidFill>
                  <a:srgbClr val="FF0000"/>
                </a:solidFill>
              </a:rPr>
              <a:t>A</a:t>
            </a:r>
            <a:r>
              <a:rPr lang="en-US" sz="2000" dirty="0" smtClean="0"/>
              <a:t>,</a:t>
            </a:r>
            <a:r>
              <a:rPr lang="en-US" sz="2000" dirty="0" smtClean="0">
                <a:solidFill>
                  <a:srgbClr val="FFC000"/>
                </a:solidFill>
              </a:rPr>
              <a:t>E</a:t>
            </a:r>
            <a:r>
              <a:rPr lang="en-US" sz="2000" dirty="0" smtClean="0"/>
              <a:t>,</a:t>
            </a:r>
            <a:r>
              <a:rPr lang="en-US" sz="2000" dirty="0" smtClean="0">
                <a:solidFill>
                  <a:srgbClr val="92D050"/>
                </a:solidFill>
              </a:rPr>
              <a:t>B</a:t>
            </a:r>
            <a:r>
              <a:rPr lang="en-US" sz="2000" dirty="0" smtClean="0"/>
              <a:t>,</a:t>
            </a:r>
            <a:r>
              <a:rPr lang="en-US" sz="2000" dirty="0" smtClean="0">
                <a:solidFill>
                  <a:srgbClr val="FFC000"/>
                </a:solidFill>
              </a:rPr>
              <a:t>E</a:t>
            </a:r>
            <a:r>
              <a:rPr lang="en-US" sz="2000" dirty="0" smtClean="0"/>
              <a:t>,</a:t>
            </a:r>
            <a:r>
              <a:rPr lang="en-US" sz="2000" dirty="0" smtClean="0">
                <a:solidFill>
                  <a:srgbClr val="FFC000"/>
                </a:solidFill>
              </a:rPr>
              <a:t>E</a:t>
            </a:r>
            <a:r>
              <a:rPr lang="en-US" sz="2000" dirty="0" smtClean="0"/>
              <a:t>,F,…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(1,1)</a:t>
            </a:r>
            <a:r>
              <a:rPr lang="en-US" sz="2000" dirty="0" smtClean="0"/>
              <a:t>, </a:t>
            </a:r>
            <a:r>
              <a:rPr lang="en-US" sz="2000" dirty="0" smtClean="0">
                <a:solidFill>
                  <a:srgbClr val="92D050"/>
                </a:solidFill>
              </a:rPr>
              <a:t>(2,1)</a:t>
            </a:r>
            <a:r>
              <a:rPr lang="en-US" sz="2000" dirty="0" smtClean="0"/>
              <a:t>,</a:t>
            </a:r>
            <a:r>
              <a:rPr lang="en-US" sz="2000" dirty="0" smtClean="0">
                <a:solidFill>
                  <a:srgbClr val="92D050"/>
                </a:solidFill>
              </a:rPr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(1,1)</a:t>
            </a:r>
            <a:r>
              <a:rPr lang="en-US" sz="2000" dirty="0" smtClean="0"/>
              <a:t>,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(3,1),…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435704"/>
              </p:ext>
            </p:extLst>
          </p:nvPr>
        </p:nvGraphicFramePr>
        <p:xfrm>
          <a:off x="990600" y="2331720"/>
          <a:ext cx="4114800" cy="2773680"/>
        </p:xfrm>
        <a:graphic>
          <a:graphicData uri="http://schemas.openxmlformats.org/drawingml/2006/table">
            <a:tbl>
              <a:tblPr rtl="1" firstRow="1" bandRow="1">
                <a:tableStyleId>{2D5ABB26-0587-4C30-8999-92F81FD0307C}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5920">
                <a:tc>
                  <a:txBody>
                    <a:bodyPr/>
                    <a:lstStyle/>
                    <a:p>
                      <a:pPr algn="l" rtl="0"/>
                      <a:r>
                        <a:rPr lang="en-US" sz="2000" baseline="0" dirty="0" smtClean="0">
                          <a:latin typeface="Comic Sans MS" pitchFamily="66" charset="0"/>
                        </a:rPr>
                        <a:t>b=f(x)</a:t>
                      </a:r>
                      <a:endParaRPr lang="he-IL" sz="2000" baseline="-25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>
                          <a:latin typeface="Comic Sans MS" pitchFamily="66" charset="0"/>
                        </a:rPr>
                        <a:t>x</a:t>
                      </a:r>
                      <a:endParaRPr lang="he-IL" sz="2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1">
                        <a:alpha val="1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he-I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he-IL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>
                          <a:solidFill>
                            <a:srgbClr val="92D050"/>
                          </a:solidFill>
                        </a:rPr>
                        <a:t>2</a:t>
                      </a:r>
                      <a:endParaRPr lang="he-IL" sz="2000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>
                          <a:solidFill>
                            <a:srgbClr val="92D050"/>
                          </a:solidFill>
                        </a:rPr>
                        <a:t>B</a:t>
                      </a:r>
                      <a:endParaRPr lang="he-IL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/>
                        <a:t>1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/>
                        <a:t>C</a:t>
                      </a:r>
                      <a:endParaRPr lang="he-IL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>
                          <a:solidFill>
                            <a:srgbClr val="0070C0"/>
                          </a:solidFill>
                        </a:rPr>
                        <a:t>3</a:t>
                      </a:r>
                      <a:endParaRPr lang="he-IL" sz="20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>
                          <a:solidFill>
                            <a:srgbClr val="0070C0"/>
                          </a:solidFill>
                        </a:rPr>
                        <a:t>D</a:t>
                      </a:r>
                      <a:endParaRPr lang="he-IL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>
                          <a:solidFill>
                            <a:srgbClr val="FFC000"/>
                          </a:solidFill>
                        </a:rPr>
                        <a:t>3</a:t>
                      </a:r>
                      <a:endParaRPr lang="he-IL" sz="2000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>
                          <a:solidFill>
                            <a:srgbClr val="FFC000"/>
                          </a:solidFill>
                        </a:rPr>
                        <a:t>E</a:t>
                      </a:r>
                      <a:endParaRPr lang="he-IL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/>
                        <a:t>1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/>
                        <a:t>F</a:t>
                      </a:r>
                      <a:endParaRPr lang="he-IL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491027" y="2991005"/>
                <a:ext cx="3868615" cy="15203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  <m:sup/>
                        <m:e>
                          <m:sSup>
                            <m:sSup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3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3200" b="0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  <m:d>
                                    <m:dPr>
                                      <m:ctrlPr>
                                        <a:rPr lang="en-US" sz="3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32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d>
                                </m:e>
                              </m:d>
                            </m:e>
                            <m:sup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US" sz="3200" dirty="0" smtClean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1027" y="2991005"/>
                <a:ext cx="3868615" cy="152035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729574" y="5152447"/>
            <a:ext cx="521889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>
                <a:latin typeface="Comic Sans MS" pitchFamily="66" charset="0"/>
                <a:cs typeface="+mj-cs"/>
              </a:rPr>
              <a:t>Want a linear sketch from which we can estimate the second moment ?</a:t>
            </a:r>
            <a:endParaRPr lang="he-IL" sz="2400" dirty="0">
              <a:latin typeface="Comic Sans MS" pitchFamily="66" charset="0"/>
              <a:cs typeface="+mj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23312" y="2619974"/>
            <a:ext cx="36576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>
                <a:latin typeface="Comic Sans MS" pitchFamily="66" charset="0"/>
                <a:cs typeface="+mj-cs"/>
              </a:rPr>
              <a:t>The second moment: </a:t>
            </a:r>
            <a:endParaRPr lang="he-IL" sz="2400" dirty="0">
              <a:latin typeface="Comic Sans MS" pitchFamily="66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57930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sketch</a:t>
            </a:r>
            <a:endParaRPr lang="he-IL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4612227"/>
              </p:ext>
            </p:extLst>
          </p:nvPr>
        </p:nvGraphicFramePr>
        <p:xfrm>
          <a:off x="762001" y="2514600"/>
          <a:ext cx="3657600" cy="2773680"/>
        </p:xfrm>
        <a:graphic>
          <a:graphicData uri="http://schemas.openxmlformats.org/drawingml/2006/table">
            <a:tbl>
              <a:tblPr rtl="1" firstRow="1" bandRow="1">
                <a:tableStyleId>{2D5ABB26-0587-4C30-8999-92F81FD0307C}</a:tableStyleId>
              </a:tblPr>
              <a:tblGrid>
                <a:gridCol w="11248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72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54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5920">
                <a:tc>
                  <a:txBody>
                    <a:bodyPr/>
                    <a:lstStyle/>
                    <a:p>
                      <a:pPr algn="l" rtl="0"/>
                      <a:r>
                        <a:rPr lang="en-US" sz="2000" b="1" dirty="0" smtClean="0">
                          <a:latin typeface="+mn-lt"/>
                        </a:rPr>
                        <a:t>h(x)</a:t>
                      </a:r>
                      <a:endParaRPr lang="he-IL" sz="2000" b="1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baseline="0" dirty="0" smtClean="0"/>
                        <a:t>f(x)</a:t>
                      </a:r>
                      <a:endParaRPr lang="he-IL" sz="2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/>
                        <a:t> x</a:t>
                      </a:r>
                      <a:endParaRPr lang="he-IL" sz="2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1">
                        <a:alpha val="1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pPr algn="l" rtl="0"/>
                      <a:r>
                        <a:rPr lang="en-US" sz="2000" b="1" dirty="0" smtClean="0"/>
                        <a:t>-1</a:t>
                      </a:r>
                      <a:endParaRPr lang="he-IL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/>
                        <a:t>4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he-I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pPr algn="l" rtl="0"/>
                      <a:r>
                        <a:rPr lang="en-US" sz="2000" b="1" dirty="0" smtClean="0"/>
                        <a:t>1</a:t>
                      </a:r>
                      <a:endParaRPr lang="he-IL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/>
                        <a:t>2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>
                          <a:solidFill>
                            <a:srgbClr val="92D050"/>
                          </a:solidFill>
                        </a:rPr>
                        <a:t>B</a:t>
                      </a:r>
                      <a:endParaRPr lang="he-IL" sz="2000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pPr algn="l" rtl="0"/>
                      <a:r>
                        <a:rPr lang="en-US" sz="2000" b="1" dirty="0" smtClean="0"/>
                        <a:t>-1</a:t>
                      </a:r>
                      <a:endParaRPr lang="he-IL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/>
                        <a:t>1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/>
                        <a:t>C</a:t>
                      </a:r>
                      <a:endParaRPr lang="he-IL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pPr algn="l" rtl="0"/>
                      <a:r>
                        <a:rPr lang="en-US" sz="2000" b="1" dirty="0" smtClean="0"/>
                        <a:t>1</a:t>
                      </a:r>
                      <a:endParaRPr lang="he-IL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/>
                        <a:t>3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>
                          <a:solidFill>
                            <a:srgbClr val="00B0F0"/>
                          </a:solidFill>
                        </a:rPr>
                        <a:t>D</a:t>
                      </a:r>
                      <a:endParaRPr lang="he-IL" sz="2000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pPr algn="l" rtl="0"/>
                      <a:r>
                        <a:rPr lang="en-US" sz="2000" b="1" dirty="0" smtClean="0"/>
                        <a:t>-1</a:t>
                      </a:r>
                      <a:endParaRPr lang="he-IL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/>
                        <a:t>3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>
                          <a:solidFill>
                            <a:srgbClr val="FFC000"/>
                          </a:solidFill>
                        </a:rPr>
                        <a:t>E</a:t>
                      </a:r>
                      <a:endParaRPr lang="he-IL" sz="2000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pPr algn="l" rtl="0"/>
                      <a:r>
                        <a:rPr lang="en-US" sz="2000" b="1" dirty="0" smtClean="0"/>
                        <a:t>-1</a:t>
                      </a:r>
                      <a:endParaRPr lang="he-IL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/>
                        <a:t>1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/>
                        <a:t>F</a:t>
                      </a:r>
                      <a:endParaRPr lang="he-IL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pSp>
        <p:nvGrpSpPr>
          <p:cNvPr id="3" name="Group 2"/>
          <p:cNvGrpSpPr/>
          <p:nvPr/>
        </p:nvGrpSpPr>
        <p:grpSpPr>
          <a:xfrm>
            <a:off x="4543936" y="4552836"/>
            <a:ext cx="3143250" cy="1507510"/>
            <a:chOff x="4791075" y="2778740"/>
            <a:chExt cx="3143250" cy="1507510"/>
          </a:xfrm>
        </p:grpSpPr>
        <p:sp>
          <p:nvSpPr>
            <p:cNvPr id="8" name="TextBox 7"/>
            <p:cNvSpPr txBox="1"/>
            <p:nvPr/>
          </p:nvSpPr>
          <p:spPr>
            <a:xfrm>
              <a:off x="5526226" y="2778740"/>
              <a:ext cx="2282461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2400" dirty="0" smtClean="0">
                  <a:latin typeface="Comic Sans MS" pitchFamily="66" charset="0"/>
                  <a:cs typeface="+mj-cs"/>
                </a:rPr>
                <a:t>Maintain: </a:t>
              </a:r>
              <a:endParaRPr lang="he-IL" sz="2400" dirty="0">
                <a:latin typeface="Comic Sans MS" pitchFamily="66" charset="0"/>
                <a:cs typeface="+mj-cs"/>
              </a:endParaRPr>
            </a:p>
          </p:txBody>
        </p:sp>
        <p:graphicFrame>
          <p:nvGraphicFramePr>
            <p:cNvPr id="16387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6773759"/>
                </p:ext>
              </p:extLst>
            </p:nvPr>
          </p:nvGraphicFramePr>
          <p:xfrm>
            <a:off x="4791075" y="3257550"/>
            <a:ext cx="3143250" cy="1028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459" name="Equation" r:id="rId3" imgW="1040948" imgH="342751" progId="Equation.DSMT4">
                    <p:embed/>
                  </p:oleObj>
                </mc:Choice>
                <mc:Fallback>
                  <p:oleObj name="Equation" r:id="rId3" imgW="1040948" imgH="342751" progId="Equation.DSMT4">
                    <p:embed/>
                    <p:pic>
                      <p:nvPicPr>
                        <p:cNvPr id="0" name="Picture 2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91075" y="3257550"/>
                          <a:ext cx="3143250" cy="10287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7" name="Content Placeholder 2"/>
          <p:cNvSpPr txBox="1">
            <a:spLocks/>
          </p:cNvSpPr>
          <p:nvPr/>
        </p:nvSpPr>
        <p:spPr>
          <a:xfrm>
            <a:off x="812800" y="1674447"/>
            <a:ext cx="7870092" cy="6096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92D050"/>
                </a:solidFill>
              </a:rPr>
              <a:t>B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,C,</a:t>
            </a:r>
            <a:r>
              <a:rPr lang="en-US" dirty="0" smtClean="0">
                <a:solidFill>
                  <a:srgbClr val="0070C0"/>
                </a:solidFill>
              </a:rPr>
              <a:t>D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0070C0"/>
                </a:solidFill>
              </a:rPr>
              <a:t>D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FFC000"/>
                </a:solidFill>
              </a:rPr>
              <a:t>E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92D050"/>
                </a:solidFill>
              </a:rPr>
              <a:t>B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FFC000"/>
                </a:solidFill>
              </a:rPr>
              <a:t>E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FFC000"/>
                </a:solidFill>
              </a:rPr>
              <a:t>E</a:t>
            </a:r>
            <a:r>
              <a:rPr lang="en-US" dirty="0" smtClean="0"/>
              <a:t>,F,…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32084" y="2978800"/>
            <a:ext cx="4603674" cy="609600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b="1" dirty="0" smtClean="0"/>
              <a:t>Z</a:t>
            </a:r>
            <a:r>
              <a:rPr lang="en-US" dirty="0" smtClean="0">
                <a:solidFill>
                  <a:srgbClr val="FF0000"/>
                </a:solidFill>
              </a:rPr>
              <a:t> = -1 </a:t>
            </a:r>
            <a:r>
              <a:rPr lang="en-US" dirty="0" smtClean="0"/>
              <a:t>+ </a:t>
            </a:r>
            <a:r>
              <a:rPr lang="en-US" dirty="0" smtClean="0">
                <a:solidFill>
                  <a:srgbClr val="92D050"/>
                </a:solidFill>
              </a:rPr>
              <a:t>1</a:t>
            </a:r>
            <a:r>
              <a:rPr lang="en-US" dirty="0" smtClean="0"/>
              <a:t>+ </a:t>
            </a:r>
            <a:r>
              <a:rPr lang="en-US" dirty="0" smtClean="0">
                <a:solidFill>
                  <a:srgbClr val="FF0000"/>
                </a:solidFill>
              </a:rPr>
              <a:t>-1</a:t>
            </a:r>
            <a:r>
              <a:rPr lang="en-US" dirty="0"/>
              <a:t> </a:t>
            </a:r>
            <a:r>
              <a:rPr lang="en-US" dirty="0" smtClean="0"/>
              <a:t>+ -1 + </a:t>
            </a:r>
            <a:r>
              <a:rPr lang="en-US" dirty="0" smtClean="0">
                <a:solidFill>
                  <a:srgbClr val="0070C0"/>
                </a:solidFill>
              </a:rPr>
              <a:t>1</a:t>
            </a:r>
            <a:r>
              <a:rPr lang="en-US" dirty="0" smtClean="0"/>
              <a:t> + </a:t>
            </a:r>
            <a:r>
              <a:rPr lang="en-US" dirty="0" smtClean="0">
                <a:solidFill>
                  <a:srgbClr val="0070C0"/>
                </a:solidFill>
              </a:rPr>
              <a:t>1 +</a:t>
            </a:r>
            <a:r>
              <a:rPr lang="en-US" dirty="0"/>
              <a:t> </a:t>
            </a:r>
            <a:r>
              <a:rPr lang="en-US" dirty="0" smtClean="0">
                <a:solidFill>
                  <a:srgbClr val="FF0000"/>
                </a:solidFill>
              </a:rPr>
              <a:t>-1</a:t>
            </a:r>
            <a:r>
              <a:rPr lang="en-US" dirty="0" smtClean="0"/>
              <a:t> + </a:t>
            </a:r>
            <a:r>
              <a:rPr lang="en-US" dirty="0" smtClean="0">
                <a:solidFill>
                  <a:srgbClr val="FF0000"/>
                </a:solidFill>
              </a:rPr>
              <a:t>-1 </a:t>
            </a:r>
            <a:r>
              <a:rPr lang="en-US" dirty="0" smtClean="0"/>
              <a:t>+ -</a:t>
            </a:r>
            <a:r>
              <a:rPr lang="en-US" dirty="0" smtClean="0">
                <a:solidFill>
                  <a:srgbClr val="FFC000"/>
                </a:solidFill>
              </a:rPr>
              <a:t>1</a:t>
            </a:r>
            <a:r>
              <a:rPr lang="en-US" dirty="0" smtClean="0"/>
              <a:t> + </a:t>
            </a:r>
            <a:r>
              <a:rPr lang="en-US" dirty="0" smtClean="0">
                <a:solidFill>
                  <a:srgbClr val="92D050"/>
                </a:solidFill>
              </a:rPr>
              <a:t>1</a:t>
            </a:r>
            <a:r>
              <a:rPr lang="en-US" dirty="0"/>
              <a:t> </a:t>
            </a:r>
            <a:r>
              <a:rPr lang="en-US" dirty="0" smtClean="0"/>
              <a:t>+ </a:t>
            </a:r>
            <a:r>
              <a:rPr lang="en-US" dirty="0" smtClean="0">
                <a:solidFill>
                  <a:srgbClr val="FFC000"/>
                </a:solidFill>
              </a:rPr>
              <a:t>-1 + -1 + </a:t>
            </a:r>
            <a:r>
              <a:rPr lang="en-US" dirty="0" smtClean="0"/>
              <a:t>-1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Alon</a:t>
            </a:r>
            <a:r>
              <a:rPr lang="en-US" dirty="0" smtClean="0"/>
              <a:t>, </a:t>
            </a:r>
            <a:r>
              <a:rPr lang="en-US" dirty="0" err="1" smtClean="0"/>
              <a:t>Matias</a:t>
            </a:r>
            <a:r>
              <a:rPr lang="en-US" dirty="0" smtClean="0"/>
              <a:t>, </a:t>
            </a:r>
            <a:r>
              <a:rPr lang="en-US" dirty="0" err="1" smtClean="0"/>
              <a:t>Szegedy</a:t>
            </a:r>
            <a:r>
              <a:rPr lang="en-US" dirty="0" smtClean="0"/>
              <a:t> 96</a:t>
            </a:r>
            <a:endParaRPr lang="he-IL" dirty="0"/>
          </a:p>
        </p:txBody>
      </p:sp>
      <p:sp>
        <p:nvSpPr>
          <p:cNvPr id="8" name="TextBox 7"/>
          <p:cNvSpPr txBox="1"/>
          <p:nvPr/>
        </p:nvSpPr>
        <p:spPr>
          <a:xfrm>
            <a:off x="5526226" y="2778740"/>
            <a:ext cx="228246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>
                <a:latin typeface="Comic Sans MS" pitchFamily="66" charset="0"/>
                <a:cs typeface="+mj-cs"/>
              </a:rPr>
              <a:t>Maintain: </a:t>
            </a:r>
            <a:endParaRPr lang="he-IL" sz="2400" dirty="0">
              <a:latin typeface="Comic Sans MS" pitchFamily="66" charset="0"/>
              <a:cs typeface="+mj-cs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246743" y="6516910"/>
            <a:ext cx="865051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1712684" y="6386282"/>
            <a:ext cx="2859316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1712684" y="6226638"/>
            <a:ext cx="1429658" cy="0"/>
          </a:xfrm>
          <a:prstGeom prst="straightConnector1">
            <a:avLst/>
          </a:prstGeom>
          <a:ln w="254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2427513" y="6059730"/>
            <a:ext cx="685775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2445644" y="5900076"/>
            <a:ext cx="1429658" cy="0"/>
          </a:xfrm>
          <a:prstGeom prst="straightConnector1">
            <a:avLst/>
          </a:prstGeom>
          <a:ln w="254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2427513" y="5747682"/>
            <a:ext cx="1375194" cy="7254"/>
          </a:xfrm>
          <a:prstGeom prst="straightConnector1">
            <a:avLst/>
          </a:prstGeom>
          <a:ln w="254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1723587" y="5631570"/>
            <a:ext cx="685775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438" name="Object 6"/>
          <p:cNvGraphicFramePr>
            <a:graphicFrameLocks noChangeAspect="1"/>
          </p:cNvGraphicFramePr>
          <p:nvPr/>
        </p:nvGraphicFramePr>
        <p:xfrm>
          <a:off x="4791075" y="3257550"/>
          <a:ext cx="3143250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07" name="Equation" r:id="rId3" imgW="1040948" imgH="342751" progId="Equation.DSMT4">
                  <p:embed/>
                </p:oleObj>
              </mc:Choice>
              <mc:Fallback>
                <p:oleObj name="Equation" r:id="rId3" imgW="1040948" imgH="342751" progId="Equation.DSMT4">
                  <p:embed/>
                  <p:pic>
                    <p:nvPicPr>
                      <p:cNvPr id="0" name="Picture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1075" y="3257550"/>
                        <a:ext cx="3143250" cy="1028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937124"/>
              </p:ext>
            </p:extLst>
          </p:nvPr>
        </p:nvGraphicFramePr>
        <p:xfrm>
          <a:off x="762001" y="2514600"/>
          <a:ext cx="3657600" cy="2773680"/>
        </p:xfrm>
        <a:graphic>
          <a:graphicData uri="http://schemas.openxmlformats.org/drawingml/2006/table">
            <a:tbl>
              <a:tblPr rtl="1" firstRow="1" bandRow="1">
                <a:tableStyleId>{2D5ABB26-0587-4C30-8999-92F81FD0307C}</a:tableStyleId>
              </a:tblPr>
              <a:tblGrid>
                <a:gridCol w="11248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72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54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5920">
                <a:tc>
                  <a:txBody>
                    <a:bodyPr/>
                    <a:lstStyle/>
                    <a:p>
                      <a:pPr algn="l" rtl="0"/>
                      <a:r>
                        <a:rPr lang="en-US" sz="2000" b="1" dirty="0" smtClean="0">
                          <a:latin typeface="+mn-lt"/>
                        </a:rPr>
                        <a:t>h(x)</a:t>
                      </a:r>
                      <a:endParaRPr lang="he-IL" sz="2000" b="1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baseline="0" dirty="0" smtClean="0"/>
                        <a:t>f(x)</a:t>
                      </a:r>
                      <a:endParaRPr lang="he-IL" sz="2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/>
                        <a:t> x</a:t>
                      </a:r>
                      <a:endParaRPr lang="he-IL" sz="2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1">
                        <a:alpha val="1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pPr algn="l" rtl="0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-1</a:t>
                      </a:r>
                      <a:endParaRPr lang="he-IL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he-I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he-I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pPr algn="l" rtl="0"/>
                      <a:r>
                        <a:rPr lang="en-US" sz="2000" b="1" dirty="0" smtClean="0">
                          <a:solidFill>
                            <a:srgbClr val="92D050"/>
                          </a:solidFill>
                        </a:rPr>
                        <a:t>1</a:t>
                      </a:r>
                      <a:endParaRPr lang="he-IL" sz="2000" b="1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>
                          <a:solidFill>
                            <a:srgbClr val="92D050"/>
                          </a:solidFill>
                        </a:rPr>
                        <a:t>2</a:t>
                      </a:r>
                      <a:endParaRPr lang="he-IL" sz="2000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>
                          <a:solidFill>
                            <a:srgbClr val="92D050"/>
                          </a:solidFill>
                        </a:rPr>
                        <a:t>B</a:t>
                      </a:r>
                      <a:endParaRPr lang="he-IL" sz="2000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pPr algn="l" rtl="0"/>
                      <a:r>
                        <a:rPr lang="en-US" sz="2000" b="1" dirty="0" smtClean="0"/>
                        <a:t>-1</a:t>
                      </a:r>
                      <a:endParaRPr lang="he-IL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/>
                        <a:t>1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/>
                        <a:t>C</a:t>
                      </a:r>
                      <a:endParaRPr lang="he-IL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pPr algn="l" rtl="0"/>
                      <a:r>
                        <a:rPr lang="en-US" sz="2000" b="1" dirty="0" smtClean="0">
                          <a:solidFill>
                            <a:srgbClr val="00B0F0"/>
                          </a:solidFill>
                        </a:rPr>
                        <a:t>1</a:t>
                      </a:r>
                      <a:endParaRPr lang="he-IL" sz="2000" b="1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>
                          <a:solidFill>
                            <a:srgbClr val="00B0F0"/>
                          </a:solidFill>
                        </a:rPr>
                        <a:t>3</a:t>
                      </a:r>
                      <a:endParaRPr lang="he-IL" sz="2000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>
                          <a:solidFill>
                            <a:srgbClr val="00B0F0"/>
                          </a:solidFill>
                        </a:rPr>
                        <a:t>D</a:t>
                      </a:r>
                      <a:endParaRPr lang="he-IL" sz="2000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pPr algn="l" rtl="0"/>
                      <a:r>
                        <a:rPr lang="en-US" sz="2000" b="1" dirty="0" smtClean="0">
                          <a:solidFill>
                            <a:srgbClr val="FFC000"/>
                          </a:solidFill>
                        </a:rPr>
                        <a:t>-1</a:t>
                      </a:r>
                      <a:endParaRPr lang="he-IL" sz="2000" b="1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>
                          <a:solidFill>
                            <a:srgbClr val="FFC000"/>
                          </a:solidFill>
                        </a:rPr>
                        <a:t>3</a:t>
                      </a:r>
                      <a:endParaRPr lang="he-IL" sz="2000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>
                          <a:solidFill>
                            <a:srgbClr val="FFC000"/>
                          </a:solidFill>
                        </a:rPr>
                        <a:t>E</a:t>
                      </a:r>
                      <a:endParaRPr lang="he-IL" sz="2000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pPr algn="l" rtl="0"/>
                      <a:r>
                        <a:rPr lang="en-US" sz="2000" b="1" dirty="0" smtClean="0"/>
                        <a:t>-1</a:t>
                      </a:r>
                      <a:endParaRPr lang="he-IL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/>
                        <a:t>1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/>
                        <a:t>F</a:t>
                      </a:r>
                      <a:endParaRPr lang="he-IL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4" name="Content Placeholder 2"/>
          <p:cNvSpPr txBox="1">
            <a:spLocks/>
          </p:cNvSpPr>
          <p:nvPr/>
        </p:nvSpPr>
        <p:spPr>
          <a:xfrm>
            <a:off x="812800" y="1674447"/>
            <a:ext cx="7870092" cy="6096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92D050"/>
                </a:solidFill>
              </a:rPr>
              <a:t>B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,C,</a:t>
            </a:r>
            <a:r>
              <a:rPr lang="en-US" dirty="0" smtClean="0">
                <a:solidFill>
                  <a:srgbClr val="0070C0"/>
                </a:solidFill>
              </a:rPr>
              <a:t>D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0070C0"/>
                </a:solidFill>
              </a:rPr>
              <a:t>D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FFC000"/>
                </a:solidFill>
              </a:rPr>
              <a:t>E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92D050"/>
                </a:solidFill>
              </a:rPr>
              <a:t>B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FFC000"/>
                </a:solidFill>
              </a:rPr>
              <a:t>E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FFC000"/>
                </a:solidFill>
              </a:rPr>
              <a:t>E</a:t>
            </a:r>
            <a:r>
              <a:rPr lang="en-US" dirty="0" smtClean="0"/>
              <a:t>,F,…</a:t>
            </a:r>
          </a:p>
        </p:txBody>
      </p:sp>
    </p:spTree>
    <p:extLst>
      <p:ext uri="{BB962C8B-B14F-4D97-AF65-F5344CB8AC3E}">
        <p14:creationId xmlns:p14="http://schemas.microsoft.com/office/powerpoint/2010/main" val="370093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Recap</a:t>
            </a:r>
            <a:endParaRPr lang="en-US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8232245" y="1499282"/>
          <a:ext cx="476251" cy="4741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89" name="Equation" r:id="rId3" imgW="342900" imgH="3657600" progId="Equation.DSMT4">
                  <p:embed/>
                </p:oleObj>
              </mc:Choice>
              <mc:Fallback>
                <p:oleObj name="Equation" r:id="rId3" imgW="342900" imgH="3657600" progId="Equation.DSMT4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32245" y="1499282"/>
                        <a:ext cx="476251" cy="4741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1081594" y="2097314"/>
            <a:ext cx="511619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latin typeface="Comic Sans MS" pitchFamily="66" charset="0"/>
                <a:cs typeface="+mj-cs"/>
              </a:rPr>
              <a:t>=</a:t>
            </a:r>
            <a:endParaRPr lang="he-IL" sz="3200" baseline="-25000" dirty="0">
              <a:latin typeface="Comic Sans MS" pitchFamily="66" charset="0"/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43874" y="1992923"/>
                <a:ext cx="948730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0" i="1" dirty="0" smtClean="0">
                          <a:latin typeface="Cambria Math" panose="02040503050406030204" pitchFamily="18" charset="0"/>
                        </a:rPr>
                        <m:t>𝑍</m:t>
                      </m:r>
                    </m:oMath>
                  </m:oMathPara>
                </a14:m>
                <a:endParaRPr lang="en-US" sz="4400" dirty="0" smtClean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874" y="1992923"/>
                <a:ext cx="948730" cy="76944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588968" y="1492736"/>
                <a:ext cx="657810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5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 smtClean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8968" y="1492736"/>
                <a:ext cx="6578109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1162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AMS Analysis</a:t>
            </a:r>
            <a:endParaRPr lang="he-IL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246743" y="2743270"/>
            <a:ext cx="865051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flipH="1">
            <a:off x="1712684" y="2612642"/>
            <a:ext cx="2859316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1712684" y="2452998"/>
            <a:ext cx="1429658" cy="0"/>
          </a:xfrm>
          <a:prstGeom prst="straightConnector1">
            <a:avLst/>
          </a:prstGeom>
          <a:ln w="254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2427513" y="2286090"/>
            <a:ext cx="685775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2445644" y="2126436"/>
            <a:ext cx="1429658" cy="0"/>
          </a:xfrm>
          <a:prstGeom prst="straightConnector1">
            <a:avLst/>
          </a:prstGeom>
          <a:ln w="254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2427513" y="1974042"/>
            <a:ext cx="1375194" cy="7254"/>
          </a:xfrm>
          <a:prstGeom prst="straightConnector1">
            <a:avLst/>
          </a:prstGeom>
          <a:ln w="254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1723587" y="1857930"/>
            <a:ext cx="685775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4904561"/>
              </p:ext>
            </p:extLst>
          </p:nvPr>
        </p:nvGraphicFramePr>
        <p:xfrm>
          <a:off x="469900" y="3340100"/>
          <a:ext cx="814070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91" name="Equation" r:id="rId3" imgW="2882880" imgH="457200" progId="Equation.DSMT4">
                  <p:embed/>
                </p:oleObj>
              </mc:Choice>
              <mc:Fallback>
                <p:oleObj name="Equation" r:id="rId3" imgW="2882880" imgH="457200" progId="Equation.DSMT4">
                  <p:embed/>
                  <p:pic>
                    <p:nvPicPr>
                      <p:cNvPr id="0" name="Picture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9900" y="3340100"/>
                        <a:ext cx="8140700" cy="1371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0" name="Object 4"/>
          <p:cNvGraphicFramePr>
            <a:graphicFrameLocks noChangeAspect="1"/>
          </p:cNvGraphicFramePr>
          <p:nvPr/>
        </p:nvGraphicFramePr>
        <p:xfrm>
          <a:off x="445407" y="4770210"/>
          <a:ext cx="5846763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92" name="Equation" r:id="rId5" imgW="2070100" imgH="533400" progId="Equation.DSMT4">
                  <p:embed/>
                </p:oleObj>
              </mc:Choice>
              <mc:Fallback>
                <p:oleObj name="Equation" r:id="rId5" imgW="2070100" imgH="533400" progId="Equation.DSMT4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5407" y="4770210"/>
                        <a:ext cx="5846763" cy="160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Draw h from 2-wise </a:t>
            </a:r>
            <a:r>
              <a:rPr lang="en-US" dirty="0" err="1" smtClean="0"/>
              <a:t>ind</a:t>
            </a:r>
            <a:r>
              <a:rPr lang="en-US" dirty="0" smtClean="0"/>
              <a:t>. family</a:t>
            </a:r>
            <a:endParaRPr lang="he-IL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246743" y="2743270"/>
            <a:ext cx="865051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flipH="1">
            <a:off x="1712684" y="2612642"/>
            <a:ext cx="2859316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1712684" y="2452998"/>
            <a:ext cx="1429658" cy="0"/>
          </a:xfrm>
          <a:prstGeom prst="straightConnector1">
            <a:avLst/>
          </a:prstGeom>
          <a:ln w="254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2427513" y="2286090"/>
            <a:ext cx="685775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2445644" y="2126436"/>
            <a:ext cx="1429658" cy="0"/>
          </a:xfrm>
          <a:prstGeom prst="straightConnector1">
            <a:avLst/>
          </a:prstGeom>
          <a:ln w="254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2427513" y="1974042"/>
            <a:ext cx="1375194" cy="7254"/>
          </a:xfrm>
          <a:prstGeom prst="straightConnector1">
            <a:avLst/>
          </a:prstGeom>
          <a:ln w="254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1723587" y="1857930"/>
            <a:ext cx="685775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460" name="Object 4"/>
          <p:cNvGraphicFramePr>
            <a:graphicFrameLocks noChangeAspect="1"/>
          </p:cNvGraphicFramePr>
          <p:nvPr/>
        </p:nvGraphicFramePr>
        <p:xfrm>
          <a:off x="445383" y="3464160"/>
          <a:ext cx="8285163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76" name="Equation" r:id="rId3" imgW="2933700" imgH="533400" progId="Equation.DSMT4">
                  <p:embed/>
                </p:oleObj>
              </mc:Choice>
              <mc:Fallback>
                <p:oleObj name="Equation" r:id="rId3" imgW="2933700" imgH="533400" progId="Equation.DSMT4">
                  <p:embed/>
                  <p:pic>
                    <p:nvPicPr>
                      <p:cNvPr id="1946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5383" y="3464160"/>
                        <a:ext cx="8285163" cy="160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424554" y="5486330"/>
            <a:ext cx="813888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latin typeface="Comic Sans MS" pitchFamily="66" charset="0"/>
                <a:cs typeface="+mj-cs"/>
              </a:rPr>
              <a:t>Z</a:t>
            </a:r>
            <a:r>
              <a:rPr lang="en-US" sz="3200" baseline="30000" dirty="0" smtClean="0">
                <a:latin typeface="Comic Sans MS" pitchFamily="66" charset="0"/>
                <a:cs typeface="+mj-cs"/>
              </a:rPr>
              <a:t>2</a:t>
            </a:r>
            <a:r>
              <a:rPr lang="en-US" sz="3200" dirty="0" smtClean="0">
                <a:latin typeface="Comic Sans MS" pitchFamily="66" charset="0"/>
                <a:cs typeface="+mj-cs"/>
              </a:rPr>
              <a:t> is an unbiased estimator for F</a:t>
            </a:r>
            <a:r>
              <a:rPr lang="en-US" sz="3200" baseline="-25000" dirty="0" smtClean="0">
                <a:latin typeface="Comic Sans MS" pitchFamily="66" charset="0"/>
                <a:cs typeface="+mj-cs"/>
              </a:rPr>
              <a:t>2</a:t>
            </a:r>
            <a:r>
              <a:rPr lang="en-US" sz="3200" dirty="0" smtClean="0">
                <a:latin typeface="Comic Sans MS" pitchFamily="66" charset="0"/>
                <a:cs typeface="+mj-cs"/>
              </a:rPr>
              <a:t>  !</a:t>
            </a:r>
            <a:endParaRPr lang="he-IL" sz="3200" baseline="-25000" dirty="0">
              <a:latin typeface="Comic Sans MS" pitchFamily="66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51175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Recap</a:t>
            </a:r>
            <a:endParaRPr lang="en-US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8232245" y="1499282"/>
          <a:ext cx="476251" cy="4741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05" name="Equation" r:id="rId3" imgW="342900" imgH="3657600" progId="Equation.DSMT4">
                  <p:embed/>
                </p:oleObj>
              </mc:Choice>
              <mc:Fallback>
                <p:oleObj name="Equation" r:id="rId3" imgW="342900" imgH="3657600" progId="Equation.DSMT4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32245" y="1499282"/>
                        <a:ext cx="476251" cy="4741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1081594" y="2097314"/>
            <a:ext cx="511619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latin typeface="Comic Sans MS" pitchFamily="66" charset="0"/>
                <a:cs typeface="+mj-cs"/>
              </a:rPr>
              <a:t>=</a:t>
            </a:r>
            <a:endParaRPr lang="he-IL" sz="3200" baseline="-25000" dirty="0">
              <a:latin typeface="Comic Sans MS" pitchFamily="66" charset="0"/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43874" y="1992923"/>
                <a:ext cx="948730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0" i="1" dirty="0" smtClean="0">
                          <a:latin typeface="Cambria Math" panose="02040503050406030204" pitchFamily="18" charset="0"/>
                        </a:rPr>
                        <m:t>𝑍</m:t>
                      </m:r>
                    </m:oMath>
                  </m:oMathPara>
                </a14:m>
                <a:endParaRPr lang="en-US" sz="4400" dirty="0" smtClean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874" y="1992923"/>
                <a:ext cx="948730" cy="76944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588968" y="1492736"/>
                <a:ext cx="657810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5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 smtClean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8968" y="1492736"/>
                <a:ext cx="6578109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2219571" y="4111413"/>
                <a:ext cx="4681415" cy="653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p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sSubSup>
                        <m:sSubSupPr>
                          <m:ctrlPr>
                            <a:rPr lang="en-US" sz="36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‖"/>
                              <m:endChr m:val="‖"/>
                              <m:ctrlPr>
                                <a:rPr lang="en-US" sz="3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  <m:sub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en-US" sz="3600" dirty="0" smtClean="0">
                  <a:latin typeface="Comic Sans MS" pitchFamily="66" charset="0"/>
                </a:endParaRPr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9571" y="4111413"/>
                <a:ext cx="4681415" cy="65376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2050077" y="3305281"/>
                <a:ext cx="4681415" cy="653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𝑍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𝑀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3600" dirty="0" smtClean="0">
                  <a:latin typeface="Comic Sans MS" pitchFamily="66" charset="0"/>
                </a:endParaRPr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0077" y="3305281"/>
                <a:ext cx="4681415" cy="65376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67547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62708" y="1609772"/>
                <a:ext cx="8238392" cy="2150099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dirty="0" smtClean="0">
                    <a:solidFill>
                      <a:schemeClr val="tx2"/>
                    </a:solidFill>
                  </a:rPr>
                  <a:t>Maintain (typically random) linear projection of the data:</a:t>
                </a: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US" dirty="0" smtClean="0"/>
                  <a:t>Data vector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/>
                      </a:rPr>
                      <m:t>𝑏</m:t>
                    </m:r>
                  </m:oMath>
                </a14:m>
                <a:r>
                  <a:rPr lang="en-US" dirty="0" smtClean="0"/>
                  <a:t> of dimension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C00000"/>
                        </a:solidFill>
                        <a:latin typeface="Cambria Math"/>
                      </a:rPr>
                      <m:t>𝑛</m:t>
                    </m:r>
                  </m:oMath>
                </a14:m>
                <a:r>
                  <a:rPr lang="en-US" dirty="0" smtClean="0"/>
                  <a:t> </a:t>
                </a: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US" dirty="0" smtClean="0"/>
                  <a:t>Sketch vector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𝑠</m:t>
                    </m:r>
                  </m:oMath>
                </a14:m>
                <a:r>
                  <a:rPr lang="en-US" dirty="0" smtClean="0"/>
                  <a:t> of dimension 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rgbClr val="C00000"/>
                        </a:solidFill>
                        <a:latin typeface="Cambria Math"/>
                      </a:rPr>
                      <m:t>𝑑</m:t>
                    </m:r>
                    <m:r>
                      <a:rPr lang="en-US" b="0" i="1" dirty="0" smtClean="0">
                        <a:solidFill>
                          <a:srgbClr val="C00000"/>
                        </a:solidFill>
                        <a:latin typeface="Cambria Math" charset="0"/>
                      </a:rPr>
                      <m:t>≪</m:t>
                    </m:r>
                    <m:r>
                      <a:rPr lang="en-US" b="0" i="1" dirty="0" smtClean="0">
                        <a:solidFill>
                          <a:srgbClr val="C00000"/>
                        </a:solidFill>
                        <a:latin typeface="Cambria Math" charset="0"/>
                      </a:rPr>
                      <m:t>𝑛</m:t>
                    </m:r>
                  </m:oMath>
                </a14:m>
                <a:endParaRPr lang="en-US" dirty="0" smtClean="0"/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US" dirty="0" smtClean="0"/>
                  <a:t>Matrix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/>
                          </a:rPr>
                          <m:t>𝑀</m:t>
                        </m:r>
                      </m:e>
                      <m:sub>
                        <m:r>
                          <a:rPr lang="en-US" b="1" i="1" dirty="0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𝒅</m:t>
                        </m:r>
                        <m:r>
                          <a:rPr lang="en-US" b="1" i="1" dirty="0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×</m:t>
                        </m:r>
                        <m:r>
                          <a:rPr lang="en-US" b="1" i="1" dirty="0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𝒏</m:t>
                        </m:r>
                      </m:sub>
                    </m:sSub>
                  </m:oMath>
                </a14:m>
                <a:r>
                  <a:rPr lang="en-US" dirty="0" smtClean="0"/>
                  <a:t> whose entries are specified by (carefully chosen) random hash functions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62708" y="1609772"/>
                <a:ext cx="8238392" cy="2150099"/>
              </a:xfrm>
              <a:blipFill>
                <a:blip r:embed="rId2"/>
                <a:stretch>
                  <a:fillRect l="-1109" t="-2266" r="-1036" b="-59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7" name="Group 16"/>
          <p:cNvGrpSpPr/>
          <p:nvPr/>
        </p:nvGrpSpPr>
        <p:grpSpPr>
          <a:xfrm>
            <a:off x="1740406" y="4148012"/>
            <a:ext cx="5754547" cy="2151187"/>
            <a:chOff x="1740407" y="4148013"/>
            <a:chExt cx="4814810" cy="1570406"/>
          </a:xfrm>
        </p:grpSpPr>
        <p:sp>
          <p:nvSpPr>
            <p:cNvPr id="7" name="Double Bracket 6"/>
            <p:cNvSpPr/>
            <p:nvPr/>
          </p:nvSpPr>
          <p:spPr>
            <a:xfrm>
              <a:off x="2503991" y="4175369"/>
              <a:ext cx="2084294" cy="685800"/>
            </a:xfrm>
            <a:prstGeom prst="bracketPair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685800"/>
              <a:endParaRPr lang="en-US" sz="1350">
                <a:solidFill>
                  <a:prstClr val="black"/>
                </a:solidFill>
                <a:latin typeface="Calibri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Box 8"/>
                <p:cNvSpPr txBox="1"/>
                <p:nvPr/>
              </p:nvSpPr>
              <p:spPr>
                <a:xfrm>
                  <a:off x="3328121" y="4322062"/>
                  <a:ext cx="481414" cy="41549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defTabSz="685800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100" i="1" dirty="0">
                            <a:solidFill>
                              <a:prstClr val="black"/>
                            </a:solidFill>
                            <a:latin typeface="Cambria Math"/>
                          </a:rPr>
                          <m:t>𝑀</m:t>
                        </m:r>
                      </m:oMath>
                    </m:oMathPara>
                  </a14:m>
                  <a:endParaRPr lang="en-US" sz="2100" dirty="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</mc:Choice>
          <mc:Fallback xmlns="">
            <p:sp>
              <p:nvSpPr>
                <p:cNvPr id="9" name="Text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28121" y="4322062"/>
                  <a:ext cx="481414" cy="415498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11" name="Group 10"/>
            <p:cNvGrpSpPr/>
            <p:nvPr/>
          </p:nvGrpSpPr>
          <p:grpSpPr>
            <a:xfrm>
              <a:off x="4656677" y="4175369"/>
              <a:ext cx="427040" cy="1543050"/>
              <a:chOff x="4394252" y="4231341"/>
              <a:chExt cx="569387" cy="2057400"/>
            </a:xfrm>
          </p:grpSpPr>
          <p:sp>
            <p:nvSpPr>
              <p:cNvPr id="8" name="Double Bracket 7"/>
              <p:cNvSpPr/>
              <p:nvPr/>
            </p:nvSpPr>
            <p:spPr>
              <a:xfrm>
                <a:off x="4419600" y="4231341"/>
                <a:ext cx="457200" cy="2057400"/>
              </a:xfrm>
              <a:prstGeom prst="bracketPair">
                <a:avLst/>
              </a:prstGeom>
              <a:ln w="317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 defTabSz="685800"/>
                <a:endParaRPr lang="en-US" sz="1350">
                  <a:solidFill>
                    <a:prstClr val="black"/>
                  </a:solidFill>
                  <a:latin typeface="Calibri"/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0" name="Rectangle 9"/>
                  <p:cNvSpPr/>
                  <p:nvPr/>
                </p:nvSpPr>
                <p:spPr>
                  <a:xfrm>
                    <a:off x="4394252" y="4967653"/>
                    <a:ext cx="569387" cy="615553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defTabSz="685800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400" i="1" dirty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𝑏</m:t>
                          </m:r>
                        </m:oMath>
                      </m:oMathPara>
                    </a14:m>
                    <a:endParaRPr lang="en-US" sz="2400" dirty="0">
                      <a:solidFill>
                        <a:prstClr val="black"/>
                      </a:solidFill>
                      <a:latin typeface="Calibri"/>
                    </a:endParaRPr>
                  </a:p>
                </p:txBody>
              </p:sp>
            </mc:Choice>
            <mc:Fallback xmlns="">
              <p:sp>
                <p:nvSpPr>
                  <p:cNvPr id="10" name="Rectangle 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394252" y="4967653"/>
                    <a:ext cx="569387" cy="615553"/>
                  </a:xfrm>
                  <a:prstGeom prst="rect">
                    <a:avLst/>
                  </a:prstGeom>
                  <a:blipFill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Rectangle 12"/>
                <p:cNvSpPr/>
                <p:nvPr/>
              </p:nvSpPr>
              <p:spPr>
                <a:xfrm>
                  <a:off x="5160827" y="4289023"/>
                  <a:ext cx="482824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defTabSz="685800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i="1" dirty="0">
                            <a:solidFill>
                              <a:prstClr val="black"/>
                            </a:solidFill>
                            <a:latin typeface="Cambria Math"/>
                          </a:rPr>
                          <m:t>=</m:t>
                        </m:r>
                      </m:oMath>
                    </m:oMathPara>
                  </a14:m>
                  <a:endParaRPr lang="en-US" sz="2400" dirty="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</mc:Choice>
          <mc:Fallback xmlns="">
            <p:sp>
              <p:nvSpPr>
                <p:cNvPr id="13" name="Rectangle 1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60827" y="4289023"/>
                  <a:ext cx="482824" cy="461665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14" name="Group 13"/>
            <p:cNvGrpSpPr/>
            <p:nvPr/>
          </p:nvGrpSpPr>
          <p:grpSpPr>
            <a:xfrm>
              <a:off x="5608772" y="4165412"/>
              <a:ext cx="345827" cy="685800"/>
              <a:chOff x="1295400" y="4231341"/>
              <a:chExt cx="2779059" cy="914400"/>
            </a:xfrm>
          </p:grpSpPr>
          <p:sp>
            <p:nvSpPr>
              <p:cNvPr id="15" name="Double Bracket 14"/>
              <p:cNvSpPr/>
              <p:nvPr/>
            </p:nvSpPr>
            <p:spPr>
              <a:xfrm>
                <a:off x="1295400" y="4231341"/>
                <a:ext cx="2779059" cy="914400"/>
              </a:xfrm>
              <a:prstGeom prst="bracketPair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 defTabSz="685800"/>
                <a:endParaRPr lang="en-US" sz="1350">
                  <a:solidFill>
                    <a:prstClr val="black"/>
                  </a:solidFill>
                  <a:latin typeface="Calibri"/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6" name="TextBox 15"/>
                  <p:cNvSpPr txBox="1"/>
                  <p:nvPr/>
                </p:nvSpPr>
                <p:spPr>
                  <a:xfrm>
                    <a:off x="1656416" y="4396154"/>
                    <a:ext cx="1680219" cy="55399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defTabSz="685800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1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𝑠</m:t>
                          </m:r>
                        </m:oMath>
                      </m:oMathPara>
                    </a14:m>
                    <a:endParaRPr lang="en-US" sz="2100" dirty="0">
                      <a:solidFill>
                        <a:prstClr val="black"/>
                      </a:solidFill>
                      <a:latin typeface="Calibri"/>
                    </a:endParaRPr>
                  </a:p>
                </p:txBody>
              </p:sp>
            </mc:Choice>
            <mc:Fallback xmlns="">
              <p:sp>
                <p:nvSpPr>
                  <p:cNvPr id="16" name="TextBox 1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656416" y="4396154"/>
                    <a:ext cx="1680219" cy="553997"/>
                  </a:xfrm>
                  <a:prstGeom prst="rect">
                    <a:avLst/>
                  </a:prstGeom>
                  <a:blipFill>
                    <a:blip r:embed="rId6"/>
                    <a:stretch>
                      <a:fillRect r="-12195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19" name="Straight Arrow Connector 18"/>
            <p:cNvCxnSpPr/>
            <p:nvPr/>
          </p:nvCxnSpPr>
          <p:spPr>
            <a:xfrm>
              <a:off x="2135495" y="4175369"/>
              <a:ext cx="0" cy="675843"/>
            </a:xfrm>
            <a:prstGeom prst="straightConnector1">
              <a:avLst/>
            </a:prstGeom>
            <a:ln w="38100">
              <a:solidFill>
                <a:srgbClr val="C0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Box 19"/>
                <p:cNvSpPr txBox="1"/>
                <p:nvPr/>
              </p:nvSpPr>
              <p:spPr>
                <a:xfrm>
                  <a:off x="1740407" y="4312104"/>
                  <a:ext cx="409599" cy="41549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defTabSz="685800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100" i="1" dirty="0">
                            <a:solidFill>
                              <a:srgbClr val="C00000"/>
                            </a:solidFill>
                            <a:latin typeface="Cambria Math"/>
                          </a:rPr>
                          <m:t>𝑑</m:t>
                        </m:r>
                      </m:oMath>
                    </m:oMathPara>
                  </a14:m>
                  <a:endParaRPr lang="en-US" sz="2100" dirty="0">
                    <a:solidFill>
                      <a:srgbClr val="C00000"/>
                    </a:solidFill>
                    <a:latin typeface="Calibri"/>
                  </a:endParaRPr>
                </a:p>
              </p:txBody>
            </p:sp>
          </mc:Choice>
          <mc:Fallback xmlns="">
            <p:sp>
              <p:nvSpPr>
                <p:cNvPr id="20" name="TextBox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40407" y="4312104"/>
                  <a:ext cx="409599" cy="415498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1" name="Straight Arrow Connector 20"/>
            <p:cNvCxnSpPr/>
            <p:nvPr/>
          </p:nvCxnSpPr>
          <p:spPr>
            <a:xfrm>
              <a:off x="6216827" y="4148013"/>
              <a:ext cx="0" cy="675843"/>
            </a:xfrm>
            <a:prstGeom prst="straightConnector1">
              <a:avLst/>
            </a:prstGeom>
            <a:ln w="38100">
              <a:solidFill>
                <a:srgbClr val="C0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21"/>
                <p:cNvSpPr txBox="1"/>
                <p:nvPr/>
              </p:nvSpPr>
              <p:spPr>
                <a:xfrm>
                  <a:off x="6145618" y="4284748"/>
                  <a:ext cx="409599" cy="41549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defTabSz="685800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100" i="1" dirty="0">
                            <a:solidFill>
                              <a:srgbClr val="C00000"/>
                            </a:solidFill>
                            <a:latin typeface="Cambria Math"/>
                          </a:rPr>
                          <m:t>𝑑</m:t>
                        </m:r>
                      </m:oMath>
                    </m:oMathPara>
                  </a14:m>
                  <a:endParaRPr lang="en-US" sz="2100" dirty="0">
                    <a:solidFill>
                      <a:srgbClr val="C00000"/>
                    </a:solidFill>
                    <a:latin typeface="Calibri"/>
                  </a:endParaRPr>
                </a:p>
              </p:txBody>
            </p:sp>
          </mc:Choice>
          <mc:Fallback xmlns="">
            <p:sp>
              <p:nvSpPr>
                <p:cNvPr id="22" name="TextBox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45618" y="4284748"/>
                  <a:ext cx="409599" cy="415498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3" name="Straight Arrow Connector 22"/>
            <p:cNvCxnSpPr/>
            <p:nvPr/>
          </p:nvCxnSpPr>
          <p:spPr>
            <a:xfrm>
              <a:off x="2503991" y="5064633"/>
              <a:ext cx="1974655" cy="0"/>
            </a:xfrm>
            <a:prstGeom prst="straightConnector1">
              <a:avLst/>
            </a:prstGeom>
            <a:ln w="38100">
              <a:solidFill>
                <a:srgbClr val="C0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TextBox 23"/>
                <p:cNvSpPr txBox="1"/>
                <p:nvPr/>
              </p:nvSpPr>
              <p:spPr>
                <a:xfrm>
                  <a:off x="3311556" y="5064633"/>
                  <a:ext cx="404085" cy="41549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defTabSz="685800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100" i="1" dirty="0">
                            <a:solidFill>
                              <a:srgbClr val="C00000"/>
                            </a:solidFill>
                            <a:latin typeface="Cambria Math"/>
                          </a:rPr>
                          <m:t>𝑛</m:t>
                        </m:r>
                      </m:oMath>
                    </m:oMathPara>
                  </a14:m>
                  <a:endParaRPr lang="en-US" sz="2100" dirty="0">
                    <a:solidFill>
                      <a:srgbClr val="C00000"/>
                    </a:solidFill>
                    <a:latin typeface="Calibri"/>
                  </a:endParaRPr>
                </a:p>
              </p:txBody>
            </p:sp>
          </mc:Choice>
          <mc:Fallback xmlns="">
            <p:sp>
              <p:nvSpPr>
                <p:cNvPr id="24" name="TextBox 2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11556" y="5064633"/>
                  <a:ext cx="404085" cy="415498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EA42A772-9468-4D55-ACCB-FE381C55902D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 defTabSz="685800"/>
              <a:t>2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Comic Sans MS" panose="030F0702030302020204" pitchFamily="66" charset="0"/>
              </a:rPr>
              <a:t>Linear sketches</a:t>
            </a:r>
            <a:endParaRPr lang="en-US" sz="4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2093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Random hash functions</a:t>
            </a:r>
            <a:endParaRPr lang="en-US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538308" cy="4525963"/>
              </a:xfrm>
            </p:spPr>
            <p:txBody>
              <a:bodyPr/>
              <a:lstStyle/>
              <a:p>
                <a:r>
                  <a:rPr lang="en-US" dirty="0" smtClean="0"/>
                  <a:t>Do we really need fully random hash functions ?</a:t>
                </a:r>
              </a:p>
              <a:p>
                <a:r>
                  <a:rPr lang="en-US" dirty="0" smtClean="0"/>
                  <a:t>Do we really need that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h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h</m:t>
                    </m:r>
                    <m:d>
                      <m:d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dirty="0" smtClean="0"/>
                  <a:t> ….,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are independent ?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538308" cy="4525963"/>
              </a:xfrm>
              <a:blipFill>
                <a:blip r:embed="rId2"/>
                <a:stretch>
                  <a:fillRect l="-1642" t="-1752" r="-9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72565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2-wise independent hash family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26152" y="2090054"/>
            <a:ext cx="813888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latin typeface="Comic Sans MS" pitchFamily="66" charset="0"/>
                <a:cs typeface="+mj-cs"/>
              </a:rPr>
              <a:t>Fix 2 values t</a:t>
            </a:r>
            <a:r>
              <a:rPr lang="en-US" sz="3200" baseline="-25000" dirty="0" smtClean="0">
                <a:latin typeface="Comic Sans MS" pitchFamily="66" charset="0"/>
                <a:cs typeface="+mj-cs"/>
              </a:rPr>
              <a:t>1</a:t>
            </a:r>
            <a:r>
              <a:rPr lang="en-US" sz="3200" dirty="0" smtClean="0">
                <a:latin typeface="Comic Sans MS" pitchFamily="66" charset="0"/>
                <a:cs typeface="+mj-cs"/>
              </a:rPr>
              <a:t> and </a:t>
            </a:r>
            <a:r>
              <a:rPr lang="en-US" sz="3200" dirty="0" smtClean="0">
                <a:latin typeface="Comic Sans MS" pitchFamily="66" charset="0"/>
              </a:rPr>
              <a:t>t</a:t>
            </a:r>
            <a:r>
              <a:rPr lang="en-US" sz="3200" baseline="-25000" dirty="0" smtClean="0">
                <a:latin typeface="Comic Sans MS" pitchFamily="66" charset="0"/>
              </a:rPr>
              <a:t>2</a:t>
            </a:r>
            <a:r>
              <a:rPr lang="en-US" sz="3200" dirty="0" smtClean="0">
                <a:latin typeface="Comic Sans MS" pitchFamily="66" charset="0"/>
              </a:rPr>
              <a:t> in the range of h</a:t>
            </a:r>
            <a:r>
              <a:rPr lang="en-US" sz="3200" dirty="0" smtClean="0">
                <a:latin typeface="Comic Sans MS" pitchFamily="66" charset="0"/>
                <a:cs typeface="+mj-cs"/>
              </a:rPr>
              <a:t> </a:t>
            </a:r>
            <a:endParaRPr lang="he-IL" sz="3200" baseline="-25000" dirty="0">
              <a:latin typeface="Comic Sans MS" pitchFamily="66" charset="0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4384" y="1400642"/>
            <a:ext cx="813888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latin typeface="Comic Sans MS" pitchFamily="66" charset="0"/>
                <a:cs typeface="+mj-cs"/>
              </a:rPr>
              <a:t>Suppose </a:t>
            </a:r>
            <a:r>
              <a:rPr lang="en-US" sz="3200" dirty="0" smtClean="0">
                <a:latin typeface="Comic Sans MS" pitchFamily="66" charset="0"/>
              </a:rPr>
              <a:t>h : [k] </a:t>
            </a:r>
            <a:r>
              <a:rPr lang="en-US" sz="3200" dirty="0" smtClean="0">
                <a:latin typeface="Comic Sans MS" pitchFamily="66" charset="0"/>
                <a:sym typeface="Symbol"/>
              </a:rPr>
              <a:t> [T]</a:t>
            </a:r>
            <a:r>
              <a:rPr lang="en-US" sz="3200" dirty="0" smtClean="0">
                <a:latin typeface="Comic Sans MS" pitchFamily="66" charset="0"/>
                <a:cs typeface="+mj-cs"/>
              </a:rPr>
              <a:t> </a:t>
            </a:r>
            <a:endParaRPr lang="he-IL" sz="3200" baseline="-25000" dirty="0">
              <a:latin typeface="Comic Sans MS" pitchFamily="66" charset="0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7926" y="3374546"/>
            <a:ext cx="813888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latin typeface="Comic Sans MS" pitchFamily="66" charset="0"/>
                <a:cs typeface="+mj-cs"/>
              </a:rPr>
              <a:t>What is the probability that </a:t>
            </a:r>
            <a:endParaRPr lang="he-IL" sz="3200" baseline="-25000" dirty="0">
              <a:latin typeface="Comic Sans MS" pitchFamily="66" charset="0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7926" y="2721416"/>
            <a:ext cx="813888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latin typeface="Comic Sans MS" pitchFamily="66" charset="0"/>
                <a:cs typeface="+mj-cs"/>
              </a:rPr>
              <a:t>Fix 2 values x</a:t>
            </a:r>
            <a:r>
              <a:rPr lang="en-US" sz="3200" baseline="-25000" dirty="0" smtClean="0">
                <a:latin typeface="Comic Sans MS" pitchFamily="66" charset="0"/>
                <a:cs typeface="+mj-cs"/>
              </a:rPr>
              <a:t>1</a:t>
            </a:r>
            <a:r>
              <a:rPr lang="en-US" sz="3200" dirty="0" smtClean="0">
                <a:latin typeface="Comic Sans MS" pitchFamily="66" charset="0"/>
                <a:cs typeface="+mj-cs"/>
              </a:rPr>
              <a:t> </a:t>
            </a:r>
            <a:r>
              <a:rPr lang="en-US" sz="3200" dirty="0" smtClean="0">
                <a:latin typeface="Comic Sans MS" pitchFamily="66" charset="0"/>
                <a:cs typeface="+mj-cs"/>
                <a:sym typeface="Symbol"/>
              </a:rPr>
              <a:t></a:t>
            </a:r>
            <a:r>
              <a:rPr lang="en-US" sz="3200" dirty="0" smtClean="0">
                <a:latin typeface="Comic Sans MS" pitchFamily="66" charset="0"/>
                <a:cs typeface="+mj-cs"/>
              </a:rPr>
              <a:t> </a:t>
            </a:r>
            <a:r>
              <a:rPr lang="en-US" sz="3200" dirty="0" smtClean="0">
                <a:latin typeface="Comic Sans MS" pitchFamily="66" charset="0"/>
              </a:rPr>
              <a:t>x</a:t>
            </a:r>
            <a:r>
              <a:rPr lang="en-US" sz="3200" baseline="-25000" dirty="0" smtClean="0">
                <a:latin typeface="Comic Sans MS" pitchFamily="66" charset="0"/>
              </a:rPr>
              <a:t>2</a:t>
            </a:r>
            <a:r>
              <a:rPr lang="en-US" sz="3200" dirty="0" smtClean="0">
                <a:latin typeface="Comic Sans MS" pitchFamily="66" charset="0"/>
              </a:rPr>
              <a:t> in the domain of h</a:t>
            </a:r>
            <a:r>
              <a:rPr lang="en-US" sz="3200" dirty="0" smtClean="0">
                <a:latin typeface="Comic Sans MS" pitchFamily="66" charset="0"/>
                <a:cs typeface="+mj-cs"/>
              </a:rPr>
              <a:t> </a:t>
            </a:r>
            <a:endParaRPr lang="he-IL" sz="3200" baseline="-25000" dirty="0">
              <a:latin typeface="Comic Sans MS" pitchFamily="66" charset="0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05120" y="4005908"/>
            <a:ext cx="5439217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latin typeface="Comic Sans MS" pitchFamily="66" charset="0"/>
                <a:cs typeface="+mj-cs"/>
              </a:rPr>
              <a:t>h(</a:t>
            </a:r>
            <a:r>
              <a:rPr lang="en-US" sz="3200" dirty="0" smtClean="0">
                <a:latin typeface="Comic Sans MS" pitchFamily="66" charset="0"/>
              </a:rPr>
              <a:t>x</a:t>
            </a:r>
            <a:r>
              <a:rPr lang="en-US" sz="3200" baseline="-25000" dirty="0" smtClean="0">
                <a:latin typeface="Comic Sans MS" pitchFamily="66" charset="0"/>
              </a:rPr>
              <a:t>1</a:t>
            </a:r>
            <a:r>
              <a:rPr lang="en-US" sz="3200" dirty="0" smtClean="0">
                <a:latin typeface="Comic Sans MS" pitchFamily="66" charset="0"/>
                <a:cs typeface="+mj-cs"/>
              </a:rPr>
              <a:t>) = </a:t>
            </a:r>
            <a:r>
              <a:rPr lang="en-US" sz="3200" dirty="0" smtClean="0">
                <a:latin typeface="Comic Sans MS" pitchFamily="66" charset="0"/>
              </a:rPr>
              <a:t>t</a:t>
            </a:r>
            <a:r>
              <a:rPr lang="en-US" sz="3200" baseline="-25000" dirty="0" smtClean="0">
                <a:latin typeface="Comic Sans MS" pitchFamily="66" charset="0"/>
              </a:rPr>
              <a:t>1 </a:t>
            </a:r>
            <a:r>
              <a:rPr lang="en-US" sz="3200" dirty="0" smtClean="0">
                <a:latin typeface="Comic Sans MS" pitchFamily="66" charset="0"/>
              </a:rPr>
              <a:t> and  h(x</a:t>
            </a:r>
            <a:r>
              <a:rPr lang="en-US" sz="3200" baseline="-25000" dirty="0" smtClean="0">
                <a:latin typeface="Comic Sans MS" pitchFamily="66" charset="0"/>
              </a:rPr>
              <a:t>2</a:t>
            </a:r>
            <a:r>
              <a:rPr lang="en-US" sz="3200" dirty="0" smtClean="0">
                <a:latin typeface="Comic Sans MS" pitchFamily="66" charset="0"/>
              </a:rPr>
              <a:t>) = t</a:t>
            </a:r>
            <a:r>
              <a:rPr lang="en-US" sz="3200" baseline="-25000" dirty="0" smtClean="0">
                <a:latin typeface="Comic Sans MS" pitchFamily="66" charset="0"/>
              </a:rPr>
              <a:t>2</a:t>
            </a:r>
            <a:r>
              <a:rPr lang="en-US" sz="3200" dirty="0" smtClean="0">
                <a:latin typeface="Comic Sans MS" pitchFamily="66" charset="0"/>
              </a:rPr>
              <a:t>  ? </a:t>
            </a:r>
            <a:r>
              <a:rPr lang="en-US" sz="3200" dirty="0" smtClean="0">
                <a:latin typeface="Comic Sans MS" pitchFamily="66" charset="0"/>
                <a:cs typeface="+mj-cs"/>
              </a:rPr>
              <a:t> </a:t>
            </a:r>
            <a:endParaRPr lang="he-IL" sz="3200" baseline="-25000" dirty="0">
              <a:latin typeface="Comic Sans MS" pitchFamily="66" charset="0"/>
              <a:cs typeface="+mj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1480457" y="4949371"/>
            <a:ext cx="2002972" cy="1596572"/>
          </a:xfrm>
          <a:custGeom>
            <a:avLst/>
            <a:gdLst>
              <a:gd name="connsiteX0" fmla="*/ 1378857 w 2002972"/>
              <a:gd name="connsiteY0" fmla="*/ 130629 h 1596572"/>
              <a:gd name="connsiteX1" fmla="*/ 1335314 w 2002972"/>
              <a:gd name="connsiteY1" fmla="*/ 116115 h 1596572"/>
              <a:gd name="connsiteX2" fmla="*/ 1233714 w 2002972"/>
              <a:gd name="connsiteY2" fmla="*/ 72572 h 1596572"/>
              <a:gd name="connsiteX3" fmla="*/ 1146629 w 2002972"/>
              <a:gd name="connsiteY3" fmla="*/ 58058 h 1596572"/>
              <a:gd name="connsiteX4" fmla="*/ 1103086 w 2002972"/>
              <a:gd name="connsiteY4" fmla="*/ 43543 h 1596572"/>
              <a:gd name="connsiteX5" fmla="*/ 1030514 w 2002972"/>
              <a:gd name="connsiteY5" fmla="*/ 29029 h 1596572"/>
              <a:gd name="connsiteX6" fmla="*/ 972457 w 2002972"/>
              <a:gd name="connsiteY6" fmla="*/ 0 h 1596572"/>
              <a:gd name="connsiteX7" fmla="*/ 696686 w 2002972"/>
              <a:gd name="connsiteY7" fmla="*/ 14515 h 1596572"/>
              <a:gd name="connsiteX8" fmla="*/ 609600 w 2002972"/>
              <a:gd name="connsiteY8" fmla="*/ 43543 h 1596572"/>
              <a:gd name="connsiteX9" fmla="*/ 537029 w 2002972"/>
              <a:gd name="connsiteY9" fmla="*/ 72572 h 1596572"/>
              <a:gd name="connsiteX10" fmla="*/ 478972 w 2002972"/>
              <a:gd name="connsiteY10" fmla="*/ 101600 h 1596572"/>
              <a:gd name="connsiteX11" fmla="*/ 420914 w 2002972"/>
              <a:gd name="connsiteY11" fmla="*/ 116115 h 1596572"/>
              <a:gd name="connsiteX12" fmla="*/ 362857 w 2002972"/>
              <a:gd name="connsiteY12" fmla="*/ 159658 h 1596572"/>
              <a:gd name="connsiteX13" fmla="*/ 319314 w 2002972"/>
              <a:gd name="connsiteY13" fmla="*/ 188686 h 1596572"/>
              <a:gd name="connsiteX14" fmla="*/ 275772 w 2002972"/>
              <a:gd name="connsiteY14" fmla="*/ 246743 h 1596572"/>
              <a:gd name="connsiteX15" fmla="*/ 188686 w 2002972"/>
              <a:gd name="connsiteY15" fmla="*/ 333829 h 1596572"/>
              <a:gd name="connsiteX16" fmla="*/ 145143 w 2002972"/>
              <a:gd name="connsiteY16" fmla="*/ 391886 h 1596572"/>
              <a:gd name="connsiteX17" fmla="*/ 101600 w 2002972"/>
              <a:gd name="connsiteY17" fmla="*/ 435429 h 1596572"/>
              <a:gd name="connsiteX18" fmla="*/ 43543 w 2002972"/>
              <a:gd name="connsiteY18" fmla="*/ 508000 h 1596572"/>
              <a:gd name="connsiteX19" fmla="*/ 0 w 2002972"/>
              <a:gd name="connsiteY19" fmla="*/ 769258 h 1596572"/>
              <a:gd name="connsiteX20" fmla="*/ 29029 w 2002972"/>
              <a:gd name="connsiteY20" fmla="*/ 986972 h 1596572"/>
              <a:gd name="connsiteX21" fmla="*/ 72572 w 2002972"/>
              <a:gd name="connsiteY21" fmla="*/ 1059543 h 1596572"/>
              <a:gd name="connsiteX22" fmla="*/ 232229 w 2002972"/>
              <a:gd name="connsiteY22" fmla="*/ 1233715 h 1596572"/>
              <a:gd name="connsiteX23" fmla="*/ 290286 w 2002972"/>
              <a:gd name="connsiteY23" fmla="*/ 1277258 h 1596572"/>
              <a:gd name="connsiteX24" fmla="*/ 319314 w 2002972"/>
              <a:gd name="connsiteY24" fmla="*/ 1320800 h 1596572"/>
              <a:gd name="connsiteX25" fmla="*/ 362857 w 2002972"/>
              <a:gd name="connsiteY25" fmla="*/ 1364343 h 1596572"/>
              <a:gd name="connsiteX26" fmla="*/ 478972 w 2002972"/>
              <a:gd name="connsiteY26" fmla="*/ 1509486 h 1596572"/>
              <a:gd name="connsiteX27" fmla="*/ 609600 w 2002972"/>
              <a:gd name="connsiteY27" fmla="*/ 1596572 h 1596572"/>
              <a:gd name="connsiteX28" fmla="*/ 972457 w 2002972"/>
              <a:gd name="connsiteY28" fmla="*/ 1582058 h 1596572"/>
              <a:gd name="connsiteX29" fmla="*/ 1219200 w 2002972"/>
              <a:gd name="connsiteY29" fmla="*/ 1509486 h 1596572"/>
              <a:gd name="connsiteX30" fmla="*/ 1320800 w 2002972"/>
              <a:gd name="connsiteY30" fmla="*/ 1480458 h 1596572"/>
              <a:gd name="connsiteX31" fmla="*/ 1407886 w 2002972"/>
              <a:gd name="connsiteY31" fmla="*/ 1451429 h 1596572"/>
              <a:gd name="connsiteX32" fmla="*/ 1567543 w 2002972"/>
              <a:gd name="connsiteY32" fmla="*/ 1422400 h 1596572"/>
              <a:gd name="connsiteX33" fmla="*/ 1654629 w 2002972"/>
              <a:gd name="connsiteY33" fmla="*/ 1393372 h 1596572"/>
              <a:gd name="connsiteX34" fmla="*/ 1727200 w 2002972"/>
              <a:gd name="connsiteY34" fmla="*/ 1378858 h 1596572"/>
              <a:gd name="connsiteX35" fmla="*/ 1886857 w 2002972"/>
              <a:gd name="connsiteY35" fmla="*/ 1335315 h 1596572"/>
              <a:gd name="connsiteX36" fmla="*/ 1973943 w 2002972"/>
              <a:gd name="connsiteY36" fmla="*/ 1262743 h 1596572"/>
              <a:gd name="connsiteX37" fmla="*/ 2002972 w 2002972"/>
              <a:gd name="connsiteY37" fmla="*/ 1146629 h 1596572"/>
              <a:gd name="connsiteX38" fmla="*/ 1988457 w 2002972"/>
              <a:gd name="connsiteY38" fmla="*/ 783772 h 1596572"/>
              <a:gd name="connsiteX39" fmla="*/ 1930400 w 2002972"/>
              <a:gd name="connsiteY39" fmla="*/ 638629 h 1596572"/>
              <a:gd name="connsiteX40" fmla="*/ 1915886 w 2002972"/>
              <a:gd name="connsiteY40" fmla="*/ 595086 h 1596572"/>
              <a:gd name="connsiteX41" fmla="*/ 1901372 w 2002972"/>
              <a:gd name="connsiteY41" fmla="*/ 537029 h 1596572"/>
              <a:gd name="connsiteX42" fmla="*/ 1843314 w 2002972"/>
              <a:gd name="connsiteY42" fmla="*/ 420915 h 1596572"/>
              <a:gd name="connsiteX43" fmla="*/ 1785257 w 2002972"/>
              <a:gd name="connsiteY43" fmla="*/ 304800 h 1596572"/>
              <a:gd name="connsiteX44" fmla="*/ 1741714 w 2002972"/>
              <a:gd name="connsiteY44" fmla="*/ 261258 h 1596572"/>
              <a:gd name="connsiteX45" fmla="*/ 1669143 w 2002972"/>
              <a:gd name="connsiteY45" fmla="*/ 232229 h 1596572"/>
              <a:gd name="connsiteX46" fmla="*/ 1625600 w 2002972"/>
              <a:gd name="connsiteY46" fmla="*/ 203200 h 1596572"/>
              <a:gd name="connsiteX47" fmla="*/ 1494972 w 2002972"/>
              <a:gd name="connsiteY47" fmla="*/ 145143 h 1596572"/>
              <a:gd name="connsiteX48" fmla="*/ 1378857 w 2002972"/>
              <a:gd name="connsiteY48" fmla="*/ 130629 h 15965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2002972" h="1596572">
                <a:moveTo>
                  <a:pt x="1378857" y="130629"/>
                </a:moveTo>
                <a:cubicBezTo>
                  <a:pt x="1352247" y="125791"/>
                  <a:pt x="1349376" y="122142"/>
                  <a:pt x="1335314" y="116115"/>
                </a:cubicBezTo>
                <a:cubicBezTo>
                  <a:pt x="1287523" y="95633"/>
                  <a:pt x="1280848" y="83046"/>
                  <a:pt x="1233714" y="72572"/>
                </a:cubicBezTo>
                <a:cubicBezTo>
                  <a:pt x="1204986" y="66188"/>
                  <a:pt x="1175657" y="62896"/>
                  <a:pt x="1146629" y="58058"/>
                </a:cubicBezTo>
                <a:cubicBezTo>
                  <a:pt x="1132115" y="53220"/>
                  <a:pt x="1117929" y="47254"/>
                  <a:pt x="1103086" y="43543"/>
                </a:cubicBezTo>
                <a:cubicBezTo>
                  <a:pt x="1079153" y="37560"/>
                  <a:pt x="1053918" y="36830"/>
                  <a:pt x="1030514" y="29029"/>
                </a:cubicBezTo>
                <a:cubicBezTo>
                  <a:pt x="1009988" y="22187"/>
                  <a:pt x="991809" y="9676"/>
                  <a:pt x="972457" y="0"/>
                </a:cubicBezTo>
                <a:cubicBezTo>
                  <a:pt x="880533" y="4838"/>
                  <a:pt x="788081" y="3548"/>
                  <a:pt x="696686" y="14515"/>
                </a:cubicBezTo>
                <a:cubicBezTo>
                  <a:pt x="666305" y="18161"/>
                  <a:pt x="638010" y="32179"/>
                  <a:pt x="609600" y="43543"/>
                </a:cubicBezTo>
                <a:cubicBezTo>
                  <a:pt x="585410" y="53219"/>
                  <a:pt x="560837" y="61991"/>
                  <a:pt x="537029" y="72572"/>
                </a:cubicBezTo>
                <a:cubicBezTo>
                  <a:pt x="517257" y="81359"/>
                  <a:pt x="499231" y="94003"/>
                  <a:pt x="478972" y="101600"/>
                </a:cubicBezTo>
                <a:cubicBezTo>
                  <a:pt x="460294" y="108604"/>
                  <a:pt x="440267" y="111277"/>
                  <a:pt x="420914" y="116115"/>
                </a:cubicBezTo>
                <a:cubicBezTo>
                  <a:pt x="401562" y="130629"/>
                  <a:pt x="382542" y="145598"/>
                  <a:pt x="362857" y="159658"/>
                </a:cubicBezTo>
                <a:cubicBezTo>
                  <a:pt x="348662" y="169797"/>
                  <a:pt x="331649" y="176351"/>
                  <a:pt x="319314" y="188686"/>
                </a:cubicBezTo>
                <a:cubicBezTo>
                  <a:pt x="302209" y="205791"/>
                  <a:pt x="291954" y="228762"/>
                  <a:pt x="275772" y="246743"/>
                </a:cubicBezTo>
                <a:cubicBezTo>
                  <a:pt x="248309" y="277257"/>
                  <a:pt x="216149" y="303315"/>
                  <a:pt x="188686" y="333829"/>
                </a:cubicBezTo>
                <a:cubicBezTo>
                  <a:pt x="172503" y="351810"/>
                  <a:pt x="160886" y="373519"/>
                  <a:pt x="145143" y="391886"/>
                </a:cubicBezTo>
                <a:cubicBezTo>
                  <a:pt x="131785" y="407471"/>
                  <a:pt x="115117" y="419981"/>
                  <a:pt x="101600" y="435429"/>
                </a:cubicBezTo>
                <a:cubicBezTo>
                  <a:pt x="81200" y="458743"/>
                  <a:pt x="62895" y="483810"/>
                  <a:pt x="43543" y="508000"/>
                </a:cubicBezTo>
                <a:cubicBezTo>
                  <a:pt x="2721" y="671286"/>
                  <a:pt x="18484" y="584417"/>
                  <a:pt x="0" y="769258"/>
                </a:cubicBezTo>
                <a:cubicBezTo>
                  <a:pt x="1601" y="786864"/>
                  <a:pt x="7047" y="937514"/>
                  <a:pt x="29029" y="986972"/>
                </a:cubicBezTo>
                <a:cubicBezTo>
                  <a:pt x="40487" y="1012751"/>
                  <a:pt x="56924" y="1036070"/>
                  <a:pt x="72572" y="1059543"/>
                </a:cubicBezTo>
                <a:cubicBezTo>
                  <a:pt x="112359" y="1119224"/>
                  <a:pt x="181820" y="1195908"/>
                  <a:pt x="232229" y="1233715"/>
                </a:cubicBezTo>
                <a:cubicBezTo>
                  <a:pt x="251581" y="1248229"/>
                  <a:pt x="273181" y="1260153"/>
                  <a:pt x="290286" y="1277258"/>
                </a:cubicBezTo>
                <a:cubicBezTo>
                  <a:pt x="302621" y="1289593"/>
                  <a:pt x="308147" y="1307399"/>
                  <a:pt x="319314" y="1320800"/>
                </a:cubicBezTo>
                <a:cubicBezTo>
                  <a:pt x="332455" y="1336569"/>
                  <a:pt x="350541" y="1347922"/>
                  <a:pt x="362857" y="1364343"/>
                </a:cubicBezTo>
                <a:cubicBezTo>
                  <a:pt x="431367" y="1455690"/>
                  <a:pt x="377519" y="1429773"/>
                  <a:pt x="478972" y="1509486"/>
                </a:cubicBezTo>
                <a:cubicBezTo>
                  <a:pt x="520122" y="1541818"/>
                  <a:pt x="609600" y="1596572"/>
                  <a:pt x="609600" y="1596572"/>
                </a:cubicBezTo>
                <a:cubicBezTo>
                  <a:pt x="730552" y="1591734"/>
                  <a:pt x="851676" y="1590110"/>
                  <a:pt x="972457" y="1582058"/>
                </a:cubicBezTo>
                <a:cubicBezTo>
                  <a:pt x="1041647" y="1577445"/>
                  <a:pt x="1178878" y="1521006"/>
                  <a:pt x="1219200" y="1509486"/>
                </a:cubicBezTo>
                <a:cubicBezTo>
                  <a:pt x="1253067" y="1499810"/>
                  <a:pt x="1287136" y="1490816"/>
                  <a:pt x="1320800" y="1480458"/>
                </a:cubicBezTo>
                <a:cubicBezTo>
                  <a:pt x="1350046" y="1471459"/>
                  <a:pt x="1378201" y="1458850"/>
                  <a:pt x="1407886" y="1451429"/>
                </a:cubicBezTo>
                <a:cubicBezTo>
                  <a:pt x="1540723" y="1418220"/>
                  <a:pt x="1448161" y="1454959"/>
                  <a:pt x="1567543" y="1422400"/>
                </a:cubicBezTo>
                <a:cubicBezTo>
                  <a:pt x="1597064" y="1414349"/>
                  <a:pt x="1625108" y="1401423"/>
                  <a:pt x="1654629" y="1393372"/>
                </a:cubicBezTo>
                <a:cubicBezTo>
                  <a:pt x="1678429" y="1386881"/>
                  <a:pt x="1703400" y="1385349"/>
                  <a:pt x="1727200" y="1378858"/>
                </a:cubicBezTo>
                <a:cubicBezTo>
                  <a:pt x="1929763" y="1323613"/>
                  <a:pt x="1710050" y="1370676"/>
                  <a:pt x="1886857" y="1335315"/>
                </a:cubicBezTo>
                <a:cubicBezTo>
                  <a:pt x="1918986" y="1313895"/>
                  <a:pt x="1951592" y="1296269"/>
                  <a:pt x="1973943" y="1262743"/>
                </a:cubicBezTo>
                <a:cubicBezTo>
                  <a:pt x="1986693" y="1243617"/>
                  <a:pt x="2000879" y="1157094"/>
                  <a:pt x="2002972" y="1146629"/>
                </a:cubicBezTo>
                <a:cubicBezTo>
                  <a:pt x="1998134" y="1025677"/>
                  <a:pt x="2000117" y="904258"/>
                  <a:pt x="1988457" y="783772"/>
                </a:cubicBezTo>
                <a:cubicBezTo>
                  <a:pt x="1982950" y="726870"/>
                  <a:pt x="1951643" y="688197"/>
                  <a:pt x="1930400" y="638629"/>
                </a:cubicBezTo>
                <a:cubicBezTo>
                  <a:pt x="1924373" y="624567"/>
                  <a:pt x="1920089" y="609797"/>
                  <a:pt x="1915886" y="595086"/>
                </a:cubicBezTo>
                <a:cubicBezTo>
                  <a:pt x="1910406" y="575906"/>
                  <a:pt x="1909044" y="555442"/>
                  <a:pt x="1901372" y="537029"/>
                </a:cubicBezTo>
                <a:cubicBezTo>
                  <a:pt x="1884728" y="497084"/>
                  <a:pt x="1856998" y="461968"/>
                  <a:pt x="1843314" y="420915"/>
                </a:cubicBezTo>
                <a:cubicBezTo>
                  <a:pt x="1825456" y="367339"/>
                  <a:pt x="1826389" y="359642"/>
                  <a:pt x="1785257" y="304800"/>
                </a:cubicBezTo>
                <a:cubicBezTo>
                  <a:pt x="1772941" y="288379"/>
                  <a:pt x="1759120" y="272137"/>
                  <a:pt x="1741714" y="261258"/>
                </a:cubicBezTo>
                <a:cubicBezTo>
                  <a:pt x="1719620" y="247450"/>
                  <a:pt x="1692446" y="243881"/>
                  <a:pt x="1669143" y="232229"/>
                </a:cubicBezTo>
                <a:cubicBezTo>
                  <a:pt x="1653541" y="224428"/>
                  <a:pt x="1640849" y="211672"/>
                  <a:pt x="1625600" y="203200"/>
                </a:cubicBezTo>
                <a:cubicBezTo>
                  <a:pt x="1594198" y="185755"/>
                  <a:pt x="1536603" y="154395"/>
                  <a:pt x="1494972" y="145143"/>
                </a:cubicBezTo>
                <a:cubicBezTo>
                  <a:pt x="1377659" y="119073"/>
                  <a:pt x="1405467" y="135467"/>
                  <a:pt x="1378857" y="130629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5085495" y="4860759"/>
            <a:ext cx="2226759" cy="1614462"/>
          </a:xfrm>
          <a:custGeom>
            <a:avLst/>
            <a:gdLst>
              <a:gd name="connsiteX0" fmla="*/ 633127 w 2226759"/>
              <a:gd name="connsiteY0" fmla="*/ 30559 h 1614462"/>
              <a:gd name="connsiteX1" fmla="*/ 444442 w 2226759"/>
              <a:gd name="connsiteY1" fmla="*/ 45073 h 1614462"/>
              <a:gd name="connsiteX2" fmla="*/ 400899 w 2226759"/>
              <a:gd name="connsiteY2" fmla="*/ 74102 h 1614462"/>
              <a:gd name="connsiteX3" fmla="*/ 357356 w 2226759"/>
              <a:gd name="connsiteY3" fmla="*/ 88616 h 1614462"/>
              <a:gd name="connsiteX4" fmla="*/ 226727 w 2226759"/>
              <a:gd name="connsiteY4" fmla="*/ 161188 h 1614462"/>
              <a:gd name="connsiteX5" fmla="*/ 183184 w 2226759"/>
              <a:gd name="connsiteY5" fmla="*/ 204730 h 1614462"/>
              <a:gd name="connsiteX6" fmla="*/ 139642 w 2226759"/>
              <a:gd name="connsiteY6" fmla="*/ 233759 h 1614462"/>
              <a:gd name="connsiteX7" fmla="*/ 110613 w 2226759"/>
              <a:gd name="connsiteY7" fmla="*/ 277302 h 1614462"/>
              <a:gd name="connsiteX8" fmla="*/ 96099 w 2226759"/>
              <a:gd name="connsiteY8" fmla="*/ 320845 h 1614462"/>
              <a:gd name="connsiteX9" fmla="*/ 38042 w 2226759"/>
              <a:gd name="connsiteY9" fmla="*/ 422445 h 1614462"/>
              <a:gd name="connsiteX10" fmla="*/ 23527 w 2226759"/>
              <a:gd name="connsiteY10" fmla="*/ 756273 h 1614462"/>
              <a:gd name="connsiteX11" fmla="*/ 38042 w 2226759"/>
              <a:gd name="connsiteY11" fmla="*/ 828845 h 1614462"/>
              <a:gd name="connsiteX12" fmla="*/ 81584 w 2226759"/>
              <a:gd name="connsiteY12" fmla="*/ 944959 h 1614462"/>
              <a:gd name="connsiteX13" fmla="*/ 139642 w 2226759"/>
              <a:gd name="connsiteY13" fmla="*/ 1032045 h 1614462"/>
              <a:gd name="connsiteX14" fmla="*/ 212213 w 2226759"/>
              <a:gd name="connsiteY14" fmla="*/ 1133645 h 1614462"/>
              <a:gd name="connsiteX15" fmla="*/ 241242 w 2226759"/>
              <a:gd name="connsiteY15" fmla="*/ 1177188 h 1614462"/>
              <a:gd name="connsiteX16" fmla="*/ 284784 w 2226759"/>
              <a:gd name="connsiteY16" fmla="*/ 1206216 h 1614462"/>
              <a:gd name="connsiteX17" fmla="*/ 415413 w 2226759"/>
              <a:gd name="connsiteY17" fmla="*/ 1307816 h 1614462"/>
              <a:gd name="connsiteX18" fmla="*/ 531527 w 2226759"/>
              <a:gd name="connsiteY18" fmla="*/ 1380388 h 1614462"/>
              <a:gd name="connsiteX19" fmla="*/ 676670 w 2226759"/>
              <a:gd name="connsiteY19" fmla="*/ 1438445 h 1614462"/>
              <a:gd name="connsiteX20" fmla="*/ 720213 w 2226759"/>
              <a:gd name="connsiteY20" fmla="*/ 1467473 h 1614462"/>
              <a:gd name="connsiteX21" fmla="*/ 850842 w 2226759"/>
              <a:gd name="connsiteY21" fmla="*/ 1511016 h 1614462"/>
              <a:gd name="connsiteX22" fmla="*/ 981470 w 2226759"/>
              <a:gd name="connsiteY22" fmla="*/ 1554559 h 1614462"/>
              <a:gd name="connsiteX23" fmla="*/ 1025013 w 2226759"/>
              <a:gd name="connsiteY23" fmla="*/ 1569073 h 1614462"/>
              <a:gd name="connsiteX24" fmla="*/ 1126613 w 2226759"/>
              <a:gd name="connsiteY24" fmla="*/ 1598102 h 1614462"/>
              <a:gd name="connsiteX25" fmla="*/ 1184670 w 2226759"/>
              <a:gd name="connsiteY25" fmla="*/ 1612616 h 1614462"/>
              <a:gd name="connsiteX26" fmla="*/ 1460442 w 2226759"/>
              <a:gd name="connsiteY26" fmla="*/ 1598102 h 1614462"/>
              <a:gd name="connsiteX27" fmla="*/ 1547527 w 2226759"/>
              <a:gd name="connsiteY27" fmla="*/ 1554559 h 1614462"/>
              <a:gd name="connsiteX28" fmla="*/ 1620099 w 2226759"/>
              <a:gd name="connsiteY28" fmla="*/ 1540045 h 1614462"/>
              <a:gd name="connsiteX29" fmla="*/ 1765242 w 2226759"/>
              <a:gd name="connsiteY29" fmla="*/ 1481988 h 1614462"/>
              <a:gd name="connsiteX30" fmla="*/ 1866842 w 2226759"/>
              <a:gd name="connsiteY30" fmla="*/ 1423930 h 1614462"/>
              <a:gd name="connsiteX31" fmla="*/ 1997470 w 2226759"/>
              <a:gd name="connsiteY31" fmla="*/ 1351359 h 1614462"/>
              <a:gd name="connsiteX32" fmla="*/ 2084556 w 2226759"/>
              <a:gd name="connsiteY32" fmla="*/ 1249759 h 1614462"/>
              <a:gd name="connsiteX33" fmla="*/ 2113584 w 2226759"/>
              <a:gd name="connsiteY33" fmla="*/ 1206216 h 1614462"/>
              <a:gd name="connsiteX34" fmla="*/ 2171642 w 2226759"/>
              <a:gd name="connsiteY34" fmla="*/ 1119130 h 1614462"/>
              <a:gd name="connsiteX35" fmla="*/ 2186156 w 2226759"/>
              <a:gd name="connsiteY35" fmla="*/ 1061073 h 1614462"/>
              <a:gd name="connsiteX36" fmla="*/ 2215184 w 2226759"/>
              <a:gd name="connsiteY36" fmla="*/ 843359 h 1614462"/>
              <a:gd name="connsiteX37" fmla="*/ 2186156 w 2226759"/>
              <a:gd name="connsiteY37" fmla="*/ 567588 h 1614462"/>
              <a:gd name="connsiteX38" fmla="*/ 2142613 w 2226759"/>
              <a:gd name="connsiteY38" fmla="*/ 465988 h 1614462"/>
              <a:gd name="connsiteX39" fmla="*/ 2099070 w 2226759"/>
              <a:gd name="connsiteY39" fmla="*/ 436959 h 1614462"/>
              <a:gd name="connsiteX40" fmla="*/ 2070042 w 2226759"/>
              <a:gd name="connsiteY40" fmla="*/ 393416 h 1614462"/>
              <a:gd name="connsiteX41" fmla="*/ 1953927 w 2226759"/>
              <a:gd name="connsiteY41" fmla="*/ 320845 h 1614462"/>
              <a:gd name="connsiteX42" fmla="*/ 1866842 w 2226759"/>
              <a:gd name="connsiteY42" fmla="*/ 277302 h 1614462"/>
              <a:gd name="connsiteX43" fmla="*/ 1823299 w 2226759"/>
              <a:gd name="connsiteY43" fmla="*/ 248273 h 1614462"/>
              <a:gd name="connsiteX44" fmla="*/ 1721699 w 2226759"/>
              <a:gd name="connsiteY44" fmla="*/ 219245 h 1614462"/>
              <a:gd name="connsiteX45" fmla="*/ 1678156 w 2226759"/>
              <a:gd name="connsiteY45" fmla="*/ 204730 h 1614462"/>
              <a:gd name="connsiteX46" fmla="*/ 1634613 w 2226759"/>
              <a:gd name="connsiteY46" fmla="*/ 175702 h 1614462"/>
              <a:gd name="connsiteX47" fmla="*/ 1533013 w 2226759"/>
              <a:gd name="connsiteY47" fmla="*/ 161188 h 1614462"/>
              <a:gd name="connsiteX48" fmla="*/ 1416899 w 2226759"/>
              <a:gd name="connsiteY48" fmla="*/ 132159 h 1614462"/>
              <a:gd name="connsiteX49" fmla="*/ 1300784 w 2226759"/>
              <a:gd name="connsiteY49" fmla="*/ 103130 h 1614462"/>
              <a:gd name="connsiteX50" fmla="*/ 1010499 w 2226759"/>
              <a:gd name="connsiteY50" fmla="*/ 74102 h 1614462"/>
              <a:gd name="connsiteX51" fmla="*/ 879870 w 2226759"/>
              <a:gd name="connsiteY51" fmla="*/ 45073 h 1614462"/>
              <a:gd name="connsiteX52" fmla="*/ 676670 w 2226759"/>
              <a:gd name="connsiteY52" fmla="*/ 16045 h 1614462"/>
              <a:gd name="connsiteX53" fmla="*/ 633127 w 2226759"/>
              <a:gd name="connsiteY53" fmla="*/ 30559 h 1614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2226759" h="1614462">
                <a:moveTo>
                  <a:pt x="633127" y="30559"/>
                </a:moveTo>
                <a:cubicBezTo>
                  <a:pt x="594422" y="35397"/>
                  <a:pt x="506442" y="33448"/>
                  <a:pt x="444442" y="45073"/>
                </a:cubicBezTo>
                <a:cubicBezTo>
                  <a:pt x="427297" y="48288"/>
                  <a:pt x="416501" y="66301"/>
                  <a:pt x="400899" y="74102"/>
                </a:cubicBezTo>
                <a:cubicBezTo>
                  <a:pt x="387215" y="80944"/>
                  <a:pt x="371870" y="83778"/>
                  <a:pt x="357356" y="88616"/>
                </a:cubicBezTo>
                <a:cubicBezTo>
                  <a:pt x="257540" y="155160"/>
                  <a:pt x="303368" y="135640"/>
                  <a:pt x="226727" y="161188"/>
                </a:cubicBezTo>
                <a:cubicBezTo>
                  <a:pt x="212213" y="175702"/>
                  <a:pt x="198953" y="191589"/>
                  <a:pt x="183184" y="204730"/>
                </a:cubicBezTo>
                <a:cubicBezTo>
                  <a:pt x="169783" y="215897"/>
                  <a:pt x="151977" y="221424"/>
                  <a:pt x="139642" y="233759"/>
                </a:cubicBezTo>
                <a:cubicBezTo>
                  <a:pt x="127307" y="246094"/>
                  <a:pt x="120289" y="262788"/>
                  <a:pt x="110613" y="277302"/>
                </a:cubicBezTo>
                <a:cubicBezTo>
                  <a:pt x="105775" y="291816"/>
                  <a:pt x="102126" y="306783"/>
                  <a:pt x="96099" y="320845"/>
                </a:cubicBezTo>
                <a:cubicBezTo>
                  <a:pt x="74003" y="372403"/>
                  <a:pt x="67193" y="378718"/>
                  <a:pt x="38042" y="422445"/>
                </a:cubicBezTo>
                <a:cubicBezTo>
                  <a:pt x="731" y="608996"/>
                  <a:pt x="0" y="544537"/>
                  <a:pt x="23527" y="756273"/>
                </a:cubicBezTo>
                <a:cubicBezTo>
                  <a:pt x="26251" y="780792"/>
                  <a:pt x="32690" y="804763"/>
                  <a:pt x="38042" y="828845"/>
                </a:cubicBezTo>
                <a:cubicBezTo>
                  <a:pt x="50200" y="883557"/>
                  <a:pt x="51882" y="895456"/>
                  <a:pt x="81584" y="944959"/>
                </a:cubicBezTo>
                <a:cubicBezTo>
                  <a:pt x="99534" y="974875"/>
                  <a:pt x="124040" y="1000840"/>
                  <a:pt x="139642" y="1032045"/>
                </a:cubicBezTo>
                <a:cubicBezTo>
                  <a:pt x="193355" y="1139472"/>
                  <a:pt x="138661" y="1045383"/>
                  <a:pt x="212213" y="1133645"/>
                </a:cubicBezTo>
                <a:cubicBezTo>
                  <a:pt x="223380" y="1147046"/>
                  <a:pt x="228907" y="1164853"/>
                  <a:pt x="241242" y="1177188"/>
                </a:cubicBezTo>
                <a:cubicBezTo>
                  <a:pt x="253577" y="1189523"/>
                  <a:pt x="270829" y="1195750"/>
                  <a:pt x="284784" y="1206216"/>
                </a:cubicBezTo>
                <a:cubicBezTo>
                  <a:pt x="328914" y="1239314"/>
                  <a:pt x="369515" y="1277217"/>
                  <a:pt x="415413" y="1307816"/>
                </a:cubicBezTo>
                <a:cubicBezTo>
                  <a:pt x="446346" y="1328438"/>
                  <a:pt x="502351" y="1366772"/>
                  <a:pt x="531527" y="1380388"/>
                </a:cubicBezTo>
                <a:cubicBezTo>
                  <a:pt x="578746" y="1402424"/>
                  <a:pt x="633313" y="1409541"/>
                  <a:pt x="676670" y="1438445"/>
                </a:cubicBezTo>
                <a:cubicBezTo>
                  <a:pt x="691184" y="1448121"/>
                  <a:pt x="704273" y="1460388"/>
                  <a:pt x="720213" y="1467473"/>
                </a:cubicBezTo>
                <a:cubicBezTo>
                  <a:pt x="720225" y="1467478"/>
                  <a:pt x="829064" y="1503757"/>
                  <a:pt x="850842" y="1511016"/>
                </a:cubicBezTo>
                <a:lnTo>
                  <a:pt x="981470" y="1554559"/>
                </a:lnTo>
                <a:cubicBezTo>
                  <a:pt x="995984" y="1559397"/>
                  <a:pt x="1010170" y="1565362"/>
                  <a:pt x="1025013" y="1569073"/>
                </a:cubicBezTo>
                <a:cubicBezTo>
                  <a:pt x="1206561" y="1614462"/>
                  <a:pt x="980816" y="1556447"/>
                  <a:pt x="1126613" y="1598102"/>
                </a:cubicBezTo>
                <a:cubicBezTo>
                  <a:pt x="1145793" y="1603582"/>
                  <a:pt x="1165318" y="1607778"/>
                  <a:pt x="1184670" y="1612616"/>
                </a:cubicBezTo>
                <a:cubicBezTo>
                  <a:pt x="1276594" y="1607778"/>
                  <a:pt x="1369547" y="1612645"/>
                  <a:pt x="1460442" y="1598102"/>
                </a:cubicBezTo>
                <a:cubicBezTo>
                  <a:pt x="1492489" y="1592974"/>
                  <a:pt x="1517026" y="1565650"/>
                  <a:pt x="1547527" y="1554559"/>
                </a:cubicBezTo>
                <a:cubicBezTo>
                  <a:pt x="1570711" y="1546128"/>
                  <a:pt x="1595908" y="1544883"/>
                  <a:pt x="1620099" y="1540045"/>
                </a:cubicBezTo>
                <a:cubicBezTo>
                  <a:pt x="1870710" y="1414738"/>
                  <a:pt x="1586154" y="1549146"/>
                  <a:pt x="1765242" y="1481988"/>
                </a:cubicBezTo>
                <a:cubicBezTo>
                  <a:pt x="1867019" y="1443822"/>
                  <a:pt x="1782627" y="1466038"/>
                  <a:pt x="1866842" y="1423930"/>
                </a:cubicBezTo>
                <a:cubicBezTo>
                  <a:pt x="1939848" y="1387427"/>
                  <a:pt x="1905941" y="1442888"/>
                  <a:pt x="1997470" y="1351359"/>
                </a:cubicBezTo>
                <a:cubicBezTo>
                  <a:pt x="2050217" y="1298612"/>
                  <a:pt x="2038009" y="1314925"/>
                  <a:pt x="2084556" y="1249759"/>
                </a:cubicBezTo>
                <a:cubicBezTo>
                  <a:pt x="2094695" y="1235564"/>
                  <a:pt x="2105783" y="1221818"/>
                  <a:pt x="2113584" y="1206216"/>
                </a:cubicBezTo>
                <a:cubicBezTo>
                  <a:pt x="2155594" y="1122197"/>
                  <a:pt x="2089102" y="1201670"/>
                  <a:pt x="2171642" y="1119130"/>
                </a:cubicBezTo>
                <a:cubicBezTo>
                  <a:pt x="2176480" y="1099778"/>
                  <a:pt x="2182244" y="1080634"/>
                  <a:pt x="2186156" y="1061073"/>
                </a:cubicBezTo>
                <a:cubicBezTo>
                  <a:pt x="2202443" y="979634"/>
                  <a:pt x="2205502" y="930496"/>
                  <a:pt x="2215184" y="843359"/>
                </a:cubicBezTo>
                <a:cubicBezTo>
                  <a:pt x="2191798" y="469173"/>
                  <a:pt x="2226759" y="709700"/>
                  <a:pt x="2186156" y="567588"/>
                </a:cubicBezTo>
                <a:cubicBezTo>
                  <a:pt x="2172831" y="520950"/>
                  <a:pt x="2177968" y="501343"/>
                  <a:pt x="2142613" y="465988"/>
                </a:cubicBezTo>
                <a:cubicBezTo>
                  <a:pt x="2130278" y="453653"/>
                  <a:pt x="2113584" y="446635"/>
                  <a:pt x="2099070" y="436959"/>
                </a:cubicBezTo>
                <a:cubicBezTo>
                  <a:pt x="2089394" y="422445"/>
                  <a:pt x="2082377" y="405751"/>
                  <a:pt x="2070042" y="393416"/>
                </a:cubicBezTo>
                <a:cubicBezTo>
                  <a:pt x="2023789" y="347163"/>
                  <a:pt x="2007581" y="351504"/>
                  <a:pt x="1953927" y="320845"/>
                </a:cubicBezTo>
                <a:cubicBezTo>
                  <a:pt x="1875143" y="275826"/>
                  <a:pt x="1946676" y="303913"/>
                  <a:pt x="1866842" y="277302"/>
                </a:cubicBezTo>
                <a:cubicBezTo>
                  <a:pt x="1852328" y="267626"/>
                  <a:pt x="1838901" y="256074"/>
                  <a:pt x="1823299" y="248273"/>
                </a:cubicBezTo>
                <a:cubicBezTo>
                  <a:pt x="1800100" y="236673"/>
                  <a:pt x="1743400" y="225445"/>
                  <a:pt x="1721699" y="219245"/>
                </a:cubicBezTo>
                <a:cubicBezTo>
                  <a:pt x="1706988" y="215042"/>
                  <a:pt x="1691840" y="211572"/>
                  <a:pt x="1678156" y="204730"/>
                </a:cubicBezTo>
                <a:cubicBezTo>
                  <a:pt x="1662554" y="196929"/>
                  <a:pt x="1651321" y="180714"/>
                  <a:pt x="1634613" y="175702"/>
                </a:cubicBezTo>
                <a:cubicBezTo>
                  <a:pt x="1601845" y="165872"/>
                  <a:pt x="1566880" y="166026"/>
                  <a:pt x="1533013" y="161188"/>
                </a:cubicBezTo>
                <a:cubicBezTo>
                  <a:pt x="1433488" y="128012"/>
                  <a:pt x="1557002" y="167184"/>
                  <a:pt x="1416899" y="132159"/>
                </a:cubicBezTo>
                <a:cubicBezTo>
                  <a:pt x="1318004" y="107436"/>
                  <a:pt x="1439873" y="124529"/>
                  <a:pt x="1300784" y="103130"/>
                </a:cubicBezTo>
                <a:cubicBezTo>
                  <a:pt x="1198019" y="87320"/>
                  <a:pt x="1117263" y="82999"/>
                  <a:pt x="1010499" y="74102"/>
                </a:cubicBezTo>
                <a:cubicBezTo>
                  <a:pt x="943868" y="51892"/>
                  <a:pt x="972754" y="59006"/>
                  <a:pt x="879870" y="45073"/>
                </a:cubicBezTo>
                <a:lnTo>
                  <a:pt x="676670" y="16045"/>
                </a:lnTo>
                <a:cubicBezTo>
                  <a:pt x="628537" y="0"/>
                  <a:pt x="671832" y="25721"/>
                  <a:pt x="633127" y="30559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>
            <a:spLocks noChangeAspect="1"/>
          </p:cNvSpPr>
          <p:nvPr/>
        </p:nvSpPr>
        <p:spPr>
          <a:xfrm>
            <a:off x="2293257" y="5399314"/>
            <a:ext cx="87086" cy="87086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>
            <a:spLocks noChangeAspect="1"/>
          </p:cNvSpPr>
          <p:nvPr/>
        </p:nvSpPr>
        <p:spPr>
          <a:xfrm>
            <a:off x="2474685" y="5871022"/>
            <a:ext cx="87086" cy="87086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930403" y="5210611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x</a:t>
            </a:r>
            <a:r>
              <a:rPr lang="en-US" baseline="-25000" dirty="0" smtClean="0">
                <a:latin typeface="Comic Sans MS" pitchFamily="66" charset="0"/>
              </a:rPr>
              <a:t>1</a:t>
            </a:r>
            <a:endParaRPr lang="en-US" baseline="-25000" dirty="0">
              <a:latin typeface="Comic Sans MS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097317" y="569683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x</a:t>
            </a:r>
            <a:r>
              <a:rPr lang="en-US" baseline="-25000" dirty="0" smtClean="0">
                <a:latin typeface="Comic Sans MS" pitchFamily="66" charset="0"/>
              </a:rPr>
              <a:t>2</a:t>
            </a:r>
            <a:endParaRPr lang="en-US" baseline="-25000" dirty="0">
              <a:latin typeface="Comic Sans MS" pitchFamily="66" charset="0"/>
            </a:endParaRPr>
          </a:p>
        </p:txBody>
      </p:sp>
      <p:sp>
        <p:nvSpPr>
          <p:cNvPr id="18" name="Oval 17"/>
          <p:cNvSpPr>
            <a:spLocks noChangeAspect="1"/>
          </p:cNvSpPr>
          <p:nvPr/>
        </p:nvSpPr>
        <p:spPr>
          <a:xfrm>
            <a:off x="6451521" y="5348518"/>
            <a:ext cx="87086" cy="87086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>
            <a:spLocks noChangeAspect="1"/>
          </p:cNvSpPr>
          <p:nvPr/>
        </p:nvSpPr>
        <p:spPr>
          <a:xfrm>
            <a:off x="6183015" y="6023422"/>
            <a:ext cx="87086" cy="87086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6582143" y="5159815"/>
            <a:ext cx="362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t</a:t>
            </a:r>
            <a:r>
              <a:rPr lang="en-US" baseline="-25000" dirty="0" smtClean="0">
                <a:latin typeface="Comic Sans MS" pitchFamily="66" charset="0"/>
              </a:rPr>
              <a:t>1</a:t>
            </a:r>
            <a:endParaRPr lang="en-US" baseline="-25000" dirty="0">
              <a:latin typeface="Comic Sans MS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313637" y="5849233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t</a:t>
            </a:r>
            <a:r>
              <a:rPr lang="en-US" baseline="-25000" dirty="0" smtClean="0">
                <a:latin typeface="Comic Sans MS" pitchFamily="66" charset="0"/>
              </a:rPr>
              <a:t>2</a:t>
            </a:r>
            <a:endParaRPr lang="en-US" baseline="-25000" dirty="0">
              <a:latin typeface="Comic Sans MS" pitchFamily="66" charset="0"/>
            </a:endParaRPr>
          </a:p>
        </p:txBody>
      </p:sp>
      <p:cxnSp>
        <p:nvCxnSpPr>
          <p:cNvPr id="23" name="Straight Arrow Connector 22"/>
          <p:cNvCxnSpPr>
            <a:stCxn id="14" idx="6"/>
            <a:endCxn id="18" idx="2"/>
          </p:cNvCxnSpPr>
          <p:nvPr/>
        </p:nvCxnSpPr>
        <p:spPr>
          <a:xfrm flipV="1">
            <a:off x="2380343" y="5392061"/>
            <a:ext cx="4071178" cy="50796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5" idx="6"/>
            <a:endCxn id="19" idx="2"/>
          </p:cNvCxnSpPr>
          <p:nvPr/>
        </p:nvCxnSpPr>
        <p:spPr>
          <a:xfrm>
            <a:off x="2561771" y="5914565"/>
            <a:ext cx="3621244" cy="152400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020457" y="5486402"/>
            <a:ext cx="3483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2-wise independent hash family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04384" y="1400642"/>
            <a:ext cx="8138880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  <a:cs typeface="+mj-cs"/>
              </a:rPr>
              <a:t>H</a:t>
            </a:r>
            <a:r>
              <a:rPr lang="en-US" sz="3200" dirty="0" smtClean="0">
                <a:latin typeface="Comic Sans MS" pitchFamily="66" charset="0"/>
                <a:cs typeface="+mj-cs"/>
              </a:rPr>
              <a:t>, a family of hash functions 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  <a:cs typeface="+mj-cs"/>
              </a:rPr>
              <a:t>h</a:t>
            </a:r>
            <a:r>
              <a:rPr lang="en-US" sz="3200" dirty="0" smtClean="0">
                <a:latin typeface="Comic Sans MS" pitchFamily="66" charset="0"/>
                <a:cs typeface="+mj-cs"/>
              </a:rPr>
              <a:t>, is 2-wise independent </a:t>
            </a:r>
            <a:r>
              <a:rPr lang="en-US" sz="3200" dirty="0" err="1" smtClean="0">
                <a:latin typeface="Comic Sans MS" pitchFamily="66" charset="0"/>
                <a:cs typeface="+mj-cs"/>
              </a:rPr>
              <a:t>iff</a:t>
            </a:r>
            <a:endParaRPr lang="he-IL" sz="3200" baseline="-25000" dirty="0">
              <a:latin typeface="Comic Sans MS" pitchFamily="66" charset="0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7926" y="2663360"/>
            <a:ext cx="813888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latin typeface="Comic Sans MS" pitchFamily="66" charset="0"/>
                <a:cs typeface="+mj-cs"/>
                <a:sym typeface="Symbol"/>
              </a:rPr>
              <a:t></a:t>
            </a:r>
            <a:r>
              <a:rPr lang="en-US" sz="3200" dirty="0" smtClean="0">
                <a:latin typeface="Comic Sans MS" pitchFamily="66" charset="0"/>
                <a:cs typeface="+mj-cs"/>
              </a:rPr>
              <a:t> x</a:t>
            </a:r>
            <a:r>
              <a:rPr lang="en-US" sz="3200" baseline="-25000" dirty="0" smtClean="0">
                <a:latin typeface="Comic Sans MS" pitchFamily="66" charset="0"/>
                <a:cs typeface="+mj-cs"/>
              </a:rPr>
              <a:t>1</a:t>
            </a:r>
            <a:r>
              <a:rPr lang="en-US" sz="3200" dirty="0" smtClean="0">
                <a:latin typeface="Comic Sans MS" pitchFamily="66" charset="0"/>
                <a:cs typeface="+mj-cs"/>
                <a:sym typeface="Symbol"/>
              </a:rPr>
              <a:t></a:t>
            </a:r>
            <a:r>
              <a:rPr lang="en-US" sz="3200" dirty="0" smtClean="0">
                <a:latin typeface="Comic Sans MS" pitchFamily="66" charset="0"/>
              </a:rPr>
              <a:t>x</a:t>
            </a:r>
            <a:r>
              <a:rPr lang="en-US" sz="3200" baseline="-25000" dirty="0" smtClean="0">
                <a:latin typeface="Comic Sans MS" pitchFamily="66" charset="0"/>
              </a:rPr>
              <a:t>2 </a:t>
            </a:r>
            <a:r>
              <a:rPr lang="en-US" sz="3200" dirty="0" smtClean="0">
                <a:latin typeface="Comic Sans MS" pitchFamily="66" charset="0"/>
              </a:rPr>
              <a:t>t</a:t>
            </a:r>
            <a:r>
              <a:rPr lang="en-US" sz="3200" baseline="-25000" dirty="0" smtClean="0">
                <a:latin typeface="Comic Sans MS" pitchFamily="66" charset="0"/>
              </a:rPr>
              <a:t>1</a:t>
            </a:r>
            <a:r>
              <a:rPr lang="en-US" sz="3200" dirty="0" smtClean="0">
                <a:latin typeface="Comic Sans MS" pitchFamily="66" charset="0"/>
              </a:rPr>
              <a:t> t</a:t>
            </a:r>
            <a:r>
              <a:rPr lang="en-US" sz="3200" baseline="-25000" dirty="0" smtClean="0">
                <a:latin typeface="Comic Sans MS" pitchFamily="66" charset="0"/>
              </a:rPr>
              <a:t>2</a:t>
            </a:r>
            <a:endParaRPr lang="he-IL" sz="3200" baseline="-25000" dirty="0">
              <a:latin typeface="Comic Sans MS" pitchFamily="66" charset="0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47064" y="3425348"/>
            <a:ext cx="819693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err="1" smtClean="0">
                <a:latin typeface="Comic Sans MS" pitchFamily="66" charset="0"/>
                <a:cs typeface="+mj-cs"/>
              </a:rPr>
              <a:t>Pr</a:t>
            </a:r>
            <a:r>
              <a:rPr lang="en-US" sz="3200" baseline="-25000" dirty="0" err="1" smtClean="0">
                <a:latin typeface="Comic Sans MS" pitchFamily="66" charset="0"/>
                <a:cs typeface="+mj-cs"/>
              </a:rPr>
              <a:t>h</a:t>
            </a:r>
            <a:r>
              <a:rPr lang="en-US" sz="3200" baseline="-25000" dirty="0" err="1" smtClean="0">
                <a:latin typeface="Comic Sans MS" pitchFamily="66" charset="0"/>
                <a:cs typeface="+mj-cs"/>
                <a:sym typeface="Symbol"/>
              </a:rPr>
              <a:t>H</a:t>
            </a:r>
            <a:r>
              <a:rPr lang="en-US" sz="3200" dirty="0" smtClean="0">
                <a:latin typeface="Comic Sans MS" pitchFamily="66" charset="0"/>
                <a:cs typeface="+mj-cs"/>
              </a:rPr>
              <a:t> (h(</a:t>
            </a:r>
            <a:r>
              <a:rPr lang="en-US" sz="3200" dirty="0" smtClean="0">
                <a:latin typeface="Comic Sans MS" pitchFamily="66" charset="0"/>
              </a:rPr>
              <a:t>x</a:t>
            </a:r>
            <a:r>
              <a:rPr lang="en-US" sz="3200" baseline="-25000" dirty="0" smtClean="0">
                <a:latin typeface="Comic Sans MS" pitchFamily="66" charset="0"/>
              </a:rPr>
              <a:t>1</a:t>
            </a:r>
            <a:r>
              <a:rPr lang="en-US" sz="3200" dirty="0" smtClean="0">
                <a:latin typeface="Comic Sans MS" pitchFamily="66" charset="0"/>
                <a:cs typeface="+mj-cs"/>
              </a:rPr>
              <a:t>) = </a:t>
            </a:r>
            <a:r>
              <a:rPr lang="en-US" sz="3200" dirty="0" smtClean="0">
                <a:latin typeface="Comic Sans MS" pitchFamily="66" charset="0"/>
              </a:rPr>
              <a:t>t</a:t>
            </a:r>
            <a:r>
              <a:rPr lang="en-US" sz="3200" baseline="-25000" dirty="0" smtClean="0">
                <a:latin typeface="Comic Sans MS" pitchFamily="66" charset="0"/>
              </a:rPr>
              <a:t>1 </a:t>
            </a:r>
            <a:r>
              <a:rPr lang="en-US" sz="3200" dirty="0" smtClean="0">
                <a:latin typeface="Comic Sans MS" pitchFamily="66" charset="0"/>
              </a:rPr>
              <a:t> and  h(x</a:t>
            </a:r>
            <a:r>
              <a:rPr lang="en-US" sz="3200" baseline="-25000" dirty="0" smtClean="0">
                <a:latin typeface="Comic Sans MS" pitchFamily="66" charset="0"/>
              </a:rPr>
              <a:t>2</a:t>
            </a:r>
            <a:r>
              <a:rPr lang="en-US" sz="3200" dirty="0" smtClean="0">
                <a:latin typeface="Comic Sans MS" pitchFamily="66" charset="0"/>
              </a:rPr>
              <a:t>) = t</a:t>
            </a:r>
            <a:r>
              <a:rPr lang="en-US" sz="3200" baseline="-25000" dirty="0" smtClean="0">
                <a:latin typeface="Comic Sans MS" pitchFamily="66" charset="0"/>
              </a:rPr>
              <a:t>2</a:t>
            </a:r>
            <a:r>
              <a:rPr lang="en-US" sz="3200" dirty="0" smtClean="0">
                <a:latin typeface="Comic Sans MS" pitchFamily="66" charset="0"/>
              </a:rPr>
              <a:t>) = 1/|T|</a:t>
            </a:r>
            <a:r>
              <a:rPr lang="en-US" sz="3200" baseline="30000" dirty="0" smtClean="0">
                <a:latin typeface="Comic Sans MS" pitchFamily="66" charset="0"/>
              </a:rPr>
              <a:t>2</a:t>
            </a:r>
            <a:r>
              <a:rPr lang="en-US" sz="3200" dirty="0" smtClean="0">
                <a:latin typeface="Comic Sans MS" pitchFamily="66" charset="0"/>
              </a:rPr>
              <a:t> </a:t>
            </a:r>
            <a:r>
              <a:rPr lang="en-US" sz="3200" dirty="0" smtClean="0">
                <a:latin typeface="Comic Sans MS" pitchFamily="66" charset="0"/>
                <a:cs typeface="+mj-cs"/>
              </a:rPr>
              <a:t> </a:t>
            </a:r>
            <a:endParaRPr lang="he-IL" sz="3200" baseline="-25000" dirty="0">
              <a:latin typeface="Comic Sans MS" pitchFamily="66" charset="0"/>
              <a:cs typeface="+mj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1480457" y="4949371"/>
            <a:ext cx="2002972" cy="1596572"/>
          </a:xfrm>
          <a:custGeom>
            <a:avLst/>
            <a:gdLst>
              <a:gd name="connsiteX0" fmla="*/ 1378857 w 2002972"/>
              <a:gd name="connsiteY0" fmla="*/ 130629 h 1596572"/>
              <a:gd name="connsiteX1" fmla="*/ 1335314 w 2002972"/>
              <a:gd name="connsiteY1" fmla="*/ 116115 h 1596572"/>
              <a:gd name="connsiteX2" fmla="*/ 1233714 w 2002972"/>
              <a:gd name="connsiteY2" fmla="*/ 72572 h 1596572"/>
              <a:gd name="connsiteX3" fmla="*/ 1146629 w 2002972"/>
              <a:gd name="connsiteY3" fmla="*/ 58058 h 1596572"/>
              <a:gd name="connsiteX4" fmla="*/ 1103086 w 2002972"/>
              <a:gd name="connsiteY4" fmla="*/ 43543 h 1596572"/>
              <a:gd name="connsiteX5" fmla="*/ 1030514 w 2002972"/>
              <a:gd name="connsiteY5" fmla="*/ 29029 h 1596572"/>
              <a:gd name="connsiteX6" fmla="*/ 972457 w 2002972"/>
              <a:gd name="connsiteY6" fmla="*/ 0 h 1596572"/>
              <a:gd name="connsiteX7" fmla="*/ 696686 w 2002972"/>
              <a:gd name="connsiteY7" fmla="*/ 14515 h 1596572"/>
              <a:gd name="connsiteX8" fmla="*/ 609600 w 2002972"/>
              <a:gd name="connsiteY8" fmla="*/ 43543 h 1596572"/>
              <a:gd name="connsiteX9" fmla="*/ 537029 w 2002972"/>
              <a:gd name="connsiteY9" fmla="*/ 72572 h 1596572"/>
              <a:gd name="connsiteX10" fmla="*/ 478972 w 2002972"/>
              <a:gd name="connsiteY10" fmla="*/ 101600 h 1596572"/>
              <a:gd name="connsiteX11" fmla="*/ 420914 w 2002972"/>
              <a:gd name="connsiteY11" fmla="*/ 116115 h 1596572"/>
              <a:gd name="connsiteX12" fmla="*/ 362857 w 2002972"/>
              <a:gd name="connsiteY12" fmla="*/ 159658 h 1596572"/>
              <a:gd name="connsiteX13" fmla="*/ 319314 w 2002972"/>
              <a:gd name="connsiteY13" fmla="*/ 188686 h 1596572"/>
              <a:gd name="connsiteX14" fmla="*/ 275772 w 2002972"/>
              <a:gd name="connsiteY14" fmla="*/ 246743 h 1596572"/>
              <a:gd name="connsiteX15" fmla="*/ 188686 w 2002972"/>
              <a:gd name="connsiteY15" fmla="*/ 333829 h 1596572"/>
              <a:gd name="connsiteX16" fmla="*/ 145143 w 2002972"/>
              <a:gd name="connsiteY16" fmla="*/ 391886 h 1596572"/>
              <a:gd name="connsiteX17" fmla="*/ 101600 w 2002972"/>
              <a:gd name="connsiteY17" fmla="*/ 435429 h 1596572"/>
              <a:gd name="connsiteX18" fmla="*/ 43543 w 2002972"/>
              <a:gd name="connsiteY18" fmla="*/ 508000 h 1596572"/>
              <a:gd name="connsiteX19" fmla="*/ 0 w 2002972"/>
              <a:gd name="connsiteY19" fmla="*/ 769258 h 1596572"/>
              <a:gd name="connsiteX20" fmla="*/ 29029 w 2002972"/>
              <a:gd name="connsiteY20" fmla="*/ 986972 h 1596572"/>
              <a:gd name="connsiteX21" fmla="*/ 72572 w 2002972"/>
              <a:gd name="connsiteY21" fmla="*/ 1059543 h 1596572"/>
              <a:gd name="connsiteX22" fmla="*/ 232229 w 2002972"/>
              <a:gd name="connsiteY22" fmla="*/ 1233715 h 1596572"/>
              <a:gd name="connsiteX23" fmla="*/ 290286 w 2002972"/>
              <a:gd name="connsiteY23" fmla="*/ 1277258 h 1596572"/>
              <a:gd name="connsiteX24" fmla="*/ 319314 w 2002972"/>
              <a:gd name="connsiteY24" fmla="*/ 1320800 h 1596572"/>
              <a:gd name="connsiteX25" fmla="*/ 362857 w 2002972"/>
              <a:gd name="connsiteY25" fmla="*/ 1364343 h 1596572"/>
              <a:gd name="connsiteX26" fmla="*/ 478972 w 2002972"/>
              <a:gd name="connsiteY26" fmla="*/ 1509486 h 1596572"/>
              <a:gd name="connsiteX27" fmla="*/ 609600 w 2002972"/>
              <a:gd name="connsiteY27" fmla="*/ 1596572 h 1596572"/>
              <a:gd name="connsiteX28" fmla="*/ 972457 w 2002972"/>
              <a:gd name="connsiteY28" fmla="*/ 1582058 h 1596572"/>
              <a:gd name="connsiteX29" fmla="*/ 1219200 w 2002972"/>
              <a:gd name="connsiteY29" fmla="*/ 1509486 h 1596572"/>
              <a:gd name="connsiteX30" fmla="*/ 1320800 w 2002972"/>
              <a:gd name="connsiteY30" fmla="*/ 1480458 h 1596572"/>
              <a:gd name="connsiteX31" fmla="*/ 1407886 w 2002972"/>
              <a:gd name="connsiteY31" fmla="*/ 1451429 h 1596572"/>
              <a:gd name="connsiteX32" fmla="*/ 1567543 w 2002972"/>
              <a:gd name="connsiteY32" fmla="*/ 1422400 h 1596572"/>
              <a:gd name="connsiteX33" fmla="*/ 1654629 w 2002972"/>
              <a:gd name="connsiteY33" fmla="*/ 1393372 h 1596572"/>
              <a:gd name="connsiteX34" fmla="*/ 1727200 w 2002972"/>
              <a:gd name="connsiteY34" fmla="*/ 1378858 h 1596572"/>
              <a:gd name="connsiteX35" fmla="*/ 1886857 w 2002972"/>
              <a:gd name="connsiteY35" fmla="*/ 1335315 h 1596572"/>
              <a:gd name="connsiteX36" fmla="*/ 1973943 w 2002972"/>
              <a:gd name="connsiteY36" fmla="*/ 1262743 h 1596572"/>
              <a:gd name="connsiteX37" fmla="*/ 2002972 w 2002972"/>
              <a:gd name="connsiteY37" fmla="*/ 1146629 h 1596572"/>
              <a:gd name="connsiteX38" fmla="*/ 1988457 w 2002972"/>
              <a:gd name="connsiteY38" fmla="*/ 783772 h 1596572"/>
              <a:gd name="connsiteX39" fmla="*/ 1930400 w 2002972"/>
              <a:gd name="connsiteY39" fmla="*/ 638629 h 1596572"/>
              <a:gd name="connsiteX40" fmla="*/ 1915886 w 2002972"/>
              <a:gd name="connsiteY40" fmla="*/ 595086 h 1596572"/>
              <a:gd name="connsiteX41" fmla="*/ 1901372 w 2002972"/>
              <a:gd name="connsiteY41" fmla="*/ 537029 h 1596572"/>
              <a:gd name="connsiteX42" fmla="*/ 1843314 w 2002972"/>
              <a:gd name="connsiteY42" fmla="*/ 420915 h 1596572"/>
              <a:gd name="connsiteX43" fmla="*/ 1785257 w 2002972"/>
              <a:gd name="connsiteY43" fmla="*/ 304800 h 1596572"/>
              <a:gd name="connsiteX44" fmla="*/ 1741714 w 2002972"/>
              <a:gd name="connsiteY44" fmla="*/ 261258 h 1596572"/>
              <a:gd name="connsiteX45" fmla="*/ 1669143 w 2002972"/>
              <a:gd name="connsiteY45" fmla="*/ 232229 h 1596572"/>
              <a:gd name="connsiteX46" fmla="*/ 1625600 w 2002972"/>
              <a:gd name="connsiteY46" fmla="*/ 203200 h 1596572"/>
              <a:gd name="connsiteX47" fmla="*/ 1494972 w 2002972"/>
              <a:gd name="connsiteY47" fmla="*/ 145143 h 1596572"/>
              <a:gd name="connsiteX48" fmla="*/ 1378857 w 2002972"/>
              <a:gd name="connsiteY48" fmla="*/ 130629 h 15965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2002972" h="1596572">
                <a:moveTo>
                  <a:pt x="1378857" y="130629"/>
                </a:moveTo>
                <a:cubicBezTo>
                  <a:pt x="1352247" y="125791"/>
                  <a:pt x="1349376" y="122142"/>
                  <a:pt x="1335314" y="116115"/>
                </a:cubicBezTo>
                <a:cubicBezTo>
                  <a:pt x="1287523" y="95633"/>
                  <a:pt x="1280848" y="83046"/>
                  <a:pt x="1233714" y="72572"/>
                </a:cubicBezTo>
                <a:cubicBezTo>
                  <a:pt x="1204986" y="66188"/>
                  <a:pt x="1175657" y="62896"/>
                  <a:pt x="1146629" y="58058"/>
                </a:cubicBezTo>
                <a:cubicBezTo>
                  <a:pt x="1132115" y="53220"/>
                  <a:pt x="1117929" y="47254"/>
                  <a:pt x="1103086" y="43543"/>
                </a:cubicBezTo>
                <a:cubicBezTo>
                  <a:pt x="1079153" y="37560"/>
                  <a:pt x="1053918" y="36830"/>
                  <a:pt x="1030514" y="29029"/>
                </a:cubicBezTo>
                <a:cubicBezTo>
                  <a:pt x="1009988" y="22187"/>
                  <a:pt x="991809" y="9676"/>
                  <a:pt x="972457" y="0"/>
                </a:cubicBezTo>
                <a:cubicBezTo>
                  <a:pt x="880533" y="4838"/>
                  <a:pt x="788081" y="3548"/>
                  <a:pt x="696686" y="14515"/>
                </a:cubicBezTo>
                <a:cubicBezTo>
                  <a:pt x="666305" y="18161"/>
                  <a:pt x="638010" y="32179"/>
                  <a:pt x="609600" y="43543"/>
                </a:cubicBezTo>
                <a:cubicBezTo>
                  <a:pt x="585410" y="53219"/>
                  <a:pt x="560837" y="61991"/>
                  <a:pt x="537029" y="72572"/>
                </a:cubicBezTo>
                <a:cubicBezTo>
                  <a:pt x="517257" y="81359"/>
                  <a:pt x="499231" y="94003"/>
                  <a:pt x="478972" y="101600"/>
                </a:cubicBezTo>
                <a:cubicBezTo>
                  <a:pt x="460294" y="108604"/>
                  <a:pt x="440267" y="111277"/>
                  <a:pt x="420914" y="116115"/>
                </a:cubicBezTo>
                <a:cubicBezTo>
                  <a:pt x="401562" y="130629"/>
                  <a:pt x="382542" y="145598"/>
                  <a:pt x="362857" y="159658"/>
                </a:cubicBezTo>
                <a:cubicBezTo>
                  <a:pt x="348662" y="169797"/>
                  <a:pt x="331649" y="176351"/>
                  <a:pt x="319314" y="188686"/>
                </a:cubicBezTo>
                <a:cubicBezTo>
                  <a:pt x="302209" y="205791"/>
                  <a:pt x="291954" y="228762"/>
                  <a:pt x="275772" y="246743"/>
                </a:cubicBezTo>
                <a:cubicBezTo>
                  <a:pt x="248309" y="277257"/>
                  <a:pt x="216149" y="303315"/>
                  <a:pt x="188686" y="333829"/>
                </a:cubicBezTo>
                <a:cubicBezTo>
                  <a:pt x="172503" y="351810"/>
                  <a:pt x="160886" y="373519"/>
                  <a:pt x="145143" y="391886"/>
                </a:cubicBezTo>
                <a:cubicBezTo>
                  <a:pt x="131785" y="407471"/>
                  <a:pt x="115117" y="419981"/>
                  <a:pt x="101600" y="435429"/>
                </a:cubicBezTo>
                <a:cubicBezTo>
                  <a:pt x="81200" y="458743"/>
                  <a:pt x="62895" y="483810"/>
                  <a:pt x="43543" y="508000"/>
                </a:cubicBezTo>
                <a:cubicBezTo>
                  <a:pt x="2721" y="671286"/>
                  <a:pt x="18484" y="584417"/>
                  <a:pt x="0" y="769258"/>
                </a:cubicBezTo>
                <a:cubicBezTo>
                  <a:pt x="1601" y="786864"/>
                  <a:pt x="7047" y="937514"/>
                  <a:pt x="29029" y="986972"/>
                </a:cubicBezTo>
                <a:cubicBezTo>
                  <a:pt x="40487" y="1012751"/>
                  <a:pt x="56924" y="1036070"/>
                  <a:pt x="72572" y="1059543"/>
                </a:cubicBezTo>
                <a:cubicBezTo>
                  <a:pt x="112359" y="1119224"/>
                  <a:pt x="181820" y="1195908"/>
                  <a:pt x="232229" y="1233715"/>
                </a:cubicBezTo>
                <a:cubicBezTo>
                  <a:pt x="251581" y="1248229"/>
                  <a:pt x="273181" y="1260153"/>
                  <a:pt x="290286" y="1277258"/>
                </a:cubicBezTo>
                <a:cubicBezTo>
                  <a:pt x="302621" y="1289593"/>
                  <a:pt x="308147" y="1307399"/>
                  <a:pt x="319314" y="1320800"/>
                </a:cubicBezTo>
                <a:cubicBezTo>
                  <a:pt x="332455" y="1336569"/>
                  <a:pt x="350541" y="1347922"/>
                  <a:pt x="362857" y="1364343"/>
                </a:cubicBezTo>
                <a:cubicBezTo>
                  <a:pt x="431367" y="1455690"/>
                  <a:pt x="377519" y="1429773"/>
                  <a:pt x="478972" y="1509486"/>
                </a:cubicBezTo>
                <a:cubicBezTo>
                  <a:pt x="520122" y="1541818"/>
                  <a:pt x="609600" y="1596572"/>
                  <a:pt x="609600" y="1596572"/>
                </a:cubicBezTo>
                <a:cubicBezTo>
                  <a:pt x="730552" y="1591734"/>
                  <a:pt x="851676" y="1590110"/>
                  <a:pt x="972457" y="1582058"/>
                </a:cubicBezTo>
                <a:cubicBezTo>
                  <a:pt x="1041647" y="1577445"/>
                  <a:pt x="1178878" y="1521006"/>
                  <a:pt x="1219200" y="1509486"/>
                </a:cubicBezTo>
                <a:cubicBezTo>
                  <a:pt x="1253067" y="1499810"/>
                  <a:pt x="1287136" y="1490816"/>
                  <a:pt x="1320800" y="1480458"/>
                </a:cubicBezTo>
                <a:cubicBezTo>
                  <a:pt x="1350046" y="1471459"/>
                  <a:pt x="1378201" y="1458850"/>
                  <a:pt x="1407886" y="1451429"/>
                </a:cubicBezTo>
                <a:cubicBezTo>
                  <a:pt x="1540723" y="1418220"/>
                  <a:pt x="1448161" y="1454959"/>
                  <a:pt x="1567543" y="1422400"/>
                </a:cubicBezTo>
                <a:cubicBezTo>
                  <a:pt x="1597064" y="1414349"/>
                  <a:pt x="1625108" y="1401423"/>
                  <a:pt x="1654629" y="1393372"/>
                </a:cubicBezTo>
                <a:cubicBezTo>
                  <a:pt x="1678429" y="1386881"/>
                  <a:pt x="1703400" y="1385349"/>
                  <a:pt x="1727200" y="1378858"/>
                </a:cubicBezTo>
                <a:cubicBezTo>
                  <a:pt x="1929763" y="1323613"/>
                  <a:pt x="1710050" y="1370676"/>
                  <a:pt x="1886857" y="1335315"/>
                </a:cubicBezTo>
                <a:cubicBezTo>
                  <a:pt x="1918986" y="1313895"/>
                  <a:pt x="1951592" y="1296269"/>
                  <a:pt x="1973943" y="1262743"/>
                </a:cubicBezTo>
                <a:cubicBezTo>
                  <a:pt x="1986693" y="1243617"/>
                  <a:pt x="2000879" y="1157094"/>
                  <a:pt x="2002972" y="1146629"/>
                </a:cubicBezTo>
                <a:cubicBezTo>
                  <a:pt x="1998134" y="1025677"/>
                  <a:pt x="2000117" y="904258"/>
                  <a:pt x="1988457" y="783772"/>
                </a:cubicBezTo>
                <a:cubicBezTo>
                  <a:pt x="1982950" y="726870"/>
                  <a:pt x="1951643" y="688197"/>
                  <a:pt x="1930400" y="638629"/>
                </a:cubicBezTo>
                <a:cubicBezTo>
                  <a:pt x="1924373" y="624567"/>
                  <a:pt x="1920089" y="609797"/>
                  <a:pt x="1915886" y="595086"/>
                </a:cubicBezTo>
                <a:cubicBezTo>
                  <a:pt x="1910406" y="575906"/>
                  <a:pt x="1909044" y="555442"/>
                  <a:pt x="1901372" y="537029"/>
                </a:cubicBezTo>
                <a:cubicBezTo>
                  <a:pt x="1884728" y="497084"/>
                  <a:pt x="1856998" y="461968"/>
                  <a:pt x="1843314" y="420915"/>
                </a:cubicBezTo>
                <a:cubicBezTo>
                  <a:pt x="1825456" y="367339"/>
                  <a:pt x="1826389" y="359642"/>
                  <a:pt x="1785257" y="304800"/>
                </a:cubicBezTo>
                <a:cubicBezTo>
                  <a:pt x="1772941" y="288379"/>
                  <a:pt x="1759120" y="272137"/>
                  <a:pt x="1741714" y="261258"/>
                </a:cubicBezTo>
                <a:cubicBezTo>
                  <a:pt x="1719620" y="247450"/>
                  <a:pt x="1692446" y="243881"/>
                  <a:pt x="1669143" y="232229"/>
                </a:cubicBezTo>
                <a:cubicBezTo>
                  <a:pt x="1653541" y="224428"/>
                  <a:pt x="1640849" y="211672"/>
                  <a:pt x="1625600" y="203200"/>
                </a:cubicBezTo>
                <a:cubicBezTo>
                  <a:pt x="1594198" y="185755"/>
                  <a:pt x="1536603" y="154395"/>
                  <a:pt x="1494972" y="145143"/>
                </a:cubicBezTo>
                <a:cubicBezTo>
                  <a:pt x="1377659" y="119073"/>
                  <a:pt x="1405467" y="135467"/>
                  <a:pt x="1378857" y="130629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5085495" y="4860759"/>
            <a:ext cx="2226759" cy="1614462"/>
          </a:xfrm>
          <a:custGeom>
            <a:avLst/>
            <a:gdLst>
              <a:gd name="connsiteX0" fmla="*/ 633127 w 2226759"/>
              <a:gd name="connsiteY0" fmla="*/ 30559 h 1614462"/>
              <a:gd name="connsiteX1" fmla="*/ 444442 w 2226759"/>
              <a:gd name="connsiteY1" fmla="*/ 45073 h 1614462"/>
              <a:gd name="connsiteX2" fmla="*/ 400899 w 2226759"/>
              <a:gd name="connsiteY2" fmla="*/ 74102 h 1614462"/>
              <a:gd name="connsiteX3" fmla="*/ 357356 w 2226759"/>
              <a:gd name="connsiteY3" fmla="*/ 88616 h 1614462"/>
              <a:gd name="connsiteX4" fmla="*/ 226727 w 2226759"/>
              <a:gd name="connsiteY4" fmla="*/ 161188 h 1614462"/>
              <a:gd name="connsiteX5" fmla="*/ 183184 w 2226759"/>
              <a:gd name="connsiteY5" fmla="*/ 204730 h 1614462"/>
              <a:gd name="connsiteX6" fmla="*/ 139642 w 2226759"/>
              <a:gd name="connsiteY6" fmla="*/ 233759 h 1614462"/>
              <a:gd name="connsiteX7" fmla="*/ 110613 w 2226759"/>
              <a:gd name="connsiteY7" fmla="*/ 277302 h 1614462"/>
              <a:gd name="connsiteX8" fmla="*/ 96099 w 2226759"/>
              <a:gd name="connsiteY8" fmla="*/ 320845 h 1614462"/>
              <a:gd name="connsiteX9" fmla="*/ 38042 w 2226759"/>
              <a:gd name="connsiteY9" fmla="*/ 422445 h 1614462"/>
              <a:gd name="connsiteX10" fmla="*/ 23527 w 2226759"/>
              <a:gd name="connsiteY10" fmla="*/ 756273 h 1614462"/>
              <a:gd name="connsiteX11" fmla="*/ 38042 w 2226759"/>
              <a:gd name="connsiteY11" fmla="*/ 828845 h 1614462"/>
              <a:gd name="connsiteX12" fmla="*/ 81584 w 2226759"/>
              <a:gd name="connsiteY12" fmla="*/ 944959 h 1614462"/>
              <a:gd name="connsiteX13" fmla="*/ 139642 w 2226759"/>
              <a:gd name="connsiteY13" fmla="*/ 1032045 h 1614462"/>
              <a:gd name="connsiteX14" fmla="*/ 212213 w 2226759"/>
              <a:gd name="connsiteY14" fmla="*/ 1133645 h 1614462"/>
              <a:gd name="connsiteX15" fmla="*/ 241242 w 2226759"/>
              <a:gd name="connsiteY15" fmla="*/ 1177188 h 1614462"/>
              <a:gd name="connsiteX16" fmla="*/ 284784 w 2226759"/>
              <a:gd name="connsiteY16" fmla="*/ 1206216 h 1614462"/>
              <a:gd name="connsiteX17" fmla="*/ 415413 w 2226759"/>
              <a:gd name="connsiteY17" fmla="*/ 1307816 h 1614462"/>
              <a:gd name="connsiteX18" fmla="*/ 531527 w 2226759"/>
              <a:gd name="connsiteY18" fmla="*/ 1380388 h 1614462"/>
              <a:gd name="connsiteX19" fmla="*/ 676670 w 2226759"/>
              <a:gd name="connsiteY19" fmla="*/ 1438445 h 1614462"/>
              <a:gd name="connsiteX20" fmla="*/ 720213 w 2226759"/>
              <a:gd name="connsiteY20" fmla="*/ 1467473 h 1614462"/>
              <a:gd name="connsiteX21" fmla="*/ 850842 w 2226759"/>
              <a:gd name="connsiteY21" fmla="*/ 1511016 h 1614462"/>
              <a:gd name="connsiteX22" fmla="*/ 981470 w 2226759"/>
              <a:gd name="connsiteY22" fmla="*/ 1554559 h 1614462"/>
              <a:gd name="connsiteX23" fmla="*/ 1025013 w 2226759"/>
              <a:gd name="connsiteY23" fmla="*/ 1569073 h 1614462"/>
              <a:gd name="connsiteX24" fmla="*/ 1126613 w 2226759"/>
              <a:gd name="connsiteY24" fmla="*/ 1598102 h 1614462"/>
              <a:gd name="connsiteX25" fmla="*/ 1184670 w 2226759"/>
              <a:gd name="connsiteY25" fmla="*/ 1612616 h 1614462"/>
              <a:gd name="connsiteX26" fmla="*/ 1460442 w 2226759"/>
              <a:gd name="connsiteY26" fmla="*/ 1598102 h 1614462"/>
              <a:gd name="connsiteX27" fmla="*/ 1547527 w 2226759"/>
              <a:gd name="connsiteY27" fmla="*/ 1554559 h 1614462"/>
              <a:gd name="connsiteX28" fmla="*/ 1620099 w 2226759"/>
              <a:gd name="connsiteY28" fmla="*/ 1540045 h 1614462"/>
              <a:gd name="connsiteX29" fmla="*/ 1765242 w 2226759"/>
              <a:gd name="connsiteY29" fmla="*/ 1481988 h 1614462"/>
              <a:gd name="connsiteX30" fmla="*/ 1866842 w 2226759"/>
              <a:gd name="connsiteY30" fmla="*/ 1423930 h 1614462"/>
              <a:gd name="connsiteX31" fmla="*/ 1997470 w 2226759"/>
              <a:gd name="connsiteY31" fmla="*/ 1351359 h 1614462"/>
              <a:gd name="connsiteX32" fmla="*/ 2084556 w 2226759"/>
              <a:gd name="connsiteY32" fmla="*/ 1249759 h 1614462"/>
              <a:gd name="connsiteX33" fmla="*/ 2113584 w 2226759"/>
              <a:gd name="connsiteY33" fmla="*/ 1206216 h 1614462"/>
              <a:gd name="connsiteX34" fmla="*/ 2171642 w 2226759"/>
              <a:gd name="connsiteY34" fmla="*/ 1119130 h 1614462"/>
              <a:gd name="connsiteX35" fmla="*/ 2186156 w 2226759"/>
              <a:gd name="connsiteY35" fmla="*/ 1061073 h 1614462"/>
              <a:gd name="connsiteX36" fmla="*/ 2215184 w 2226759"/>
              <a:gd name="connsiteY36" fmla="*/ 843359 h 1614462"/>
              <a:gd name="connsiteX37" fmla="*/ 2186156 w 2226759"/>
              <a:gd name="connsiteY37" fmla="*/ 567588 h 1614462"/>
              <a:gd name="connsiteX38" fmla="*/ 2142613 w 2226759"/>
              <a:gd name="connsiteY38" fmla="*/ 465988 h 1614462"/>
              <a:gd name="connsiteX39" fmla="*/ 2099070 w 2226759"/>
              <a:gd name="connsiteY39" fmla="*/ 436959 h 1614462"/>
              <a:gd name="connsiteX40" fmla="*/ 2070042 w 2226759"/>
              <a:gd name="connsiteY40" fmla="*/ 393416 h 1614462"/>
              <a:gd name="connsiteX41" fmla="*/ 1953927 w 2226759"/>
              <a:gd name="connsiteY41" fmla="*/ 320845 h 1614462"/>
              <a:gd name="connsiteX42" fmla="*/ 1866842 w 2226759"/>
              <a:gd name="connsiteY42" fmla="*/ 277302 h 1614462"/>
              <a:gd name="connsiteX43" fmla="*/ 1823299 w 2226759"/>
              <a:gd name="connsiteY43" fmla="*/ 248273 h 1614462"/>
              <a:gd name="connsiteX44" fmla="*/ 1721699 w 2226759"/>
              <a:gd name="connsiteY44" fmla="*/ 219245 h 1614462"/>
              <a:gd name="connsiteX45" fmla="*/ 1678156 w 2226759"/>
              <a:gd name="connsiteY45" fmla="*/ 204730 h 1614462"/>
              <a:gd name="connsiteX46" fmla="*/ 1634613 w 2226759"/>
              <a:gd name="connsiteY46" fmla="*/ 175702 h 1614462"/>
              <a:gd name="connsiteX47" fmla="*/ 1533013 w 2226759"/>
              <a:gd name="connsiteY47" fmla="*/ 161188 h 1614462"/>
              <a:gd name="connsiteX48" fmla="*/ 1416899 w 2226759"/>
              <a:gd name="connsiteY48" fmla="*/ 132159 h 1614462"/>
              <a:gd name="connsiteX49" fmla="*/ 1300784 w 2226759"/>
              <a:gd name="connsiteY49" fmla="*/ 103130 h 1614462"/>
              <a:gd name="connsiteX50" fmla="*/ 1010499 w 2226759"/>
              <a:gd name="connsiteY50" fmla="*/ 74102 h 1614462"/>
              <a:gd name="connsiteX51" fmla="*/ 879870 w 2226759"/>
              <a:gd name="connsiteY51" fmla="*/ 45073 h 1614462"/>
              <a:gd name="connsiteX52" fmla="*/ 676670 w 2226759"/>
              <a:gd name="connsiteY52" fmla="*/ 16045 h 1614462"/>
              <a:gd name="connsiteX53" fmla="*/ 633127 w 2226759"/>
              <a:gd name="connsiteY53" fmla="*/ 30559 h 1614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2226759" h="1614462">
                <a:moveTo>
                  <a:pt x="633127" y="30559"/>
                </a:moveTo>
                <a:cubicBezTo>
                  <a:pt x="594422" y="35397"/>
                  <a:pt x="506442" y="33448"/>
                  <a:pt x="444442" y="45073"/>
                </a:cubicBezTo>
                <a:cubicBezTo>
                  <a:pt x="427297" y="48288"/>
                  <a:pt x="416501" y="66301"/>
                  <a:pt x="400899" y="74102"/>
                </a:cubicBezTo>
                <a:cubicBezTo>
                  <a:pt x="387215" y="80944"/>
                  <a:pt x="371870" y="83778"/>
                  <a:pt x="357356" y="88616"/>
                </a:cubicBezTo>
                <a:cubicBezTo>
                  <a:pt x="257540" y="155160"/>
                  <a:pt x="303368" y="135640"/>
                  <a:pt x="226727" y="161188"/>
                </a:cubicBezTo>
                <a:cubicBezTo>
                  <a:pt x="212213" y="175702"/>
                  <a:pt x="198953" y="191589"/>
                  <a:pt x="183184" y="204730"/>
                </a:cubicBezTo>
                <a:cubicBezTo>
                  <a:pt x="169783" y="215897"/>
                  <a:pt x="151977" y="221424"/>
                  <a:pt x="139642" y="233759"/>
                </a:cubicBezTo>
                <a:cubicBezTo>
                  <a:pt x="127307" y="246094"/>
                  <a:pt x="120289" y="262788"/>
                  <a:pt x="110613" y="277302"/>
                </a:cubicBezTo>
                <a:cubicBezTo>
                  <a:pt x="105775" y="291816"/>
                  <a:pt x="102126" y="306783"/>
                  <a:pt x="96099" y="320845"/>
                </a:cubicBezTo>
                <a:cubicBezTo>
                  <a:pt x="74003" y="372403"/>
                  <a:pt x="67193" y="378718"/>
                  <a:pt x="38042" y="422445"/>
                </a:cubicBezTo>
                <a:cubicBezTo>
                  <a:pt x="731" y="608996"/>
                  <a:pt x="0" y="544537"/>
                  <a:pt x="23527" y="756273"/>
                </a:cubicBezTo>
                <a:cubicBezTo>
                  <a:pt x="26251" y="780792"/>
                  <a:pt x="32690" y="804763"/>
                  <a:pt x="38042" y="828845"/>
                </a:cubicBezTo>
                <a:cubicBezTo>
                  <a:pt x="50200" y="883557"/>
                  <a:pt x="51882" y="895456"/>
                  <a:pt x="81584" y="944959"/>
                </a:cubicBezTo>
                <a:cubicBezTo>
                  <a:pt x="99534" y="974875"/>
                  <a:pt x="124040" y="1000840"/>
                  <a:pt x="139642" y="1032045"/>
                </a:cubicBezTo>
                <a:cubicBezTo>
                  <a:pt x="193355" y="1139472"/>
                  <a:pt x="138661" y="1045383"/>
                  <a:pt x="212213" y="1133645"/>
                </a:cubicBezTo>
                <a:cubicBezTo>
                  <a:pt x="223380" y="1147046"/>
                  <a:pt x="228907" y="1164853"/>
                  <a:pt x="241242" y="1177188"/>
                </a:cubicBezTo>
                <a:cubicBezTo>
                  <a:pt x="253577" y="1189523"/>
                  <a:pt x="270829" y="1195750"/>
                  <a:pt x="284784" y="1206216"/>
                </a:cubicBezTo>
                <a:cubicBezTo>
                  <a:pt x="328914" y="1239314"/>
                  <a:pt x="369515" y="1277217"/>
                  <a:pt x="415413" y="1307816"/>
                </a:cubicBezTo>
                <a:cubicBezTo>
                  <a:pt x="446346" y="1328438"/>
                  <a:pt x="502351" y="1366772"/>
                  <a:pt x="531527" y="1380388"/>
                </a:cubicBezTo>
                <a:cubicBezTo>
                  <a:pt x="578746" y="1402424"/>
                  <a:pt x="633313" y="1409541"/>
                  <a:pt x="676670" y="1438445"/>
                </a:cubicBezTo>
                <a:cubicBezTo>
                  <a:pt x="691184" y="1448121"/>
                  <a:pt x="704273" y="1460388"/>
                  <a:pt x="720213" y="1467473"/>
                </a:cubicBezTo>
                <a:cubicBezTo>
                  <a:pt x="720225" y="1467478"/>
                  <a:pt x="829064" y="1503757"/>
                  <a:pt x="850842" y="1511016"/>
                </a:cubicBezTo>
                <a:lnTo>
                  <a:pt x="981470" y="1554559"/>
                </a:lnTo>
                <a:cubicBezTo>
                  <a:pt x="995984" y="1559397"/>
                  <a:pt x="1010170" y="1565362"/>
                  <a:pt x="1025013" y="1569073"/>
                </a:cubicBezTo>
                <a:cubicBezTo>
                  <a:pt x="1206561" y="1614462"/>
                  <a:pt x="980816" y="1556447"/>
                  <a:pt x="1126613" y="1598102"/>
                </a:cubicBezTo>
                <a:cubicBezTo>
                  <a:pt x="1145793" y="1603582"/>
                  <a:pt x="1165318" y="1607778"/>
                  <a:pt x="1184670" y="1612616"/>
                </a:cubicBezTo>
                <a:cubicBezTo>
                  <a:pt x="1276594" y="1607778"/>
                  <a:pt x="1369547" y="1612645"/>
                  <a:pt x="1460442" y="1598102"/>
                </a:cubicBezTo>
                <a:cubicBezTo>
                  <a:pt x="1492489" y="1592974"/>
                  <a:pt x="1517026" y="1565650"/>
                  <a:pt x="1547527" y="1554559"/>
                </a:cubicBezTo>
                <a:cubicBezTo>
                  <a:pt x="1570711" y="1546128"/>
                  <a:pt x="1595908" y="1544883"/>
                  <a:pt x="1620099" y="1540045"/>
                </a:cubicBezTo>
                <a:cubicBezTo>
                  <a:pt x="1870710" y="1414738"/>
                  <a:pt x="1586154" y="1549146"/>
                  <a:pt x="1765242" y="1481988"/>
                </a:cubicBezTo>
                <a:cubicBezTo>
                  <a:pt x="1867019" y="1443822"/>
                  <a:pt x="1782627" y="1466038"/>
                  <a:pt x="1866842" y="1423930"/>
                </a:cubicBezTo>
                <a:cubicBezTo>
                  <a:pt x="1939848" y="1387427"/>
                  <a:pt x="1905941" y="1442888"/>
                  <a:pt x="1997470" y="1351359"/>
                </a:cubicBezTo>
                <a:cubicBezTo>
                  <a:pt x="2050217" y="1298612"/>
                  <a:pt x="2038009" y="1314925"/>
                  <a:pt x="2084556" y="1249759"/>
                </a:cubicBezTo>
                <a:cubicBezTo>
                  <a:pt x="2094695" y="1235564"/>
                  <a:pt x="2105783" y="1221818"/>
                  <a:pt x="2113584" y="1206216"/>
                </a:cubicBezTo>
                <a:cubicBezTo>
                  <a:pt x="2155594" y="1122197"/>
                  <a:pt x="2089102" y="1201670"/>
                  <a:pt x="2171642" y="1119130"/>
                </a:cubicBezTo>
                <a:cubicBezTo>
                  <a:pt x="2176480" y="1099778"/>
                  <a:pt x="2182244" y="1080634"/>
                  <a:pt x="2186156" y="1061073"/>
                </a:cubicBezTo>
                <a:cubicBezTo>
                  <a:pt x="2202443" y="979634"/>
                  <a:pt x="2205502" y="930496"/>
                  <a:pt x="2215184" y="843359"/>
                </a:cubicBezTo>
                <a:cubicBezTo>
                  <a:pt x="2191798" y="469173"/>
                  <a:pt x="2226759" y="709700"/>
                  <a:pt x="2186156" y="567588"/>
                </a:cubicBezTo>
                <a:cubicBezTo>
                  <a:pt x="2172831" y="520950"/>
                  <a:pt x="2177968" y="501343"/>
                  <a:pt x="2142613" y="465988"/>
                </a:cubicBezTo>
                <a:cubicBezTo>
                  <a:pt x="2130278" y="453653"/>
                  <a:pt x="2113584" y="446635"/>
                  <a:pt x="2099070" y="436959"/>
                </a:cubicBezTo>
                <a:cubicBezTo>
                  <a:pt x="2089394" y="422445"/>
                  <a:pt x="2082377" y="405751"/>
                  <a:pt x="2070042" y="393416"/>
                </a:cubicBezTo>
                <a:cubicBezTo>
                  <a:pt x="2023789" y="347163"/>
                  <a:pt x="2007581" y="351504"/>
                  <a:pt x="1953927" y="320845"/>
                </a:cubicBezTo>
                <a:cubicBezTo>
                  <a:pt x="1875143" y="275826"/>
                  <a:pt x="1946676" y="303913"/>
                  <a:pt x="1866842" y="277302"/>
                </a:cubicBezTo>
                <a:cubicBezTo>
                  <a:pt x="1852328" y="267626"/>
                  <a:pt x="1838901" y="256074"/>
                  <a:pt x="1823299" y="248273"/>
                </a:cubicBezTo>
                <a:cubicBezTo>
                  <a:pt x="1800100" y="236673"/>
                  <a:pt x="1743400" y="225445"/>
                  <a:pt x="1721699" y="219245"/>
                </a:cubicBezTo>
                <a:cubicBezTo>
                  <a:pt x="1706988" y="215042"/>
                  <a:pt x="1691840" y="211572"/>
                  <a:pt x="1678156" y="204730"/>
                </a:cubicBezTo>
                <a:cubicBezTo>
                  <a:pt x="1662554" y="196929"/>
                  <a:pt x="1651321" y="180714"/>
                  <a:pt x="1634613" y="175702"/>
                </a:cubicBezTo>
                <a:cubicBezTo>
                  <a:pt x="1601845" y="165872"/>
                  <a:pt x="1566880" y="166026"/>
                  <a:pt x="1533013" y="161188"/>
                </a:cubicBezTo>
                <a:cubicBezTo>
                  <a:pt x="1433488" y="128012"/>
                  <a:pt x="1557002" y="167184"/>
                  <a:pt x="1416899" y="132159"/>
                </a:cubicBezTo>
                <a:cubicBezTo>
                  <a:pt x="1318004" y="107436"/>
                  <a:pt x="1439873" y="124529"/>
                  <a:pt x="1300784" y="103130"/>
                </a:cubicBezTo>
                <a:cubicBezTo>
                  <a:pt x="1198019" y="87320"/>
                  <a:pt x="1117263" y="82999"/>
                  <a:pt x="1010499" y="74102"/>
                </a:cubicBezTo>
                <a:cubicBezTo>
                  <a:pt x="943868" y="51892"/>
                  <a:pt x="972754" y="59006"/>
                  <a:pt x="879870" y="45073"/>
                </a:cubicBezTo>
                <a:lnTo>
                  <a:pt x="676670" y="16045"/>
                </a:lnTo>
                <a:cubicBezTo>
                  <a:pt x="628537" y="0"/>
                  <a:pt x="671832" y="25721"/>
                  <a:pt x="633127" y="30559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>
            <a:spLocks noChangeAspect="1"/>
          </p:cNvSpPr>
          <p:nvPr/>
        </p:nvSpPr>
        <p:spPr>
          <a:xfrm>
            <a:off x="2293257" y="5399314"/>
            <a:ext cx="87086" cy="87086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>
            <a:spLocks noChangeAspect="1"/>
          </p:cNvSpPr>
          <p:nvPr/>
        </p:nvSpPr>
        <p:spPr>
          <a:xfrm>
            <a:off x="2474685" y="5871022"/>
            <a:ext cx="87086" cy="87086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930403" y="5210611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x</a:t>
            </a:r>
            <a:r>
              <a:rPr lang="en-US" baseline="-25000" dirty="0" smtClean="0">
                <a:latin typeface="Comic Sans MS" pitchFamily="66" charset="0"/>
              </a:rPr>
              <a:t>1</a:t>
            </a:r>
            <a:endParaRPr lang="en-US" baseline="-25000" dirty="0">
              <a:latin typeface="Comic Sans MS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097317" y="569683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x</a:t>
            </a:r>
            <a:r>
              <a:rPr lang="en-US" baseline="-25000" dirty="0" smtClean="0">
                <a:latin typeface="Comic Sans MS" pitchFamily="66" charset="0"/>
              </a:rPr>
              <a:t>2</a:t>
            </a:r>
            <a:endParaRPr lang="en-US" baseline="-25000" dirty="0">
              <a:latin typeface="Comic Sans MS" pitchFamily="66" charset="0"/>
            </a:endParaRPr>
          </a:p>
        </p:txBody>
      </p:sp>
      <p:sp>
        <p:nvSpPr>
          <p:cNvPr id="18" name="Oval 17"/>
          <p:cNvSpPr>
            <a:spLocks noChangeAspect="1"/>
          </p:cNvSpPr>
          <p:nvPr/>
        </p:nvSpPr>
        <p:spPr>
          <a:xfrm>
            <a:off x="6451521" y="5348518"/>
            <a:ext cx="87086" cy="87086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>
            <a:spLocks noChangeAspect="1"/>
          </p:cNvSpPr>
          <p:nvPr/>
        </p:nvSpPr>
        <p:spPr>
          <a:xfrm>
            <a:off x="6183015" y="6023422"/>
            <a:ext cx="87086" cy="87086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6582143" y="5159815"/>
            <a:ext cx="362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t</a:t>
            </a:r>
            <a:r>
              <a:rPr lang="en-US" baseline="-25000" dirty="0" smtClean="0">
                <a:latin typeface="Comic Sans MS" pitchFamily="66" charset="0"/>
              </a:rPr>
              <a:t>1</a:t>
            </a:r>
            <a:endParaRPr lang="en-US" baseline="-25000" dirty="0">
              <a:latin typeface="Comic Sans MS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313637" y="5849233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t</a:t>
            </a:r>
            <a:r>
              <a:rPr lang="en-US" baseline="-25000" dirty="0" smtClean="0">
                <a:latin typeface="Comic Sans MS" pitchFamily="66" charset="0"/>
              </a:rPr>
              <a:t>2</a:t>
            </a:r>
            <a:endParaRPr lang="en-US" baseline="-25000" dirty="0">
              <a:latin typeface="Comic Sans MS" pitchFamily="66" charset="0"/>
            </a:endParaRPr>
          </a:p>
        </p:txBody>
      </p:sp>
      <p:cxnSp>
        <p:nvCxnSpPr>
          <p:cNvPr id="23" name="Straight Arrow Connector 22"/>
          <p:cNvCxnSpPr>
            <a:stCxn id="14" idx="6"/>
            <a:endCxn id="18" idx="2"/>
          </p:cNvCxnSpPr>
          <p:nvPr/>
        </p:nvCxnSpPr>
        <p:spPr>
          <a:xfrm flipV="1">
            <a:off x="2380343" y="5392061"/>
            <a:ext cx="4071178" cy="50796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5" idx="6"/>
            <a:endCxn id="19" idx="2"/>
          </p:cNvCxnSpPr>
          <p:nvPr/>
        </p:nvCxnSpPr>
        <p:spPr>
          <a:xfrm>
            <a:off x="2561771" y="5914565"/>
            <a:ext cx="3621244" cy="152400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020457" y="5486402"/>
            <a:ext cx="3483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2-wise independent hash family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90883" y="1437713"/>
            <a:ext cx="724330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latin typeface="Comic Sans MS" pitchFamily="66" charset="0"/>
                <a:cs typeface="+mj-cs"/>
              </a:rPr>
              <a:t>H={(</a:t>
            </a:r>
            <a:r>
              <a:rPr lang="en-US" sz="3200" dirty="0" err="1" smtClean="0">
                <a:latin typeface="Comic Sans MS" pitchFamily="66" charset="0"/>
                <a:cs typeface="+mj-cs"/>
              </a:rPr>
              <a:t>ax+b</a:t>
            </a:r>
            <a:r>
              <a:rPr lang="en-US" sz="3200" dirty="0" smtClean="0">
                <a:latin typeface="Comic Sans MS" pitchFamily="66" charset="0"/>
                <a:cs typeface="+mj-cs"/>
              </a:rPr>
              <a:t>) mod T | 0 </a:t>
            </a:r>
            <a:r>
              <a:rPr lang="en-US" sz="3200" dirty="0" smtClean="0">
                <a:latin typeface="Comic Sans MS" pitchFamily="66" charset="0"/>
                <a:cs typeface="+mj-cs"/>
                <a:sym typeface="Symbol"/>
              </a:rPr>
              <a:t> </a:t>
            </a:r>
            <a:r>
              <a:rPr lang="en-US" sz="3200" dirty="0" err="1" smtClean="0">
                <a:latin typeface="Comic Sans MS" pitchFamily="66" charset="0"/>
                <a:cs typeface="+mj-cs"/>
              </a:rPr>
              <a:t>a,b</a:t>
            </a:r>
            <a:r>
              <a:rPr lang="en-US" sz="3200" dirty="0" smtClean="0">
                <a:latin typeface="Comic Sans MS" pitchFamily="66" charset="0"/>
                <a:cs typeface="+mj-cs"/>
              </a:rPr>
              <a:t> &lt; T}</a:t>
            </a:r>
            <a:endParaRPr lang="he-IL" sz="3200" baseline="-25000" dirty="0">
              <a:latin typeface="Comic Sans MS" pitchFamily="66" charset="0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6806" y="2045510"/>
            <a:ext cx="813888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latin typeface="Comic Sans MS" pitchFamily="66" charset="0"/>
                <a:cs typeface="+mj-cs"/>
                <a:sym typeface="Symbol"/>
              </a:rPr>
              <a:t>is 2-wise independent if T is a prime &gt; k</a:t>
            </a:r>
            <a:endParaRPr lang="he-IL" sz="3200" baseline="-25000" dirty="0">
              <a:latin typeface="Comic Sans MS" pitchFamily="66" charset="0"/>
              <a:cs typeface="+mj-cs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82642" y="3295379"/>
            <a:ext cx="856135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latin typeface="Comic Sans MS" pitchFamily="66" charset="0"/>
                <a:cs typeface="+mj-cs"/>
              </a:rPr>
              <a:t>H={2((</a:t>
            </a:r>
            <a:r>
              <a:rPr lang="en-US" sz="3200" dirty="0" err="1" smtClean="0">
                <a:latin typeface="Comic Sans MS" pitchFamily="66" charset="0"/>
                <a:cs typeface="+mj-cs"/>
              </a:rPr>
              <a:t>ax+b</a:t>
            </a:r>
            <a:r>
              <a:rPr lang="en-US" sz="3200" dirty="0" smtClean="0">
                <a:latin typeface="Comic Sans MS" pitchFamily="66" charset="0"/>
                <a:cs typeface="+mj-cs"/>
              </a:rPr>
              <a:t>) mod T mod 2) - 1| 0 </a:t>
            </a:r>
            <a:r>
              <a:rPr lang="en-US" sz="3200" dirty="0" smtClean="0">
                <a:latin typeface="Comic Sans MS" pitchFamily="66" charset="0"/>
                <a:cs typeface="+mj-cs"/>
                <a:sym typeface="Symbol"/>
              </a:rPr>
              <a:t> </a:t>
            </a:r>
            <a:r>
              <a:rPr lang="en-US" sz="3200" dirty="0" err="1" smtClean="0">
                <a:latin typeface="Comic Sans MS" pitchFamily="66" charset="0"/>
                <a:cs typeface="+mj-cs"/>
              </a:rPr>
              <a:t>a,b</a:t>
            </a:r>
            <a:r>
              <a:rPr lang="en-US" sz="3200" dirty="0" smtClean="0">
                <a:latin typeface="Comic Sans MS" pitchFamily="66" charset="0"/>
                <a:cs typeface="+mj-cs"/>
              </a:rPr>
              <a:t> &lt; T}</a:t>
            </a:r>
            <a:endParaRPr lang="he-IL" sz="3200" baseline="-25000" dirty="0">
              <a:latin typeface="Comic Sans MS" pitchFamily="66" charset="0"/>
              <a:cs typeface="+mj-c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00350" y="3915533"/>
            <a:ext cx="8138880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latin typeface="Comic Sans MS" pitchFamily="66" charset="0"/>
                <a:cs typeface="+mj-cs"/>
                <a:sym typeface="Symbol"/>
              </a:rPr>
              <a:t>is approximately 2-wise independent from [d] to {-1,1}</a:t>
            </a:r>
            <a:endParaRPr lang="he-IL" sz="3200" baseline="-25000" dirty="0">
              <a:latin typeface="Comic Sans MS" pitchFamily="66" charset="0"/>
              <a:cs typeface="+mj-cs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41537" y="5315990"/>
            <a:ext cx="813888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latin typeface="Comic Sans MS" pitchFamily="66" charset="0"/>
                <a:cs typeface="+mj-cs"/>
                <a:sym typeface="Symbol"/>
              </a:rPr>
              <a:t>Can get an exact 2-wise </a:t>
            </a:r>
            <a:r>
              <a:rPr lang="en-US" sz="3200" dirty="0" err="1" smtClean="0">
                <a:latin typeface="Comic Sans MS" pitchFamily="66" charset="0"/>
                <a:cs typeface="+mj-cs"/>
                <a:sym typeface="Symbol"/>
              </a:rPr>
              <a:t>ind.</a:t>
            </a:r>
            <a:r>
              <a:rPr lang="en-US" sz="3200" dirty="0" smtClean="0">
                <a:latin typeface="Comic Sans MS" pitchFamily="66" charset="0"/>
                <a:cs typeface="+mj-cs"/>
                <a:sym typeface="Symbol"/>
              </a:rPr>
              <a:t> Family..</a:t>
            </a:r>
            <a:endParaRPr lang="he-IL" sz="3200" baseline="-25000" dirty="0">
              <a:latin typeface="Comic Sans MS" pitchFamily="66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35087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Recap</a:t>
            </a:r>
            <a:endParaRPr lang="en-US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8232245" y="1499282"/>
          <a:ext cx="476251" cy="4741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903" name="Equation" r:id="rId3" imgW="342900" imgH="3657600" progId="Equation.DSMT4">
                  <p:embed/>
                </p:oleObj>
              </mc:Choice>
              <mc:Fallback>
                <p:oleObj name="Equation" r:id="rId3" imgW="342900" imgH="3657600" progId="Equation.DSMT4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32245" y="1499282"/>
                        <a:ext cx="476251" cy="4741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1081594" y="2097314"/>
            <a:ext cx="511619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latin typeface="Comic Sans MS" pitchFamily="66" charset="0"/>
                <a:cs typeface="+mj-cs"/>
              </a:rPr>
              <a:t>=</a:t>
            </a:r>
            <a:endParaRPr lang="he-IL" sz="3200" baseline="-25000" dirty="0">
              <a:latin typeface="Comic Sans MS" pitchFamily="66" charset="0"/>
              <a:cs typeface="+mj-c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2219571" y="4111413"/>
                <a:ext cx="4681415" cy="653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p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sSubSup>
                        <m:sSubSupPr>
                          <m:ctrlPr>
                            <a:rPr lang="en-US" sz="36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‖"/>
                              <m:endChr m:val="‖"/>
                              <m:ctrlPr>
                                <a:rPr lang="en-US" sz="3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  <m:sub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en-US" sz="3600" dirty="0" smtClean="0">
                  <a:latin typeface="Comic Sans MS" pitchFamily="66" charset="0"/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9571" y="4111413"/>
                <a:ext cx="4681415" cy="65376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2050077" y="3305281"/>
                <a:ext cx="4681415" cy="653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𝑍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3600" dirty="0" smtClean="0">
                  <a:latin typeface="Comic Sans MS" pitchFamily="66" charset="0"/>
                </a:endParaRPr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0077" y="3305281"/>
                <a:ext cx="4681415" cy="65376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43874" y="1992923"/>
                <a:ext cx="948730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0" i="1" dirty="0" smtClean="0">
                          <a:latin typeface="Cambria Math" panose="02040503050406030204" pitchFamily="18" charset="0"/>
                        </a:rPr>
                        <m:t>𝑍</m:t>
                      </m:r>
                    </m:oMath>
                  </m:oMathPara>
                </a14:m>
                <a:endParaRPr lang="en-US" sz="4400" dirty="0" smtClean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874" y="1992923"/>
                <a:ext cx="948730" cy="76944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588968" y="1492736"/>
                <a:ext cx="657810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5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 smtClean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8968" y="1492736"/>
                <a:ext cx="6578109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4470400" y="1961663"/>
            <a:ext cx="633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A</a:t>
            </a:r>
            <a:endParaRPr lang="en-US" dirty="0" smtClean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531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variance of Z</a:t>
            </a:r>
            <a:r>
              <a:rPr lang="en-US" baseline="30000" dirty="0" smtClean="0"/>
              <a:t>2</a:t>
            </a:r>
            <a:r>
              <a:rPr lang="en-US" dirty="0" smtClean="0"/>
              <a:t> ?</a:t>
            </a:r>
            <a:endParaRPr lang="en-US" dirty="0"/>
          </a:p>
        </p:txBody>
      </p:sp>
      <p:graphicFrame>
        <p:nvGraphicFramePr>
          <p:cNvPr id="22530" name="Object 2"/>
          <p:cNvGraphicFramePr>
            <a:graphicFrameLocks noChangeAspect="1"/>
          </p:cNvGraphicFramePr>
          <p:nvPr/>
        </p:nvGraphicFramePr>
        <p:xfrm>
          <a:off x="489876" y="1547813"/>
          <a:ext cx="6081713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68" name="Equation" r:id="rId3" imgW="1917700" imgH="330200" progId="Equation.DSMT4">
                  <p:embed/>
                </p:oleObj>
              </mc:Choice>
              <mc:Fallback>
                <p:oleObj name="Equation" r:id="rId3" imgW="1917700" imgH="330200" progId="Equation.DSMT4">
                  <p:embed/>
                  <p:pic>
                    <p:nvPicPr>
                      <p:cNvPr id="0" name="Picture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876" y="1547813"/>
                        <a:ext cx="6081713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1596318"/>
              </p:ext>
            </p:extLst>
          </p:nvPr>
        </p:nvGraphicFramePr>
        <p:xfrm>
          <a:off x="542753" y="2804984"/>
          <a:ext cx="4157663" cy="1090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69" name="Equation" r:id="rId5" imgW="2070000" imgH="533160" progId="Equation.DSMT4">
                  <p:embed/>
                </p:oleObj>
              </mc:Choice>
              <mc:Fallback>
                <p:oleObj name="Equation" r:id="rId5" imgW="2070000" imgH="533160" progId="Equation.DSMT4">
                  <p:embed/>
                  <p:pic>
                    <p:nvPicPr>
                      <p:cNvPr id="0" name="Picture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753" y="2804984"/>
                        <a:ext cx="4157663" cy="1090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04384" y="4131539"/>
            <a:ext cx="8138880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latin typeface="Comic Sans MS" pitchFamily="66" charset="0"/>
                <a:cs typeface="+mj-cs"/>
              </a:rPr>
              <a:t>Here we will assume that 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  <a:cs typeface="+mj-cs"/>
              </a:rPr>
              <a:t>h </a:t>
            </a:r>
            <a:r>
              <a:rPr lang="en-US" sz="3200" dirty="0" smtClean="0">
                <a:latin typeface="Comic Sans MS" pitchFamily="66" charset="0"/>
                <a:cs typeface="+mj-cs"/>
              </a:rPr>
              <a:t>is drawn from a 4-wise </a:t>
            </a:r>
            <a:r>
              <a:rPr lang="en-US" sz="3200" dirty="0" err="1" smtClean="0">
                <a:latin typeface="Comic Sans MS" pitchFamily="66" charset="0"/>
                <a:cs typeface="+mj-cs"/>
              </a:rPr>
              <a:t>inde</a:t>
            </a:r>
            <a:r>
              <a:rPr lang="en-US" sz="3200" dirty="0" smtClean="0">
                <a:latin typeface="Comic Sans MS" pitchFamily="66" charset="0"/>
                <a:cs typeface="+mj-cs"/>
              </a:rPr>
              <a:t>. family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  <a:cs typeface="+mj-cs"/>
              </a:rPr>
              <a:t> H</a:t>
            </a:r>
            <a:endParaRPr lang="he-IL" sz="3200" baseline="-25000" dirty="0">
              <a:latin typeface="Comic Sans MS" pitchFamily="66" charset="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variance of Z</a:t>
            </a:r>
            <a:r>
              <a:rPr lang="en-US" baseline="30000" dirty="0" smtClean="0"/>
              <a:t>2</a:t>
            </a:r>
            <a:r>
              <a:rPr lang="en-US" dirty="0" smtClean="0"/>
              <a:t> ?</a:t>
            </a:r>
            <a:endParaRPr lang="en-US" dirty="0"/>
          </a:p>
        </p:txBody>
      </p:sp>
      <p:graphicFrame>
        <p:nvGraphicFramePr>
          <p:cNvPr id="22530" name="Object 2"/>
          <p:cNvGraphicFramePr>
            <a:graphicFrameLocks noChangeAspect="1"/>
          </p:cNvGraphicFramePr>
          <p:nvPr/>
        </p:nvGraphicFramePr>
        <p:xfrm>
          <a:off x="489876" y="1547813"/>
          <a:ext cx="6081713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034" name="Equation" r:id="rId3" imgW="1917700" imgH="330200" progId="Equation.DSMT4">
                  <p:embed/>
                </p:oleObj>
              </mc:Choice>
              <mc:Fallback>
                <p:oleObj name="Equation" r:id="rId3" imgW="1917700" imgH="330200" progId="Equation.DSMT4">
                  <p:embed/>
                  <p:pic>
                    <p:nvPicPr>
                      <p:cNvPr id="0" name="Picture 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876" y="1547813"/>
                        <a:ext cx="6081713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1" name="Object 3"/>
          <p:cNvGraphicFramePr>
            <a:graphicFrameLocks noChangeAspect="1"/>
          </p:cNvGraphicFramePr>
          <p:nvPr/>
        </p:nvGraphicFramePr>
        <p:xfrm>
          <a:off x="464449" y="2743051"/>
          <a:ext cx="8418286" cy="10909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035" name="Equation" r:id="rId5" imgW="4191000" imgH="533400" progId="Equation.DSMT4">
                  <p:embed/>
                </p:oleObj>
              </mc:Choice>
              <mc:Fallback>
                <p:oleObj name="Equation" r:id="rId5" imgW="4191000" imgH="533400" progId="Equation.DSMT4">
                  <p:embed/>
                  <p:pic>
                    <p:nvPicPr>
                      <p:cNvPr id="0" name="Picture 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449" y="2743051"/>
                        <a:ext cx="8418286" cy="109099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2" name="Object 4"/>
          <p:cNvGraphicFramePr>
            <a:graphicFrameLocks noChangeAspect="1"/>
          </p:cNvGraphicFramePr>
          <p:nvPr/>
        </p:nvGraphicFramePr>
        <p:xfrm>
          <a:off x="489634" y="3934288"/>
          <a:ext cx="8086725" cy="101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036" name="Equation" r:id="rId7" imgW="4025900" imgH="495300" progId="Equation.DSMT4">
                  <p:embed/>
                </p:oleObj>
              </mc:Choice>
              <mc:Fallback>
                <p:oleObj name="Equation" r:id="rId7" imgW="4025900" imgH="495300" progId="Equation.DSMT4">
                  <p:embed/>
                  <p:pic>
                    <p:nvPicPr>
                      <p:cNvPr id="0" name="Picture 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634" y="3934288"/>
                        <a:ext cx="8086725" cy="1012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3" name="Object 5"/>
          <p:cNvGraphicFramePr>
            <a:graphicFrameLocks noChangeAspect="1"/>
          </p:cNvGraphicFramePr>
          <p:nvPr/>
        </p:nvGraphicFramePr>
        <p:xfrm>
          <a:off x="464452" y="5139601"/>
          <a:ext cx="8273143" cy="12262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037" name="Equation" r:id="rId9" imgW="2705100" imgH="393700" progId="Equation.DSMT4">
                  <p:embed/>
                </p:oleObj>
              </mc:Choice>
              <mc:Fallback>
                <p:oleObj name="Equation" r:id="rId9" imgW="2705100" imgH="393700" progId="Equation.DSMT4">
                  <p:embed/>
                  <p:pic>
                    <p:nvPicPr>
                      <p:cNvPr id="0" name="Picture 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452" y="5139601"/>
                        <a:ext cx="8273143" cy="122627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25230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Chebyshev’s</a:t>
            </a:r>
            <a:r>
              <a:rPr lang="en-US" dirty="0" smtClean="0"/>
              <a:t> Inequality</a:t>
            </a:r>
            <a:endParaRPr lang="en-US" dirty="0"/>
          </a:p>
        </p:txBody>
      </p:sp>
      <p:sp>
        <p:nvSpPr>
          <p:cNvPr id="3" name="Content Placeholder 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57200" y="1447800"/>
            <a:ext cx="8229600" cy="1981200"/>
          </a:xfrm>
          <a:prstGeom prst="rect">
            <a:avLst/>
          </a:prstGeom>
          <a:blipFill rotWithShape="1">
            <a:blip r:embed="rId3" cstate="print"/>
            <a:stretch>
              <a:fillRect l="-1775" t="-5810"/>
            </a:stretch>
          </a:blipFill>
          <a:ln>
            <a:solidFill>
              <a:schemeClr val="accent1"/>
            </a:solidFill>
          </a:ln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noFill/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endParaRPr kumimoji="0" lang="en-US" sz="3200" b="0" i="0" u="none" strike="noStrike" kern="1200" cap="none" spc="0" normalizeH="0" baseline="0" noProof="0">
              <a:ln>
                <a:noFill/>
              </a:ln>
              <a:noFill/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25602" name="Object 2"/>
          <p:cNvGraphicFramePr>
            <a:graphicFrameLocks noChangeAspect="1"/>
          </p:cNvGraphicFramePr>
          <p:nvPr/>
        </p:nvGraphicFramePr>
        <p:xfrm>
          <a:off x="1804082" y="3601142"/>
          <a:ext cx="5476875" cy="1463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34" name="Equation" r:id="rId4" imgW="1790700" imgH="469900" progId="Equation.DSMT4">
                  <p:embed/>
                </p:oleObj>
              </mc:Choice>
              <mc:Fallback>
                <p:oleObj name="Equation" r:id="rId4" imgW="1790700" imgH="469900" progId="Equation.DSMT4">
                  <p:embed/>
                  <p:pic>
                    <p:nvPicPr>
                      <p:cNvPr id="0" name="Picture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4082" y="3601142"/>
                        <a:ext cx="5476875" cy="1463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03516" y="3991388"/>
            <a:ext cx="78013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latin typeface="Comic Sans MS" pitchFamily="66" charset="0"/>
                <a:cs typeface="+mj-cs"/>
                <a:sym typeface="Wingdings" pitchFamily="2" charset="2"/>
              </a:rPr>
              <a:t></a:t>
            </a:r>
            <a:endParaRPr lang="he-IL" sz="3200" baseline="-25000" dirty="0">
              <a:latin typeface="Comic Sans MS" pitchFamily="66" charset="0"/>
              <a:cs typeface="+mj-cs"/>
            </a:endParaRP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/>
        </p:nvGraphicFramePr>
        <p:xfrm>
          <a:off x="1060450" y="5030788"/>
          <a:ext cx="7300913" cy="158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35" name="Equation" r:id="rId6" imgW="2247900" imgH="508000" progId="Equation.DSMT4">
                  <p:embed/>
                </p:oleObj>
              </mc:Choice>
              <mc:Fallback>
                <p:oleObj name="Equation" r:id="rId6" imgW="2247900" imgH="508000" progId="Equation.DSMT4">
                  <p:embed/>
                  <p:pic>
                    <p:nvPicPr>
                      <p:cNvPr id="0" name="Picture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0450" y="5030788"/>
                        <a:ext cx="7300913" cy="1581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46328" y="5493590"/>
            <a:ext cx="78013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latin typeface="Comic Sans MS" pitchFamily="66" charset="0"/>
                <a:cs typeface="+mj-cs"/>
                <a:sym typeface="Wingdings" pitchFamily="2" charset="2"/>
              </a:rPr>
              <a:t></a:t>
            </a:r>
            <a:endParaRPr lang="he-IL" sz="3200" baseline="-25000" dirty="0">
              <a:latin typeface="Comic Sans MS" pitchFamily="66" charset="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Chebyshev’s</a:t>
            </a:r>
            <a:r>
              <a:rPr lang="en-US" dirty="0" smtClean="0"/>
              <a:t> Inequality</a:t>
            </a:r>
            <a:endParaRPr lang="en-US" dirty="0"/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/>
        </p:nvGraphicFramePr>
        <p:xfrm>
          <a:off x="566969" y="1634449"/>
          <a:ext cx="7300913" cy="158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16" name="Equation" r:id="rId3" imgW="2247900" imgH="508000" progId="Equation.DSMT4">
                  <p:embed/>
                </p:oleObj>
              </mc:Choice>
              <mc:Fallback>
                <p:oleObj name="Equation" r:id="rId3" imgW="2247900" imgH="508000" progId="Equation.DSMT4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969" y="1634449"/>
                        <a:ext cx="7300913" cy="1581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55180" y="3628538"/>
            <a:ext cx="813888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latin typeface="Comic Sans MS" pitchFamily="66" charset="0"/>
                <a:cs typeface="+mj-cs"/>
              </a:rPr>
              <a:t>If </a:t>
            </a:r>
            <a:r>
              <a:rPr lang="en-US" sz="3200" dirty="0" smtClean="0">
                <a:latin typeface="Comic Sans MS" pitchFamily="66" charset="0"/>
                <a:cs typeface="+mj-cs"/>
                <a:sym typeface="Symbol"/>
              </a:rPr>
              <a:t> is small this is meaningless…</a:t>
            </a:r>
            <a:r>
              <a:rPr lang="en-US" sz="3200" dirty="0" smtClean="0">
                <a:latin typeface="Comic Sans MS" pitchFamily="66" charset="0"/>
                <a:cs typeface="+mj-cs"/>
              </a:rPr>
              <a:t> </a:t>
            </a:r>
            <a:endParaRPr lang="he-IL" sz="3200" baseline="-25000" dirty="0">
              <a:latin typeface="Comic Sans MS" pitchFamily="66" charset="0"/>
              <a:cs typeface="+mj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7926" y="4463096"/>
            <a:ext cx="813888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latin typeface="Comic Sans MS" pitchFamily="66" charset="0"/>
                <a:cs typeface="+mj-cs"/>
              </a:rPr>
              <a:t>We need to reduce the variance</a:t>
            </a:r>
            <a:endParaRPr lang="he-IL" sz="3200" baseline="-25000" dirty="0">
              <a:latin typeface="Comic Sans MS" pitchFamily="66" charset="0"/>
              <a:cs typeface="+mj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84214" y="5297654"/>
            <a:ext cx="813888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latin typeface="Comic Sans MS" pitchFamily="66" charset="0"/>
                <a:cs typeface="+mj-cs"/>
              </a:rPr>
              <a:t>How ?</a:t>
            </a:r>
            <a:endParaRPr lang="he-IL" sz="3200" baseline="-25000" dirty="0">
              <a:latin typeface="Comic Sans MS" pitchFamily="66" charset="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Averaging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55180" y="1727204"/>
            <a:ext cx="813888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latin typeface="Comic Sans MS" pitchFamily="66" charset="0"/>
                <a:cs typeface="+mj-cs"/>
              </a:rPr>
              <a:t>Draw k </a:t>
            </a:r>
            <a:r>
              <a:rPr lang="en-US" sz="3200" dirty="0" err="1" smtClean="0">
                <a:latin typeface="Comic Sans MS" pitchFamily="66" charset="0"/>
                <a:cs typeface="+mj-cs"/>
              </a:rPr>
              <a:t>ind.</a:t>
            </a:r>
            <a:r>
              <a:rPr lang="en-US" sz="3200" dirty="0" smtClean="0">
                <a:latin typeface="Comic Sans MS" pitchFamily="66" charset="0"/>
                <a:cs typeface="+mj-cs"/>
              </a:rPr>
              <a:t> hash functions h</a:t>
            </a:r>
            <a:r>
              <a:rPr lang="en-US" sz="3200" baseline="-25000" dirty="0" smtClean="0">
                <a:latin typeface="Comic Sans MS" pitchFamily="66" charset="0"/>
                <a:cs typeface="+mj-cs"/>
              </a:rPr>
              <a:t>1</a:t>
            </a:r>
            <a:r>
              <a:rPr lang="en-US" sz="3200" dirty="0" smtClean="0">
                <a:latin typeface="Comic Sans MS" pitchFamily="66" charset="0"/>
                <a:cs typeface="+mj-cs"/>
              </a:rPr>
              <a:t>,</a:t>
            </a:r>
            <a:r>
              <a:rPr lang="en-US" sz="3200" dirty="0" smtClean="0">
                <a:latin typeface="Comic Sans MS" pitchFamily="66" charset="0"/>
              </a:rPr>
              <a:t> h</a:t>
            </a:r>
            <a:r>
              <a:rPr lang="en-US" sz="3200" baseline="-25000" dirty="0" smtClean="0">
                <a:latin typeface="Comic Sans MS" pitchFamily="66" charset="0"/>
              </a:rPr>
              <a:t>2</a:t>
            </a:r>
            <a:r>
              <a:rPr lang="en-US" sz="3200" dirty="0" smtClean="0">
                <a:latin typeface="Comic Sans MS" pitchFamily="66" charset="0"/>
              </a:rPr>
              <a:t>, …. , </a:t>
            </a:r>
            <a:r>
              <a:rPr lang="en-US" sz="3200" dirty="0" err="1" smtClean="0">
                <a:latin typeface="Comic Sans MS" pitchFamily="66" charset="0"/>
              </a:rPr>
              <a:t>h</a:t>
            </a:r>
            <a:r>
              <a:rPr lang="en-US" sz="3200" baseline="-25000" dirty="0" err="1" smtClean="0">
                <a:latin typeface="Comic Sans MS" pitchFamily="66" charset="0"/>
              </a:rPr>
              <a:t>k</a:t>
            </a:r>
            <a:r>
              <a:rPr lang="en-US" sz="3200" dirty="0" smtClean="0">
                <a:latin typeface="Comic Sans MS" pitchFamily="66" charset="0"/>
              </a:rPr>
              <a:t>  </a:t>
            </a:r>
            <a:r>
              <a:rPr lang="en-US" sz="3200" dirty="0" smtClean="0">
                <a:latin typeface="Comic Sans MS" pitchFamily="66" charset="0"/>
                <a:cs typeface="+mj-cs"/>
              </a:rPr>
              <a:t> </a:t>
            </a:r>
            <a:endParaRPr lang="he-IL" sz="3200" baseline="-25000" dirty="0">
              <a:latin typeface="Comic Sans MS" pitchFamily="66" charset="0"/>
              <a:cs typeface="+mj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7927" y="2982668"/>
            <a:ext cx="107767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latin typeface="Comic Sans MS" pitchFamily="66" charset="0"/>
                <a:cs typeface="+mj-cs"/>
              </a:rPr>
              <a:t>Use </a:t>
            </a:r>
            <a:endParaRPr lang="he-IL" sz="3200" baseline="30000" dirty="0">
              <a:latin typeface="Comic Sans MS" pitchFamily="66" charset="0"/>
              <a:cs typeface="+mj-c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1086764" y="2553314"/>
                <a:ext cx="5634893" cy="12184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en-US" sz="36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3600" i="1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sz="36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US" sz="3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en-US" sz="36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3600" i="1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sz="3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en-US" sz="3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+…+</m:t>
                          </m:r>
                          <m:sSubSup>
                            <m:sSubSupPr>
                              <m:ctrlPr>
                                <a:rPr lang="en-US" sz="36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3600" i="1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sz="36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  <m:sup>
                              <m:r>
                                <a:rPr lang="en-US" sz="3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den>
                      </m:f>
                    </m:oMath>
                  </m:oMathPara>
                </a14:m>
                <a:endParaRPr lang="en-US" sz="3600" dirty="0" smtClean="0">
                  <a:latin typeface="Comic Sans MS" pitchFamily="66" charset="0"/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6764" y="2553314"/>
                <a:ext cx="5634893" cy="121841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-171938" y="4013059"/>
                <a:ext cx="5267569" cy="12039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𝑉𝑎𝑟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sz="3600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𝑉𝑎𝑟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3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3600" b="0" i="1" smtClean="0">
                                      <a:latin typeface="Cambria Math" panose="02040503050406030204" pitchFamily="18" charset="0"/>
                                    </a:rPr>
                                    <m:t>𝑍</m:t>
                                  </m:r>
                                </m:e>
                                <m:sup>
                                  <m:r>
                                    <a:rPr lang="en-US" sz="3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den>
                      </m:f>
                    </m:oMath>
                  </m:oMathPara>
                </a14:m>
                <a:endParaRPr lang="en-US" sz="3600" dirty="0" smtClean="0">
                  <a:latin typeface="Comic Sans MS" pitchFamily="66" charset="0"/>
                </a:endParaRP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71938" y="4013059"/>
                <a:ext cx="5267569" cy="120398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/>
              <p:cNvSpPr txBox="1">
                <a:spLocks/>
              </p:cNvSpPr>
              <p:nvPr/>
            </p:nvSpPr>
            <p:spPr>
              <a:xfrm>
                <a:off x="440608" y="1669597"/>
                <a:ext cx="7674692" cy="413462"/>
              </a:xfrm>
              <a:prstGeom prst="rect">
                <a:avLst/>
              </a:prstGeom>
            </p:spPr>
            <p:txBody>
              <a:bodyPr vert="horz" lIns="68580" tIns="34290" rIns="68580" bIns="34290" rtlCol="0">
                <a:normAutofit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sz="2400" dirty="0"/>
                  <a:t>We maintain the sketch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>
                        <a:latin typeface="Cambria Math" charset="0"/>
                      </a:rPr>
                      <m:t>s</m:t>
                    </m:r>
                    <m:r>
                      <a:rPr lang="en-US" sz="2400">
                        <a:latin typeface="Cambria Math" charset="0"/>
                      </a:rPr>
                      <m:t>=</m:t>
                    </m:r>
                    <m:r>
                      <a:rPr lang="en-US" sz="2400" i="1">
                        <a:latin typeface="Cambria Math"/>
                      </a:rPr>
                      <m:t>𝑀</m:t>
                    </m:r>
                    <m:r>
                      <m:rPr>
                        <m:sty m:val="p"/>
                      </m:rPr>
                      <a:rPr lang="en-US" sz="2400">
                        <a:latin typeface="Cambria Math" charset="0"/>
                      </a:rPr>
                      <m:t>b</m:t>
                    </m:r>
                  </m:oMath>
                </a14:m>
                <a:r>
                  <a:rPr lang="en-US" sz="2400" dirty="0"/>
                  <a:t>  without explicitly keeping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>
                        <a:latin typeface="Cambria Math" charset="0"/>
                      </a:rPr>
                      <m:t>b</m:t>
                    </m:r>
                  </m:oMath>
                </a14:m>
                <a:endParaRPr lang="en-US" sz="2400" dirty="0"/>
              </a:p>
              <a:p>
                <a:pPr marL="0" indent="0">
                  <a:buNone/>
                </a:pPr>
                <a:endParaRPr lang="en-US" sz="2400" dirty="0"/>
              </a:p>
            </p:txBody>
          </p:sp>
        </mc:Choice>
        <mc:Fallback xmlns="">
          <p:sp>
            <p:nvSpPr>
              <p:cNvPr id="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608" y="1669597"/>
                <a:ext cx="7674692" cy="413462"/>
              </a:xfrm>
              <a:prstGeom prst="rect">
                <a:avLst/>
              </a:prstGeom>
              <a:blipFill>
                <a:blip r:embed="rId2"/>
                <a:stretch>
                  <a:fillRect l="-1509" t="-23529" b="-323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75889" y="4766896"/>
                <a:ext cx="5268365" cy="646331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u="sng" dirty="0"/>
                  <a:t>Merge</a:t>
                </a:r>
              </a:p>
              <a:p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𝑠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𝑏</m:t>
                        </m:r>
                        <m:r>
                          <a:rPr lang="en-US" i="1">
                            <a:latin typeface="Cambria Math"/>
                          </a:rPr>
                          <m:t>+</m:t>
                        </m:r>
                        <m:r>
                          <a:rPr lang="en-US" i="1">
                            <a:latin typeface="Cambria Math"/>
                          </a:rPr>
                          <m:t>𝑐</m:t>
                        </m:r>
                      </m:e>
                    </m:d>
                    <m:r>
                      <a:rPr lang="en-US" i="1">
                        <a:latin typeface="Cambria Math" charset="0"/>
                      </a:rPr>
                      <m:t>←</m:t>
                    </m:r>
                    <m:r>
                      <a:rPr lang="en-US" i="1">
                        <a:latin typeface="Cambria Math"/>
                      </a:rPr>
                      <m:t>𝑠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𝑏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+</m:t>
                    </m:r>
                    <m:r>
                      <a:rPr lang="en-US" i="1">
                        <a:latin typeface="Cambria Math"/>
                      </a:rPr>
                      <m:t>𝑠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𝑐</m:t>
                        </m:r>
                      </m:e>
                    </m:d>
                  </m:oMath>
                </a14:m>
                <a:r>
                  <a:rPr lang="en-US" i="1" dirty="0">
                    <a:latin typeface="Cambria Math"/>
                  </a:rPr>
                  <a:t> /*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𝑀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𝑏</m:t>
                        </m:r>
                        <m:r>
                          <a:rPr lang="en-US" i="1">
                            <a:latin typeface="Cambria Math"/>
                          </a:rPr>
                          <m:t>+</m:t>
                        </m:r>
                        <m:r>
                          <a:rPr lang="en-US" i="1">
                            <a:latin typeface="Cambria Math"/>
                          </a:rPr>
                          <m:t>𝑐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𝑀𝑏</m:t>
                    </m:r>
                    <m:r>
                      <a:rPr lang="en-US" i="1">
                        <a:latin typeface="Cambria Math"/>
                      </a:rPr>
                      <m:t>+</m:t>
                    </m:r>
                    <m:r>
                      <a:rPr lang="en-US" i="1">
                        <a:latin typeface="Cambria Math"/>
                      </a:rPr>
                      <m:t>𝑀𝑐</m:t>
                    </m:r>
                  </m:oMath>
                </a14:m>
                <a:r>
                  <a:rPr lang="en-US" i="1" dirty="0">
                    <a:latin typeface="Cambria Math"/>
                  </a:rPr>
                  <a:t>  */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889" y="4766896"/>
                <a:ext cx="5268365" cy="646331"/>
              </a:xfrm>
              <a:prstGeom prst="rect">
                <a:avLst/>
              </a:prstGeom>
              <a:blipFill>
                <a:blip r:embed="rId3"/>
                <a:stretch>
                  <a:fillRect l="-925" t="-5660" r="-116" b="-122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Edith Cohen     Lecture3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2A772-9468-4D55-ACCB-FE381C55902D}" type="slidenum">
              <a:rPr lang="en-US" smtClean="0"/>
              <a:t>3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/>
              <p:cNvSpPr txBox="1">
                <a:spLocks/>
              </p:cNvSpPr>
              <p:nvPr/>
            </p:nvSpPr>
            <p:spPr>
              <a:xfrm>
                <a:off x="547077" y="3355733"/>
                <a:ext cx="6690953" cy="1099943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 vert="horz" lIns="68580" tIns="34290" rIns="68580" bIns="3429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sz="1800" u="sng" dirty="0"/>
                  <a:t>Process element</a:t>
                </a:r>
              </a:p>
              <a:p>
                <a:pPr marL="0" indent="0">
                  <a:buNone/>
                </a:pPr>
                <a:r>
                  <a:rPr lang="en-US" sz="1800" dirty="0"/>
                  <a:t>/* Element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latin typeface="Cambria Math"/>
                          </a:rPr>
                          <m:t>𝑖</m:t>
                        </m:r>
                        <m:r>
                          <a:rPr lang="en-US" sz="1800" i="1">
                            <a:latin typeface="Cambria Math"/>
                          </a:rPr>
                          <m:t>,</m:t>
                        </m:r>
                        <m:r>
                          <a:rPr lang="en-US" sz="1800" i="1">
                            <a:latin typeface="Cambria Math" charset="0"/>
                          </a:rPr>
                          <m:t>𝑣</m:t>
                        </m:r>
                      </m:e>
                    </m:d>
                  </m:oMath>
                </a14:m>
                <a:r>
                  <a:rPr lang="en-US" sz="1800" dirty="0"/>
                  <a:t>,   where </a:t>
                </a:r>
                <a14:m>
                  <m:oMath xmlns:m="http://schemas.openxmlformats.org/officeDocument/2006/math">
                    <m:r>
                      <a:rPr lang="en-US" sz="1800" i="1" dirty="0">
                        <a:latin typeface="Cambria Math"/>
                      </a:rPr>
                      <m:t>𝑖</m:t>
                    </m:r>
                    <m:r>
                      <a:rPr lang="en-US" sz="1800" i="1" dirty="0">
                        <a:latin typeface="Cambria Math"/>
                      </a:rPr>
                      <m:t>∈[</m:t>
                    </m:r>
                    <m:r>
                      <a:rPr lang="en-US" sz="1800" i="1" dirty="0">
                        <a:latin typeface="Cambria Math"/>
                      </a:rPr>
                      <m:t>1</m:t>
                    </m:r>
                    <m:r>
                      <a:rPr lang="en-US" sz="1800" i="1" dirty="0">
                        <a:latin typeface="Cambria Math"/>
                      </a:rPr>
                      <m:t>,…,</m:t>
                    </m:r>
                    <m:r>
                      <a:rPr lang="en-US" sz="1800" i="1" dirty="0">
                        <a:latin typeface="Cambria Math"/>
                      </a:rPr>
                      <m:t>𝑛</m:t>
                    </m:r>
                    <m:r>
                      <a:rPr lang="en-US" sz="1800" i="1" dirty="0">
                        <a:latin typeface="Cambria Math"/>
                      </a:rPr>
                      <m:t>]</m:t>
                    </m:r>
                  </m:oMath>
                </a14:m>
                <a:r>
                  <a:rPr lang="en-US" sz="1800" dirty="0"/>
                  <a:t>     </a:t>
                </a:r>
                <a14:m>
                  <m:oMath xmlns:m="http://schemas.openxmlformats.org/officeDocument/2006/math">
                    <m:r>
                      <a:rPr lang="en-US" sz="1800" i="1" dirty="0">
                        <a:latin typeface="Cambria Math" charset="0"/>
                      </a:rPr>
                      <m:t>𝑣</m:t>
                    </m:r>
                    <m:r>
                      <a:rPr lang="en-US" sz="1800" i="1" dirty="0">
                        <a:latin typeface="Cambria Math"/>
                      </a:rPr>
                      <m:t>∈</m:t>
                    </m:r>
                    <m:r>
                      <a:rPr lang="en-US" sz="1800" i="1" dirty="0">
                        <a:latin typeface="Cambria Math"/>
                      </a:rPr>
                      <m:t>𝑅</m:t>
                    </m:r>
                  </m:oMath>
                </a14:m>
                <a:r>
                  <a:rPr lang="en-US" sz="1800" dirty="0"/>
                  <a:t> means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lang="en-US" sz="1800" i="1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sz="1800" i="1">
                        <a:latin typeface="Cambria Math"/>
                      </a:rPr>
                      <m:t>←</m:t>
                    </m:r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lang="en-US" sz="1800" i="1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sz="1800" i="1">
                        <a:latin typeface="Cambria Math"/>
                      </a:rPr>
                      <m:t>+</m:t>
                    </m:r>
                    <m:r>
                      <a:rPr lang="en-US" sz="1800" i="1">
                        <a:latin typeface="Cambria Math" charset="0"/>
                      </a:rPr>
                      <m:t>𝑣</m:t>
                    </m:r>
                  </m:oMath>
                </a14:m>
                <a:r>
                  <a:rPr lang="en-US" sz="1800" dirty="0"/>
                  <a:t> */</a:t>
                </a:r>
              </a:p>
              <a:p>
                <a:pPr marL="0" indent="0">
                  <a:buNone/>
                </a:pPr>
                <a:r>
                  <a:rPr lang="en-US" sz="1800" dirty="0">
                    <a:solidFill>
                      <a:schemeClr val="tx2"/>
                    </a:solidFill>
                  </a:rPr>
                  <a:t>F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800">
                        <a:solidFill>
                          <a:schemeClr val="tx2"/>
                        </a:solidFill>
                        <a:latin typeface="Cambria Math" charset="0"/>
                      </a:rPr>
                      <m:t>or</m:t>
                    </m:r>
                    <m:r>
                      <a:rPr lang="en-US" sz="1800">
                        <a:solidFill>
                          <a:schemeClr val="tx2"/>
                        </a:solidFill>
                        <a:latin typeface="Cambria Math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1800">
                        <a:solidFill>
                          <a:schemeClr val="tx2"/>
                        </a:solidFill>
                        <a:latin typeface="Cambria Math" charset="0"/>
                      </a:rPr>
                      <m:t>all</m:t>
                    </m:r>
                    <m:r>
                      <a:rPr lang="en-US" sz="1800">
                        <a:solidFill>
                          <a:schemeClr val="tx2"/>
                        </a:solidFill>
                        <a:latin typeface="Cambria Math" charset="0"/>
                      </a:rPr>
                      <m:t> </m:t>
                    </m:r>
                    <m:r>
                      <a:rPr lang="en-US" sz="1800" i="1">
                        <a:solidFill>
                          <a:schemeClr val="tx2"/>
                        </a:solidFill>
                        <a:latin typeface="Cambria Math"/>
                      </a:rPr>
                      <m:t>𝑗</m:t>
                    </m:r>
                    <m:r>
                      <a:rPr lang="en-US" sz="1800" i="1">
                        <a:solidFill>
                          <a:schemeClr val="tx2"/>
                        </a:solidFill>
                        <a:latin typeface="Cambria Math"/>
                      </a:rPr>
                      <m:t>, </m:t>
                    </m:r>
                    <m:sSub>
                      <m:sSubPr>
                        <m:ctrlPr>
                          <a:rPr lang="en-US" sz="18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𝑠</m:t>
                        </m:r>
                      </m:e>
                      <m:sub>
                        <m:r>
                          <a:rPr lang="en-US" sz="18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𝑗</m:t>
                        </m:r>
                      </m:sub>
                    </m:sSub>
                    <m:r>
                      <a:rPr lang="en-US" sz="1800" i="1">
                        <a:solidFill>
                          <a:schemeClr val="tx2"/>
                        </a:solidFill>
                        <a:latin typeface="Cambria Math"/>
                      </a:rPr>
                      <m:t>←</m:t>
                    </m:r>
                    <m:sSub>
                      <m:sSubPr>
                        <m:ctrlPr>
                          <a:rPr lang="en-US" sz="18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𝑠</m:t>
                        </m:r>
                      </m:e>
                      <m:sub>
                        <m:r>
                          <a:rPr lang="en-US" sz="18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𝑗</m:t>
                        </m:r>
                      </m:sub>
                    </m:sSub>
                    <m:r>
                      <a:rPr lang="en-US" sz="1800" i="1">
                        <a:solidFill>
                          <a:schemeClr val="tx2"/>
                        </a:solidFill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sz="18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𝑀</m:t>
                        </m:r>
                      </m:e>
                      <m:sub>
                        <m:r>
                          <a:rPr lang="en-US" sz="18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𝑖𝑗</m:t>
                        </m:r>
                      </m:sub>
                    </m:sSub>
                    <m:r>
                      <a:rPr lang="en-US" sz="1800" i="1">
                        <a:solidFill>
                          <a:schemeClr val="tx2"/>
                        </a:solidFill>
                        <a:latin typeface="Cambria Math" charset="0"/>
                      </a:rPr>
                      <m:t>𝑣</m:t>
                    </m:r>
                  </m:oMath>
                </a14:m>
                <a:endParaRPr lang="en-US" sz="1800" dirty="0">
                  <a:solidFill>
                    <a:schemeClr val="tx2"/>
                  </a:solidFill>
                </a:endParaRPr>
              </a:p>
              <a:p>
                <a:pPr marL="0" indent="0">
                  <a:buNone/>
                </a:pPr>
                <a:endParaRPr lang="en-US" sz="1800" dirty="0"/>
              </a:p>
            </p:txBody>
          </p:sp>
        </mc:Choice>
        <mc:Fallback xmlns="">
          <p:sp>
            <p:nvSpPr>
              <p:cNvPr id="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077" y="3355733"/>
                <a:ext cx="6690953" cy="1099943"/>
              </a:xfrm>
              <a:prstGeom prst="rect">
                <a:avLst/>
              </a:prstGeom>
              <a:blipFill>
                <a:blip r:embed="rId4"/>
                <a:stretch>
                  <a:fillRect l="-1185" t="-3867" r="-729" b="-16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530839" y="2420611"/>
                <a:ext cx="3862276" cy="646331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 wrap="none">
                <a:spAutoFit/>
              </a:bodyPr>
              <a:lstStyle/>
              <a:p>
                <a:r>
                  <a:rPr lang="en-US" u="sng" dirty="0" smtClean="0"/>
                  <a:t>Initialize</a:t>
                </a:r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 charset="0"/>
                      </a:rPr>
                      <m:t>𝑠</m:t>
                    </m:r>
                    <m:r>
                      <a:rPr lang="en-US" i="1">
                        <a:latin typeface="Cambria Math" charset="0"/>
                      </a:rPr>
                      <m:t>←(</m:t>
                    </m:r>
                    <m:r>
                      <a:rPr lang="en-US" i="1">
                        <a:latin typeface="Cambria Math" charset="0"/>
                      </a:rPr>
                      <m:t>0</m:t>
                    </m:r>
                    <m:r>
                      <a:rPr lang="en-US" i="1">
                        <a:latin typeface="Cambria Math" charset="0"/>
                      </a:rPr>
                      <m:t>,…,</m:t>
                    </m:r>
                    <m:r>
                      <a:rPr lang="en-US" i="1">
                        <a:latin typeface="Cambria Math" charset="0"/>
                      </a:rPr>
                      <m:t>0</m:t>
                    </m:r>
                    <m:r>
                      <a:rPr lang="en-US" i="1">
                        <a:latin typeface="Cambria Math" charset="0"/>
                      </a:rPr>
                      <m:t>)</m:t>
                    </m:r>
                  </m:oMath>
                </a14:m>
                <a:r>
                  <a:rPr lang="en-US" dirty="0"/>
                  <a:t> /* 0 vector of length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US" dirty="0"/>
                  <a:t> */</a:t>
                </a: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839" y="2420611"/>
                <a:ext cx="3862276" cy="646331"/>
              </a:xfrm>
              <a:prstGeom prst="rect">
                <a:avLst/>
              </a:prstGeom>
              <a:blipFill>
                <a:blip r:embed="rId5"/>
                <a:stretch>
                  <a:fillRect l="-1262" t="-4717" r="-789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err="1" smtClean="0">
                <a:latin typeface="Comic Sans MS" panose="030F0702030302020204" pitchFamily="66" charset="0"/>
              </a:rPr>
              <a:t>Maintainin</a:t>
            </a:r>
            <a:r>
              <a:rPr lang="en-US" sz="4400" dirty="0" smtClean="0">
                <a:latin typeface="Comic Sans MS" panose="030F0702030302020204" pitchFamily="66" charset="0"/>
              </a:rPr>
              <a:t> a linear sketch</a:t>
            </a:r>
            <a:endParaRPr lang="en-US" sz="4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8301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Recap</a:t>
            </a:r>
            <a:endParaRPr lang="en-US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8232245" y="1499282"/>
          <a:ext cx="476251" cy="4741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82" name="Equation" r:id="rId3" imgW="342900" imgH="3657600" progId="Equation.DSMT4">
                  <p:embed/>
                </p:oleObj>
              </mc:Choice>
              <mc:Fallback>
                <p:oleObj name="Equation" r:id="rId3" imgW="342900" imgH="3657600" progId="Equation.DSMT4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32245" y="1499282"/>
                        <a:ext cx="476251" cy="4741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1866935" y="1562100"/>
          <a:ext cx="6286465" cy="16310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83" name="Equation" r:id="rId5" imgW="5283200" imgH="1371600" progId="Equation.DSMT4">
                  <p:embed/>
                </p:oleObj>
              </mc:Choice>
              <mc:Fallback>
                <p:oleObj name="Equation" r:id="rId5" imgW="5283200" imgH="1371600" progId="Equation.DSMT4">
                  <p:embed/>
                  <p:pic>
                    <p:nvPicPr>
                      <p:cNvPr id="12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6935" y="1562100"/>
                        <a:ext cx="6286465" cy="163104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508006" y="1554844"/>
          <a:ext cx="682172" cy="29004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84" name="Equation" r:id="rId7" imgW="355446" imgH="1396394" progId="Equation.DSMT4">
                  <p:embed/>
                </p:oleObj>
              </mc:Choice>
              <mc:Fallback>
                <p:oleObj name="Equation" r:id="rId7" imgW="355446" imgH="1396394" progId="Equation.DSMT4">
                  <p:embed/>
                  <p:pic>
                    <p:nvPicPr>
                      <p:cNvPr id="15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6" y="1554844"/>
                        <a:ext cx="682172" cy="290044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1230084" y="2097314"/>
            <a:ext cx="511619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latin typeface="Comic Sans MS" pitchFamily="66" charset="0"/>
                <a:cs typeface="+mj-cs"/>
              </a:rPr>
              <a:t>=</a:t>
            </a:r>
            <a:endParaRPr lang="he-IL" sz="3200" baseline="-25000" dirty="0">
              <a:latin typeface="Comic Sans MS" pitchFamily="66" charset="0"/>
              <a:cs typeface="+mj-c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1704875" y="4986736"/>
                <a:ext cx="6012674" cy="13508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3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Sup>
                                <m:sSubSupPr>
                                  <m:ctrlP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d>
                                    <m:dPr>
                                      <m:begChr m:val="‖"/>
                                      <m:endChr m:val="‖"/>
                                      <m:ctrlPr>
                                        <a:rPr lang="en-US" sz="3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3600" i="1">
                                          <a:latin typeface="Cambria Math" panose="02040503050406030204" pitchFamily="18" charset="0"/>
                                        </a:rPr>
                                        <m:t>𝑍</m:t>
                                      </m:r>
                                    </m:e>
                                  </m:d>
                                </m:e>
                                <m:sub>
                                  <m: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num>
                            <m:den>
                              <m:r>
                                <a:rPr lang="en-US" sz="36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den>
                          </m:f>
                        </m:e>
                      </m:d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sSubSup>
                        <m:sSubSupPr>
                          <m:ctrlPr>
                            <a:rPr lang="en-US" sz="36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‖"/>
                              <m:endChr m:val="‖"/>
                              <m:ctrlPr>
                                <a:rPr lang="en-US" sz="3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  <m:sub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en-US" sz="3600" dirty="0" smtClean="0">
                  <a:latin typeface="Comic Sans MS" pitchFamily="66" charset="0"/>
                </a:endParaRPr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4875" y="4986736"/>
                <a:ext cx="6012674" cy="135088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050077" y="4032112"/>
                <a:ext cx="4681415" cy="653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𝑍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3600" dirty="0" smtClean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0077" y="4032112"/>
                <a:ext cx="4681415" cy="65376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6494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Chebyshev’s</a:t>
            </a:r>
            <a:r>
              <a:rPr lang="en-US" dirty="0" smtClean="0"/>
              <a:t> Inequality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00879" y="3323744"/>
            <a:ext cx="939791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latin typeface="Comic Sans MS" pitchFamily="66" charset="0"/>
                <a:cs typeface="+mj-cs"/>
              </a:rPr>
              <a:t>Pick </a:t>
            </a:r>
            <a:endParaRPr lang="he-IL" sz="3200" baseline="-25000" dirty="0">
              <a:latin typeface="Comic Sans MS" pitchFamily="66" charset="0"/>
              <a:cs typeface="+mj-cs"/>
            </a:endParaRPr>
          </a:p>
        </p:txBody>
      </p:sp>
      <p:graphicFrame>
        <p:nvGraphicFramePr>
          <p:cNvPr id="29699" name="Object 3"/>
          <p:cNvGraphicFramePr>
            <a:graphicFrameLocks noChangeAspect="1"/>
          </p:cNvGraphicFramePr>
          <p:nvPr/>
        </p:nvGraphicFramePr>
        <p:xfrm>
          <a:off x="1714045" y="3037347"/>
          <a:ext cx="1733550" cy="122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84" name="Equation" r:id="rId3" imgW="533169" imgH="393529" progId="Equation.DSMT4">
                  <p:embed/>
                </p:oleObj>
              </mc:Choice>
              <mc:Fallback>
                <p:oleObj name="Equation" r:id="rId3" imgW="533169" imgH="393529" progId="Equation.DSMT4">
                  <p:embed/>
                  <p:pic>
                    <p:nvPicPr>
                      <p:cNvPr id="0" name="Picture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4045" y="3037347"/>
                        <a:ext cx="1733550" cy="1225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242277" y="1727197"/>
                <a:ext cx="5830277" cy="11331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𝑃𝑟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3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600" b="0" i="1" smtClean="0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e>
                                <m:sub>
                                  <m:r>
                                    <a:rPr lang="en-US" sz="3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&gt;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𝜖</m:t>
                          </m:r>
                          <m:sSub>
                            <m:sSubPr>
                              <m:ctrlP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≤</m:t>
                      </m:r>
                      <m:f>
                        <m:fPr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sSup>
                            <m:sSupPr>
                              <m:ctrlP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𝜖</m:t>
                              </m:r>
                            </m:e>
                            <m:sup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3600" dirty="0" smtClean="0">
                  <a:latin typeface="Comic Sans MS" pitchFamily="66" charset="0"/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277" y="1727197"/>
                <a:ext cx="5830277" cy="11331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261815" y="4357073"/>
                <a:ext cx="527929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𝑃𝑟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3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600" b="0" i="1" smtClean="0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e>
                                <m:sub>
                                  <m:r>
                                    <a:rPr lang="en-US" sz="3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&gt;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𝜖</m:t>
                          </m:r>
                          <m:sSub>
                            <m:sSubPr>
                              <m:ctrlP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𝛿</m:t>
                      </m:r>
                    </m:oMath>
                  </m:oMathPara>
                </a14:m>
                <a:endParaRPr lang="en-US" sz="3600" dirty="0" smtClean="0">
                  <a:latin typeface="Comic Sans MS" pitchFamily="66" charset="0"/>
                </a:endParaRPr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815" y="4357073"/>
                <a:ext cx="5279294" cy="6463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example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13236" y="3323744"/>
            <a:ext cx="939791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latin typeface="Comic Sans MS" pitchFamily="66" charset="0"/>
                <a:cs typeface="+mj-cs"/>
              </a:rPr>
              <a:t>Pick </a:t>
            </a:r>
            <a:endParaRPr lang="he-IL" sz="3200" baseline="-25000" dirty="0">
              <a:latin typeface="Comic Sans MS" pitchFamily="66" charset="0"/>
              <a:cs typeface="+mj-cs"/>
            </a:endParaRPr>
          </a:p>
        </p:txBody>
      </p:sp>
      <p:graphicFrame>
        <p:nvGraphicFramePr>
          <p:cNvPr id="29699" name="Object 3"/>
          <p:cNvGraphicFramePr>
            <a:graphicFrameLocks noChangeAspect="1"/>
          </p:cNvGraphicFramePr>
          <p:nvPr/>
        </p:nvGraphicFramePr>
        <p:xfrm>
          <a:off x="1714045" y="3037347"/>
          <a:ext cx="1733550" cy="122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8" name="Equation" r:id="rId3" imgW="533169" imgH="393529" progId="Equation.DSMT4">
                  <p:embed/>
                </p:oleObj>
              </mc:Choice>
              <mc:Fallback>
                <p:oleObj name="Equation" r:id="rId3" imgW="533169" imgH="393529" progId="Equation.DSMT4">
                  <p:embed/>
                  <p:pic>
                    <p:nvPicPr>
                      <p:cNvPr id="0" name="Picture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4045" y="3037347"/>
                        <a:ext cx="1733550" cy="1225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Straight Connector 8"/>
          <p:cNvCxnSpPr/>
          <p:nvPr/>
        </p:nvCxnSpPr>
        <p:spPr>
          <a:xfrm flipV="1">
            <a:off x="2873829" y="3759200"/>
            <a:ext cx="595085" cy="537029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487009" y="3367286"/>
            <a:ext cx="76567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Comic Sans MS" pitchFamily="66" charset="0"/>
                <a:cs typeface="+mj-cs"/>
              </a:rPr>
              <a:t>1/4</a:t>
            </a:r>
            <a:endParaRPr lang="he-IL" sz="2400" baseline="-25000" dirty="0">
              <a:solidFill>
                <a:srgbClr val="0070C0"/>
              </a:solidFill>
              <a:latin typeface="Comic Sans MS" pitchFamily="66" charset="0"/>
              <a:cs typeface="+mj-cs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4714319" y="4445261"/>
            <a:ext cx="595085" cy="537029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327499" y="4053347"/>
            <a:ext cx="76567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Comic Sans MS" pitchFamily="66" charset="0"/>
                <a:cs typeface="+mj-cs"/>
              </a:rPr>
              <a:t>1/4</a:t>
            </a:r>
            <a:endParaRPr lang="he-IL" sz="2400" baseline="-25000" dirty="0">
              <a:solidFill>
                <a:srgbClr val="0070C0"/>
              </a:solidFill>
              <a:latin typeface="Comic Sans MS" pitchFamily="66" charset="0"/>
              <a:cs typeface="+mj-c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242277" y="1727197"/>
                <a:ext cx="5830277" cy="11331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𝑃𝑟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3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600" b="0" i="1" smtClean="0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e>
                                <m:sub>
                                  <m:r>
                                    <a:rPr lang="en-US" sz="3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&gt;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𝜖</m:t>
                          </m:r>
                          <m:sSub>
                            <m:sSubPr>
                              <m:ctrlP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≤</m:t>
                      </m:r>
                      <m:f>
                        <m:fPr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sSup>
                            <m:sSupPr>
                              <m:ctrlP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𝜖</m:t>
                              </m:r>
                            </m:e>
                            <m:sup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3600" dirty="0" smtClean="0">
                  <a:latin typeface="Comic Sans MS" pitchFamily="66" charset="0"/>
                </a:endParaRPr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277" y="1727197"/>
                <a:ext cx="5830277" cy="11331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261815" y="4357073"/>
                <a:ext cx="527929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𝑃𝑟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3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600" b="0" i="1" smtClean="0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e>
                                <m:sub>
                                  <m:r>
                                    <a:rPr lang="en-US" sz="3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&gt;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𝜖</m:t>
                          </m:r>
                          <m:sSub>
                            <m:sSubPr>
                              <m:ctrlP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𝛿</m:t>
                      </m:r>
                    </m:oMath>
                  </m:oMathPara>
                </a14:m>
                <a:endParaRPr lang="en-US" sz="3600" dirty="0" smtClean="0">
                  <a:latin typeface="Comic Sans MS" pitchFamily="66" charset="0"/>
                </a:endParaRPr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815" y="4357073"/>
                <a:ext cx="5279294" cy="6463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Boosting the confidence – using the median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13236" y="1823222"/>
            <a:ext cx="8342078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latin typeface="Comic Sans MS" pitchFamily="66" charset="0"/>
                <a:cs typeface="+mj-cs"/>
              </a:rPr>
              <a:t>Now duplicate the construction on the previous slide s = O(log(1/</a:t>
            </a:r>
            <a:r>
              <a:rPr lang="en-US" sz="3200" dirty="0" smtClean="0">
                <a:latin typeface="Comic Sans MS" pitchFamily="66" charset="0"/>
                <a:cs typeface="+mj-cs"/>
                <a:sym typeface="Symbol"/>
              </a:rPr>
              <a:t>)) times</a:t>
            </a:r>
            <a:r>
              <a:rPr lang="en-US" sz="3200" dirty="0" smtClean="0">
                <a:latin typeface="Comic Sans MS" pitchFamily="66" charset="0"/>
                <a:cs typeface="+mj-cs"/>
              </a:rPr>
              <a:t> </a:t>
            </a:r>
            <a:endParaRPr lang="he-IL" sz="3200" baseline="-25000" dirty="0">
              <a:latin typeface="Comic Sans MS" pitchFamily="66" charset="0"/>
              <a:cs typeface="+mj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35009" y="3069752"/>
            <a:ext cx="8233219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latin typeface="Comic Sans MS" pitchFamily="66" charset="0"/>
                <a:cs typeface="+mj-cs"/>
              </a:rPr>
              <a:t>We get </a:t>
            </a:r>
            <a:r>
              <a:rPr lang="en-US" sz="3200" dirty="0" smtClean="0">
                <a:latin typeface="Comic Sans MS" pitchFamily="66" charset="0"/>
                <a:cs typeface="+mj-cs"/>
              </a:rPr>
              <a:t>B</a:t>
            </a:r>
            <a:r>
              <a:rPr lang="en-US" sz="3200" baseline="-25000" dirty="0" smtClean="0">
                <a:latin typeface="Comic Sans MS" pitchFamily="66" charset="0"/>
                <a:cs typeface="+mj-cs"/>
              </a:rPr>
              <a:t>1</a:t>
            </a:r>
            <a:r>
              <a:rPr lang="en-US" sz="3200" dirty="0" smtClean="0">
                <a:latin typeface="Comic Sans MS" pitchFamily="66" charset="0"/>
                <a:cs typeface="+mj-cs"/>
              </a:rPr>
              <a:t>,…..,</a:t>
            </a:r>
            <a:r>
              <a:rPr lang="en-US" sz="3200" dirty="0" err="1" smtClean="0">
                <a:latin typeface="Comic Sans MS" pitchFamily="66" charset="0"/>
                <a:cs typeface="+mj-cs"/>
              </a:rPr>
              <a:t>B</a:t>
            </a:r>
            <a:r>
              <a:rPr lang="en-US" sz="3200" baseline="-25000" dirty="0" err="1" smtClean="0">
                <a:latin typeface="Comic Sans MS" pitchFamily="66" charset="0"/>
                <a:cs typeface="+mj-cs"/>
              </a:rPr>
              <a:t>s</a:t>
            </a:r>
            <a:r>
              <a:rPr lang="en-US" sz="3200" dirty="0" smtClean="0">
                <a:latin typeface="Comic Sans MS" pitchFamily="66" charset="0"/>
                <a:cs typeface="+mj-cs"/>
              </a:rPr>
              <a:t> </a:t>
            </a:r>
            <a:r>
              <a:rPr lang="en-US" sz="3200" dirty="0" smtClean="0">
                <a:latin typeface="Comic Sans MS" pitchFamily="66" charset="0"/>
                <a:cs typeface="+mj-cs"/>
              </a:rPr>
              <a:t>(assume they are sorted)</a:t>
            </a:r>
            <a:endParaRPr lang="he-IL" sz="3200" baseline="-25000" dirty="0">
              <a:latin typeface="Comic Sans MS" pitchFamily="66" charset="0"/>
              <a:cs typeface="+mj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56784" y="3860768"/>
            <a:ext cx="821144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latin typeface="Comic Sans MS" pitchFamily="66" charset="0"/>
                <a:cs typeface="+mj-cs"/>
              </a:rPr>
              <a:t>Return their median</a:t>
            </a:r>
            <a:endParaRPr lang="he-IL" sz="3200" baseline="-25000" dirty="0">
              <a:solidFill>
                <a:srgbClr val="FF0000"/>
              </a:solidFill>
              <a:latin typeface="Comic Sans MS" pitchFamily="66" charset="0"/>
              <a:cs typeface="+mj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49530" y="5116232"/>
            <a:ext cx="771796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latin typeface="Comic Sans MS" pitchFamily="66" charset="0"/>
                <a:cs typeface="+mj-cs"/>
              </a:rPr>
              <a:t>Why is this good ?</a:t>
            </a:r>
            <a:endParaRPr lang="he-IL" sz="3200" baseline="-25000" dirty="0">
              <a:latin typeface="Comic Sans MS" pitchFamily="66" charset="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88521" y="1698176"/>
            <a:ext cx="8641975" cy="140551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latin typeface="Comic Sans MS" pitchFamily="66" charset="0"/>
                <a:cs typeface="+mj-cs"/>
              </a:rPr>
              <a:t>Each of </a:t>
            </a:r>
            <a:r>
              <a:rPr lang="en-US" sz="3200" dirty="0" smtClean="0">
                <a:latin typeface="Comic Sans MS" pitchFamily="66" charset="0"/>
              </a:rPr>
              <a:t>B</a:t>
            </a:r>
            <a:r>
              <a:rPr lang="en-US" sz="3200" baseline="-25000" dirty="0" smtClean="0">
                <a:latin typeface="Comic Sans MS" pitchFamily="66" charset="0"/>
              </a:rPr>
              <a:t>1</a:t>
            </a:r>
            <a:r>
              <a:rPr lang="en-US" sz="3200" dirty="0" smtClean="0">
                <a:latin typeface="Comic Sans MS" pitchFamily="66" charset="0"/>
              </a:rPr>
              <a:t>,…..,</a:t>
            </a:r>
            <a:r>
              <a:rPr lang="en-US" sz="3200" dirty="0" err="1" smtClean="0">
                <a:latin typeface="Comic Sans MS" pitchFamily="66" charset="0"/>
              </a:rPr>
              <a:t>B</a:t>
            </a:r>
            <a:r>
              <a:rPr lang="en-US" sz="3200" baseline="-25000" dirty="0" err="1" smtClean="0">
                <a:latin typeface="Comic Sans MS" pitchFamily="66" charset="0"/>
              </a:rPr>
              <a:t>s</a:t>
            </a:r>
            <a:r>
              <a:rPr lang="en-US" sz="3200" dirty="0" smtClean="0">
                <a:latin typeface="Comic Sans MS" pitchFamily="66" charset="0"/>
              </a:rPr>
              <a:t> </a:t>
            </a:r>
            <a:r>
              <a:rPr lang="en-US" sz="3200" dirty="0" smtClean="0">
                <a:latin typeface="Comic Sans MS" pitchFamily="66" charset="0"/>
              </a:rPr>
              <a:t>is bad ((1 </a:t>
            </a:r>
            <a:r>
              <a:rPr lang="en-US" sz="3200" dirty="0" smtClean="0">
                <a:latin typeface="Comic Sans MS" pitchFamily="66" charset="0"/>
                <a:sym typeface="Symbol"/>
              </a:rPr>
              <a:t> ) far from F</a:t>
            </a:r>
            <a:r>
              <a:rPr lang="en-US" sz="3200" baseline="-25000" dirty="0" smtClean="0">
                <a:latin typeface="Comic Sans MS" pitchFamily="66" charset="0"/>
                <a:sym typeface="Symbol"/>
              </a:rPr>
              <a:t>2</a:t>
            </a:r>
            <a:r>
              <a:rPr lang="en-US" sz="3200" dirty="0" smtClean="0">
                <a:latin typeface="Comic Sans MS" pitchFamily="66" charset="0"/>
                <a:sym typeface="Symbol"/>
              </a:rPr>
              <a:t>)</a:t>
            </a:r>
            <a:r>
              <a:rPr lang="en-US" sz="3200" dirty="0" smtClean="0">
                <a:latin typeface="Comic Sans MS" pitchFamily="66" charset="0"/>
              </a:rPr>
              <a:t> with probability ≤ ¼</a:t>
            </a:r>
            <a:endParaRPr lang="he-IL" sz="3200" baseline="-25000" dirty="0" smtClean="0">
              <a:latin typeface="Comic Sans MS" pitchFamily="66" charset="0"/>
            </a:endParaRPr>
          </a:p>
          <a:p>
            <a:endParaRPr lang="he-IL" sz="3200" baseline="-25000" dirty="0">
              <a:latin typeface="Comic Sans MS" pitchFamily="66" charset="0"/>
              <a:cs typeface="+mj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84886" y="2932964"/>
            <a:ext cx="8316686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latin typeface="Comic Sans MS" pitchFamily="66" charset="0"/>
                <a:cs typeface="+mj-cs"/>
              </a:rPr>
              <a:t>The median is bad </a:t>
            </a:r>
            <a:r>
              <a:rPr lang="en-US" sz="3200" dirty="0" smtClean="0">
                <a:latin typeface="Comic Sans MS" pitchFamily="66" charset="0"/>
                <a:cs typeface="+mj-cs"/>
                <a:sym typeface="Wingdings" panose="05000000000000000000" pitchFamily="2" charset="2"/>
              </a:rPr>
              <a:t> </a:t>
            </a:r>
            <a:r>
              <a:rPr lang="en-US" sz="3200" dirty="0" smtClean="0">
                <a:latin typeface="Comic Sans MS" pitchFamily="66" charset="0"/>
                <a:cs typeface="+mj-cs"/>
              </a:rPr>
              <a:t>more than ½ of </a:t>
            </a:r>
            <a:r>
              <a:rPr lang="en-US" sz="3200" dirty="0" smtClean="0">
                <a:latin typeface="Comic Sans MS" pitchFamily="66" charset="0"/>
              </a:rPr>
              <a:t>B</a:t>
            </a:r>
            <a:r>
              <a:rPr lang="en-US" sz="3200" baseline="-25000" dirty="0" smtClean="0">
                <a:latin typeface="Comic Sans MS" pitchFamily="66" charset="0"/>
              </a:rPr>
              <a:t>1</a:t>
            </a:r>
            <a:r>
              <a:rPr lang="en-US" sz="3200" dirty="0" smtClean="0">
                <a:latin typeface="Comic Sans MS" pitchFamily="66" charset="0"/>
              </a:rPr>
              <a:t>,…..,</a:t>
            </a:r>
            <a:r>
              <a:rPr lang="en-US" sz="3200" dirty="0" err="1" smtClean="0">
                <a:latin typeface="Comic Sans MS" pitchFamily="66" charset="0"/>
              </a:rPr>
              <a:t>B</a:t>
            </a:r>
            <a:r>
              <a:rPr lang="en-US" sz="3200" baseline="-25000" dirty="0" err="1" smtClean="0">
                <a:latin typeface="Comic Sans MS" pitchFamily="66" charset="0"/>
              </a:rPr>
              <a:t>s</a:t>
            </a:r>
            <a:r>
              <a:rPr lang="en-US" sz="3200" dirty="0" smtClean="0">
                <a:latin typeface="Comic Sans MS" pitchFamily="66" charset="0"/>
                <a:cs typeface="+mj-cs"/>
              </a:rPr>
              <a:t> </a:t>
            </a:r>
            <a:r>
              <a:rPr lang="en-US" sz="3200" dirty="0" smtClean="0">
                <a:latin typeface="Comic Sans MS" pitchFamily="66" charset="0"/>
                <a:cs typeface="+mj-cs"/>
              </a:rPr>
              <a:t>are bad</a:t>
            </a:r>
            <a:endParaRPr lang="he-IL" sz="2400" baseline="-25000" dirty="0">
              <a:latin typeface="Comic Sans MS" pitchFamily="66" charset="0"/>
              <a:cs typeface="+mj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347661" y="4471175"/>
            <a:ext cx="4430479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B</a:t>
            </a:r>
            <a:r>
              <a:rPr lang="en-US" sz="3200" baseline="-25000" dirty="0" smtClean="0">
                <a:latin typeface="Comic Sans MS" pitchFamily="66" charset="0"/>
              </a:rPr>
              <a:t>1</a:t>
            </a:r>
            <a:r>
              <a:rPr lang="en-US" sz="3200" dirty="0" smtClean="0">
                <a:latin typeface="Comic Sans MS" pitchFamily="66" charset="0"/>
              </a:rPr>
              <a:t>, </a:t>
            </a:r>
            <a:r>
              <a:rPr lang="en-US" sz="3200" dirty="0" smtClean="0">
                <a:latin typeface="Comic Sans MS" pitchFamily="66" charset="0"/>
              </a:rPr>
              <a:t>B</a:t>
            </a:r>
            <a:r>
              <a:rPr lang="en-US" sz="3200" baseline="-25000" dirty="0" smtClean="0">
                <a:latin typeface="Comic Sans MS" pitchFamily="66" charset="0"/>
              </a:rPr>
              <a:t>2 </a:t>
            </a:r>
            <a:r>
              <a:rPr lang="en-US" sz="3200" dirty="0" smtClean="0">
                <a:latin typeface="Comic Sans MS" pitchFamily="66" charset="0"/>
              </a:rPr>
              <a:t>, ……. </a:t>
            </a:r>
            <a:r>
              <a:rPr lang="en-US" sz="3200" dirty="0" smtClean="0">
                <a:latin typeface="Comic Sans MS" pitchFamily="66" charset="0"/>
              </a:rPr>
              <a:t>,B</a:t>
            </a:r>
            <a:r>
              <a:rPr lang="en-US" sz="3200" baseline="-25000" dirty="0" smtClean="0">
                <a:latin typeface="Comic Sans MS" pitchFamily="66" charset="0"/>
              </a:rPr>
              <a:t>s-1</a:t>
            </a:r>
            <a:r>
              <a:rPr lang="en-US" sz="3200" dirty="0" smtClean="0">
                <a:latin typeface="Comic Sans MS" pitchFamily="66" charset="0"/>
              </a:rPr>
              <a:t>,B</a:t>
            </a:r>
            <a:r>
              <a:rPr lang="en-US" sz="3200" baseline="-25000" dirty="0" smtClean="0">
                <a:latin typeface="Comic Sans MS" pitchFamily="66" charset="0"/>
              </a:rPr>
              <a:t>s</a:t>
            </a:r>
            <a:endParaRPr lang="he-IL" sz="3200" baseline="-25000" dirty="0" smtClean="0"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88795" y="5320564"/>
            <a:ext cx="8316686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latin typeface="Comic Sans MS" pitchFamily="66" charset="0"/>
                <a:cs typeface="+mj-cs"/>
              </a:rPr>
              <a:t>If the median is too large </a:t>
            </a:r>
            <a:r>
              <a:rPr lang="en-US" sz="3200" dirty="0" smtClean="0">
                <a:latin typeface="Comic Sans MS" pitchFamily="66" charset="0"/>
                <a:cs typeface="+mj-cs"/>
                <a:sym typeface="Wingdings" panose="05000000000000000000" pitchFamily="2" charset="2"/>
              </a:rPr>
              <a:t> </a:t>
            </a:r>
            <a:r>
              <a:rPr lang="en-US" sz="3200" dirty="0" smtClean="0">
                <a:latin typeface="Comic Sans MS" pitchFamily="66" charset="0"/>
                <a:cs typeface="+mj-cs"/>
              </a:rPr>
              <a:t>all the ones that are larger than the median are bad</a:t>
            </a:r>
            <a:endParaRPr lang="he-IL" sz="2400" baseline="-25000" dirty="0">
              <a:latin typeface="Comic Sans MS" pitchFamily="66" charset="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 </a:t>
            </a:r>
            <a:r>
              <a:rPr lang="en-US" dirty="0" err="1" smtClean="0"/>
              <a:t>chernoff</a:t>
            </a:r>
            <a:r>
              <a:rPr lang="en-US" dirty="0" smtClean="0"/>
              <a:t> bounds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13236" y="1551918"/>
            <a:ext cx="8342078" cy="140551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latin typeface="Comic Sans MS" pitchFamily="66" charset="0"/>
                <a:cs typeface="+mj-cs"/>
              </a:rPr>
              <a:t>What is the probability that more than ½ are bad ?</a:t>
            </a:r>
            <a:endParaRPr lang="he-IL" sz="3200" baseline="-25000" dirty="0" smtClean="0">
              <a:latin typeface="Comic Sans MS" pitchFamily="66" charset="0"/>
            </a:endParaRPr>
          </a:p>
          <a:p>
            <a:endParaRPr lang="he-IL" sz="3200" baseline="-25000" dirty="0">
              <a:latin typeface="Comic Sans MS" pitchFamily="66" charset="0"/>
              <a:cs typeface="+mj-cs"/>
            </a:endParaRPr>
          </a:p>
        </p:txBody>
      </p:sp>
      <p:graphicFrame>
        <p:nvGraphicFramePr>
          <p:cNvPr id="2970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8316399"/>
              </p:ext>
            </p:extLst>
          </p:nvPr>
        </p:nvGraphicFramePr>
        <p:xfrm>
          <a:off x="1910673" y="3694368"/>
          <a:ext cx="4908550" cy="1185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55" name="Equation" r:id="rId3" imgW="1511300" imgH="381000" progId="Equation.DSMT4">
                  <p:embed/>
                </p:oleObj>
              </mc:Choice>
              <mc:Fallback>
                <p:oleObj name="Equation" r:id="rId3" imgW="1511300" imgH="381000" progId="Equation.DSMT4">
                  <p:embed/>
                  <p:pic>
                    <p:nvPicPr>
                      <p:cNvPr id="0" name="Picture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0673" y="3694368"/>
                        <a:ext cx="4908550" cy="1185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635010" y="2792868"/>
            <a:ext cx="7717964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err="1" smtClean="0">
                <a:latin typeface="Comic Sans MS" pitchFamily="66" charset="0"/>
                <a:cs typeface="+mj-cs"/>
              </a:rPr>
              <a:t>Chernoff</a:t>
            </a:r>
            <a:r>
              <a:rPr lang="en-US" sz="3200" dirty="0" smtClean="0">
                <a:latin typeface="Comic Sans MS" pitchFamily="66" charset="0"/>
                <a:cs typeface="+mj-cs"/>
              </a:rPr>
              <a:t>: Let X = X</a:t>
            </a:r>
            <a:r>
              <a:rPr lang="en-US" sz="3200" baseline="-25000" dirty="0" smtClean="0">
                <a:latin typeface="Comic Sans MS" pitchFamily="66" charset="0"/>
                <a:cs typeface="+mj-cs"/>
              </a:rPr>
              <a:t>1</a:t>
            </a:r>
            <a:r>
              <a:rPr lang="en-US" sz="3200" dirty="0" smtClean="0">
                <a:latin typeface="Comic Sans MS" pitchFamily="66" charset="0"/>
                <a:cs typeface="+mj-cs"/>
              </a:rPr>
              <a:t> + …..+ X</a:t>
            </a:r>
            <a:r>
              <a:rPr lang="en-US" sz="3200" baseline="-25000" dirty="0" smtClean="0">
                <a:latin typeface="Comic Sans MS" pitchFamily="66" charset="0"/>
                <a:cs typeface="+mj-cs"/>
              </a:rPr>
              <a:t>s</a:t>
            </a:r>
            <a:r>
              <a:rPr lang="en-US" sz="3200" dirty="0" smtClean="0">
                <a:latin typeface="Comic Sans MS" pitchFamily="66" charset="0"/>
                <a:cs typeface="+mj-cs"/>
              </a:rPr>
              <a:t> where each X</a:t>
            </a:r>
            <a:r>
              <a:rPr lang="en-US" sz="3200" baseline="-25000" dirty="0" smtClean="0">
                <a:latin typeface="Comic Sans MS" pitchFamily="66" charset="0"/>
                <a:cs typeface="+mj-cs"/>
              </a:rPr>
              <a:t>i</a:t>
            </a:r>
            <a:r>
              <a:rPr lang="en-US" sz="3200" dirty="0" smtClean="0">
                <a:latin typeface="Comic Sans MS" pitchFamily="66" charset="0"/>
                <a:cs typeface="+mj-cs"/>
              </a:rPr>
              <a:t> is Bernoulli with p =</a:t>
            </a:r>
            <a:r>
              <a:rPr lang="en-US" sz="3200" dirty="0" smtClean="0">
                <a:latin typeface="Comic Sans MS" pitchFamily="66" charset="0"/>
              </a:rPr>
              <a:t> ¼ then</a:t>
            </a:r>
            <a:endParaRPr lang="he-IL" sz="3200" baseline="-25000" dirty="0">
              <a:latin typeface="Comic Sans MS" pitchFamily="66" charset="0"/>
              <a:cs typeface="+mj-cs"/>
            </a:endParaRPr>
          </a:p>
        </p:txBody>
      </p:sp>
      <p:graphicFrame>
        <p:nvGraphicFramePr>
          <p:cNvPr id="3482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6370396"/>
              </p:ext>
            </p:extLst>
          </p:nvPr>
        </p:nvGraphicFramePr>
        <p:xfrm>
          <a:off x="1336675" y="4780210"/>
          <a:ext cx="6162675" cy="1538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56" name="Equation" r:id="rId5" imgW="2095200" imgH="545760" progId="Equation.DSMT4">
                  <p:embed/>
                </p:oleObj>
              </mc:Choice>
              <mc:Fallback>
                <p:oleObj name="Equation" r:id="rId5" imgW="2095200" imgH="545760" progId="Equation.DSMT4">
                  <p:embed/>
                  <p:pic>
                    <p:nvPicPr>
                      <p:cNvPr id="0" name="Picture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6675" y="4780210"/>
                        <a:ext cx="6162675" cy="1538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547926" y="5363418"/>
            <a:ext cx="78013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latin typeface="Comic Sans MS" pitchFamily="66" charset="0"/>
                <a:cs typeface="+mj-cs"/>
                <a:sym typeface="Wingdings" pitchFamily="2" charset="2"/>
              </a:rPr>
              <a:t></a:t>
            </a:r>
            <a:endParaRPr lang="he-IL" sz="3200" baseline="-25000" dirty="0">
              <a:latin typeface="Comic Sans MS" pitchFamily="66" charset="0"/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931244" y="5971932"/>
            <a:ext cx="289148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>
                <a:latin typeface="Comic Sans MS" pitchFamily="66" charset="0"/>
              </a:rPr>
              <a:t>s = O(log(1/</a:t>
            </a:r>
            <a:r>
              <a:rPr lang="en-US" dirty="0">
                <a:latin typeface="Comic Sans MS" pitchFamily="66" charset="0"/>
                <a:sym typeface="Symbol"/>
              </a:rPr>
              <a:t></a:t>
            </a:r>
            <a:r>
              <a:rPr lang="en-US" dirty="0" smtClean="0">
                <a:latin typeface="Comic Sans MS" pitchFamily="66" charset="0"/>
                <a:sym typeface="Symbol"/>
              </a:rPr>
              <a:t>))  with a large enough constant</a:t>
            </a:r>
            <a:endParaRPr lang="he-IL" dirty="0" smtClean="0">
              <a:latin typeface="Comic Sans MS" pitchFamily="66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6932141" y="5823627"/>
            <a:ext cx="12356" cy="18537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Summary AMS</a:t>
            </a:r>
            <a:endParaRPr lang="en-US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1"/>
                <a:ext cx="8229600" cy="1088292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>
                    <a:latin typeface="Comic Sans MS" panose="030F0702030302020204" pitchFamily="66" charset="0"/>
                  </a:rPr>
                  <a:t>With a sketch of size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𝜖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  <m:func>
                          <m:func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𝛿</m:t>
                                </m:r>
                              </m:den>
                            </m:f>
                          </m:e>
                        </m:func>
                      </m:e>
                    </m:d>
                  </m:oMath>
                </a14:m>
                <a:r>
                  <a:rPr lang="en-US" dirty="0" smtClean="0">
                    <a:latin typeface="Comic Sans MS" panose="030F0702030302020204" pitchFamily="66" charset="0"/>
                  </a:rPr>
                  <a:t> we get</a:t>
                </a:r>
                <a:endParaRPr lang="en-US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1"/>
                <a:ext cx="8229600" cy="1088292"/>
              </a:xfrm>
              <a:blipFill>
                <a:blip r:embed="rId2"/>
                <a:stretch>
                  <a:fillRect l="-18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328246" y="2706935"/>
                <a:ext cx="826477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𝑃𝑟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𝑚𝑒𝑑𝑖𝑎𝑛</m:t>
                              </m:r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sz="3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600" b="0" i="1" smtClean="0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e>
                                <m:sub>
                                  <m:r>
                                    <a:rPr lang="en-US" sz="36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,..,</m:t>
                              </m:r>
                              <m:sSub>
                                <m:sSubPr>
                                  <m:ctrlPr>
                                    <a:rPr lang="en-US" sz="3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600" b="0" i="1" smtClean="0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e>
                                <m:sub>
                                  <m:r>
                                    <a:rPr lang="en-US" sz="3600" b="0" i="1" smtClean="0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sub>
                              </m:sSub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)−</m:t>
                              </m:r>
                              <m:sSub>
                                <m:sSubPr>
                                  <m:ctrlPr>
                                    <a:rPr lang="en-US" sz="3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600" b="0" i="1" smtClean="0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e>
                                <m:sub>
                                  <m:r>
                                    <a:rPr lang="en-US" sz="3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&gt;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𝜖</m:t>
                          </m:r>
                          <m:sSub>
                            <m:sSubPr>
                              <m:ctrlP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𝛿</m:t>
                      </m:r>
                    </m:oMath>
                  </m:oMathPara>
                </a14:m>
                <a:endParaRPr lang="en-US" sz="3600" dirty="0" smtClean="0">
                  <a:latin typeface="Comic Sans MS" pitchFamily="66" charset="0"/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246" y="2706935"/>
                <a:ext cx="8264770" cy="6463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53596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Lets back up a bit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the point right before we did the median trick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0117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had</a:t>
            </a:r>
            <a:endParaRPr lang="en-US" dirty="0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8232245" y="1499282"/>
          <a:ext cx="476251" cy="4741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180" name="Equation" r:id="rId3" imgW="342900" imgH="3657600" progId="Equation.DSMT4">
                  <p:embed/>
                </p:oleObj>
              </mc:Choice>
              <mc:Fallback>
                <p:oleObj name="Equation" r:id="rId3" imgW="342900" imgH="3657600" progId="Equation.DSMT4">
                  <p:embed/>
                  <p:pic>
                    <p:nvPicPr>
                      <p:cNvPr id="0" name="Picture 1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32245" y="1499282"/>
                        <a:ext cx="476251" cy="4741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1866935" y="1562100"/>
          <a:ext cx="6286465" cy="16310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181" name="Equation" r:id="rId5" imgW="5283200" imgH="1371600" progId="Equation.DSMT4">
                  <p:embed/>
                </p:oleObj>
              </mc:Choice>
              <mc:Fallback>
                <p:oleObj name="Equation" r:id="rId5" imgW="5283200" imgH="1371600" progId="Equation.DSMT4">
                  <p:embed/>
                  <p:pic>
                    <p:nvPicPr>
                      <p:cNvPr id="0" name="Picture 1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6935" y="1562100"/>
                        <a:ext cx="6286465" cy="163104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508006" y="1554844"/>
          <a:ext cx="682172" cy="29004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182" name="Equation" r:id="rId7" imgW="355446" imgH="1396394" progId="Equation.DSMT4">
                  <p:embed/>
                </p:oleObj>
              </mc:Choice>
              <mc:Fallback>
                <p:oleObj name="Equation" r:id="rId7" imgW="355446" imgH="1396394" progId="Equation.DSMT4">
                  <p:embed/>
                  <p:pic>
                    <p:nvPicPr>
                      <p:cNvPr id="0" name="Picture 1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6" y="1554844"/>
                        <a:ext cx="682172" cy="290044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1230084" y="2097314"/>
            <a:ext cx="511619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latin typeface="Comic Sans MS" pitchFamily="66" charset="0"/>
                <a:cs typeface="+mj-cs"/>
              </a:rPr>
              <a:t>=</a:t>
            </a:r>
            <a:endParaRPr lang="he-IL" sz="3200" baseline="-25000" dirty="0">
              <a:latin typeface="Comic Sans MS" pitchFamily="66" charset="0"/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003187" y="3797652"/>
                <a:ext cx="4681415" cy="7176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𝑍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d>
                        <m:dPr>
                          <m:ctrlP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3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d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3600" dirty="0" smtClean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3187" y="3797652"/>
                <a:ext cx="4681415" cy="71769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/>
              <p:cNvSpPr txBox="1"/>
              <p:nvPr/>
            </p:nvSpPr>
            <p:spPr>
              <a:xfrm>
                <a:off x="1485893" y="4778915"/>
                <a:ext cx="5801986" cy="13508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3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Sup>
                                <m:sSubSupPr>
                                  <m:ctrlP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d>
                                    <m:dPr>
                                      <m:begChr m:val="‖"/>
                                      <m:endChr m:val="‖"/>
                                      <m:ctrlPr>
                                        <a:rPr lang="en-US" sz="3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3600" i="1">
                                          <a:latin typeface="Cambria Math" panose="02040503050406030204" pitchFamily="18" charset="0"/>
                                        </a:rPr>
                                        <m:t>𝑍</m:t>
                                      </m:r>
                                    </m:e>
                                  </m:d>
                                </m:e>
                                <m:sub>
                                  <m: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num>
                            <m:den>
                              <m:r>
                                <a:rPr lang="en-US" sz="36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den>
                          </m:f>
                        </m:e>
                      </m:d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sSubSup>
                        <m:sSubSupPr>
                          <m:ctrlPr>
                            <a:rPr lang="en-US" sz="36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‖"/>
                              <m:endChr m:val="‖"/>
                              <m:ctrlPr>
                                <a:rPr lang="en-US" sz="3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</m:e>
                        <m:sub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en-US" sz="3600" dirty="0" smtClean="0">
                  <a:latin typeface="Comic Sans MS" pitchFamily="66" charset="0"/>
                </a:endParaRPr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5893" y="4778915"/>
                <a:ext cx="5801986" cy="135088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8299938" y="976923"/>
            <a:ext cx="2500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Lets normalize the rows of A</a:t>
            </a:r>
            <a:endParaRPr lang="en-US" dirty="0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8232245" y="1499282"/>
          <a:ext cx="476251" cy="4741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230" name="Equation" r:id="rId3" imgW="342900" imgH="3657600" progId="Equation.DSMT4">
                  <p:embed/>
                </p:oleObj>
              </mc:Choice>
              <mc:Fallback>
                <p:oleObj name="Equation" r:id="rId3" imgW="342900" imgH="3657600" progId="Equation.DSMT4">
                  <p:embed/>
                  <p:pic>
                    <p:nvPicPr>
                      <p:cNvPr id="0" name="Picture 1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32245" y="1499282"/>
                        <a:ext cx="476251" cy="4741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7772375"/>
              </p:ext>
            </p:extLst>
          </p:nvPr>
        </p:nvGraphicFramePr>
        <p:xfrm>
          <a:off x="422039" y="1554844"/>
          <a:ext cx="682172" cy="29004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231" name="Equation" r:id="rId5" imgW="355446" imgH="1396394" progId="Equation.DSMT4">
                  <p:embed/>
                </p:oleObj>
              </mc:Choice>
              <mc:Fallback>
                <p:oleObj name="Equation" r:id="rId5" imgW="355446" imgH="1396394" progId="Equation.DSMT4">
                  <p:embed/>
                  <p:pic>
                    <p:nvPicPr>
                      <p:cNvPr id="0" name="Picture 1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039" y="1554844"/>
                        <a:ext cx="682172" cy="290044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1144117" y="2097314"/>
            <a:ext cx="511619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latin typeface="Comic Sans MS" pitchFamily="66" charset="0"/>
                <a:cs typeface="+mj-cs"/>
              </a:rPr>
              <a:t>=</a:t>
            </a:r>
            <a:endParaRPr lang="he-IL" sz="3200" baseline="-25000" dirty="0">
              <a:latin typeface="Comic Sans MS" pitchFamily="66" charset="0"/>
              <a:cs typeface="+mj-cs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1061871"/>
              </p:ext>
            </p:extLst>
          </p:nvPr>
        </p:nvGraphicFramePr>
        <p:xfrm>
          <a:off x="1866935" y="1562100"/>
          <a:ext cx="6286465" cy="16310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232" name="Equation" r:id="rId7" imgW="5283200" imgH="1371600" progId="Equation.DSMT4">
                  <p:embed/>
                </p:oleObj>
              </mc:Choice>
              <mc:Fallback>
                <p:oleObj name="Equation" r:id="rId7" imgW="5283200" imgH="1371600" progId="Equation.DSMT4">
                  <p:embed/>
                  <p:pic>
                    <p:nvPicPr>
                      <p:cNvPr id="14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6935" y="1562100"/>
                        <a:ext cx="6286465" cy="163104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422402" y="2016366"/>
                <a:ext cx="398584" cy="6646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dirty="0" smtClean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2402" y="2016366"/>
                <a:ext cx="398584" cy="66460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116505" y="5041445"/>
                <a:ext cx="4681415" cy="13508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3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Sup>
                                <m:sSubSupPr>
                                  <m:ctrlP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d>
                                    <m:dPr>
                                      <m:begChr m:val="‖"/>
                                      <m:endChr m:val="‖"/>
                                      <m:ctrlPr>
                                        <a:rPr lang="en-US" sz="3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3600" i="1">
                                          <a:latin typeface="Cambria Math" panose="02040503050406030204" pitchFamily="18" charset="0"/>
                                        </a:rPr>
                                        <m:t>𝑍</m:t>
                                      </m:r>
                                    </m:e>
                                  </m:d>
                                </m:e>
                                <m:sub>
                                  <m: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num>
                            <m:den>
                              <m:r>
                                <a:rPr lang="en-US" sz="36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den>
                          </m:f>
                        </m:e>
                      </m:d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sSubSup>
                        <m:sSubSupPr>
                          <m:ctrlPr>
                            <a:rPr lang="en-US" sz="36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‖"/>
                              <m:endChr m:val="‖"/>
                              <m:ctrlPr>
                                <a:rPr lang="en-US" sz="3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</m:e>
                        <m:sub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en-US" sz="3600" dirty="0" smtClean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6505" y="5041445"/>
                <a:ext cx="4681415" cy="135088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299938" y="976923"/>
            <a:ext cx="2500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46031" y="3704492"/>
            <a:ext cx="566615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We 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project</a:t>
            </a:r>
            <a:r>
              <a:rPr lang="en-US" sz="3200" dirty="0" smtClean="0">
                <a:latin typeface="Comic Sans MS" pitchFamily="66" charset="0"/>
              </a:rPr>
              <a:t> y along k random directions and get that: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5900" y="1885950"/>
            <a:ext cx="6172200" cy="40005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chemeClr val="tx2"/>
                </a:solidFill>
              </a:rPr>
              <a:t>Design linear sketches for: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“</a:t>
            </a:r>
            <a:r>
              <a:rPr lang="en-US" b="1" dirty="0" smtClean="0">
                <a:solidFill>
                  <a:srgbClr val="7030A0"/>
                </a:solidFill>
              </a:rPr>
              <a:t>Exactly1?</a:t>
            </a:r>
            <a:r>
              <a:rPr lang="en-US" dirty="0" smtClean="0"/>
              <a:t>” :  Determine if there is exactly one nonzero entry (special case of distinct count, but allowing for negative updates)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7030A0"/>
                </a:solidFill>
              </a:rPr>
              <a:t>“</a:t>
            </a:r>
            <a:r>
              <a:rPr lang="en-US" b="1" dirty="0" smtClean="0">
                <a:solidFill>
                  <a:srgbClr val="7030A0"/>
                </a:solidFill>
              </a:rPr>
              <a:t>Sample1</a:t>
            </a:r>
            <a:r>
              <a:rPr lang="en-US" dirty="0" smtClean="0">
                <a:solidFill>
                  <a:srgbClr val="7030A0"/>
                </a:solidFill>
              </a:rPr>
              <a:t>”</a:t>
            </a:r>
            <a:r>
              <a:rPr lang="en-US" dirty="0" smtClean="0"/>
              <a:t>: Obtain the index and value of a (random) nonzero entry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r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t>Edith Cohen     Lecture3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EA42A772-9468-4D55-ACCB-FE381C55902D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 defTabSz="685800"/>
              <a:t>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Comic Sans MS" panose="030F0702030302020204" pitchFamily="66" charset="0"/>
              </a:rPr>
              <a:t>A warmup</a:t>
            </a:r>
            <a:endParaRPr lang="en-US" sz="4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4244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Lets normalize the rows of A</a:t>
            </a:r>
            <a:endParaRPr lang="en-US" dirty="0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8232245" y="1499282"/>
          <a:ext cx="476251" cy="4741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21" name="Equation" r:id="rId3" imgW="342900" imgH="3657600" progId="Equation.DSMT4">
                  <p:embed/>
                </p:oleObj>
              </mc:Choice>
              <mc:Fallback>
                <p:oleObj name="Equation" r:id="rId3" imgW="342900" imgH="3657600" progId="Equation.DSMT4">
                  <p:embed/>
                  <p:pic>
                    <p:nvPicPr>
                      <p:cNvPr id="13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32245" y="1499282"/>
                        <a:ext cx="476251" cy="4741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7772375"/>
              </p:ext>
            </p:extLst>
          </p:nvPr>
        </p:nvGraphicFramePr>
        <p:xfrm>
          <a:off x="422039" y="1554844"/>
          <a:ext cx="682172" cy="29004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22" name="Equation" r:id="rId5" imgW="355446" imgH="1396394" progId="Equation.DSMT4">
                  <p:embed/>
                </p:oleObj>
              </mc:Choice>
              <mc:Fallback>
                <p:oleObj name="Equation" r:id="rId5" imgW="355446" imgH="1396394" progId="Equation.DSMT4">
                  <p:embed/>
                  <p:pic>
                    <p:nvPicPr>
                      <p:cNvPr id="16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039" y="1554844"/>
                        <a:ext cx="682172" cy="290044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1144117" y="2097314"/>
            <a:ext cx="511619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latin typeface="Comic Sans MS" pitchFamily="66" charset="0"/>
                <a:cs typeface="+mj-cs"/>
              </a:rPr>
              <a:t>=</a:t>
            </a:r>
            <a:endParaRPr lang="he-IL" sz="3200" baseline="-25000" dirty="0">
              <a:latin typeface="Comic Sans MS" pitchFamily="66" charset="0"/>
              <a:cs typeface="+mj-cs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1061871"/>
              </p:ext>
            </p:extLst>
          </p:nvPr>
        </p:nvGraphicFramePr>
        <p:xfrm>
          <a:off x="1866935" y="1562100"/>
          <a:ext cx="6286465" cy="16310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23" name="Equation" r:id="rId7" imgW="5283200" imgH="1371600" progId="Equation.DSMT4">
                  <p:embed/>
                </p:oleObj>
              </mc:Choice>
              <mc:Fallback>
                <p:oleObj name="Equation" r:id="rId7" imgW="5283200" imgH="1371600" progId="Equation.DSMT4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6935" y="1562100"/>
                        <a:ext cx="6286465" cy="163104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422402" y="2016366"/>
                <a:ext cx="398584" cy="6646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dirty="0" smtClean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2402" y="2016366"/>
                <a:ext cx="398584" cy="66460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299938" y="976923"/>
            <a:ext cx="2500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46031" y="3704492"/>
            <a:ext cx="566615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We 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project</a:t>
            </a:r>
            <a:r>
              <a:rPr lang="en-US" sz="3200" dirty="0" smtClean="0">
                <a:latin typeface="Comic Sans MS" pitchFamily="66" charset="0"/>
              </a:rPr>
              <a:t> y along k random directions and get that: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109054" y="5033624"/>
                <a:ext cx="6441341" cy="13508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3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Sup>
                                <m:sSubSupPr>
                                  <m:ctrlP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d>
                                    <m:dPr>
                                      <m:begChr m:val="‖"/>
                                      <m:endChr m:val="‖"/>
                                      <m:ctrlPr>
                                        <a:rPr lang="en-US" sz="3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3600" i="1">
                                          <a:latin typeface="Cambria Math" panose="02040503050406030204" pitchFamily="18" charset="0"/>
                                        </a:rPr>
                                        <m:t>𝑍</m:t>
                                      </m:r>
                                    </m:e>
                                  </m:d>
                                </m:e>
                                <m:sub>
                                  <m: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num>
                            <m:den>
                              <m:sSubSup>
                                <m:sSubSupPr>
                                  <m:ctrlP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d>
                                    <m:dPr>
                                      <m:begChr m:val="‖"/>
                                      <m:endChr m:val="‖"/>
                                      <m:ctrlPr>
                                        <a:rPr lang="en-US" sz="3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3600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</m:d>
                                </m:e>
                                <m:sub>
                                  <m: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den>
                          </m:f>
                        </m:e>
                      </m:d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US" sz="3600" dirty="0" smtClean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9054" y="5033624"/>
                <a:ext cx="6441341" cy="135088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88760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Random projections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897193"/>
          </a:xfrm>
        </p:spPr>
        <p:txBody>
          <a:bodyPr/>
          <a:lstStyle/>
          <a:p>
            <a:r>
              <a:rPr lang="en-US" dirty="0" smtClean="0"/>
              <a:t>We see that a vector of random projections preserves norms</a:t>
            </a:r>
          </a:p>
          <a:p>
            <a:r>
              <a:rPr lang="en-US" dirty="0" smtClean="0"/>
              <a:t>So it preserves distances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929301" y="3197008"/>
                <a:ext cx="6441341" cy="13508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3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Sup>
                                <m:sSubSupPr>
                                  <m:ctrlP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d>
                                    <m:dPr>
                                      <m:begChr m:val="‖"/>
                                      <m:endChr m:val="‖"/>
                                      <m:ctrlPr>
                                        <a:rPr lang="en-US" sz="3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3600" i="1">
                                          <a:latin typeface="Cambria Math" panose="02040503050406030204" pitchFamily="18" charset="0"/>
                                        </a:rPr>
                                        <m:t>𝑍</m:t>
                                      </m:r>
                                    </m:e>
                                  </m:d>
                                </m:e>
                                <m:sub>
                                  <m: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num>
                            <m:den>
                              <m:sSubSup>
                                <m:sSubSupPr>
                                  <m:ctrlP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d>
                                    <m:dPr>
                                      <m:begChr m:val="‖"/>
                                      <m:endChr m:val="‖"/>
                                      <m:ctrlPr>
                                        <a:rPr lang="en-US" sz="3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3600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</m:d>
                                </m:e>
                                <m:sub>
                                  <m: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den>
                          </m:f>
                        </m:e>
                      </m:d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US" sz="3600" dirty="0" smtClean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301" y="3197008"/>
                <a:ext cx="6441341" cy="135088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909763" y="4779626"/>
                <a:ext cx="6441341" cy="13508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3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Sup>
                                <m:sSubSupPr>
                                  <m:ctrlP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d>
                                    <m:dPr>
                                      <m:begChr m:val="‖"/>
                                      <m:endChr m:val="‖"/>
                                      <m:ctrlPr>
                                        <a:rPr lang="en-US" sz="3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3600" b="0" i="1" smtClean="0"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  <m:sSub>
                                        <m:sSubPr>
                                          <m:ctrlPr>
                                            <a:rPr lang="en-US" sz="36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3600" b="0" i="1" smtClean="0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en-US" sz="3600" b="0" i="1" smtClean="0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  <m:r>
                                        <a:rPr lang="en-US" sz="36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sz="3600" b="0" i="1" smtClean="0"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  <m:sSub>
                                        <m:sSubPr>
                                          <m:ctrlPr>
                                            <a:rPr lang="en-US" sz="36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3600" b="0" i="1" smtClean="0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en-US" sz="3600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b>
                                  <m: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num>
                            <m:den>
                              <m:sSubSup>
                                <m:sSubSupPr>
                                  <m:ctrlP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d>
                                    <m:dPr>
                                      <m:begChr m:val="‖"/>
                                      <m:endChr m:val="‖"/>
                                      <m:ctrlPr>
                                        <a:rPr lang="en-US" sz="3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sz="36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3600" i="1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en-US" sz="3600" b="0" i="1" smtClean="0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  <m:r>
                                        <a:rPr lang="en-US" sz="36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en-US" sz="36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3600" b="0" i="1" smtClean="0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en-US" sz="3600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b>
                                  <m: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den>
                          </m:f>
                        </m:e>
                      </m:d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US" sz="3600" dirty="0" smtClean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9763" y="4779626"/>
                <a:ext cx="6441341" cy="135088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60108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Recall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655590" y="4884616"/>
                <a:ext cx="803121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>
                    <a:latin typeface="Comic Sans MS" pitchFamily="66" charset="0"/>
                  </a:rPr>
                  <a:t>To preserve pairwise distances between m points we need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𝛿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/</m:t>
                    </m:r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3200" dirty="0" smtClean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590" y="4884616"/>
                <a:ext cx="8031210" cy="1077218"/>
              </a:xfrm>
              <a:prstGeom prst="rect">
                <a:avLst/>
              </a:prstGeom>
              <a:blipFill>
                <a:blip r:embed="rId9"/>
                <a:stretch>
                  <a:fillRect l="-1974" t="-7345" r="-152" b="-180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780632" y="2847007"/>
            <a:ext cx="939791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latin typeface="Comic Sans MS" pitchFamily="66" charset="0"/>
                <a:cs typeface="+mj-cs"/>
              </a:rPr>
              <a:t>Pick </a:t>
            </a:r>
            <a:endParaRPr lang="he-IL" sz="3200" baseline="-25000" dirty="0">
              <a:latin typeface="Comic Sans MS" pitchFamily="66" charset="0"/>
              <a:cs typeface="+mj-cs"/>
            </a:endParaRPr>
          </a:p>
        </p:txBody>
      </p:sp>
      <p:graphicFrame>
        <p:nvGraphicFramePr>
          <p:cNvPr id="1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4487213"/>
              </p:ext>
            </p:extLst>
          </p:nvPr>
        </p:nvGraphicFramePr>
        <p:xfrm>
          <a:off x="1893798" y="2560610"/>
          <a:ext cx="1733550" cy="122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4" name="Equation" r:id="rId10" imgW="533169" imgH="393529" progId="Equation.DSMT4">
                  <p:embed/>
                </p:oleObj>
              </mc:Choice>
              <mc:Fallback>
                <p:oleObj name="Equation" r:id="rId10" imgW="533169" imgH="393529" progId="Equation.DSMT4">
                  <p:embed/>
                  <p:pic>
                    <p:nvPicPr>
                      <p:cNvPr id="2969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3798" y="2560610"/>
                        <a:ext cx="1733550" cy="1225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422030" y="1250460"/>
                <a:ext cx="5830277" cy="11331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𝑃𝑟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3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600" b="0" i="1" smtClean="0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e>
                                <m:sub>
                                  <m:r>
                                    <a:rPr lang="en-US" sz="3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&gt;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𝜖</m:t>
                          </m:r>
                          <m:sSub>
                            <m:sSubPr>
                              <m:ctrlP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≤</m:t>
                      </m:r>
                      <m:f>
                        <m:fPr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sSup>
                            <m:sSupPr>
                              <m:ctrlP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𝜖</m:t>
                              </m:r>
                            </m:e>
                            <m:sup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3600" dirty="0" smtClean="0">
                  <a:latin typeface="Comic Sans MS" pitchFamily="66" charset="0"/>
                </a:endParaRPr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030" y="1250460"/>
                <a:ext cx="5830277" cy="113313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441568" y="3880336"/>
                <a:ext cx="527929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𝑃𝑟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3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600" b="0" i="1" smtClean="0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e>
                                <m:sub>
                                  <m:r>
                                    <a:rPr lang="en-US" sz="3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&gt;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𝜖</m:t>
                          </m:r>
                          <m:sSub>
                            <m:sSubPr>
                              <m:ctrlP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𝛿</m:t>
                      </m:r>
                    </m:oMath>
                  </m:oMathPara>
                </a14:m>
                <a:endParaRPr lang="en-US" sz="3600" dirty="0" smtClean="0">
                  <a:latin typeface="Comic Sans MS" pitchFamily="66" charset="0"/>
                </a:endParaRPr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568" y="3880336"/>
                <a:ext cx="5279294" cy="64633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44654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Johnson &amp; </a:t>
            </a:r>
            <a:r>
              <a:rPr lang="en-US" dirty="0" err="1" smtClean="0"/>
              <a:t>Lindenstraus</a:t>
            </a:r>
            <a:endParaRPr lang="en-US" dirty="0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8232245" y="1499282"/>
          <a:ext cx="476251" cy="4741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70" name="Equation" r:id="rId3" imgW="342900" imgH="3657600" progId="Equation.DSMT4">
                  <p:embed/>
                </p:oleObj>
              </mc:Choice>
              <mc:Fallback>
                <p:oleObj name="Equation" r:id="rId3" imgW="342900" imgH="3657600" progId="Equation.DSMT4">
                  <p:embed/>
                  <p:pic>
                    <p:nvPicPr>
                      <p:cNvPr id="0" name="Picture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32245" y="1499282"/>
                        <a:ext cx="476251" cy="4741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508006" y="1554844"/>
          <a:ext cx="682172" cy="29004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71" name="Equation" r:id="rId5" imgW="355446" imgH="1396394" progId="Equation.DSMT4">
                  <p:embed/>
                </p:oleObj>
              </mc:Choice>
              <mc:Fallback>
                <p:oleObj name="Equation" r:id="rId5" imgW="355446" imgH="1396394" progId="Equation.DSMT4">
                  <p:embed/>
                  <p:pic>
                    <p:nvPicPr>
                      <p:cNvPr id="0" name="Picture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6" y="1554844"/>
                        <a:ext cx="682172" cy="290044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1230084" y="2097314"/>
            <a:ext cx="511619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latin typeface="Comic Sans MS" pitchFamily="66" charset="0"/>
                <a:cs typeface="+mj-cs"/>
              </a:rPr>
              <a:t>=</a:t>
            </a:r>
            <a:endParaRPr lang="he-IL" sz="3200" baseline="-25000" dirty="0">
              <a:latin typeface="Comic Sans MS" pitchFamily="66" charset="0"/>
              <a:cs typeface="+mj-cs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53030" y="3265743"/>
            <a:ext cx="6415314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  <a:latin typeface="Comic Sans MS" pitchFamily="66" charset="0"/>
                <a:cs typeface="+mj-cs"/>
              </a:rPr>
              <a:t>We project into a random k-dim. subspace</a:t>
            </a:r>
            <a:endParaRPr lang="he-IL" sz="3200" baseline="-25000" dirty="0" smtClean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23063" y="1657981"/>
            <a:ext cx="59363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Comic Sans MS" pitchFamily="66" charset="0"/>
              </a:rPr>
              <a:t>(</a:t>
            </a:r>
            <a:r>
              <a:rPr lang="en-US" sz="3200" dirty="0" smtClean="0">
                <a:latin typeface="Comic Sans MS" pitchFamily="66" charset="0"/>
              </a:rPr>
              <a:t>A 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random</a:t>
            </a:r>
            <a:r>
              <a:rPr lang="en-US" sz="3200" dirty="0" smtClean="0">
                <a:latin typeface="Comic Sans MS" pitchFamily="66" charset="0"/>
              </a:rPr>
              <a:t> orthonormal k </a:t>
            </a:r>
            <a:r>
              <a:rPr lang="en-US" sz="3200" dirty="0" smtClean="0">
                <a:latin typeface="Comic Sans MS" pitchFamily="66" charset="0"/>
                <a:sym typeface="Symbol"/>
              </a:rPr>
              <a:t> n</a:t>
            </a:r>
            <a:r>
              <a:rPr lang="en-US" sz="4000" dirty="0" smtClean="0">
                <a:latin typeface="Comic Sans MS" pitchFamily="66" charset="0"/>
                <a:sym typeface="Symbol"/>
              </a:rPr>
              <a:t>)</a:t>
            </a:r>
            <a:endParaRPr lang="en-US" sz="4000" dirty="0" smtClean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320069" y="4806979"/>
                <a:ext cx="6441341" cy="13508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3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Sup>
                                <m:sSubSupPr>
                                  <m:ctrlP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d>
                                    <m:dPr>
                                      <m:begChr m:val="‖"/>
                                      <m:endChr m:val="‖"/>
                                      <m:ctrlPr>
                                        <a:rPr lang="en-US" sz="3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3600" i="1">
                                          <a:latin typeface="Cambria Math" panose="02040503050406030204" pitchFamily="18" charset="0"/>
                                        </a:rPr>
                                        <m:t>𝑍</m:t>
                                      </m:r>
                                    </m:e>
                                  </m:d>
                                </m:e>
                                <m:sub>
                                  <m: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num>
                            <m:den>
                              <m:sSubSup>
                                <m:sSubSupPr>
                                  <m:ctrlP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d>
                                    <m:dPr>
                                      <m:begChr m:val="‖"/>
                                      <m:endChr m:val="‖"/>
                                      <m:ctrlPr>
                                        <a:rPr lang="en-US" sz="3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3600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</m:d>
                                </m:e>
                                <m:sub>
                                  <m: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den>
                          </m:f>
                        </m:e>
                      </m:d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US" sz="3600" dirty="0" smtClean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0069" y="4806979"/>
                <a:ext cx="6441341" cy="135088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Dimension reduction</a:t>
            </a:r>
            <a:endParaRPr lang="en-US" dirty="0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8232245" y="1499282"/>
          <a:ext cx="476251" cy="4741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310" name="Equation" r:id="rId3" imgW="342900" imgH="3657600" progId="Equation.DSMT4">
                  <p:embed/>
                </p:oleObj>
              </mc:Choice>
              <mc:Fallback>
                <p:oleObj name="Equation" r:id="rId3" imgW="342900" imgH="3657600" progId="Equation.DSMT4">
                  <p:embed/>
                  <p:pic>
                    <p:nvPicPr>
                      <p:cNvPr id="0" name="Picture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32245" y="1499282"/>
                        <a:ext cx="476251" cy="4741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508006" y="1554844"/>
          <a:ext cx="682172" cy="29004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311" name="Equation" r:id="rId5" imgW="355446" imgH="1396394" progId="Equation.DSMT4">
                  <p:embed/>
                </p:oleObj>
              </mc:Choice>
              <mc:Fallback>
                <p:oleObj name="Equation" r:id="rId5" imgW="355446" imgH="1396394" progId="Equation.DSMT4">
                  <p:embed/>
                  <p:pic>
                    <p:nvPicPr>
                      <p:cNvPr id="0" name="Picture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6" y="1554844"/>
                        <a:ext cx="682172" cy="290044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1230084" y="2097314"/>
            <a:ext cx="511619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latin typeface="Comic Sans MS" pitchFamily="66" charset="0"/>
                <a:cs typeface="+mj-cs"/>
              </a:rPr>
              <a:t>=</a:t>
            </a:r>
            <a:endParaRPr lang="he-IL" sz="3200" baseline="-25000" dirty="0">
              <a:latin typeface="Comic Sans MS" pitchFamily="66" charset="0"/>
              <a:cs typeface="+mj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2611" y="5297703"/>
            <a:ext cx="1186533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  <a:cs typeface="+mj-cs"/>
              </a:rPr>
              <a:t>JL: </a:t>
            </a:r>
            <a:endParaRPr lang="he-IL" sz="3200" baseline="30000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53030" y="3265743"/>
            <a:ext cx="6415314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  <a:latin typeface="Comic Sans MS" pitchFamily="66" charset="0"/>
                <a:cs typeface="+mj-cs"/>
              </a:rPr>
              <a:t>We project into a random k-dim. subspace</a:t>
            </a:r>
            <a:endParaRPr lang="he-IL" sz="3200" baseline="-25000" dirty="0" smtClean="0">
              <a:solidFill>
                <a:srgbClr val="0070C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406036" y="4853871"/>
                <a:ext cx="6441341" cy="13508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𝑃𝑟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3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Sup>
                                <m:sSubSupPr>
                                  <m:ctrlP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d>
                                    <m:dPr>
                                      <m:begChr m:val="‖"/>
                                      <m:endChr m:val="‖"/>
                                      <m:ctrlPr>
                                        <a:rPr lang="en-US" sz="3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3600" i="1">
                                          <a:latin typeface="Cambria Math" panose="02040503050406030204" pitchFamily="18" charset="0"/>
                                        </a:rPr>
                                        <m:t>𝑍</m:t>
                                      </m:r>
                                    </m:e>
                                  </m:d>
                                </m:e>
                                <m:sub>
                                  <m: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num>
                            <m:den>
                              <m:sSubSup>
                                <m:sSubSupPr>
                                  <m:ctrlP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d>
                                    <m:dPr>
                                      <m:begChr m:val="‖"/>
                                      <m:endChr m:val="‖"/>
                                      <m:ctrlPr>
                                        <a:rPr lang="en-US" sz="3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3600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</m:d>
                                </m:e>
                                <m:sub>
                                  <m: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den>
                          </m:f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≥</m:t>
                          </m:r>
                          <m:d>
                            <m:dPr>
                              <m:ctrlP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𝜖</m:t>
                              </m:r>
                            </m:e>
                          </m:d>
                          <m:f>
                            <m:fPr>
                              <m:ctrlP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num>
                            <m:den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d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≤</m:t>
                      </m:r>
                      <m:sSup>
                        <m:sSupPr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3600" b="0" i="0" smtClean="0">
                              <a:latin typeface="Cambria Math" panose="02040503050406030204" pitchFamily="18" charset="0"/>
                            </a:rPr>
                            <m:t>e</m:t>
                          </m:r>
                        </m:e>
                        <m:sup>
                          <m:r>
                            <a:rPr lang="en-US" sz="3600" b="0" i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n-US" sz="3600" b="0" i="0" smtClean="0">
                                  <a:latin typeface="Cambria Math" panose="02040503050406030204" pitchFamily="18" charset="0"/>
                                </a:rPr>
                                <m:t>k</m:t>
                              </m:r>
                              <m:sSup>
                                <m:sSupPr>
                                  <m:ctrlPr>
                                    <a:rPr lang="en-US" sz="3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3600" b="0" i="1" smtClean="0">
                                      <a:latin typeface="Cambria Math" panose="02040503050406030204" pitchFamily="18" charset="0"/>
                                    </a:rPr>
                                    <m:t>𝜖</m:t>
                                  </m:r>
                                </m:e>
                                <m:sup>
                                  <m:r>
                                    <a:rPr lang="en-US" sz="3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sz="3600" dirty="0" smtClean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6036" y="4853871"/>
                <a:ext cx="6441341" cy="135088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6154065" y="6168572"/>
            <a:ext cx="159656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l-GR" dirty="0" smtClean="0">
                <a:latin typeface="Comic Sans MS" pitchFamily="66" charset="0"/>
                <a:sym typeface="Symbol"/>
              </a:rPr>
              <a:t></a:t>
            </a:r>
            <a:r>
              <a:rPr lang="el-GR" dirty="0" smtClean="0">
                <a:latin typeface="Comic Sans MS" pitchFamily="66" charset="0"/>
              </a:rPr>
              <a:t>ε</a:t>
            </a:r>
            <a:r>
              <a:rPr lang="el-GR" dirty="0" smtClean="0">
                <a:latin typeface="Comic Sans MS" pitchFamily="66" charset="0"/>
                <a:sym typeface="Symbol"/>
              </a:rPr>
              <a:t></a:t>
            </a:r>
            <a:r>
              <a:rPr lang="en-US" dirty="0" smtClean="0">
                <a:latin typeface="Comic Sans MS" pitchFamily="66" charset="0"/>
                <a:sym typeface="Symbol"/>
              </a:rPr>
              <a:t>[0,1]</a:t>
            </a:r>
            <a:endParaRPr lang="he-IL" dirty="0" smtClean="0">
              <a:latin typeface="Comic Sans MS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23063" y="1665796"/>
            <a:ext cx="59363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Comic Sans MS" pitchFamily="66" charset="0"/>
              </a:rPr>
              <a:t>(</a:t>
            </a:r>
            <a:r>
              <a:rPr lang="en-US" sz="3200" dirty="0" smtClean="0">
                <a:latin typeface="Comic Sans MS" pitchFamily="66" charset="0"/>
              </a:rPr>
              <a:t>A 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random</a:t>
            </a:r>
            <a:r>
              <a:rPr lang="en-US" sz="3200" dirty="0" smtClean="0">
                <a:latin typeface="Comic Sans MS" pitchFamily="66" charset="0"/>
              </a:rPr>
              <a:t> orthonormal k </a:t>
            </a:r>
            <a:r>
              <a:rPr lang="en-US" sz="3200" dirty="0" smtClean="0">
                <a:latin typeface="Comic Sans MS" pitchFamily="66" charset="0"/>
                <a:sym typeface="Symbol"/>
              </a:rPr>
              <a:t> n</a:t>
            </a:r>
            <a:r>
              <a:rPr lang="en-US" sz="4000" dirty="0" smtClean="0">
                <a:latin typeface="Comic Sans MS" pitchFamily="66" charset="0"/>
                <a:sym typeface="Symbol"/>
              </a:rPr>
              <a:t>)</a:t>
            </a:r>
            <a:endParaRPr lang="en-US" sz="4000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Dimension reduction</a:t>
            </a:r>
            <a:endParaRPr lang="en-US" dirty="0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8232245" y="1499282"/>
          <a:ext cx="476251" cy="4741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332" name="Equation" r:id="rId3" imgW="342900" imgH="3657600" progId="Equation.DSMT4">
                  <p:embed/>
                </p:oleObj>
              </mc:Choice>
              <mc:Fallback>
                <p:oleObj name="Equation" r:id="rId3" imgW="342900" imgH="3657600" progId="Equation.DSMT4">
                  <p:embed/>
                  <p:pic>
                    <p:nvPicPr>
                      <p:cNvPr id="0" name="Picture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32245" y="1499282"/>
                        <a:ext cx="476251" cy="4741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508006" y="1554844"/>
          <a:ext cx="682172" cy="29004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333" name="Equation" r:id="rId5" imgW="355446" imgH="1396394" progId="Equation.DSMT4">
                  <p:embed/>
                </p:oleObj>
              </mc:Choice>
              <mc:Fallback>
                <p:oleObj name="Equation" r:id="rId5" imgW="355446" imgH="1396394" progId="Equation.DSMT4">
                  <p:embed/>
                  <p:pic>
                    <p:nvPicPr>
                      <p:cNvPr id="0" name="Picture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6" y="1554844"/>
                        <a:ext cx="682172" cy="290044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1230084" y="2097314"/>
            <a:ext cx="511619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latin typeface="Comic Sans MS" pitchFamily="66" charset="0"/>
                <a:cs typeface="+mj-cs"/>
              </a:rPr>
              <a:t>=</a:t>
            </a:r>
            <a:endParaRPr lang="he-IL" sz="3200" baseline="-25000" dirty="0">
              <a:latin typeface="Comic Sans MS" pitchFamily="66" charset="0"/>
              <a:cs typeface="+mj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2611" y="5297703"/>
            <a:ext cx="1186533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  <a:cs typeface="+mj-cs"/>
              </a:rPr>
              <a:t>JL: </a:t>
            </a:r>
            <a:endParaRPr lang="he-IL" sz="3200" baseline="30000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53030" y="3265743"/>
            <a:ext cx="6415314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  <a:latin typeface="Comic Sans MS" pitchFamily="66" charset="0"/>
                <a:cs typeface="+mj-cs"/>
              </a:rPr>
              <a:t>We project into a random k-dim. subspace</a:t>
            </a:r>
            <a:endParaRPr lang="he-IL" sz="3200" baseline="-25000" dirty="0" smtClean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154065" y="6168572"/>
            <a:ext cx="159656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l-GR" dirty="0" smtClean="0">
                <a:latin typeface="Comic Sans MS" pitchFamily="66" charset="0"/>
                <a:sym typeface="Symbol"/>
              </a:rPr>
              <a:t></a:t>
            </a:r>
            <a:r>
              <a:rPr lang="el-GR" dirty="0" smtClean="0">
                <a:latin typeface="Comic Sans MS" pitchFamily="66" charset="0"/>
              </a:rPr>
              <a:t>ε</a:t>
            </a:r>
            <a:r>
              <a:rPr lang="el-GR" dirty="0" smtClean="0">
                <a:latin typeface="Comic Sans MS" pitchFamily="66" charset="0"/>
                <a:sym typeface="Symbol"/>
              </a:rPr>
              <a:t></a:t>
            </a:r>
            <a:r>
              <a:rPr lang="en-US" dirty="0" smtClean="0">
                <a:latin typeface="Comic Sans MS" pitchFamily="66" charset="0"/>
                <a:sym typeface="Symbol"/>
              </a:rPr>
              <a:t>[0,1]</a:t>
            </a:r>
            <a:endParaRPr lang="he-IL" dirty="0" smtClean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406036" y="4853871"/>
                <a:ext cx="6441341" cy="13508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𝑃𝑟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3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Sup>
                                <m:sSubSupPr>
                                  <m:ctrlP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d>
                                    <m:dPr>
                                      <m:begChr m:val="‖"/>
                                      <m:endChr m:val="‖"/>
                                      <m:ctrlPr>
                                        <a:rPr lang="en-US" sz="3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3600" i="1">
                                          <a:latin typeface="Cambria Math" panose="02040503050406030204" pitchFamily="18" charset="0"/>
                                        </a:rPr>
                                        <m:t>𝑍</m:t>
                                      </m:r>
                                    </m:e>
                                  </m:d>
                                </m:e>
                                <m:sub>
                                  <m: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num>
                            <m:den>
                              <m:sSubSup>
                                <m:sSubSupPr>
                                  <m:ctrlP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d>
                                    <m:dPr>
                                      <m:begChr m:val="‖"/>
                                      <m:endChr m:val="‖"/>
                                      <m:ctrlPr>
                                        <a:rPr lang="en-US" sz="3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3600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</m:d>
                                </m:e>
                                <m:sub>
                                  <m: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den>
                          </m:f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≥</m:t>
                          </m:r>
                          <m:d>
                            <m:dPr>
                              <m:ctrlP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𝜖</m:t>
                              </m:r>
                            </m:e>
                          </m:d>
                          <m:f>
                            <m:fPr>
                              <m:ctrlP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num>
                            <m:den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d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≤</m:t>
                      </m:r>
                      <m:sSup>
                        <m:sSupPr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3600" b="0" i="0" smtClean="0">
                              <a:latin typeface="Cambria Math" panose="02040503050406030204" pitchFamily="18" charset="0"/>
                            </a:rPr>
                            <m:t>e</m:t>
                          </m:r>
                        </m:e>
                        <m:sup>
                          <m:r>
                            <a:rPr lang="en-US" sz="3600" b="0" i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n-US" sz="3600" b="0" i="0" smtClean="0">
                                  <a:latin typeface="Cambria Math" panose="02040503050406030204" pitchFamily="18" charset="0"/>
                                </a:rPr>
                                <m:t>k</m:t>
                              </m:r>
                              <m:sSup>
                                <m:sSupPr>
                                  <m:ctrlPr>
                                    <a:rPr lang="en-US" sz="3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3600" b="0" i="1" smtClean="0">
                                      <a:latin typeface="Cambria Math" panose="02040503050406030204" pitchFamily="18" charset="0"/>
                                    </a:rPr>
                                    <m:t>𝜖</m:t>
                                  </m:r>
                                </m:e>
                                <m:sup>
                                  <m:r>
                                    <a:rPr lang="en-US" sz="3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sz="3600" dirty="0" smtClean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6036" y="4853871"/>
                <a:ext cx="6441341" cy="135088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2023063" y="1665796"/>
            <a:ext cx="59363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Comic Sans MS" pitchFamily="66" charset="0"/>
              </a:rPr>
              <a:t>(</a:t>
            </a:r>
            <a:r>
              <a:rPr lang="en-US" sz="3200" dirty="0" smtClean="0">
                <a:latin typeface="Comic Sans MS" pitchFamily="66" charset="0"/>
              </a:rPr>
              <a:t>A 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random</a:t>
            </a:r>
            <a:r>
              <a:rPr lang="en-US" sz="3200" dirty="0" smtClean="0">
                <a:latin typeface="Comic Sans MS" pitchFamily="66" charset="0"/>
              </a:rPr>
              <a:t> orthonormal k </a:t>
            </a:r>
            <a:r>
              <a:rPr lang="en-US" sz="3200" dirty="0" smtClean="0">
                <a:latin typeface="Comic Sans MS" pitchFamily="66" charset="0"/>
                <a:sym typeface="Symbol"/>
              </a:rPr>
              <a:t> n</a:t>
            </a:r>
            <a:r>
              <a:rPr lang="en-US" sz="4000" dirty="0" smtClean="0">
                <a:latin typeface="Comic Sans MS" pitchFamily="66" charset="0"/>
                <a:sym typeface="Symbol"/>
              </a:rPr>
              <a:t>)</a:t>
            </a:r>
            <a:endParaRPr lang="en-US" sz="4000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Johnson-</a:t>
            </a:r>
            <a:r>
              <a:rPr lang="en-US" dirty="0" err="1" smtClean="0"/>
              <a:t>Lindenstrauss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51569" y="1582060"/>
            <a:ext cx="82150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Comic Sans MS" pitchFamily="66" charset="0"/>
              </a:rPr>
              <a:t>JL:</a:t>
            </a:r>
            <a:r>
              <a:rPr lang="en-US" sz="3600" dirty="0" smtClean="0">
                <a:latin typeface="Comic Sans MS" pitchFamily="66" charset="0"/>
              </a:rPr>
              <a:t> Project the vectors y</a:t>
            </a:r>
            <a:r>
              <a:rPr lang="en-US" sz="3600" baseline="-25000" dirty="0" smtClean="0">
                <a:latin typeface="Comic Sans MS" pitchFamily="66" charset="0"/>
              </a:rPr>
              <a:t>1</a:t>
            </a:r>
            <a:r>
              <a:rPr lang="en-US" sz="3600" dirty="0" smtClean="0">
                <a:latin typeface="Comic Sans MS" pitchFamily="66" charset="0"/>
              </a:rPr>
              <a:t>,….,</a:t>
            </a:r>
            <a:r>
              <a:rPr lang="en-US" sz="3600" dirty="0" err="1" smtClean="0">
                <a:latin typeface="Comic Sans MS" pitchFamily="66" charset="0"/>
              </a:rPr>
              <a:t>y</a:t>
            </a:r>
            <a:r>
              <a:rPr lang="en-US" sz="3600" baseline="-25000" dirty="0" err="1" smtClean="0">
                <a:latin typeface="Comic Sans MS" pitchFamily="66" charset="0"/>
              </a:rPr>
              <a:t>m</a:t>
            </a:r>
            <a:r>
              <a:rPr lang="en-US" sz="3600" dirty="0" smtClean="0">
                <a:latin typeface="Comic Sans MS" pitchFamily="66" charset="0"/>
              </a:rPr>
              <a:t> into a random k-dimensional subspace for k=O(log(m)/</a:t>
            </a:r>
            <a:r>
              <a:rPr lang="en-US" sz="3600" dirty="0" smtClean="0">
                <a:latin typeface="Comic Sans MS" pitchFamily="66" charset="0"/>
                <a:sym typeface="Symbol"/>
              </a:rPr>
              <a:t></a:t>
            </a:r>
            <a:r>
              <a:rPr lang="en-US" sz="3600" baseline="30000" dirty="0" smtClean="0">
                <a:latin typeface="Comic Sans MS" pitchFamily="66" charset="0"/>
                <a:sym typeface="Symbol"/>
              </a:rPr>
              <a:t>2</a:t>
            </a:r>
            <a:r>
              <a:rPr lang="en-US" sz="3600" dirty="0" smtClean="0">
                <a:latin typeface="Comic Sans MS" pitchFamily="66" charset="0"/>
                <a:sym typeface="Symbol"/>
              </a:rPr>
              <a:t>) then with probability </a:t>
            </a:r>
            <a:r>
              <a:rPr lang="en-US" sz="3600" dirty="0" smtClean="0">
                <a:latin typeface="Comic Sans MS" pitchFamily="66" charset="0"/>
                <a:sym typeface="Symbol"/>
              </a:rPr>
              <a:t>1-1/m</a:t>
            </a:r>
            <a:r>
              <a:rPr lang="en-US" sz="3600" baseline="30000" dirty="0" smtClean="0">
                <a:latin typeface="Comic Sans MS" pitchFamily="66" charset="0"/>
                <a:sym typeface="Symbol"/>
              </a:rPr>
              <a:t>c</a:t>
            </a:r>
            <a:r>
              <a:rPr lang="en-US" sz="3600" dirty="0" smtClean="0">
                <a:latin typeface="Comic Sans MS" pitchFamily="66" charset="0"/>
                <a:sym typeface="Symbol"/>
              </a:rPr>
              <a:t> </a:t>
            </a:r>
            <a:r>
              <a:rPr lang="en-US" sz="3600" dirty="0" smtClean="0">
                <a:latin typeface="Comic Sans MS" pitchFamily="66" charset="0"/>
                <a:sym typeface="Symbol"/>
              </a:rPr>
              <a:t>:</a:t>
            </a:r>
            <a:endParaRPr lang="en-US" sz="3600" baseline="-25000" dirty="0" smtClean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45475" y="4189045"/>
                <a:ext cx="8354647" cy="9153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𝜖</m:t>
                          </m:r>
                          <m:r>
                            <a:rPr lang="en-US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d>
                            <m:dPr>
                              <m:begChr m:val="‖"/>
                              <m:endChr m:val="‖"/>
                              <m:ctrlPr>
                                <a:rPr lang="en-US" sz="280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800" b="0" i="1" smtClean="0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2800" b="0" i="1" smtClean="0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≤</m:t>
                      </m:r>
                      <m:sSup>
                        <m:sSupPr>
                          <m:ctrlPr>
                            <a:rPr lang="en-US" sz="2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US" sz="280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den>
                          </m:f>
                          <m:d>
                            <m:dPr>
                              <m:begChr m:val="‖"/>
                              <m:endChr m:val="‖"/>
                              <m:ctrlPr>
                                <a:rPr lang="en-US" sz="2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sSub>
                                <m:sSubPr>
                                  <m:ctrlPr>
                                    <a:rPr lang="en-US" sz="2800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2800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sz="2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sSub>
                                <m:sSubPr>
                                  <m:ctrlPr>
                                    <a:rPr lang="en-US" sz="2800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2800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sz="2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2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𝜖</m:t>
                          </m:r>
                          <m:r>
                            <a:rPr lang="en-US" sz="2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d>
                            <m:dPr>
                              <m:begChr m:val="‖"/>
                              <m:endChr m:val="‖"/>
                              <m:ctrlPr>
                                <a:rPr lang="en-US" sz="2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800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2800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sz="2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2800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2800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sz="2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800" dirty="0" smtClean="0">
                  <a:solidFill>
                    <a:srgbClr val="0070C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475" y="4189045"/>
                <a:ext cx="8354647" cy="91537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Extensions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51569" y="1582060"/>
            <a:ext cx="82150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Comic Sans MS" pitchFamily="66" charset="0"/>
              </a:rPr>
              <a:t>Don’t need the directions to be orthogonal – random directions do</a:t>
            </a:r>
            <a:endParaRPr lang="en-US" sz="3600" baseline="-25000" dirty="0" smtClean="0"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94557" y="3047443"/>
            <a:ext cx="82150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Comic Sans MS" pitchFamily="66" charset="0"/>
              </a:rPr>
              <a:t>Can also project with sparser matrices</a:t>
            </a:r>
            <a:endParaRPr lang="en-US" sz="3600" baseline="-25000" dirty="0" smtClean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1234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Bibliography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6719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Noga </a:t>
            </a:r>
            <a:r>
              <a:rPr lang="en-US" sz="2400" dirty="0" err="1" smtClean="0"/>
              <a:t>Alon</a:t>
            </a:r>
            <a:r>
              <a:rPr lang="en-US" sz="2400" dirty="0" smtClean="0"/>
              <a:t>, </a:t>
            </a:r>
            <a:r>
              <a:rPr lang="en-US" sz="2400" dirty="0" err="1" smtClean="0"/>
              <a:t>Yossi</a:t>
            </a:r>
            <a:r>
              <a:rPr lang="en-US" sz="2400" dirty="0" smtClean="0"/>
              <a:t> </a:t>
            </a:r>
            <a:r>
              <a:rPr lang="en-US" sz="2400" dirty="0" err="1" smtClean="0"/>
              <a:t>Matias</a:t>
            </a:r>
            <a:r>
              <a:rPr lang="en-US" sz="2400" dirty="0" smtClean="0"/>
              <a:t>, Mario </a:t>
            </a:r>
            <a:r>
              <a:rPr lang="en-US" sz="2400" dirty="0" err="1" smtClean="0"/>
              <a:t>Szegedy</a:t>
            </a:r>
            <a:r>
              <a:rPr lang="en-US" sz="2400" dirty="0" smtClean="0"/>
              <a:t>: The Space Complexity of Approximating the Frequency Moments. J. </a:t>
            </a:r>
            <a:r>
              <a:rPr lang="en-US" sz="2400" dirty="0" err="1" smtClean="0"/>
              <a:t>Comput</a:t>
            </a:r>
            <a:r>
              <a:rPr lang="en-US" sz="2400" dirty="0" smtClean="0"/>
              <a:t>. Syst. Sci. 58(1) (1999), 137-147</a:t>
            </a:r>
          </a:p>
          <a:p>
            <a:r>
              <a:rPr lang="en-US" sz="2400" dirty="0" smtClean="0"/>
              <a:t>W. B. Johnson and J. </a:t>
            </a:r>
            <a:r>
              <a:rPr lang="en-US" sz="2400" dirty="0" err="1" smtClean="0"/>
              <a:t>Lindenstrauss</a:t>
            </a:r>
            <a:r>
              <a:rPr lang="en-US" sz="2400" dirty="0" smtClean="0"/>
              <a:t>, Extensions of </a:t>
            </a:r>
            <a:r>
              <a:rPr lang="en-US" sz="2400" dirty="0" err="1" smtClean="0"/>
              <a:t>Lipschitz</a:t>
            </a:r>
            <a:r>
              <a:rPr lang="en-US" sz="2400" dirty="0" smtClean="0"/>
              <a:t> maps into a Hilbert space, </a:t>
            </a:r>
            <a:r>
              <a:rPr lang="en-US" sz="2400" dirty="0" err="1" smtClean="0"/>
              <a:t>Contemp</a:t>
            </a:r>
            <a:r>
              <a:rPr lang="en-US" sz="2400" dirty="0" smtClean="0"/>
              <a:t> Math 26 (1984), 189–206.</a:t>
            </a:r>
          </a:p>
          <a:p>
            <a:r>
              <a:rPr lang="en-US" sz="2400" dirty="0" err="1" smtClean="0"/>
              <a:t>Jirí</a:t>
            </a:r>
            <a:r>
              <a:rPr lang="en-US" sz="2400" dirty="0" smtClean="0"/>
              <a:t> </a:t>
            </a:r>
            <a:r>
              <a:rPr lang="en-US" sz="2400" dirty="0" err="1" smtClean="0"/>
              <a:t>Matousek</a:t>
            </a:r>
            <a:r>
              <a:rPr lang="en-US" sz="2400" dirty="0" smtClean="0"/>
              <a:t>: On variants of the Johnson-</a:t>
            </a:r>
            <a:r>
              <a:rPr lang="en-US" sz="2400" dirty="0" err="1" smtClean="0"/>
              <a:t>Lindenstrauss</a:t>
            </a:r>
            <a:r>
              <a:rPr lang="en-US" sz="2400" dirty="0" smtClean="0"/>
              <a:t> lemma. Random </a:t>
            </a:r>
            <a:r>
              <a:rPr lang="en-US" sz="2400" dirty="0" err="1" smtClean="0"/>
              <a:t>Struct</a:t>
            </a:r>
            <a:r>
              <a:rPr lang="en-US" sz="2400" dirty="0" smtClean="0"/>
              <a:t>. Algorithms 33(2): 142-156 (2008)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2920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Comic Sans MS" panose="030F0702030302020204" pitchFamily="66" charset="0"/>
              </a:rPr>
              <a:t>Exactly1?</a:t>
            </a:r>
            <a:endParaRPr lang="en-US" sz="4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479924" y="1506574"/>
                <a:ext cx="6172200" cy="1085850"/>
              </a:xfrm>
            </p:spPr>
            <p:txBody>
              <a:bodyPr>
                <a:noAutofit/>
              </a:bodyPr>
              <a:lstStyle/>
              <a:p>
                <a:pPr>
                  <a:buFont typeface="Wingdings" panose="05000000000000000000" pitchFamily="2" charset="2"/>
                  <a:buChar char="§"/>
                </a:pPr>
                <a:r>
                  <a:rPr lang="en-US" dirty="0" smtClean="0"/>
                  <a:t>Vector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𝑏</m:t>
                    </m:r>
                    <m:r>
                      <a:rPr lang="en-US" b="0" i="1" smtClean="0">
                        <a:latin typeface="Cambria Math"/>
                      </a:rPr>
                      <m:t>∈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𝑅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sup>
                    </m:sSup>
                  </m:oMath>
                </a14:m>
                <a:endParaRPr lang="en-US" b="0" dirty="0" smtClean="0"/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US" dirty="0" smtClean="0"/>
                  <a:t>Is there exactly one nonzero?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79924" y="1506574"/>
                <a:ext cx="6172200" cy="1085850"/>
              </a:xfrm>
              <a:blipFill>
                <a:blip r:embed="rId2"/>
                <a:stretch>
                  <a:fillRect l="-1383" t="-44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/>
              <p:cNvSpPr txBox="1">
                <a:spLocks/>
              </p:cNvSpPr>
              <p:nvPr/>
            </p:nvSpPr>
            <p:spPr>
              <a:xfrm>
                <a:off x="1714500" y="2937294"/>
                <a:ext cx="3829050" cy="511115"/>
              </a:xfrm>
              <a:prstGeom prst="rect">
                <a:avLst/>
              </a:prstGeom>
            </p:spPr>
            <p:txBody>
              <a:bodyPr vert="horz" lIns="68580" tIns="34290" rIns="68580" bIns="3429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defTabSz="685800">
                  <a:buNone/>
                </a:pPr>
                <a:r>
                  <a:rPr lang="en-US" sz="2400" dirty="0">
                    <a:solidFill>
                      <a:prstClr val="black"/>
                    </a:solidFill>
                    <a:latin typeface="Calibri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srgbClr val="1F497D"/>
                        </a:solidFill>
                        <a:latin typeface="Cambria Math"/>
                      </a:rPr>
                      <m:t>𝒃</m:t>
                    </m:r>
                    <m:r>
                      <a:rPr lang="en-US" sz="2400" b="1" i="1">
                        <a:solidFill>
                          <a:srgbClr val="1F497D"/>
                        </a:solidFill>
                        <a:latin typeface="Cambria Math"/>
                      </a:rPr>
                      <m:t>=(</m:t>
                    </m:r>
                    <m:r>
                      <a:rPr lang="en-US" sz="2400" b="1" i="1">
                        <a:solidFill>
                          <a:srgbClr val="1F497D"/>
                        </a:solidFill>
                        <a:latin typeface="Cambria Math"/>
                      </a:rPr>
                      <m:t>𝟎</m:t>
                    </m:r>
                    <m:r>
                      <a:rPr lang="en-US" sz="2400" b="1" i="1">
                        <a:solidFill>
                          <a:srgbClr val="1F497D"/>
                        </a:solidFill>
                        <a:latin typeface="Cambria Math"/>
                      </a:rPr>
                      <m:t>,</m:t>
                    </m:r>
                    <m:r>
                      <a:rPr lang="en-US" sz="2400" b="1" i="1">
                        <a:solidFill>
                          <a:srgbClr val="1F497D"/>
                        </a:solidFill>
                        <a:latin typeface="Cambria Math"/>
                      </a:rPr>
                      <m:t>𝟑</m:t>
                    </m:r>
                    <m:r>
                      <a:rPr lang="en-US" sz="2400" b="1" i="1">
                        <a:solidFill>
                          <a:srgbClr val="1F497D"/>
                        </a:solidFill>
                        <a:latin typeface="Cambria Math"/>
                      </a:rPr>
                      <m:t>,</m:t>
                    </m:r>
                    <m:r>
                      <a:rPr lang="en-US" sz="2400" b="1" i="1">
                        <a:solidFill>
                          <a:srgbClr val="1F497D"/>
                        </a:solidFill>
                        <a:latin typeface="Cambria Math"/>
                      </a:rPr>
                      <m:t>𝟎</m:t>
                    </m:r>
                    <m:r>
                      <a:rPr lang="en-US" sz="2400" b="1" i="1">
                        <a:solidFill>
                          <a:srgbClr val="1F497D"/>
                        </a:solidFill>
                        <a:latin typeface="Cambria Math"/>
                      </a:rPr>
                      <m:t>,−</m:t>
                    </m:r>
                    <m:r>
                      <a:rPr lang="en-US" sz="2400" b="1" i="1">
                        <a:solidFill>
                          <a:srgbClr val="1F497D"/>
                        </a:solidFill>
                        <a:latin typeface="Cambria Math"/>
                      </a:rPr>
                      <m:t>𝟐</m:t>
                    </m:r>
                    <m:r>
                      <a:rPr lang="en-US" sz="2400" b="1" i="1">
                        <a:solidFill>
                          <a:srgbClr val="1F497D"/>
                        </a:solidFill>
                        <a:latin typeface="Cambria Math"/>
                      </a:rPr>
                      <m:t>,</m:t>
                    </m:r>
                    <m:r>
                      <a:rPr lang="en-US" sz="2400" b="1" i="1">
                        <a:solidFill>
                          <a:srgbClr val="1F497D"/>
                        </a:solidFill>
                        <a:latin typeface="Cambria Math"/>
                      </a:rPr>
                      <m:t>𝟎</m:t>
                    </m:r>
                    <m:r>
                      <a:rPr lang="en-US" sz="2400" b="1" i="1">
                        <a:solidFill>
                          <a:srgbClr val="1F497D"/>
                        </a:solidFill>
                        <a:latin typeface="Cambria Math"/>
                      </a:rPr>
                      <m:t>,</m:t>
                    </m:r>
                    <m:r>
                      <a:rPr lang="en-US" sz="2400" b="1" i="1">
                        <a:solidFill>
                          <a:srgbClr val="1F497D"/>
                        </a:solidFill>
                        <a:latin typeface="Cambria Math"/>
                      </a:rPr>
                      <m:t>𝟎</m:t>
                    </m:r>
                    <m:r>
                      <a:rPr lang="en-US" sz="2400" b="1" i="1">
                        <a:solidFill>
                          <a:srgbClr val="1F497D"/>
                        </a:solidFill>
                        <a:latin typeface="Cambria Math"/>
                      </a:rPr>
                      <m:t>,</m:t>
                    </m:r>
                    <m:r>
                      <a:rPr lang="en-US" sz="2400" b="1" i="1">
                        <a:solidFill>
                          <a:srgbClr val="1F497D"/>
                        </a:solidFill>
                        <a:latin typeface="Cambria Math"/>
                      </a:rPr>
                      <m:t>𝟎</m:t>
                    </m:r>
                    <m:r>
                      <a:rPr lang="en-US" sz="2400" b="1" i="1">
                        <a:solidFill>
                          <a:srgbClr val="1F497D"/>
                        </a:solidFill>
                        <a:latin typeface="Cambria Math"/>
                      </a:rPr>
                      <m:t>,</m:t>
                    </m:r>
                    <m:r>
                      <a:rPr lang="en-US" sz="2400" b="1" i="1">
                        <a:solidFill>
                          <a:srgbClr val="1F497D"/>
                        </a:solidFill>
                        <a:latin typeface="Cambria Math"/>
                      </a:rPr>
                      <m:t>𝟓</m:t>
                    </m:r>
                    <m:r>
                      <a:rPr lang="en-US" sz="2400" b="1" i="1">
                        <a:solidFill>
                          <a:srgbClr val="1F497D"/>
                        </a:solidFill>
                        <a:latin typeface="Cambria Math"/>
                      </a:rPr>
                      <m:t>)</m:t>
                    </m:r>
                  </m:oMath>
                </a14:m>
                <a:endParaRPr lang="en-US" sz="2400" b="1" dirty="0">
                  <a:solidFill>
                    <a:srgbClr val="1F497D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4500" y="2937294"/>
                <a:ext cx="3829050" cy="511115"/>
              </a:xfrm>
              <a:prstGeom prst="rect">
                <a:avLst/>
              </a:prstGeom>
              <a:blipFill>
                <a:blip r:embed="rId3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5474676" y="2937294"/>
            <a:ext cx="2163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/>
            <a:r>
              <a:rPr lang="en-US" sz="2400" dirty="0">
                <a:solidFill>
                  <a:prstClr val="black"/>
                </a:solidFill>
                <a:latin typeface="Calibri"/>
              </a:rPr>
              <a:t>No (3 </a:t>
            </a:r>
            <a:r>
              <a:rPr lang="en-US" sz="2400" dirty="0" err="1">
                <a:solidFill>
                  <a:prstClr val="black"/>
                </a:solidFill>
                <a:latin typeface="Calibri"/>
              </a:rPr>
              <a:t>nonzeros</a:t>
            </a:r>
            <a:r>
              <a:rPr lang="en-US" sz="2400" dirty="0">
                <a:solidFill>
                  <a:prstClr val="black"/>
                </a:solidFill>
                <a:latin typeface="Calibri"/>
              </a:rPr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/>
              <p:cNvSpPr txBox="1">
                <a:spLocks/>
              </p:cNvSpPr>
              <p:nvPr/>
            </p:nvSpPr>
            <p:spPr>
              <a:xfrm>
                <a:off x="1744296" y="3657601"/>
                <a:ext cx="3829050" cy="511115"/>
              </a:xfrm>
              <a:prstGeom prst="rect">
                <a:avLst/>
              </a:prstGeom>
            </p:spPr>
            <p:txBody>
              <a:bodyPr vert="horz" lIns="68580" tIns="34290" rIns="68580" bIns="3429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defTabSz="685800">
                  <a:buNone/>
                </a:pPr>
                <a:r>
                  <a:rPr lang="en-US" sz="2400" dirty="0">
                    <a:solidFill>
                      <a:prstClr val="black"/>
                    </a:solidFill>
                    <a:latin typeface="Calibri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srgbClr val="1F497D"/>
                        </a:solidFill>
                        <a:latin typeface="Cambria Math"/>
                      </a:rPr>
                      <m:t>𝒃</m:t>
                    </m:r>
                    <m:r>
                      <a:rPr lang="en-US" sz="2400" b="1" i="1">
                        <a:solidFill>
                          <a:srgbClr val="1F497D"/>
                        </a:solidFill>
                        <a:latin typeface="Cambria Math"/>
                      </a:rPr>
                      <m:t>=(</m:t>
                    </m:r>
                    <m:r>
                      <a:rPr lang="en-US" sz="2400" b="1" i="1">
                        <a:solidFill>
                          <a:srgbClr val="1F497D"/>
                        </a:solidFill>
                        <a:latin typeface="Cambria Math"/>
                      </a:rPr>
                      <m:t>𝟎</m:t>
                    </m:r>
                    <m:r>
                      <a:rPr lang="en-US" sz="2400" b="1" i="1">
                        <a:solidFill>
                          <a:srgbClr val="1F497D"/>
                        </a:solidFill>
                        <a:latin typeface="Cambria Math"/>
                      </a:rPr>
                      <m:t>,</m:t>
                    </m:r>
                    <m:r>
                      <a:rPr lang="en-US" sz="2400" b="1" i="1">
                        <a:solidFill>
                          <a:srgbClr val="1F497D"/>
                        </a:solidFill>
                        <a:latin typeface="Cambria Math"/>
                      </a:rPr>
                      <m:t>𝟑</m:t>
                    </m:r>
                    <m:r>
                      <a:rPr lang="en-US" sz="2400" b="1" i="1">
                        <a:solidFill>
                          <a:srgbClr val="1F497D"/>
                        </a:solidFill>
                        <a:latin typeface="Cambria Math"/>
                      </a:rPr>
                      <m:t>,</m:t>
                    </m:r>
                    <m:r>
                      <a:rPr lang="en-US" sz="2400" b="1" i="1">
                        <a:solidFill>
                          <a:srgbClr val="1F497D"/>
                        </a:solidFill>
                        <a:latin typeface="Cambria Math"/>
                      </a:rPr>
                      <m:t>𝟎</m:t>
                    </m:r>
                    <m:r>
                      <a:rPr lang="en-US" sz="2400" b="1" i="1">
                        <a:solidFill>
                          <a:srgbClr val="1F497D"/>
                        </a:solidFill>
                        <a:latin typeface="Cambria Math"/>
                      </a:rPr>
                      <m:t>,</m:t>
                    </m:r>
                    <m:r>
                      <a:rPr lang="en-US" sz="2400" b="1" i="1">
                        <a:solidFill>
                          <a:srgbClr val="1F497D"/>
                        </a:solidFill>
                        <a:latin typeface="Cambria Math"/>
                      </a:rPr>
                      <m:t>𝟎</m:t>
                    </m:r>
                    <m:r>
                      <a:rPr lang="en-US" sz="2400" b="1" i="1">
                        <a:solidFill>
                          <a:srgbClr val="1F497D"/>
                        </a:solidFill>
                        <a:latin typeface="Cambria Math"/>
                      </a:rPr>
                      <m:t>,</m:t>
                    </m:r>
                    <m:r>
                      <a:rPr lang="en-US" sz="2400" b="1" i="1">
                        <a:solidFill>
                          <a:srgbClr val="1F497D"/>
                        </a:solidFill>
                        <a:latin typeface="Cambria Math"/>
                      </a:rPr>
                      <m:t>𝟎</m:t>
                    </m:r>
                    <m:r>
                      <a:rPr lang="en-US" sz="2400" b="1" i="1">
                        <a:solidFill>
                          <a:srgbClr val="1F497D"/>
                        </a:solidFill>
                        <a:latin typeface="Cambria Math"/>
                      </a:rPr>
                      <m:t>,</m:t>
                    </m:r>
                    <m:r>
                      <a:rPr lang="en-US" sz="2400" b="1" i="1">
                        <a:solidFill>
                          <a:srgbClr val="1F497D"/>
                        </a:solidFill>
                        <a:latin typeface="Cambria Math"/>
                      </a:rPr>
                      <m:t>𝟎</m:t>
                    </m:r>
                    <m:r>
                      <a:rPr lang="en-US" sz="2400" b="1" i="1">
                        <a:solidFill>
                          <a:srgbClr val="1F497D"/>
                        </a:solidFill>
                        <a:latin typeface="Cambria Math"/>
                      </a:rPr>
                      <m:t>,</m:t>
                    </m:r>
                    <m:r>
                      <a:rPr lang="en-US" sz="2400" b="1" i="1">
                        <a:solidFill>
                          <a:srgbClr val="1F497D"/>
                        </a:solidFill>
                        <a:latin typeface="Cambria Math"/>
                      </a:rPr>
                      <m:t>𝟎</m:t>
                    </m:r>
                    <m:r>
                      <a:rPr lang="en-US" sz="2400" b="1" i="1">
                        <a:solidFill>
                          <a:srgbClr val="1F497D"/>
                        </a:solidFill>
                        <a:latin typeface="Cambria Math"/>
                      </a:rPr>
                      <m:t>,</m:t>
                    </m:r>
                    <m:r>
                      <a:rPr lang="en-US" sz="2400" b="1" i="1">
                        <a:solidFill>
                          <a:srgbClr val="1F497D"/>
                        </a:solidFill>
                        <a:latin typeface="Cambria Math"/>
                      </a:rPr>
                      <m:t>𝟎</m:t>
                    </m:r>
                    <m:r>
                      <a:rPr lang="en-US" sz="2400" b="1" i="1">
                        <a:solidFill>
                          <a:srgbClr val="1F497D"/>
                        </a:solidFill>
                        <a:latin typeface="Cambria Math"/>
                      </a:rPr>
                      <m:t>)</m:t>
                    </m:r>
                  </m:oMath>
                </a14:m>
                <a:endParaRPr lang="en-US" sz="2400" b="1" dirty="0">
                  <a:solidFill>
                    <a:srgbClr val="1F497D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1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4296" y="3657601"/>
                <a:ext cx="3829050" cy="511115"/>
              </a:xfrm>
              <a:prstGeom prst="rect">
                <a:avLst/>
              </a:prstGeom>
              <a:blipFill>
                <a:blip r:embed="rId4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5520102" y="3657601"/>
            <a:ext cx="5873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/>
            <a:r>
              <a:rPr lang="en-US" sz="2400" dirty="0">
                <a:solidFill>
                  <a:prstClr val="black"/>
                </a:solidFill>
                <a:latin typeface="Calibri"/>
              </a:rPr>
              <a:t>Yes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EA42A772-9468-4D55-ACCB-FE381C55902D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 defTabSz="685800"/>
              <a:t>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79577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Comic Sans MS" panose="030F0702030302020204" pitchFamily="66" charset="0"/>
              </a:rPr>
              <a:t>Using a hash function</a:t>
            </a:r>
            <a:endParaRPr lang="en-US" sz="4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65909" y="1499270"/>
                <a:ext cx="7151076" cy="693993"/>
              </a:xfrm>
              <a:ln w="19050">
                <a:noFill/>
              </a:ln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dirty="0" smtClean="0"/>
                  <a:t>Random hash function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h</m:t>
                    </m:r>
                    <m:r>
                      <a:rPr lang="en-US" b="0" i="1" smtClean="0">
                        <a:latin typeface="Cambria Math"/>
                      </a:rPr>
                      <m:t>: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→{</m:t>
                    </m:r>
                    <m:r>
                      <a:rPr lang="en-US" b="0" i="1" smtClean="0">
                        <a:latin typeface="Cambria Math"/>
                      </a:rPr>
                      <m:t>0</m:t>
                    </m:r>
                    <m:r>
                      <a:rPr lang="en-US" b="0" i="1" smtClean="0">
                        <a:latin typeface="Cambria Math"/>
                      </a:rPr>
                      <m:t>,</m:t>
                    </m:r>
                    <m:r>
                      <a:rPr lang="en-US" b="0" i="1" smtClean="0">
                        <a:latin typeface="Cambria Math"/>
                      </a:rPr>
                      <m:t>1</m:t>
                    </m:r>
                    <m:r>
                      <a:rPr lang="en-US" b="0" i="1" smtClean="0">
                        <a:latin typeface="Cambria Math"/>
                      </a:rPr>
                      <m:t>}</m:t>
                    </m:r>
                  </m:oMath>
                </a14:m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65909" y="1499270"/>
                <a:ext cx="7151076" cy="693993"/>
              </a:xfrm>
              <a:blipFill>
                <a:blip r:embed="rId3"/>
                <a:stretch>
                  <a:fillRect l="-1364" t="-7018"/>
                </a:stretch>
              </a:blipFill>
              <a:ln w="1905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EA42A772-9468-4D55-ACCB-FE381C55902D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 defTabSz="685800"/>
              <a:t>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511377" y="2497395"/>
                <a:ext cx="20401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6858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2"/>
                                <m:mcJc m:val="center"/>
                              </m:mcPr>
                            </m:mc>
                          </m:mcs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n-US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  <m:r>
                              <m:rPr>
                                <m:brk m:alnAt="7"/>
                              </m:rP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(</m:t>
                            </m:r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1</m:t>
                            </m:r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)</m:t>
                            </m:r>
                          </m:e>
                          <m:e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             </m:t>
                            </m:r>
                            <m:r>
                              <a:rPr lang="en-US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  <m:d>
                              <m:dPr>
                                <m:ctrlP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e>
                            </m:d>
                          </m:e>
                        </m:mr>
                      </m:m>
                    </m:oMath>
                  </m:oMathPara>
                </a14:m>
                <a:endParaRPr lang="en-US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1377" y="2497395"/>
                <a:ext cx="2040110" cy="369332"/>
              </a:xfrm>
              <a:prstGeom prst="rect">
                <a:avLst/>
              </a:prstGeom>
              <a:blipFill>
                <a:blip r:embed="rId4"/>
                <a:stretch>
                  <a:fillRect b="-1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686019" y="2508428"/>
                <a:ext cx="138287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6858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2"/>
                                <m:mcJc m:val="center"/>
                              </m:mcPr>
                            </m:mc>
                          </m:mcs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⋯     </m:t>
                            </m:r>
                          </m:e>
                          <m:e>
                            <m:r>
                              <a:rPr lang="en-US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  <m:d>
                              <m:dPr>
                                <m:ctrlP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𝑛</m:t>
                                </m:r>
                              </m:e>
                            </m:d>
                          </m:e>
                        </m:mr>
                      </m:m>
                    </m:oMath>
                  </m:oMathPara>
                </a14:m>
                <a:endParaRPr lang="en-US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6019" y="2508428"/>
                <a:ext cx="1382878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361680" y="2887264"/>
                <a:ext cx="233506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6858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2"/>
                                <m:mcJc m:val="center"/>
                              </m:mcPr>
                            </m:mc>
                          </m:mcs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n-US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m:rPr>
                                <m:brk m:alnAt="7"/>
                              </m:rPr>
                              <a:rPr lang="en-US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m:rPr>
                                <m:brk m:alnAt="7"/>
                              </m:rPr>
                              <a:rPr lang="en-US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  <m:r>
                              <m:rPr>
                                <m:brk m:alnAt="7"/>
                              </m:rP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(</m:t>
                            </m:r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1</m:t>
                            </m:r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)</m:t>
                            </m:r>
                          </m:e>
                          <m:e>
                            <m:r>
                              <a:rPr lang="en-US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   </m:t>
                            </m:r>
                            <m:r>
                              <a:rPr lang="en-US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US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  <m:d>
                              <m:dPr>
                                <m:ctrlP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e>
                            </m:d>
                          </m:e>
                        </m:mr>
                      </m:m>
                    </m:oMath>
                  </m:oMathPara>
                </a14:m>
                <a:endParaRPr lang="en-US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1680" y="2887264"/>
                <a:ext cx="2335062" cy="369332"/>
              </a:xfrm>
              <a:prstGeom prst="rect">
                <a:avLst/>
              </a:prstGeom>
              <a:blipFill>
                <a:blip r:embed="rId6"/>
                <a:stretch>
                  <a:fillRect b="-1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3617600" y="2887264"/>
                <a:ext cx="16842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6858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m>
                        <m:mPr>
                          <m:mcs>
                            <m:mc>
                              <m:mcPr>
                                <m:count m:val="2"/>
                                <m:mcJc m:val="center"/>
                              </m:mcPr>
                            </m:mc>
                          </m:mcs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⋯</m:t>
                            </m:r>
                          </m:e>
                          <m:e>
                            <m:r>
                              <a:rPr lang="en-US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US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  <m:d>
                              <m:dPr>
                                <m:ctrlP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𝑛</m:t>
                                </m:r>
                              </m:e>
                            </m:d>
                          </m:e>
                        </m:mr>
                      </m:m>
                    </m:oMath>
                  </m:oMathPara>
                </a14:m>
                <a:endParaRPr lang="en-US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7600" y="2887264"/>
                <a:ext cx="1684243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7028510" y="2399641"/>
                <a:ext cx="342223" cy="4154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defTabSz="6858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1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1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p>
                          <m:r>
                            <a:rPr lang="en-US" sz="21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en-US" sz="2100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8510" y="2399641"/>
                <a:ext cx="342223" cy="415498"/>
              </a:xfrm>
              <a:prstGeom prst="rect">
                <a:avLst/>
              </a:prstGeom>
              <a:blipFill>
                <a:blip r:embed="rId8"/>
                <a:stretch>
                  <a:fillRect r="-178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6992086" y="2838019"/>
                <a:ext cx="502573" cy="4154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defTabSz="6858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1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1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p>
                          <m:r>
                            <a:rPr lang="en-US" sz="21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</m:oMath>
                  </m:oMathPara>
                </a14:m>
                <a:endParaRPr lang="en-US" sz="2100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2086" y="2838019"/>
                <a:ext cx="502573" cy="41549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6219431" y="2571909"/>
                <a:ext cx="48282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6858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sz="2400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9431" y="2571909"/>
                <a:ext cx="482824" cy="46166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Double Bracket 26"/>
          <p:cNvSpPr/>
          <p:nvPr/>
        </p:nvSpPr>
        <p:spPr>
          <a:xfrm>
            <a:off x="5614363" y="2290519"/>
            <a:ext cx="443638" cy="2548305"/>
          </a:xfrm>
          <a:prstGeom prst="bracketPair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685800"/>
            <a:endParaRPr lang="en-US" sz="2000">
              <a:solidFill>
                <a:prstClr val="black"/>
              </a:solidFill>
              <a:latin typeface="Calibri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5626612" y="3217890"/>
                <a:ext cx="38587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defTabSz="6858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>
                          <a:solidFill>
                            <a:prstClr val="black"/>
                          </a:solidFill>
                          <a:latin typeface="Cambria Math"/>
                        </a:rPr>
                        <m:t>𝑏</m:t>
                      </m:r>
                    </m:oMath>
                  </m:oMathPara>
                </a14:m>
                <a:endParaRPr lang="en-US" sz="2000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6612" y="3217890"/>
                <a:ext cx="385875" cy="40011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Double Bracket 28"/>
          <p:cNvSpPr/>
          <p:nvPr/>
        </p:nvSpPr>
        <p:spPr>
          <a:xfrm>
            <a:off x="1190230" y="2305855"/>
            <a:ext cx="4111613" cy="1170649"/>
          </a:xfrm>
          <a:prstGeom prst="bracketPair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685800"/>
            <a:endParaRPr lang="en-US" sz="135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Double Bracket 29"/>
          <p:cNvSpPr/>
          <p:nvPr/>
        </p:nvSpPr>
        <p:spPr>
          <a:xfrm>
            <a:off x="6970331" y="2224091"/>
            <a:ext cx="506869" cy="1182078"/>
          </a:xfrm>
          <a:prstGeom prst="bracketPair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685800"/>
            <a:endParaRPr lang="en-US" sz="2000">
              <a:solidFill>
                <a:prstClr val="black"/>
              </a:solidFill>
              <a:latin typeface="Calibri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851877" y="5766915"/>
                <a:ext cx="75139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defTabSz="685800"/>
                <a:r>
                  <a:rPr lang="en-US" sz="2400" dirty="0">
                    <a:solidFill>
                      <a:srgbClr val="FF0000"/>
                    </a:solidFill>
                  </a:rPr>
                  <a:t>If exactly one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𝑠</m:t>
                        </m:r>
                      </m:e>
                      <m:sup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0</m:t>
                        </m:r>
                      </m:sup>
                    </m:sSup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</a:rPr>
                      <m:t>,</m:t>
                    </m:r>
                    <m:sSup>
                      <m:sSup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𝑠</m:t>
                        </m:r>
                      </m:e>
                      <m:sup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1</m:t>
                        </m:r>
                      </m:sup>
                    </m:sSup>
                  </m:oMath>
                </a14:m>
                <a:r>
                  <a:rPr lang="en-US" sz="2400" dirty="0">
                    <a:solidFill>
                      <a:prstClr val="black"/>
                    </a:solidFill>
                  </a:rPr>
                  <a:t> is 0, return yes.  </a:t>
                </a: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1877" y="5766915"/>
                <a:ext cx="7513910" cy="461665"/>
              </a:xfrm>
              <a:prstGeom prst="rect">
                <a:avLst/>
              </a:prstGeom>
              <a:blipFill>
                <a:blip r:embed="rId12"/>
                <a:stretch>
                  <a:fillRect l="-1299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851877" y="5223071"/>
                <a:ext cx="8136480" cy="5211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defTabSz="685800">
                  <a:spcBef>
                    <a:spcPct val="20000"/>
                  </a:spcBef>
                </a:pPr>
                <a:r>
                  <a:rPr lang="en-US" sz="2400" dirty="0">
                    <a:solidFill>
                      <a:prstClr val="black"/>
                    </a:solidFill>
                  </a:rPr>
                  <a:t>Sketch: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𝑠</m:t>
                        </m:r>
                      </m:e>
                      <m:sup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0</m:t>
                        </m:r>
                      </m:sup>
                    </m:sSup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|</m:t>
                        </m:r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h</m:t>
                        </m:r>
                        <m:d>
                          <m:dPr>
                            <m:ctrlP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𝑖</m:t>
                            </m:r>
                          </m:e>
                        </m:d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0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𝑏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sz="2400" dirty="0">
                    <a:solidFill>
                      <a:prstClr val="black"/>
                    </a:solidFill>
                  </a:rPr>
                  <a:t>  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𝑠</m:t>
                        </m:r>
                      </m:e>
                      <m:sup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1</m:t>
                        </m:r>
                      </m:sup>
                    </m:sSup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|</m:t>
                        </m:r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h</m:t>
                        </m:r>
                        <m:d>
                          <m:dPr>
                            <m:ctrlP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𝑖</m:t>
                            </m:r>
                          </m:e>
                        </m:d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1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𝑏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endParaRPr lang="en-US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1877" y="5223071"/>
                <a:ext cx="8136480" cy="521168"/>
              </a:xfrm>
              <a:prstGeom prst="rect">
                <a:avLst/>
              </a:prstGeom>
              <a:blipFill>
                <a:blip r:embed="rId13"/>
                <a:stretch>
                  <a:fillRect l="-1199" t="-114118" b="-16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34787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Comic Sans MS" panose="030F0702030302020204" pitchFamily="66" charset="0"/>
              </a:rPr>
              <a:t>Analysis</a:t>
            </a:r>
            <a:endParaRPr lang="en-US" sz="4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1428750" y="3272142"/>
                <a:ext cx="6172200" cy="1666659"/>
              </a:xfrm>
              <a:prstGeom prst="rect">
                <a:avLst/>
              </a:prstGeom>
              <a:ln w="19050">
                <a:noFill/>
              </a:ln>
            </p:spPr>
            <p:txBody>
              <a:bodyPr vert="horz" lIns="68580" tIns="34290" rIns="68580" bIns="3429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defTabSz="685800">
                  <a:buNone/>
                </a:pPr>
                <a:r>
                  <a:rPr lang="en-US" sz="2400" dirty="0" smtClean="0">
                    <a:solidFill>
                      <a:srgbClr val="7030A0"/>
                    </a:solidFill>
                    <a:latin typeface="Calibri"/>
                  </a:rPr>
                  <a:t>Analysis</a:t>
                </a:r>
                <a:r>
                  <a:rPr lang="en-US" sz="2400" dirty="0">
                    <a:solidFill>
                      <a:srgbClr val="7030A0"/>
                    </a:solidFill>
                    <a:latin typeface="Calibri"/>
                  </a:rPr>
                  <a:t>:</a:t>
                </a:r>
              </a:p>
              <a:p>
                <a:pPr marL="257175" indent="-257175" defTabSz="685800">
                  <a:buFont typeface="Wingdings" panose="05000000000000000000" pitchFamily="2" charset="2"/>
                  <a:buChar char="§"/>
                </a:pPr>
                <a:r>
                  <a:rPr lang="en-US" sz="2400" dirty="0">
                    <a:solidFill>
                      <a:srgbClr val="7030A0"/>
                    </a:solidFill>
                    <a:latin typeface="Calibri"/>
                  </a:rPr>
                  <a:t>If Exactly1</a:t>
                </a:r>
                <a:r>
                  <a:rPr lang="en-US" sz="2400" dirty="0">
                    <a:solidFill>
                      <a:prstClr val="black"/>
                    </a:solidFill>
                    <a:latin typeface="Calibri"/>
                  </a:rPr>
                  <a:t> then </a:t>
                </a:r>
                <a:r>
                  <a:rPr lang="en-US" sz="2400" dirty="0">
                    <a:solidFill>
                      <a:srgbClr val="00B050"/>
                    </a:solidFill>
                    <a:latin typeface="Calibri"/>
                  </a:rPr>
                  <a:t>exactly one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400">
                            <a:solidFill>
                              <a:srgbClr val="00B050"/>
                            </a:solidFill>
                            <a:latin typeface="Cambria Math"/>
                          </a:rPr>
                          <m:t>s</m:t>
                        </m:r>
                      </m:e>
                      <m:sup>
                        <m:r>
                          <a:rPr lang="en-US" sz="2400">
                            <a:solidFill>
                              <a:srgbClr val="00B050"/>
                            </a:solidFill>
                            <a:latin typeface="Cambria Math"/>
                          </a:rPr>
                          <m:t>0</m:t>
                        </m:r>
                      </m:sup>
                    </m:sSup>
                    <m:r>
                      <a:rPr lang="en-US" sz="2400">
                        <a:solidFill>
                          <a:srgbClr val="00B050"/>
                        </a:solidFill>
                        <a:latin typeface="Cambria Math"/>
                      </a:rPr>
                      <m:t>,</m:t>
                    </m:r>
                    <m:sSup>
                      <m:sSupPr>
                        <m:ctrlPr>
                          <a:rPr lang="en-US" sz="2400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400">
                            <a:solidFill>
                              <a:srgbClr val="00B050"/>
                            </a:solidFill>
                            <a:latin typeface="Cambria Math"/>
                          </a:rPr>
                          <m:t>s</m:t>
                        </m:r>
                      </m:e>
                      <m:sup>
                        <m:r>
                          <a:rPr lang="en-US" sz="2400">
                            <a:solidFill>
                              <a:srgbClr val="00B050"/>
                            </a:solidFill>
                            <a:latin typeface="Cambria Math"/>
                          </a:rPr>
                          <m:t>1</m:t>
                        </m:r>
                      </m:sup>
                    </m:sSup>
                  </m:oMath>
                </a14:m>
                <a:r>
                  <a:rPr lang="en-US" sz="2400" dirty="0">
                    <a:solidFill>
                      <a:srgbClr val="00B050"/>
                    </a:solidFill>
                    <a:latin typeface="Calibri"/>
                  </a:rPr>
                  <a:t> is zero</a:t>
                </a:r>
                <a:endParaRPr lang="en-US" sz="2400" dirty="0">
                  <a:solidFill>
                    <a:prstClr val="black"/>
                  </a:solidFill>
                  <a:latin typeface="Calibri"/>
                </a:endParaRPr>
              </a:p>
              <a:p>
                <a:pPr marL="257175" indent="-257175" defTabSz="685800">
                  <a:buFont typeface="Wingdings" panose="05000000000000000000" pitchFamily="2" charset="2"/>
                  <a:buChar char="§"/>
                </a:pPr>
                <a:r>
                  <a:rPr lang="en-US" sz="2400" dirty="0">
                    <a:solidFill>
                      <a:srgbClr val="7030A0"/>
                    </a:solidFill>
                    <a:latin typeface="Calibri"/>
                  </a:rPr>
                  <a:t>Else</a:t>
                </a:r>
                <a:r>
                  <a:rPr lang="en-US" sz="2400" dirty="0">
                    <a:solidFill>
                      <a:prstClr val="black"/>
                    </a:solidFill>
                    <a:latin typeface="Calibri"/>
                  </a:rPr>
                  <a:t>, this happens with probability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</a:rPr>
                      <m:t>≤</m:t>
                    </m:r>
                    <m:f>
                      <m:f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endParaRPr lang="en-US" sz="2400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8750" y="3272142"/>
                <a:ext cx="6172200" cy="1666659"/>
              </a:xfrm>
              <a:prstGeom prst="rect">
                <a:avLst/>
              </a:prstGeom>
              <a:blipFill>
                <a:blip r:embed="rId3"/>
                <a:stretch>
                  <a:fillRect l="-1876" t="-3663"/>
                </a:stretch>
              </a:blipFill>
              <a:ln w="1905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3234571" y="5342879"/>
            <a:ext cx="25975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/>
            <a:r>
              <a:rPr lang="en-US" sz="2400" dirty="0">
                <a:solidFill>
                  <a:srgbClr val="FF0000"/>
                </a:solidFill>
                <a:latin typeface="Calibri"/>
              </a:rPr>
              <a:t>How to boost this ?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r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t>Edith Cohen     Lecture3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EA42A772-9468-4D55-ACCB-FE381C55902D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 defTabSz="685800"/>
              <a:t>7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705932" y="1810985"/>
                <a:ext cx="20401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6858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2"/>
                                <m:mcJc m:val="center"/>
                              </m:mcPr>
                            </m:mc>
                          </m:mcs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n-US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  <m:r>
                              <m:rPr>
                                <m:brk m:alnAt="7"/>
                              </m:rP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(</m:t>
                            </m:r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1</m:t>
                            </m:r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)</m:t>
                            </m:r>
                          </m:e>
                          <m:e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             </m:t>
                            </m:r>
                            <m:r>
                              <a:rPr lang="en-US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  <m:d>
                              <m:dPr>
                                <m:ctrlP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e>
                            </m:d>
                          </m:e>
                        </m:mr>
                      </m:m>
                    </m:oMath>
                  </m:oMathPara>
                </a14:m>
                <a:endParaRPr lang="en-US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5932" y="1810985"/>
                <a:ext cx="2040110" cy="369332"/>
              </a:xfrm>
              <a:prstGeom prst="rect">
                <a:avLst/>
              </a:prstGeom>
              <a:blipFill>
                <a:blip r:embed="rId4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880574" y="1822018"/>
                <a:ext cx="138287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6858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2"/>
                                <m:mcJc m:val="center"/>
                              </m:mcPr>
                            </m:mc>
                          </m:mcs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⋯     </m:t>
                            </m:r>
                          </m:e>
                          <m:e>
                            <m:r>
                              <a:rPr lang="en-US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  <m:d>
                              <m:dPr>
                                <m:ctrlP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𝑛</m:t>
                                </m:r>
                              </m:e>
                            </m:d>
                          </m:e>
                        </m:mr>
                      </m:m>
                    </m:oMath>
                  </m:oMathPara>
                </a14:m>
                <a:endParaRPr lang="en-US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0574" y="1822018"/>
                <a:ext cx="1382878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556235" y="2200854"/>
                <a:ext cx="233506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6858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2"/>
                                <m:mcJc m:val="center"/>
                              </m:mcPr>
                            </m:mc>
                          </m:mcs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n-US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m:rPr>
                                <m:brk m:alnAt="7"/>
                              </m:rPr>
                              <a:rPr lang="en-US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m:rPr>
                                <m:brk m:alnAt="7"/>
                              </m:rPr>
                              <a:rPr lang="en-US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  <m:r>
                              <m:rPr>
                                <m:brk m:alnAt="7"/>
                              </m:rP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(</m:t>
                            </m:r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1</m:t>
                            </m:r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)</m:t>
                            </m:r>
                          </m:e>
                          <m:e>
                            <m:r>
                              <a:rPr lang="en-US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   </m:t>
                            </m:r>
                            <m:r>
                              <a:rPr lang="en-US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US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  <m:d>
                              <m:dPr>
                                <m:ctrlP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e>
                            </m:d>
                          </m:e>
                        </m:mr>
                      </m:m>
                    </m:oMath>
                  </m:oMathPara>
                </a14:m>
                <a:endParaRPr lang="en-US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6235" y="2200854"/>
                <a:ext cx="2335062" cy="369332"/>
              </a:xfrm>
              <a:prstGeom prst="rect">
                <a:avLst/>
              </a:prstGeom>
              <a:blipFill>
                <a:blip r:embed="rId6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812155" y="2200854"/>
                <a:ext cx="16842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6858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m>
                        <m:mPr>
                          <m:mcs>
                            <m:mc>
                              <m:mcPr>
                                <m:count m:val="2"/>
                                <m:mcJc m:val="center"/>
                              </m:mcPr>
                            </m:mc>
                          </m:mcs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⋯</m:t>
                            </m:r>
                          </m:e>
                          <m:e>
                            <m:r>
                              <a:rPr lang="en-US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US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  <m:d>
                              <m:dPr>
                                <m:ctrlP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𝑛</m:t>
                                </m:r>
                              </m:e>
                            </m:d>
                          </m:e>
                        </m:mr>
                      </m:m>
                    </m:oMath>
                  </m:oMathPara>
                </a14:m>
                <a:endParaRPr lang="en-US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2155" y="2200854"/>
                <a:ext cx="1684243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7223065" y="1713231"/>
                <a:ext cx="342223" cy="4154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defTabSz="6858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1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1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p>
                          <m:r>
                            <a:rPr lang="en-US" sz="21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en-US" sz="2100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3065" y="1713231"/>
                <a:ext cx="342223" cy="415498"/>
              </a:xfrm>
              <a:prstGeom prst="rect">
                <a:avLst/>
              </a:prstGeom>
              <a:blipFill>
                <a:blip r:embed="rId8"/>
                <a:stretch>
                  <a:fillRect r="-178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7186641" y="2151609"/>
                <a:ext cx="502573" cy="4154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defTabSz="6858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1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1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p>
                          <m:r>
                            <a:rPr lang="en-US" sz="21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</m:oMath>
                  </m:oMathPara>
                </a14:m>
                <a:endParaRPr lang="en-US" sz="2100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6641" y="2151609"/>
                <a:ext cx="502573" cy="41549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413986" y="1885499"/>
                <a:ext cx="48282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6858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sz="2400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3986" y="1885499"/>
                <a:ext cx="482824" cy="46166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Double Bracket 16"/>
          <p:cNvSpPr/>
          <p:nvPr/>
        </p:nvSpPr>
        <p:spPr>
          <a:xfrm>
            <a:off x="5808918" y="1604110"/>
            <a:ext cx="443638" cy="1959705"/>
          </a:xfrm>
          <a:prstGeom prst="bracketPair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685800"/>
            <a:endParaRPr lang="en-US" sz="2000">
              <a:solidFill>
                <a:prstClr val="black"/>
              </a:solidFill>
              <a:latin typeface="Calibri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5821167" y="2226679"/>
                <a:ext cx="38587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defTabSz="6858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>
                          <a:solidFill>
                            <a:prstClr val="black"/>
                          </a:solidFill>
                          <a:latin typeface="Cambria Math"/>
                        </a:rPr>
                        <m:t>𝑏</m:t>
                      </m:r>
                    </m:oMath>
                  </m:oMathPara>
                </a14:m>
                <a:endParaRPr lang="en-US" sz="2000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1167" y="2226679"/>
                <a:ext cx="385875" cy="40011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Double Bracket 18"/>
          <p:cNvSpPr/>
          <p:nvPr/>
        </p:nvSpPr>
        <p:spPr>
          <a:xfrm>
            <a:off x="1384785" y="1619445"/>
            <a:ext cx="4111613" cy="1170649"/>
          </a:xfrm>
          <a:prstGeom prst="bracketPair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685800"/>
            <a:endParaRPr lang="en-US" sz="135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Double Bracket 19"/>
          <p:cNvSpPr/>
          <p:nvPr/>
        </p:nvSpPr>
        <p:spPr>
          <a:xfrm>
            <a:off x="7164886" y="1537681"/>
            <a:ext cx="506869" cy="1182078"/>
          </a:xfrm>
          <a:prstGeom prst="bracketPair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685800"/>
            <a:endParaRPr lang="en-US" sz="200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15253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 smtClean="0">
                <a:latin typeface="Comic Sans MS" panose="030F0702030302020204" pitchFamily="66" charset="0"/>
              </a:rPr>
              <a:t>Use many </a:t>
            </a:r>
            <a:r>
              <a:rPr lang="en-US" sz="4400" dirty="0" err="1" smtClean="0">
                <a:latin typeface="Comic Sans MS" panose="030F0702030302020204" pitchFamily="66" charset="0"/>
              </a:rPr>
              <a:t>ind.</a:t>
            </a:r>
            <a:r>
              <a:rPr lang="en-US" sz="4400" dirty="0" smtClean="0">
                <a:latin typeface="Comic Sans MS" panose="030F0702030302020204" pitchFamily="66" charset="0"/>
              </a:rPr>
              <a:t> hash functions</a:t>
            </a:r>
            <a:endParaRPr lang="en-US" sz="4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200635" y="5350000"/>
                <a:ext cx="6216165" cy="685799"/>
              </a:xfrm>
              <a:ln w="19050">
                <a:noFill/>
              </a:ln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dirty="0" smtClean="0">
                    <a:solidFill>
                      <a:schemeClr val="tx2"/>
                    </a:solidFill>
                  </a:rPr>
                  <a:t>Sketch: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𝑠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𝑗</m:t>
                        </m:r>
                      </m:sub>
                      <m:sup>
                        <m:r>
                          <a:rPr lang="en-US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0</m:t>
                        </m:r>
                      </m:sup>
                    </m:sSubSup>
                    <m:r>
                      <a:rPr lang="en-US" b="0" i="1" smtClean="0">
                        <a:solidFill>
                          <a:schemeClr val="tx2"/>
                        </a:solidFill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US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|</m:t>
                        </m:r>
                        <m:sSub>
                          <m:sSubPr>
                            <m:ctrlPr>
                              <a:rPr lang="en-US" b="0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h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𝑗</m:t>
                            </m:r>
                          </m:sub>
                        </m:sSub>
                        <m:d>
                          <m:dPr>
                            <m:ctrlPr>
                              <a:rPr lang="en-US" b="0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𝑖</m:t>
                            </m:r>
                          </m:e>
                        </m:d>
                        <m:r>
                          <a:rPr lang="en-US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0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b="0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𝑏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dirty="0" smtClean="0">
                    <a:solidFill>
                      <a:schemeClr val="tx2"/>
                    </a:solidFill>
                  </a:rPr>
                  <a:t>  ,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𝑠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𝑗</m:t>
                        </m:r>
                      </m:sub>
                      <m:sup>
                        <m:r>
                          <a:rPr lang="en-US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1</m:t>
                        </m:r>
                      </m:sup>
                    </m:sSubSup>
                    <m:r>
                      <a:rPr lang="en-US" b="0" i="1" smtClean="0">
                        <a:solidFill>
                          <a:schemeClr val="tx2"/>
                        </a:solidFill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US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|</m:t>
                        </m:r>
                        <m:sSub>
                          <m:sSubPr>
                            <m:ctrlPr>
                              <a:rPr lang="en-US" b="0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h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𝑗</m:t>
                            </m:r>
                          </m:sub>
                        </m:sSub>
                        <m:d>
                          <m:dPr>
                            <m:ctrlPr>
                              <a:rPr lang="en-US" b="0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𝑖</m:t>
                            </m:r>
                          </m:e>
                        </m:d>
                        <m:r>
                          <a:rPr lang="en-US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1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b="0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𝑏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endParaRPr lang="en-US" dirty="0" smtClean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00635" y="5350000"/>
                <a:ext cx="6216165" cy="685799"/>
              </a:xfrm>
              <a:blipFill>
                <a:blip r:embed="rId3"/>
                <a:stretch>
                  <a:fillRect l="-1569" t="-3571"/>
                </a:stretch>
              </a:blipFill>
              <a:ln w="1905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2"/>
              <p:cNvSpPr txBox="1">
                <a:spLocks/>
              </p:cNvSpPr>
              <p:nvPr/>
            </p:nvSpPr>
            <p:spPr>
              <a:xfrm>
                <a:off x="1214740" y="1474453"/>
                <a:ext cx="6172200" cy="571500"/>
              </a:xfrm>
              <a:prstGeom prst="rect">
                <a:avLst/>
              </a:prstGeom>
              <a:ln w="19050">
                <a:noFill/>
              </a:ln>
            </p:spPr>
            <p:txBody>
              <a:bodyPr vert="horz" lIns="68580" tIns="34290" rIns="68580" bIns="3429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defTabSz="685800">
                  <a:buNone/>
                </a:pPr>
                <a14:m>
                  <m:oMath xmlns:m="http://schemas.openxmlformats.org/officeDocument/2006/math"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</a:rPr>
                      <m:t>𝑘</m:t>
                    </m:r>
                  </m:oMath>
                </a14:m>
                <a:r>
                  <a:rPr lang="en-US" sz="2400" dirty="0">
                    <a:solidFill>
                      <a:prstClr val="black"/>
                    </a:solidFill>
                    <a:latin typeface="Calibri"/>
                  </a:rPr>
                  <a:t> </a:t>
                </a:r>
                <a:r>
                  <a:rPr lang="en-US" sz="2400" dirty="0" smtClean="0">
                    <a:solidFill>
                      <a:prstClr val="black"/>
                    </a:solidFill>
                    <a:latin typeface="Calibri"/>
                  </a:rPr>
                  <a:t>independent random functions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</a:rPr>
                      <m:t>,…,</m:t>
                    </m:r>
                    <m:sSub>
                      <m:sSub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𝑘</m:t>
                        </m:r>
                      </m:sub>
                    </m:sSub>
                  </m:oMath>
                </a14:m>
                <a:endParaRPr lang="en-US" sz="2400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1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4740" y="1474453"/>
                <a:ext cx="6172200" cy="571500"/>
              </a:xfrm>
              <a:prstGeom prst="rect">
                <a:avLst/>
              </a:prstGeom>
              <a:blipFill>
                <a:blip r:embed="rId4"/>
                <a:stretch>
                  <a:fillRect l="-592" t="-10638" b="-2128"/>
                </a:stretch>
              </a:blipFill>
              <a:ln w="1905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635597" y="2296001"/>
                <a:ext cx="22361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6858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2"/>
                                <m:mcJc m:val="center"/>
                              </m:mcPr>
                            </m:mc>
                          </m:mcs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sSub>
                              <m:sSubPr>
                                <m:ctrlP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h</m:t>
                                </m:r>
                              </m:e>
                              <m:sub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r>
                              <m:rPr>
                                <m:brk m:alnAt="7"/>
                              </m:rP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(</m:t>
                            </m:r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1</m:t>
                            </m:r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)</m:t>
                            </m:r>
                          </m:e>
                          <m:e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             </m:t>
                            </m:r>
                            <m:sSub>
                              <m:sSubPr>
                                <m:ctrlP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h</m:t>
                                </m:r>
                              </m:e>
                              <m:sub>
                                <m: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e>
                            </m:d>
                          </m:e>
                        </m:mr>
                      </m:m>
                    </m:oMath>
                  </m:oMathPara>
                </a14:m>
                <a:endParaRPr lang="en-US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5597" y="2296001"/>
                <a:ext cx="2236190" cy="369332"/>
              </a:xfrm>
              <a:prstGeom prst="rect">
                <a:avLst/>
              </a:prstGeom>
              <a:blipFill>
                <a:blip r:embed="rId5"/>
                <a:stretch>
                  <a:fillRect b="-1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810239" y="2307034"/>
                <a:ext cx="14809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6858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2"/>
                                <m:mcJc m:val="center"/>
                              </m:mcPr>
                            </m:mc>
                          </m:mcs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⋯     </m:t>
                            </m:r>
                          </m:e>
                          <m:e>
                            <m:sSub>
                              <m:sSubPr>
                                <m:ctrlP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h</m:t>
                                </m:r>
                              </m:e>
                              <m:sub>
                                <m: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𝑛</m:t>
                                </m:r>
                              </m:e>
                            </m:d>
                          </m:e>
                        </m:mr>
                      </m:m>
                    </m:oMath>
                  </m:oMathPara>
                </a14:m>
                <a:endParaRPr lang="en-US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239" y="2307034"/>
                <a:ext cx="1480918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485900" y="2685870"/>
                <a:ext cx="237725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6858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2"/>
                                <m:mcJc m:val="center"/>
                              </m:mcPr>
                            </m:mc>
                          </m:mcs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sSub>
                              <m:sSubPr>
                                <m:ctrlP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  <m: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−</m:t>
                                </m:r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h</m:t>
                                </m:r>
                              </m:e>
                              <m:sub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r>
                              <m:rPr>
                                <m:brk m:alnAt="7"/>
                              </m:rP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(</m:t>
                            </m:r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1</m:t>
                            </m:r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)</m:t>
                            </m:r>
                          </m:e>
                          <m:e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1</m:t>
                            </m:r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h</m:t>
                                </m:r>
                              </m:e>
                              <m:sub>
                                <m: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e>
                            </m:d>
                          </m:e>
                        </m:mr>
                      </m:m>
                    </m:oMath>
                  </m:oMathPara>
                </a14:m>
                <a:endParaRPr lang="en-US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5900" y="2685870"/>
                <a:ext cx="2377254" cy="369332"/>
              </a:xfrm>
              <a:prstGeom prst="rect">
                <a:avLst/>
              </a:prstGeom>
              <a:blipFill>
                <a:blip r:embed="rId7"/>
                <a:stretch>
                  <a:fillRect b="-1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829372" y="2685870"/>
                <a:ext cx="16283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6858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2"/>
                                <m:mcJc m:val="center"/>
                              </m:mcPr>
                            </m:mc>
                          </m:mcs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⋯</m:t>
                            </m:r>
                          </m:e>
                          <m:e>
                            <m:sSub>
                              <m:sSubPr>
                                <m:ctrlP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  <m: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h</m:t>
                                </m:r>
                              </m:e>
                              <m:sub>
                                <m: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𝑛</m:t>
                                </m:r>
                              </m:e>
                            </m:d>
                          </m:e>
                        </m:mr>
                      </m:m>
                    </m:oMath>
                  </m:oMathPara>
                </a14:m>
                <a:endParaRPr lang="en-US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9372" y="2685870"/>
                <a:ext cx="1628394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689242" y="3210402"/>
                <a:ext cx="219553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6858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2"/>
                                <m:mcJc m:val="center"/>
                              </m:mcPr>
                            </m:mc>
                          </m:mcs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sSub>
                              <m:sSubPr>
                                <m:ctrlP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h</m:t>
                                </m:r>
                              </m:e>
                              <m:sub>
                                <m: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  <m:r>
                              <m:rPr>
                                <m:brk m:alnAt="7"/>
                              </m:rP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(</m:t>
                            </m:r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1</m:t>
                            </m:r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)</m:t>
                            </m:r>
                          </m:e>
                          <m:e>
                            <m:sSub>
                              <m:sSubPr>
                                <m:ctrlP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            </m:t>
                                </m:r>
                                <m: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h</m:t>
                                </m:r>
                              </m:e>
                              <m:sub>
                                <m: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e>
                            </m:d>
                          </m:e>
                        </m:mr>
                      </m:m>
                    </m:oMath>
                  </m:oMathPara>
                </a14:m>
                <a:endParaRPr lang="en-US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9242" y="3210402"/>
                <a:ext cx="2195537" cy="369332"/>
              </a:xfrm>
              <a:prstGeom prst="rect">
                <a:avLst/>
              </a:prstGeom>
              <a:blipFill>
                <a:blip r:embed="rId9"/>
                <a:stretch>
                  <a:fillRect b="-1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535369" y="3584687"/>
                <a:ext cx="23878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6858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2"/>
                                <m:mcJc m:val="center"/>
                              </m:mcPr>
                            </m:mc>
                          </m:mcs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sSub>
                              <m:sSubPr>
                                <m:ctrlP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  <m: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−</m:t>
                                </m:r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h</m:t>
                                </m:r>
                              </m:e>
                              <m:sub>
                                <m: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  <m:r>
                              <m:rPr>
                                <m:brk m:alnAt="7"/>
                              </m:rP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(</m:t>
                            </m:r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1</m:t>
                            </m:r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)</m:t>
                            </m:r>
                          </m:e>
                          <m:e>
                            <m:sSub>
                              <m:sSubPr>
                                <m:ctrlP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  <m: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h</m:t>
                                </m:r>
                              </m:e>
                              <m:sub>
                                <m: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e>
                            </m:d>
                          </m:e>
                        </m:mr>
                      </m:m>
                    </m:oMath>
                  </m:oMathPara>
                </a14:m>
                <a:endParaRPr lang="en-US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5369" y="3584687"/>
                <a:ext cx="2387898" cy="369332"/>
              </a:xfrm>
              <a:prstGeom prst="rect">
                <a:avLst/>
              </a:prstGeom>
              <a:blipFill>
                <a:blip r:embed="rId10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816576" y="3189199"/>
                <a:ext cx="148624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6858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2"/>
                                <m:mcJc m:val="center"/>
                              </m:mcPr>
                            </m:mc>
                          </m:mcs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⋯    </m:t>
                            </m:r>
                          </m:e>
                          <m:e>
                            <m:sSub>
                              <m:sSubPr>
                                <m:ctrlP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h</m:t>
                                </m:r>
                              </m:e>
                              <m:sub>
                                <m: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𝑛</m:t>
                                </m:r>
                              </m:e>
                            </m:d>
                          </m:e>
                        </m:mr>
                      </m:m>
                    </m:oMath>
                  </m:oMathPara>
                </a14:m>
                <a:endParaRPr lang="en-US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6576" y="3189199"/>
                <a:ext cx="1486241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531933" y="3976223"/>
                <a:ext cx="328936" cy="415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6858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100" i="1">
                          <a:solidFill>
                            <a:prstClr val="black"/>
                          </a:solidFill>
                          <a:latin typeface="Cambria Math"/>
                        </a:rPr>
                        <m:t>⋮</m:t>
                      </m:r>
                    </m:oMath>
                  </m:oMathPara>
                </a14:m>
                <a:endParaRPr lang="en-US" sz="2100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1933" y="3976223"/>
                <a:ext cx="328936" cy="41549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535370" y="4368638"/>
                <a:ext cx="24073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6858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2"/>
                                <m:mcJc m:val="center"/>
                              </m:mcPr>
                            </m:mc>
                          </m:mcs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sSub>
                              <m:sSubPr>
                                <m:ctrlP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  <m: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−</m:t>
                                </m:r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h</m:t>
                                </m:r>
                              </m:e>
                              <m:sub>
                                <m: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𝑘</m:t>
                                </m:r>
                              </m:sub>
                            </m:sSub>
                            <m:r>
                              <m:rPr>
                                <m:brk m:alnAt="7"/>
                              </m:rP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(</m:t>
                            </m:r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1</m:t>
                            </m:r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)</m:t>
                            </m:r>
                          </m:e>
                          <m:e>
                            <m:sSub>
                              <m:sSubPr>
                                <m:ctrlP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  <m: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h</m:t>
                                </m:r>
                              </m:e>
                              <m:sub>
                                <m: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𝑘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e>
                            </m:d>
                          </m:e>
                        </m:mr>
                      </m:m>
                    </m:oMath>
                  </m:oMathPara>
                </a14:m>
                <a:endParaRPr lang="en-US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5370" y="4368638"/>
                <a:ext cx="2407390" cy="369332"/>
              </a:xfrm>
              <a:prstGeom prst="rect">
                <a:avLst/>
              </a:prstGeom>
              <a:blipFill>
                <a:blip r:embed="rId13"/>
                <a:stretch>
                  <a:fillRect b="-1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240622" y="3949449"/>
                <a:ext cx="328936" cy="415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6858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100" i="1">
                          <a:solidFill>
                            <a:prstClr val="black"/>
                          </a:solidFill>
                          <a:latin typeface="Cambria Math"/>
                        </a:rPr>
                        <m:t>⋮</m:t>
                      </m:r>
                    </m:oMath>
                  </m:oMathPara>
                </a14:m>
                <a:endParaRPr lang="en-US" sz="2100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0622" y="3949449"/>
                <a:ext cx="328936" cy="415498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848824" y="3591633"/>
                <a:ext cx="163371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6858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2"/>
                                <m:mcJc m:val="center"/>
                              </m:mcPr>
                            </m:mc>
                          </m:mcs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⋯</m:t>
                            </m:r>
                          </m:e>
                          <m:e>
                            <m:sSub>
                              <m:sSubPr>
                                <m:ctrlP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  <m: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h</m:t>
                                </m:r>
                              </m:e>
                              <m:sub>
                                <m: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𝑛</m:t>
                                </m:r>
                              </m:e>
                            </m:d>
                          </m:e>
                        </m:mr>
                      </m:m>
                    </m:oMath>
                  </m:oMathPara>
                </a14:m>
                <a:endParaRPr lang="en-US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8824" y="3591633"/>
                <a:ext cx="1633717" cy="36933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859467" y="4375586"/>
                <a:ext cx="164346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6858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2"/>
                                <m:mcJc m:val="center"/>
                              </m:mcPr>
                            </m:mc>
                          </m:mcs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⋯</m:t>
                            </m:r>
                          </m:e>
                          <m:e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1</m:t>
                            </m:r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h</m:t>
                                </m:r>
                              </m:e>
                              <m:sub>
                                <m: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𝑘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𝑛</m:t>
                                </m:r>
                              </m:e>
                            </m:d>
                          </m:e>
                        </m:mr>
                      </m:m>
                    </m:oMath>
                  </m:oMathPara>
                </a14:m>
                <a:endParaRPr lang="en-US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9467" y="4375586"/>
                <a:ext cx="1643463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7152731" y="2198247"/>
                <a:ext cx="508344" cy="4211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defTabSz="6858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1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1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US" sz="21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  <m:sup>
                          <m:r>
                            <a:rPr lang="en-US" sz="21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0</m:t>
                          </m:r>
                        </m:sup>
                      </m:sSubSup>
                    </m:oMath>
                  </m:oMathPara>
                </a14:m>
                <a:endParaRPr lang="en-US" sz="2100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2731" y="2198247"/>
                <a:ext cx="508344" cy="421141"/>
              </a:xfrm>
              <a:prstGeom prst="rect">
                <a:avLst/>
              </a:prstGeom>
              <a:blipFill>
                <a:blip r:embed="rId17"/>
                <a:stretch>
                  <a:fillRect b="-14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7184402" y="2636625"/>
                <a:ext cx="502573" cy="4185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defTabSz="6858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1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1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US" sz="21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  <m:sup>
                          <m:r>
                            <a:rPr lang="en-US" sz="21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sup>
                      </m:sSubSup>
                    </m:oMath>
                  </m:oMathPara>
                </a14:m>
                <a:endParaRPr lang="en-US" sz="2100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4402" y="2636625"/>
                <a:ext cx="502573" cy="418576"/>
              </a:xfrm>
              <a:prstGeom prst="rect">
                <a:avLst/>
              </a:prstGeom>
              <a:blipFill>
                <a:blip r:embed="rId18"/>
                <a:stretch>
                  <a:fillRect b="-29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7172220" y="3476486"/>
                <a:ext cx="502573" cy="4191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defTabSz="6858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1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1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US" sz="21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  <m:sup>
                          <m:r>
                            <a:rPr lang="en-US" sz="21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sup>
                      </m:sSubSup>
                    </m:oMath>
                  </m:oMathPara>
                </a14:m>
                <a:endParaRPr lang="en-US" sz="2100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2220" y="3476486"/>
                <a:ext cx="502573" cy="419154"/>
              </a:xfrm>
              <a:prstGeom prst="rect">
                <a:avLst/>
              </a:prstGeom>
              <a:blipFill>
                <a:blip r:embed="rId19"/>
                <a:stretch>
                  <a:fillRect b="-14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7159090" y="3077724"/>
                <a:ext cx="508344" cy="4218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defTabSz="6858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1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1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US" sz="21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  <m:sup>
                          <m:r>
                            <a:rPr lang="en-US" sz="21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0</m:t>
                          </m:r>
                        </m:sup>
                      </m:sSubSup>
                    </m:oMath>
                  </m:oMathPara>
                </a14:m>
                <a:endParaRPr lang="en-US" sz="2100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9090" y="3077724"/>
                <a:ext cx="508344" cy="421847"/>
              </a:xfrm>
              <a:prstGeom prst="rect">
                <a:avLst/>
              </a:prstGeom>
              <a:blipFill>
                <a:blip r:embed="rId20"/>
                <a:stretch>
                  <a:fillRect b="-14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7166588" y="4326986"/>
                <a:ext cx="502573" cy="42755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defTabSz="6858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1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1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US" sz="21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𝑘</m:t>
                          </m:r>
                        </m:sub>
                        <m:sup>
                          <m:r>
                            <a:rPr lang="en-US" sz="21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sup>
                      </m:sSubSup>
                    </m:oMath>
                  </m:oMathPara>
                </a14:m>
                <a:endParaRPr lang="en-US" sz="2100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6588" y="4326986"/>
                <a:ext cx="502573" cy="427553"/>
              </a:xfrm>
              <a:prstGeom prst="rect">
                <a:avLst/>
              </a:prstGeom>
              <a:blipFill>
                <a:blip r:embed="rId21"/>
                <a:stretch>
                  <a:fillRect b="-28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7260307" y="3935220"/>
                <a:ext cx="328936" cy="415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6858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100" i="1">
                          <a:solidFill>
                            <a:prstClr val="black"/>
                          </a:solidFill>
                          <a:latin typeface="Cambria Math"/>
                        </a:rPr>
                        <m:t>⋮</m:t>
                      </m:r>
                    </m:oMath>
                  </m:oMathPara>
                </a14:m>
                <a:endParaRPr lang="en-US" sz="2100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0307" y="3935220"/>
                <a:ext cx="328936" cy="415498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Double Bracket 30"/>
          <p:cNvSpPr/>
          <p:nvPr/>
        </p:nvSpPr>
        <p:spPr>
          <a:xfrm>
            <a:off x="5725379" y="2070006"/>
            <a:ext cx="402327" cy="3367721"/>
          </a:xfrm>
          <a:prstGeom prst="bracketPair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685800"/>
            <a:endParaRPr lang="en-US" sz="1350">
              <a:solidFill>
                <a:prstClr val="black"/>
              </a:solidFill>
              <a:latin typeface="Calibri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6343651" y="3277106"/>
                <a:ext cx="48282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6858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sz="2400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3651" y="3277106"/>
                <a:ext cx="482824" cy="461665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Double Bracket 35"/>
          <p:cNvSpPr/>
          <p:nvPr/>
        </p:nvSpPr>
        <p:spPr>
          <a:xfrm>
            <a:off x="1384785" y="2070007"/>
            <a:ext cx="4111613" cy="2832699"/>
          </a:xfrm>
          <a:prstGeom prst="bracketPair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685800"/>
            <a:endParaRPr lang="en-US" sz="1350">
              <a:solidFill>
                <a:prstClr val="black"/>
              </a:solidFill>
              <a:latin typeface="Calibri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5733615" y="3305410"/>
                <a:ext cx="38587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defTabSz="6858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>
                          <a:solidFill>
                            <a:prstClr val="black"/>
                          </a:solidFill>
                          <a:latin typeface="Cambria Math"/>
                        </a:rPr>
                        <m:t>𝑏</m:t>
                      </m:r>
                    </m:oMath>
                  </m:oMathPara>
                </a14:m>
                <a:endParaRPr lang="en-US" sz="2000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3615" y="3305410"/>
                <a:ext cx="385875" cy="400110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Double Bracket 37"/>
          <p:cNvSpPr/>
          <p:nvPr/>
        </p:nvSpPr>
        <p:spPr>
          <a:xfrm>
            <a:off x="7200742" y="2037581"/>
            <a:ext cx="494197" cy="2865125"/>
          </a:xfrm>
          <a:prstGeom prst="bracketPair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685800"/>
            <a:endParaRPr lang="en-US" sz="1350">
              <a:solidFill>
                <a:prstClr val="black"/>
              </a:solidFill>
              <a:latin typeface="Calibri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1250712" y="5932283"/>
                <a:ext cx="7513910" cy="5257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defTabSz="685800"/>
                <a:r>
                  <a:rPr lang="en-US" sz="2400" dirty="0" smtClean="0">
                    <a:solidFill>
                      <a:srgbClr val="FF0000"/>
                    </a:solidFill>
                  </a:rPr>
                  <a:t>If </a:t>
                </a:r>
                <a14:m>
                  <m:oMath xmlns:m="http://schemas.openxmlformats.org/officeDocument/2006/math">
                    <m:r>
                      <a:rPr lang="en-US" sz="2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∀</m:t>
                    </m:r>
                    <m:r>
                      <a:rPr lang="en-US" sz="2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sz="2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 smtClean="0">
                    <a:solidFill>
                      <a:srgbClr val="FF0000"/>
                    </a:solidFill>
                  </a:rPr>
                  <a:t>exactly </a:t>
                </a:r>
                <a:r>
                  <a:rPr lang="en-US" sz="2400" dirty="0">
                    <a:solidFill>
                      <a:srgbClr val="FF0000"/>
                    </a:solidFill>
                  </a:rPr>
                  <a:t>one of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𝑠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  <m:sup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0</m:t>
                        </m:r>
                      </m:sup>
                    </m:sSubSup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</a:rPr>
                      <m:t>,</m:t>
                    </m:r>
                    <m:sSubSup>
                      <m:sSubSupPr>
                        <m:ctrlP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𝑠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  <m:sup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1</m:t>
                        </m:r>
                      </m:sup>
                    </m:sSubSup>
                  </m:oMath>
                </a14:m>
                <a:r>
                  <a:rPr lang="en-US" sz="2400" dirty="0">
                    <a:solidFill>
                      <a:prstClr val="black"/>
                    </a:solidFill>
                  </a:rPr>
                  <a:t> is 0, return yes.  </a:t>
                </a: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0712" y="5932283"/>
                <a:ext cx="7513910" cy="525785"/>
              </a:xfrm>
              <a:prstGeom prst="rect">
                <a:avLst/>
              </a:prstGeom>
              <a:blipFill>
                <a:blip r:embed="rId25"/>
                <a:stretch>
                  <a:fillRect l="-1217" t="-4651" b="-186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67413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Comic Sans MS" panose="030F0702030302020204" pitchFamily="66" charset="0"/>
              </a:rPr>
              <a:t>Analysis</a:t>
            </a:r>
            <a:endParaRPr lang="en-US" sz="4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1443896" y="2779839"/>
                <a:ext cx="6172200" cy="580776"/>
              </a:xfrm>
              <a:prstGeom prst="rect">
                <a:avLst/>
              </a:prstGeom>
              <a:ln w="19050">
                <a:noFill/>
              </a:ln>
            </p:spPr>
            <p:txBody>
              <a:bodyPr vert="horz" lIns="68580" tIns="34290" rIns="68580" bIns="3429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defTabSz="685800">
                  <a:buNone/>
                </a:pPr>
                <a:r>
                  <a:rPr lang="en-US" sz="24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With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</a:rPr>
                      <m:t>𝑘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</a:rPr>
                      <m:t>𝑂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</a:rPr>
                      <m:t>(</m:t>
                    </m:r>
                    <m:func>
                      <m:func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>
                            <a:solidFill>
                              <a:prstClr val="black"/>
                            </a:solidFill>
                            <a:latin typeface="Cambria Math"/>
                          </a:rPr>
                          <m:t>log</m:t>
                        </m:r>
                      </m:fName>
                      <m:e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𝑛</m:t>
                        </m:r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)</m:t>
                        </m:r>
                      </m:e>
                    </m:func>
                  </m:oMath>
                </a14:m>
                <a:r>
                  <a:rPr lang="en-US" sz="24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,  error probability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</a:rPr>
                      <m:t>≤</m:t>
                    </m:r>
                    <m:f>
                      <m:f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>
                            <a:solidFill>
                              <a:prstClr val="black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240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n</m:t>
                            </m:r>
                          </m:e>
                          <m:sup>
                            <m:r>
                              <m:rPr>
                                <m:sty m:val="p"/>
                              </m:rPr>
                              <a:rPr lang="en-US" sz="240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c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24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3896" y="2779839"/>
                <a:ext cx="6172200" cy="580776"/>
              </a:xfrm>
              <a:prstGeom prst="rect">
                <a:avLst/>
              </a:prstGeom>
              <a:blipFill>
                <a:blip r:embed="rId3"/>
                <a:stretch>
                  <a:fillRect l="-1877" b="-14737"/>
                </a:stretch>
              </a:blipFill>
              <a:ln w="1905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2"/>
              <p:cNvSpPr txBox="1">
                <a:spLocks/>
              </p:cNvSpPr>
              <p:nvPr/>
            </p:nvSpPr>
            <p:spPr>
              <a:xfrm>
                <a:off x="1428750" y="1771651"/>
                <a:ext cx="6172200" cy="869949"/>
              </a:xfrm>
              <a:prstGeom prst="rect">
                <a:avLst/>
              </a:prstGeom>
              <a:ln w="19050">
                <a:noFill/>
              </a:ln>
            </p:spPr>
            <p:txBody>
              <a:bodyPr vert="horz" lIns="68580" tIns="34290" rIns="68580" bIns="3429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defTabSz="685800">
                  <a:buNone/>
                </a:pPr>
                <a:r>
                  <a:rPr lang="en-US" sz="2400" dirty="0" smtClean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Error probability </a:t>
                </a:r>
                <a:r>
                  <a:rPr lang="en-US" sz="24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to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</a:rPr>
                      <m:t>≤</m:t>
                    </m:r>
                    <m:sSup>
                      <m:sSup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3</m:t>
                                </m:r>
                              </m:num>
                              <m:den>
                                <m:r>
                                  <a:rPr lang="en-US" sz="24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4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𝑘</m:t>
                        </m:r>
                      </m:sup>
                    </m:sSup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2400" dirty="0" smtClean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:</a:t>
                </a:r>
                <a:endParaRPr lang="en-US" sz="2400" dirty="0">
                  <a:solidFill>
                    <a:prstClr val="black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8750" y="1771651"/>
                <a:ext cx="6172200" cy="869949"/>
              </a:xfrm>
              <a:prstGeom prst="rect">
                <a:avLst/>
              </a:prstGeom>
              <a:blipFill>
                <a:blip r:embed="rId4"/>
                <a:stretch>
                  <a:fillRect l="-1876"/>
                </a:stretch>
              </a:blipFill>
              <a:ln w="1905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EA42A772-9468-4D55-ACCB-FE381C55902D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 defTabSz="685800"/>
              <a:t>9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42129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dirty="0" smtClean="0">
            <a:latin typeface="Comic Sans MS" pitchFamily="66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14516</TotalTime>
  <Words>1448</Words>
  <Application>Microsoft Office PowerPoint</Application>
  <PresentationFormat>On-screen Show (4:3)</PresentationFormat>
  <Paragraphs>370</Paragraphs>
  <Slides>48</Slides>
  <Notes>7</Notes>
  <HiddenSlides>1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7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63" baseType="lpstr">
      <vt:lpstr>Arial</vt:lpstr>
      <vt:lpstr>Calibri</vt:lpstr>
      <vt:lpstr>Cambria Math</vt:lpstr>
      <vt:lpstr>Comic Sans MS</vt:lpstr>
      <vt:lpstr>Symbol</vt:lpstr>
      <vt:lpstr>Times New Roman</vt:lpstr>
      <vt:lpstr>Wingdings</vt:lpstr>
      <vt:lpstr>Office Theme</vt:lpstr>
      <vt:lpstr>1_Office Theme</vt:lpstr>
      <vt:lpstr>3_Office Theme</vt:lpstr>
      <vt:lpstr>4_Office Theme</vt:lpstr>
      <vt:lpstr>2_Office Theme</vt:lpstr>
      <vt:lpstr>5_Office Theme</vt:lpstr>
      <vt:lpstr>6_Office Theme</vt:lpstr>
      <vt:lpstr>Equation</vt:lpstr>
      <vt:lpstr>PowerPoint Presentation</vt:lpstr>
      <vt:lpstr>Linear sketches</vt:lpstr>
      <vt:lpstr>Maintainin a linear sketch</vt:lpstr>
      <vt:lpstr>A warmup</vt:lpstr>
      <vt:lpstr>Exactly1?</vt:lpstr>
      <vt:lpstr>Using a hash function</vt:lpstr>
      <vt:lpstr>Analysis</vt:lpstr>
      <vt:lpstr>Use many ind. hash functions</vt:lpstr>
      <vt:lpstr>Analysis</vt:lpstr>
      <vt:lpstr>The AMS sketch</vt:lpstr>
      <vt:lpstr>The frequency vector</vt:lpstr>
      <vt:lpstr>The frequency vector</vt:lpstr>
      <vt:lpstr>The second moment</vt:lpstr>
      <vt:lpstr>The sketch</vt:lpstr>
      <vt:lpstr>Alon, Matias, Szegedy 96</vt:lpstr>
      <vt:lpstr>Recap</vt:lpstr>
      <vt:lpstr>AMS Analysis</vt:lpstr>
      <vt:lpstr>Draw h from 2-wise ind. family</vt:lpstr>
      <vt:lpstr>Recap</vt:lpstr>
      <vt:lpstr>Random hash functions</vt:lpstr>
      <vt:lpstr>2-wise independent hash family</vt:lpstr>
      <vt:lpstr>2-wise independent hash family</vt:lpstr>
      <vt:lpstr>2-wise independent hash family</vt:lpstr>
      <vt:lpstr>Recap</vt:lpstr>
      <vt:lpstr>What is the variance of Z2 ?</vt:lpstr>
      <vt:lpstr>What is the variance of Z2 ?</vt:lpstr>
      <vt:lpstr>Chebyshev’s Inequality</vt:lpstr>
      <vt:lpstr>Chebyshev’s Inequality</vt:lpstr>
      <vt:lpstr>Averaging</vt:lpstr>
      <vt:lpstr>Recap</vt:lpstr>
      <vt:lpstr>Chebyshev’s Inequality</vt:lpstr>
      <vt:lpstr>For example</vt:lpstr>
      <vt:lpstr>Boosting the confidence – using the median</vt:lpstr>
      <vt:lpstr>Analysis</vt:lpstr>
      <vt:lpstr>Use chernoff bounds</vt:lpstr>
      <vt:lpstr>Summary AMS</vt:lpstr>
      <vt:lpstr>Lets back up a bit</vt:lpstr>
      <vt:lpstr>We had</vt:lpstr>
      <vt:lpstr>Lets normalize the rows of A</vt:lpstr>
      <vt:lpstr>Lets normalize the rows of A</vt:lpstr>
      <vt:lpstr>Random projections</vt:lpstr>
      <vt:lpstr>Recall</vt:lpstr>
      <vt:lpstr>Johnson &amp; Lindenstraus</vt:lpstr>
      <vt:lpstr>Dimension reduction</vt:lpstr>
      <vt:lpstr>Dimension reduction</vt:lpstr>
      <vt:lpstr>Johnson-Lindenstrauss</vt:lpstr>
      <vt:lpstr>Extensions</vt:lpstr>
      <vt:lpstr>Bibliography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Edith Cohen</dc:creator>
  <cp:lastModifiedBy>Windows User</cp:lastModifiedBy>
  <cp:revision>736</cp:revision>
  <dcterms:created xsi:type="dcterms:W3CDTF">2013-10-11T11:49:17Z</dcterms:created>
  <dcterms:modified xsi:type="dcterms:W3CDTF">2017-11-16T05:47:49Z</dcterms:modified>
</cp:coreProperties>
</file>