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58" r:id="rId2"/>
    <p:sldId id="293" r:id="rId3"/>
    <p:sldId id="376" r:id="rId4"/>
    <p:sldId id="377" r:id="rId5"/>
    <p:sldId id="378" r:id="rId6"/>
    <p:sldId id="380" r:id="rId7"/>
    <p:sldId id="381" r:id="rId8"/>
    <p:sldId id="382" r:id="rId9"/>
    <p:sldId id="383" r:id="rId10"/>
    <p:sldId id="410" r:id="rId11"/>
    <p:sldId id="387" r:id="rId12"/>
    <p:sldId id="389" r:id="rId13"/>
    <p:sldId id="392" r:id="rId14"/>
    <p:sldId id="390" r:id="rId15"/>
    <p:sldId id="391" r:id="rId16"/>
    <p:sldId id="407" r:id="rId17"/>
    <p:sldId id="412" r:id="rId18"/>
    <p:sldId id="414" r:id="rId19"/>
    <p:sldId id="321" r:id="rId20"/>
    <p:sldId id="394" r:id="rId21"/>
    <p:sldId id="415" r:id="rId22"/>
    <p:sldId id="416" r:id="rId23"/>
    <p:sldId id="355" r:id="rId24"/>
    <p:sldId id="317" r:id="rId25"/>
    <p:sldId id="348" r:id="rId26"/>
    <p:sldId id="309" r:id="rId27"/>
    <p:sldId id="310" r:id="rId28"/>
    <p:sldId id="311" r:id="rId29"/>
    <p:sldId id="312" r:id="rId30"/>
    <p:sldId id="313" r:id="rId31"/>
    <p:sldId id="330" r:id="rId32"/>
    <p:sldId id="316" r:id="rId33"/>
    <p:sldId id="318" r:id="rId34"/>
    <p:sldId id="324" r:id="rId35"/>
    <p:sldId id="326" r:id="rId36"/>
    <p:sldId id="327" r:id="rId37"/>
    <p:sldId id="328" r:id="rId38"/>
    <p:sldId id="361" r:id="rId39"/>
    <p:sldId id="359" r:id="rId40"/>
    <p:sldId id="362" r:id="rId41"/>
    <p:sldId id="360" r:id="rId42"/>
    <p:sldId id="363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423" r:id="rId55"/>
    <p:sldId id="42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07"/>
    <p:restoredTop sz="94674"/>
  </p:normalViewPr>
  <p:slideViewPr>
    <p:cSldViewPr>
      <p:cViewPr>
        <p:scale>
          <a:sx n="87" d="100"/>
          <a:sy n="87" d="100"/>
        </p:scale>
        <p:origin x="232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22F52-41FC-43C7-BCDC-1F6B44B82B52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8433-D0BE-4C38-BB3A-AB19F3FD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D4C4-D301-46E9-9620-4376E73D9A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32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First-cut</a:t>
            </a:r>
            <a:r>
              <a:rPr lang="en-US" baseline="0" dirty="0" smtClean="0"/>
              <a:t> results based on similarity query between query and corpus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Feature</a:t>
            </a:r>
            <a:r>
              <a:rPr lang="en-US" baseline="0" dirty="0" smtClean="0"/>
              <a:t> selection requires good modeling of the type of similarity we want to capture.</a:t>
            </a:r>
          </a:p>
          <a:p>
            <a:r>
              <a:rPr lang="en-US" baseline="0" dirty="0" smtClean="0"/>
              <a:t>Sketching is to make the whole think scalable.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0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2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2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entries were not signed, this would be ½.  But in</a:t>
            </a:r>
            <a:r>
              <a:rPr lang="en-US" baseline="0" dirty="0" smtClean="0"/>
              <a:t> general, sum of non-</a:t>
            </a:r>
            <a:r>
              <a:rPr lang="en-US" baseline="0" dirty="0" err="1" smtClean="0"/>
              <a:t>zeros</a:t>
            </a:r>
            <a:r>
              <a:rPr lang="en-US" baseline="0" dirty="0" smtClean="0"/>
              <a:t> can cancel out. </a:t>
            </a:r>
          </a:p>
          <a:p>
            <a:r>
              <a:rPr lang="en-US" dirty="0" smtClean="0"/>
              <a:t>Vector (-1,1,1) gives 3/4  .  In general, look at all non </a:t>
            </a:r>
            <a:r>
              <a:rPr lang="en-US" dirty="0" err="1" smtClean="0"/>
              <a:t>zeros</a:t>
            </a:r>
            <a:r>
              <a:rPr lang="en-US" dirty="0" smtClean="0"/>
              <a:t> and put aside 2 of them.</a:t>
            </a:r>
            <a:r>
              <a:rPr lang="en-US" baseline="0" dirty="0" smtClean="0"/>
              <a:t>  Now fix the hash on the rest.</a:t>
            </a:r>
          </a:p>
          <a:p>
            <a:r>
              <a:rPr lang="en-US" baseline="0" dirty="0" smtClean="0"/>
              <a:t>The probability that all 4 possibilities for placing the remaining two results in exactly one nonzero is 0 (possible for ¾)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5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entries were not signed, this would be ½.  But in</a:t>
            </a:r>
            <a:r>
              <a:rPr lang="en-US" baseline="0" dirty="0" smtClean="0"/>
              <a:t> general, sum of non-</a:t>
            </a:r>
            <a:r>
              <a:rPr lang="en-US" baseline="0" dirty="0" err="1" smtClean="0"/>
              <a:t>zeros</a:t>
            </a:r>
            <a:r>
              <a:rPr lang="en-US" baseline="0" dirty="0" smtClean="0"/>
              <a:t> can cancel out. </a:t>
            </a:r>
          </a:p>
          <a:p>
            <a:r>
              <a:rPr lang="en-US" dirty="0" smtClean="0"/>
              <a:t>Vector (-1,1,1) gives 2/3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16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all s pairs have exactly one </a:t>
            </a:r>
            <a:r>
              <a:rPr lang="en-US" baseline="0" dirty="0" err="1" smtClean="0"/>
              <a:t>nz</a:t>
            </a:r>
            <a:r>
              <a:rPr lang="en-US" baseline="0" dirty="0" smtClean="0"/>
              <a:t>, we return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try to estimate the sum from the individual inverse</a:t>
            </a:r>
            <a:r>
              <a:rPr lang="en-US" baseline="0" dirty="0" smtClean="0"/>
              <a:t> probability estimates.  We sometimes know the sum.  But minimizing that also </a:t>
            </a:r>
            <a:r>
              <a:rPr lang="en-US" baseline="0" dirty="0" err="1" smtClean="0"/>
              <a:t>minimizeds</a:t>
            </a:r>
            <a:r>
              <a:rPr lang="en-US" baseline="0" dirty="0" smtClean="0"/>
              <a:t> variance for “Average” subsets of certain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proportion factor.  We truncate to 1, since these are </a:t>
            </a:r>
            <a:r>
              <a:rPr lang="en-US" dirty="0" err="1" smtClean="0"/>
              <a:t>probabilites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1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c&gt;1  can</a:t>
            </a:r>
            <a:r>
              <a:rPr lang="en-US" baseline="0" dirty="0" smtClean="0"/>
              <a:t> solve, but it one </a:t>
            </a:r>
            <a:r>
              <a:rPr lang="en-US" baseline="0" dirty="0" err="1" smtClean="0"/>
              <a:t>p_i</a:t>
            </a:r>
            <a:r>
              <a:rPr lang="en-US" baseline="0" dirty="0" smtClean="0"/>
              <a:t>&gt;1, then round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For each unique key we can consider a weight or “frequency” which is the sum of values of all elements with that key. When all values are “1” the weight is the number of elements with that key</a:t>
            </a:r>
          </a:p>
          <a:p>
            <a:endParaRPr lang="en-US" baseline="0" dirty="0"/>
          </a:p>
          <a:p>
            <a:r>
              <a:rPr lang="en-US" baseline="0" dirty="0"/>
              <a:t>We can aggregate this data to a table of key frequency pairs.  The number of entries is the number of distinct keys in the data. </a:t>
            </a:r>
          </a:p>
          <a:p>
            <a:endParaRPr lang="en-US" baseline="0" dirty="0"/>
          </a:p>
          <a:p>
            <a:r>
              <a:rPr lang="en-US" baseline="0" dirty="0"/>
              <a:t>We are interested in statistics of the aggregated data,  but  “</a:t>
            </a:r>
            <a:r>
              <a:rPr lang="en-US" baseline="0" dirty="0" err="1"/>
              <a:t>Aggreagation</a:t>
            </a:r>
            <a:r>
              <a:rPr lang="en-US" baseline="0" dirty="0"/>
              <a:t>” is costly:  We need to store and move around large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CC028-14EB-B245-AC28-3C504B34DB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get</a:t>
            </a:r>
            <a:r>
              <a:rPr lang="en-US" baseline="0" dirty="0" smtClean="0"/>
              <a:t> frequencies in another pass.  Or can use more sophisticated estimators.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689B-8BF2-E64D-BA38-D8D48E199193}" type="datetime1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F30-B661-3144-B2A4-CE8DB75074CD}" type="datetime1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6166-9387-124A-9371-BF26B2452D4A}" type="datetime1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CBF2-F180-9D41-AC70-601F8D389C5F}" type="datetime1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8BD-63B9-884A-AAA0-640B0C15A008}" type="datetime1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1A0D-5590-1E4F-914B-AF2B2458D5DE}" type="datetime1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2A2-5097-1348-95FC-16EC55A7BBE2}" type="datetime1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9609-1BE7-D241-BECB-B0E2637690FA}" type="datetime1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D54-6C2C-434F-AF81-3E843FCD7B53}" type="datetime1">
              <a:rPr lang="en-US" smtClean="0"/>
              <a:t>11/7/17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68E-FFAC-8941-9B6C-C69AD5FD552F}" type="datetime1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D7DA-0421-6A47-AFF0-1A6E8ED053B1}" type="datetime1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389-89DA-AE40-BD1E-7BEC30EDEF86}" type="datetime1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tiff"/><Relationship Id="rId6" Type="http://schemas.openxmlformats.org/officeDocument/2006/relationships/image" Target="../media/image77.tiff"/><Relationship Id="rId7" Type="http://schemas.openxmlformats.org/officeDocument/2006/relationships/image" Target="../media/image78.tiff"/><Relationship Id="rId8" Type="http://schemas.openxmlformats.org/officeDocument/2006/relationships/image" Target="../media/image79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0.png"/><Relationship Id="rId17" Type="http://schemas.openxmlformats.org/officeDocument/2006/relationships/image" Target="../media/image77.tiff"/><Relationship Id="rId18" Type="http://schemas.openxmlformats.org/officeDocument/2006/relationships/image" Target="../media/image76.tiff"/><Relationship Id="rId19" Type="http://schemas.openxmlformats.org/officeDocument/2006/relationships/image" Target="../media/image79.tiff"/><Relationship Id="rId20" Type="http://schemas.openxmlformats.org/officeDocument/2006/relationships/image" Target="../media/image78.tiff"/><Relationship Id="rId14" Type="http://schemas.openxmlformats.org/officeDocument/2006/relationships/image" Target="../media/image6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tiff"/><Relationship Id="rId12" Type="http://schemas.openxmlformats.org/officeDocument/2006/relationships/image" Target="../media/image79.tiff"/><Relationship Id="rId13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tiff"/><Relationship Id="rId5" Type="http://schemas.openxmlformats.org/officeDocument/2006/relationships/image" Target="../media/image76.tiff"/><Relationship Id="rId6" Type="http://schemas.openxmlformats.org/officeDocument/2006/relationships/image" Target="../media/image95.tiff"/><Relationship Id="rId7" Type="http://schemas.openxmlformats.org/officeDocument/2006/relationships/image" Target="../media/image96.tiff"/><Relationship Id="rId8" Type="http://schemas.openxmlformats.org/officeDocument/2006/relationships/image" Target="../media/image97.tiff"/><Relationship Id="rId9" Type="http://schemas.openxmlformats.org/officeDocument/2006/relationships/image" Target="../media/image98.tiff"/><Relationship Id="rId10" Type="http://schemas.openxmlformats.org/officeDocument/2006/relationships/image" Target="../media/image99.tif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tiff"/><Relationship Id="rId12" Type="http://schemas.openxmlformats.org/officeDocument/2006/relationships/image" Target="../media/image79.tiff"/><Relationship Id="rId13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tiff"/><Relationship Id="rId5" Type="http://schemas.openxmlformats.org/officeDocument/2006/relationships/image" Target="../media/image76.tiff"/><Relationship Id="rId6" Type="http://schemas.openxmlformats.org/officeDocument/2006/relationships/image" Target="../media/image95.tiff"/><Relationship Id="rId7" Type="http://schemas.openxmlformats.org/officeDocument/2006/relationships/image" Target="../media/image96.tiff"/><Relationship Id="rId8" Type="http://schemas.openxmlformats.org/officeDocument/2006/relationships/image" Target="../media/image97.tiff"/><Relationship Id="rId9" Type="http://schemas.openxmlformats.org/officeDocument/2006/relationships/image" Target="../media/image98.tiff"/><Relationship Id="rId10" Type="http://schemas.openxmlformats.org/officeDocument/2006/relationships/image" Target="../media/image9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4" Type="http://schemas.openxmlformats.org/officeDocument/2006/relationships/image" Target="../media/image201.png"/><Relationship Id="rId5" Type="http://schemas.openxmlformats.org/officeDocument/2006/relationships/image" Target="../media/image211.png"/><Relationship Id="rId6" Type="http://schemas.openxmlformats.org/officeDocument/2006/relationships/image" Target="../media/image221.png"/><Relationship Id="rId7" Type="http://schemas.openxmlformats.org/officeDocument/2006/relationships/image" Target="../media/image230.png"/><Relationship Id="rId8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6" Type="http://schemas.openxmlformats.org/officeDocument/2006/relationships/image" Target="../media/image170.png"/><Relationship Id="rId7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5.tif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200.png"/><Relationship Id="rId5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0.png"/><Relationship Id="rId12" Type="http://schemas.openxmlformats.org/officeDocument/2006/relationships/image" Target="../media/image311.png"/><Relationship Id="rId13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220.png"/><Relationship Id="rId4" Type="http://schemas.openxmlformats.org/officeDocument/2006/relationships/image" Target="../media/image232.png"/><Relationship Id="rId5" Type="http://schemas.openxmlformats.org/officeDocument/2006/relationships/image" Target="../media/image240.png"/><Relationship Id="rId6" Type="http://schemas.openxmlformats.org/officeDocument/2006/relationships/image" Target="../media/image251.png"/><Relationship Id="rId7" Type="http://schemas.openxmlformats.org/officeDocument/2006/relationships/image" Target="../media/image260.png"/><Relationship Id="rId8" Type="http://schemas.openxmlformats.org/officeDocument/2006/relationships/image" Target="../media/image270.png"/><Relationship Id="rId9" Type="http://schemas.openxmlformats.org/officeDocument/2006/relationships/image" Target="../media/image280.png"/><Relationship Id="rId10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1.png"/><Relationship Id="rId12" Type="http://schemas.openxmlformats.org/officeDocument/2006/relationships/image" Target="../media/image300.png"/><Relationship Id="rId13" Type="http://schemas.openxmlformats.org/officeDocument/2006/relationships/image" Target="../media/image311.png"/><Relationship Id="rId14" Type="http://schemas.openxmlformats.org/officeDocument/2006/relationships/image" Target="../media/image481.png"/><Relationship Id="rId15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0.png"/><Relationship Id="rId4" Type="http://schemas.openxmlformats.org/officeDocument/2006/relationships/image" Target="../media/image330.png"/><Relationship Id="rId5" Type="http://schemas.openxmlformats.org/officeDocument/2006/relationships/image" Target="../media/image440.png"/><Relationship Id="rId6" Type="http://schemas.openxmlformats.org/officeDocument/2006/relationships/image" Target="../media/image450.png"/><Relationship Id="rId7" Type="http://schemas.openxmlformats.org/officeDocument/2006/relationships/image" Target="../media/image461.png"/><Relationship Id="rId8" Type="http://schemas.openxmlformats.org/officeDocument/2006/relationships/image" Target="../media/image260.png"/><Relationship Id="rId9" Type="http://schemas.openxmlformats.org/officeDocument/2006/relationships/image" Target="../media/image270.png"/><Relationship Id="rId10" Type="http://schemas.openxmlformats.org/officeDocument/2006/relationships/image" Target="../media/image280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2.png"/><Relationship Id="rId12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1.png"/><Relationship Id="rId4" Type="http://schemas.openxmlformats.org/officeDocument/2006/relationships/image" Target="../media/image330.png"/><Relationship Id="rId5" Type="http://schemas.openxmlformats.org/officeDocument/2006/relationships/image" Target="../media/image440.png"/><Relationship Id="rId6" Type="http://schemas.openxmlformats.org/officeDocument/2006/relationships/image" Target="../media/image450.png"/><Relationship Id="rId7" Type="http://schemas.openxmlformats.org/officeDocument/2006/relationships/image" Target="../media/image461.png"/><Relationship Id="rId8" Type="http://schemas.openxmlformats.org/officeDocument/2006/relationships/image" Target="../media/image260.png"/><Relationship Id="rId9" Type="http://schemas.openxmlformats.org/officeDocument/2006/relationships/image" Target="../media/image270.png"/><Relationship Id="rId10" Type="http://schemas.openxmlformats.org/officeDocument/2006/relationships/image" Target="../media/image280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0.png"/><Relationship Id="rId12" Type="http://schemas.openxmlformats.org/officeDocument/2006/relationships/image" Target="../media/image530.png"/><Relationship Id="rId13" Type="http://schemas.openxmlformats.org/officeDocument/2006/relationships/image" Target="../media/image541.png"/><Relationship Id="rId14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0.png"/><Relationship Id="rId4" Type="http://schemas.openxmlformats.org/officeDocument/2006/relationships/image" Target="../media/image440.png"/><Relationship Id="rId5" Type="http://schemas.openxmlformats.org/officeDocument/2006/relationships/image" Target="../media/image450.png"/><Relationship Id="rId6" Type="http://schemas.openxmlformats.org/officeDocument/2006/relationships/image" Target="../media/image461.png"/><Relationship Id="rId7" Type="http://schemas.openxmlformats.org/officeDocument/2006/relationships/image" Target="../media/image260.png"/><Relationship Id="rId8" Type="http://schemas.openxmlformats.org/officeDocument/2006/relationships/image" Target="../media/image270.png"/><Relationship Id="rId9" Type="http://schemas.openxmlformats.org/officeDocument/2006/relationships/image" Target="../media/image280.png"/><Relationship Id="rId10" Type="http://schemas.openxmlformats.org/officeDocument/2006/relationships/image" Target="../media/image5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4" Type="http://schemas.openxmlformats.org/officeDocument/2006/relationships/image" Target="../media/image900.png"/><Relationship Id="rId5" Type="http://schemas.openxmlformats.org/officeDocument/2006/relationships/image" Target="../media/image134.png"/><Relationship Id="rId6" Type="http://schemas.openxmlformats.org/officeDocument/2006/relationships/image" Target="../media/image1140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81.png"/><Relationship Id="rId13" Type="http://schemas.openxmlformats.org/officeDocument/2006/relationships/image" Target="../media/image91.png"/><Relationship Id="rId14" Type="http://schemas.openxmlformats.org/officeDocument/2006/relationships/image" Target="../media/image101.png"/><Relationship Id="rId15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9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6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4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4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4" Type="http://schemas.openxmlformats.org/officeDocument/2006/relationships/image" Target="../media/image241.png"/><Relationship Id="rId5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1.png"/><Relationship Id="rId20" Type="http://schemas.openxmlformats.org/officeDocument/2006/relationships/image" Target="../media/image420.png"/><Relationship Id="rId21" Type="http://schemas.openxmlformats.org/officeDocument/2006/relationships/image" Target="../media/image430.png"/><Relationship Id="rId22" Type="http://schemas.openxmlformats.org/officeDocument/2006/relationships/image" Target="../media/image440.png"/><Relationship Id="rId23" Type="http://schemas.openxmlformats.org/officeDocument/2006/relationships/image" Target="../media/image450.png"/><Relationship Id="rId24" Type="http://schemas.openxmlformats.org/officeDocument/2006/relationships/image" Target="../media/image461.png"/><Relationship Id="rId25" Type="http://schemas.openxmlformats.org/officeDocument/2006/relationships/image" Target="../media/image471.png"/><Relationship Id="rId26" Type="http://schemas.openxmlformats.org/officeDocument/2006/relationships/image" Target="../media/image481.png"/><Relationship Id="rId27" Type="http://schemas.openxmlformats.org/officeDocument/2006/relationships/image" Target="../media/image491.png"/><Relationship Id="rId28" Type="http://schemas.openxmlformats.org/officeDocument/2006/relationships/image" Target="../media/image501.png"/><Relationship Id="rId10" Type="http://schemas.openxmlformats.org/officeDocument/2006/relationships/image" Target="../media/image320.png"/><Relationship Id="rId11" Type="http://schemas.openxmlformats.org/officeDocument/2006/relationships/image" Target="../media/image330.png"/><Relationship Id="rId12" Type="http://schemas.openxmlformats.org/officeDocument/2006/relationships/image" Target="../media/image340.png"/><Relationship Id="rId13" Type="http://schemas.openxmlformats.org/officeDocument/2006/relationships/image" Target="../media/image350.png"/><Relationship Id="rId14" Type="http://schemas.openxmlformats.org/officeDocument/2006/relationships/image" Target="../media/image369.png"/><Relationship Id="rId15" Type="http://schemas.openxmlformats.org/officeDocument/2006/relationships/image" Target="../media/image370.png"/><Relationship Id="rId16" Type="http://schemas.openxmlformats.org/officeDocument/2006/relationships/image" Target="../media/image380.png"/><Relationship Id="rId17" Type="http://schemas.openxmlformats.org/officeDocument/2006/relationships/image" Target="../media/image390.png"/><Relationship Id="rId18" Type="http://schemas.openxmlformats.org/officeDocument/2006/relationships/image" Target="../media/image400.png"/><Relationship Id="rId19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0.png"/><Relationship Id="rId4" Type="http://schemas.openxmlformats.org/officeDocument/2006/relationships/image" Target="../media/image270.png"/><Relationship Id="rId5" Type="http://schemas.openxmlformats.org/officeDocument/2006/relationships/image" Target="../media/image261.png"/><Relationship Id="rId6" Type="http://schemas.openxmlformats.org/officeDocument/2006/relationships/image" Target="../media/image280.png"/><Relationship Id="rId7" Type="http://schemas.openxmlformats.org/officeDocument/2006/relationships/image" Target="../media/image290.png"/><Relationship Id="rId8" Type="http://schemas.openxmlformats.org/officeDocument/2006/relationships/image" Target="../media/image30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4" Type="http://schemas.openxmlformats.org/officeDocument/2006/relationships/image" Target="../media/image480.png"/><Relationship Id="rId5" Type="http://schemas.openxmlformats.org/officeDocument/2006/relationships/image" Target="../media/image490.png"/><Relationship Id="rId6" Type="http://schemas.openxmlformats.org/officeDocument/2006/relationships/image" Target="../media/image500.png"/><Relationship Id="rId7" Type="http://schemas.openxmlformats.org/officeDocument/2006/relationships/image" Target="../media/image512.png"/><Relationship Id="rId8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0.png"/><Relationship Id="rId3" Type="http://schemas.openxmlformats.org/officeDocument/2006/relationships/image" Target="../media/image530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81.png"/><Relationship Id="rId13" Type="http://schemas.openxmlformats.org/officeDocument/2006/relationships/image" Target="../media/image91.png"/><Relationship Id="rId14" Type="http://schemas.openxmlformats.org/officeDocument/2006/relationships/image" Target="../media/image101.png"/><Relationship Id="rId15" Type="http://schemas.openxmlformats.org/officeDocument/2006/relationships/image" Target="../media/image111.png"/><Relationship Id="rId16" Type="http://schemas.openxmlformats.org/officeDocument/2006/relationships/image" Target="../media/image19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6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0.png"/><Relationship Id="rId3" Type="http://schemas.openxmlformats.org/officeDocument/2006/relationships/image" Target="../media/image5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md.edu/~samir/498/vitter.pd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2.png"/><Relationship Id="rId5" Type="http://schemas.openxmlformats.org/officeDocument/2006/relationships/image" Target="../media/image27.png"/><Relationship Id="rId6" Type="http://schemas.openxmlformats.org/officeDocument/2006/relationships/image" Target="../media/image32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1"/>
            <a:ext cx="7772400" cy="1470025"/>
          </a:xfrm>
        </p:spPr>
        <p:txBody>
          <a:bodyPr/>
          <a:lstStyle/>
          <a:p>
            <a:r>
              <a:rPr lang="en-US" dirty="0" smtClean="0"/>
              <a:t>Foundations of 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4847" y="2669504"/>
            <a:ext cx="2211832" cy="670673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Instructors: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5947" y="204428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http://</a:t>
            </a:r>
            <a:r>
              <a:rPr lang="en-US" sz="2400" b="1" dirty="0" err="1">
                <a:solidFill>
                  <a:schemeClr val="tx2"/>
                </a:solidFill>
              </a:rPr>
              <a:t>www.cohenwang.com</a:t>
            </a:r>
            <a:r>
              <a:rPr lang="en-US" sz="2400" b="1" dirty="0">
                <a:solidFill>
                  <a:schemeClr val="tx2"/>
                </a:solidFill>
              </a:rPr>
              <a:t>/</a:t>
            </a:r>
            <a:r>
              <a:rPr lang="en-US" sz="2400" b="1" dirty="0" err="1">
                <a:solidFill>
                  <a:schemeClr val="tx2"/>
                </a:solidFill>
              </a:rPr>
              <a:t>edith</a:t>
            </a:r>
            <a:r>
              <a:rPr lang="en-US" sz="2400" b="1" dirty="0">
                <a:solidFill>
                  <a:schemeClr val="tx2"/>
                </a:solidFill>
              </a:rPr>
              <a:t>/dataminingclass2017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409" y="3507815"/>
            <a:ext cx="826879" cy="971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173" y="3581400"/>
            <a:ext cx="753937" cy="921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492" y="3507815"/>
            <a:ext cx="899709" cy="899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817324" y="4310214"/>
            <a:ext cx="1906042" cy="5504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Amos Fiat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424067" y="429388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Edith Cohen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74847" y="4280629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Haim Kaplan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7135" y="5419728"/>
            <a:ext cx="153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Lecture 3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5559786"/>
            <a:ext cx="1406099" cy="7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PPS scheme by proportion factor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272271"/>
                <a:ext cx="9677400" cy="66604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PPS: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 charset="0"/>
                      </a:rPr>
                      <m:t>e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))∝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. 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min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{1,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272271"/>
                <a:ext cx="9677400" cy="666046"/>
              </a:xfrm>
              <a:blipFill rotWithShape="0">
                <a:blip r:embed="rId3"/>
                <a:stretch>
                  <a:fillRect l="-1512" t="-11009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48929" y="4033123"/>
                <a:ext cx="11048999" cy="9786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The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expected</a:t>
                </a:r>
                <a:r>
                  <a:rPr lang="en-US" sz="2400" dirty="0" smtClean="0"/>
                  <a:t> sample </a:t>
                </a:r>
                <a:r>
                  <a:rPr lang="en-US" sz="2400" dirty="0" smtClean="0"/>
                  <a:t>size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min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{1,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1-1 relation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" y="4033123"/>
                <a:ext cx="11048999" cy="978627"/>
              </a:xfrm>
              <a:prstGeom prst="rect">
                <a:avLst/>
              </a:prstGeom>
              <a:blipFill rotWithShape="0">
                <a:blip r:embed="rId4"/>
                <a:stretch>
                  <a:fillRect l="-827" t="-58750" b="-3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83226" y="1938317"/>
                <a:ext cx="10980174" cy="202408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 smtClean="0"/>
                  <a:t>Sampling scheme with fixed 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u="sng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2"/>
                        </a:solidFill>
                        <a:latin typeface="Cambria Math" charset="0"/>
                      </a:rPr>
                      <m:t>S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⊥</m:t>
                    </m:r>
                  </m:oMath>
                </a14:m>
                <a:r>
                  <a:rPr lang="en-US" sz="24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b="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/* initialize sample*/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For each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e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)∼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[0,1]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 </a:t>
                </a:r>
                <a:r>
                  <a:rPr lang="en-US" sz="2400" dirty="0" smtClean="0">
                    <a:solidFill>
                      <a:srgbClr val="8182C5"/>
                    </a:solidFill>
                  </a:rPr>
                  <a:t>/*assume elements have unique keys*/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𝑤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S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∪{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26" y="1938317"/>
                <a:ext cx="10980174" cy="2024083"/>
              </a:xfrm>
              <a:prstGeom prst="rect">
                <a:avLst/>
              </a:prstGeom>
              <a:blipFill rotWithShape="0">
                <a:blip r:embed="rId5"/>
                <a:stretch>
                  <a:fillRect l="-832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92441" y="5027429"/>
                <a:ext cx="110899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large data sets, </a:t>
                </a:r>
                <a:r>
                  <a:rPr lang="en-US" sz="2400" dirty="0"/>
                  <a:t>we’d like a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composable</a:t>
                </a:r>
                <a:r>
                  <a:rPr lang="en-US" sz="2400" dirty="0"/>
                  <a:t> sampling </a:t>
                </a:r>
                <a:r>
                  <a:rPr lang="en-US" sz="2400" dirty="0" smtClean="0"/>
                  <a:t>scheme with a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fixed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sample size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41" y="5027429"/>
                <a:ext cx="1108995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88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81212" y="5549554"/>
                <a:ext cx="11599394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Idea</a:t>
                </a:r>
                <a:r>
                  <a:rPr lang="en-US" sz="2400" dirty="0" smtClean="0"/>
                  <a:t>:   </a:t>
                </a:r>
                <a:r>
                  <a:rPr lang="en-US" sz="2400" dirty="0" smtClean="0"/>
                  <a:t>decrease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/>
                  <a:t> on the </a:t>
                </a:r>
                <a:r>
                  <a:rPr lang="en-US" sz="2400" dirty="0" smtClean="0"/>
                  <a:t>go to </a:t>
                </a:r>
                <a:r>
                  <a:rPr lang="en-US" sz="2400" dirty="0" smtClean="0"/>
                  <a:t>to keep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fixed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bottom-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/>
                  <a:t>with respect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12" y="5549554"/>
                <a:ext cx="11599394" cy="632802"/>
              </a:xfrm>
              <a:prstGeom prst="rect">
                <a:avLst/>
              </a:prstGeom>
              <a:blipFill rotWithShape="0">
                <a:blip r:embed="rId7"/>
                <a:stretch>
                  <a:fillRect l="-841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33340" y="6473648"/>
            <a:ext cx="109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 Other methods to get fixed-size weighted sample </a:t>
            </a:r>
            <a:r>
              <a:rPr lang="en-US" dirty="0" err="1">
                <a:solidFill>
                  <a:schemeClr val="tx2"/>
                </a:solidFill>
              </a:rPr>
              <a:t>Rejective</a:t>
            </a:r>
            <a:r>
              <a:rPr lang="en-US" dirty="0">
                <a:solidFill>
                  <a:schemeClr val="tx2"/>
                </a:solidFill>
              </a:rPr>
              <a:t> sampling, </a:t>
            </a:r>
            <a:r>
              <a:rPr lang="en-US" dirty="0" err="1">
                <a:solidFill>
                  <a:schemeClr val="tx2"/>
                </a:solidFill>
              </a:rPr>
              <a:t>Varopt</a:t>
            </a:r>
            <a:r>
              <a:rPr lang="en-US" dirty="0">
                <a:solidFill>
                  <a:schemeClr val="tx2"/>
                </a:solidFill>
              </a:rPr>
              <a:t> sampling [Chao 1982] [CDKLT2009],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11811000" cy="47635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600" dirty="0">
                    <a:solidFill>
                      <a:schemeClr val="tx2"/>
                    </a:solidFill>
                  </a:rPr>
                  <a:t>bottom-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</a:rPr>
                  <a:t>/</a:t>
                </a:r>
                <a:r>
                  <a:rPr lang="en-US" sz="3600" dirty="0" smtClean="0">
                    <a:solidFill>
                      <a:schemeClr val="tx2"/>
                    </a:solidFill>
                  </a:rPr>
                  <a:t>order/weighted-reservoir </a:t>
                </a:r>
                <a:r>
                  <a:rPr lang="en-US" sz="3600" dirty="0" smtClean="0">
                    <a:solidFill>
                      <a:schemeClr val="tx2"/>
                    </a:solidFill>
                  </a:rPr>
                  <a:t>sample</a:t>
                </a:r>
                <a:r>
                  <a:rPr lang="en-US" sz="3600" dirty="0" smtClean="0">
                    <a:solidFill>
                      <a:schemeClr val="tx2"/>
                    </a:solidFill>
                  </a:rPr>
                  <a:t>: </a:t>
                </a:r>
                <a:r>
                  <a:rPr lang="en-US" sz="3600" dirty="0" smtClean="0"/>
                  <a:t>General </a:t>
                </a:r>
                <a:r>
                  <a:rPr lang="en-US" sz="3600" dirty="0" smtClean="0"/>
                  <a:t>form</a:t>
                </a:r>
                <a:endParaRPr lang="en-US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11811000" cy="476351"/>
              </a:xfrm>
              <a:blipFill rotWithShape="0">
                <a:blip r:embed="rId2"/>
                <a:stretch>
                  <a:fillRect t="-25641" b="-5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18797" y="2701629"/>
                <a:ext cx="2720553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0" dirty="0" smtClean="0"/>
                  <a:t>PPS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97" y="2701629"/>
                <a:ext cx="2720553" cy="632802"/>
              </a:xfrm>
              <a:prstGeom prst="rect">
                <a:avLst/>
              </a:prstGeom>
              <a:blipFill rotWithShape="0">
                <a:blip r:embed="rId3"/>
                <a:stretch>
                  <a:fillRect l="-3356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919316" y="751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Stat: [Rosen 1972,1997] [</a:t>
            </a:r>
            <a:r>
              <a:rPr lang="en-US" dirty="0" err="1" smtClean="0">
                <a:solidFill>
                  <a:schemeClr val="tx2"/>
                </a:solidFill>
              </a:rPr>
              <a:t>Ohlsson</a:t>
            </a:r>
            <a:r>
              <a:rPr lang="en-US" dirty="0" smtClean="0">
                <a:solidFill>
                  <a:schemeClr val="tx2"/>
                </a:solidFill>
              </a:rPr>
              <a:t> 1990+]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CS: [Duffield </a:t>
            </a:r>
            <a:r>
              <a:rPr lang="en-US" dirty="0">
                <a:solidFill>
                  <a:schemeClr val="tx2"/>
                </a:solidFill>
              </a:rPr>
              <a:t>Lund </a:t>
            </a:r>
            <a:r>
              <a:rPr lang="en-US" dirty="0" err="1">
                <a:solidFill>
                  <a:schemeClr val="tx2"/>
                </a:solidFill>
              </a:rPr>
              <a:t>Thorup</a:t>
            </a:r>
            <a:r>
              <a:rPr lang="en-US" dirty="0">
                <a:solidFill>
                  <a:schemeClr val="tx2"/>
                </a:solidFill>
              </a:rPr>
              <a:t> 2007</a:t>
            </a:r>
            <a:r>
              <a:rPr lang="en-US" dirty="0" smtClean="0">
                <a:solidFill>
                  <a:schemeClr val="tx2"/>
                </a:solidFill>
              </a:rPr>
              <a:t>], [</a:t>
            </a:r>
            <a:r>
              <a:rPr lang="en-US" dirty="0">
                <a:solidFill>
                  <a:schemeClr val="tx2"/>
                </a:solidFill>
              </a:rPr>
              <a:t>C 1997], [</a:t>
            </a:r>
            <a:r>
              <a:rPr lang="en-US" dirty="0" err="1">
                <a:solidFill>
                  <a:schemeClr val="tx2"/>
                </a:solidFill>
              </a:rPr>
              <a:t>Efraimidis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Spirakis</a:t>
            </a:r>
            <a:r>
              <a:rPr lang="en-US" dirty="0">
                <a:solidFill>
                  <a:schemeClr val="tx2"/>
                </a:solidFill>
              </a:rPr>
              <a:t> 2006], </a:t>
            </a: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CK 2007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097958" y="1307940"/>
                <a:ext cx="5710084" cy="389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u="sng" dirty="0" smtClean="0"/>
                  <a:t>Input:</a:t>
                </a:r>
                <a:r>
                  <a:rPr lang="en-US" sz="2400" dirty="0" smtClean="0"/>
                  <a:t>  Data </a:t>
                </a:r>
                <a:r>
                  <a:rPr lang="en-US" sz="2400" dirty="0" smtClean="0"/>
                  <a:t>key value pairs: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58" y="1307940"/>
                <a:ext cx="5710084" cy="389964"/>
              </a:xfrm>
              <a:prstGeom prst="rect">
                <a:avLst/>
              </a:prstGeom>
              <a:blipFill rotWithShape="0">
                <a:blip r:embed="rId4"/>
                <a:stretch>
                  <a:fillRect l="-1601" t="-12500" b="-5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259758" y="3398801"/>
                <a:ext cx="6629400" cy="533399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sample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pairs with </a:t>
                </a:r>
                <a:r>
                  <a:rPr lang="en-US" sz="2400" dirty="0" smtClean="0"/>
                  <a:t>smallest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758" y="3398801"/>
                <a:ext cx="6629400" cy="533399"/>
              </a:xfrm>
              <a:prstGeom prst="rect">
                <a:avLst/>
              </a:prstGeom>
              <a:blipFill rotWithShape="0">
                <a:blip r:embed="rId5"/>
                <a:stretch>
                  <a:fillRect l="-1472" t="-919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371600" y="1817619"/>
                <a:ext cx="8686800" cy="906944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𝑈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[0,1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dirty="0"/>
                  <a:t>independent </a:t>
                </a:r>
                <a:r>
                  <a:rPr lang="en-US" sz="2400" dirty="0"/>
                  <a:t>random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hash</a:t>
                </a:r>
                <a:r>
                  <a:rPr lang="en-US" sz="2400" dirty="0"/>
                  <a:t> function applied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keys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1" dirty="0" smtClean="0"/>
                  <a:t>:  depends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1" dirty="0" smtClean="0"/>
                  <a:t> , non-increasing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</m:t>
                    </m:r>
                  </m:oMath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17619"/>
                <a:ext cx="8686800" cy="906944"/>
              </a:xfrm>
              <a:prstGeom prst="rect">
                <a:avLst/>
              </a:prstGeom>
              <a:blipFill rotWithShape="0">
                <a:blip r:embed="rId6"/>
                <a:stretch>
                  <a:fillRect l="-211" t="-5369"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674010" y="2724563"/>
                <a:ext cx="3629070" cy="633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0" dirty="0" smtClean="0"/>
                  <a:t>PPSwor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charset="0"/>
                          </a:rPr>
                          <m:t>ln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010" y="2724563"/>
                <a:ext cx="3629070" cy="633891"/>
              </a:xfrm>
              <a:prstGeom prst="rect">
                <a:avLst/>
              </a:prstGeom>
              <a:blipFill rotWithShape="0">
                <a:blip r:embed="rId7"/>
                <a:stretch>
                  <a:fillRect l="-2689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467600" y="1360128"/>
            <a:ext cx="439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smtClean="0"/>
              <a:t>for now: Elements </a:t>
            </a:r>
            <a:r>
              <a:rPr lang="en-US" dirty="0" smtClean="0"/>
              <a:t>have unique keys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57200" y="4265373"/>
                <a:ext cx="6400800" cy="4276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/>
                  <a:t>Initialize</a:t>
                </a:r>
                <a:r>
                  <a:rPr lang="en-US" sz="2400" u="sng" dirty="0" smtClean="0"/>
                  <a:t>: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←⊥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set </a:t>
                </a:r>
                <a:r>
                  <a:rPr lang="en-US" sz="2400" dirty="0" smtClean="0"/>
                  <a:t>can hold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key value pairs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5373"/>
                <a:ext cx="6400800" cy="427624"/>
              </a:xfrm>
              <a:prstGeom prst="rect">
                <a:avLst/>
              </a:prstGeom>
              <a:blipFill rotWithShape="0">
                <a:blip r:embed="rId8"/>
                <a:stretch>
                  <a:fillRect l="-1429" t="-1142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0" y="5028804"/>
                <a:ext cx="4953000" cy="1573783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/>
                  <a:t>Process </a:t>
                </a:r>
                <a:r>
                  <a:rPr lang="en-US" sz="2400" b="1" u="sng" dirty="0" smtClean="0"/>
                  <a:t>element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arg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max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)</m:t>
                        </m:r>
                      </m:e>
                      <m:li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lim>
                    </m:limLow>
                  </m:oMath>
                </a14:m>
                <a:endParaRPr lang="en-US" sz="2400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,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∪{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8804"/>
                <a:ext cx="4953000" cy="1573783"/>
              </a:xfrm>
              <a:prstGeom prst="rect">
                <a:avLst/>
              </a:prstGeom>
              <a:blipFill rotWithShape="0">
                <a:blip r:embed="rId9"/>
                <a:stretch>
                  <a:fillRect l="-1845" t="-30620" b="-40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090652" y="5595555"/>
                <a:ext cx="7089058" cy="1007032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/>
                  <a:t>Merge</a:t>
                </a:r>
                <a:r>
                  <a:rPr lang="en-US" sz="2400" u="sng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pairs with </a:t>
                </a:r>
                <a:r>
                  <a:rPr lang="en-US" sz="2400" dirty="0" smtClean="0"/>
                  <a:t>smallest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smtClean="0"/>
                  <a:t>in union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52" y="5595555"/>
                <a:ext cx="7089058" cy="1007032"/>
              </a:xfrm>
              <a:prstGeom prst="rect">
                <a:avLst/>
              </a:prstGeom>
              <a:blipFill rotWithShape="0">
                <a:blip r:embed="rId10"/>
                <a:stretch>
                  <a:fillRect l="-1290" t="-47879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Useful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2293938"/>
                <a:ext cx="10385323" cy="35814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𝑘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err="1"/>
                  <a:t>MinHash</a:t>
                </a:r>
                <a:r>
                  <a:rPr lang="en-US" dirty="0"/>
                  <a:t> </a:t>
                </a:r>
                <a:r>
                  <a:rPr lang="en-US" dirty="0" smtClean="0"/>
                  <a:t>sample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[0,1])</a:t>
                </a:r>
                <a:endParaRPr lang="en-US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PPS/Priority </a:t>
                </a:r>
                <a:r>
                  <a:rPr lang="en-US" dirty="0" smtClean="0"/>
                  <a:t>sample:  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[0,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): 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chemeClr val="tx2"/>
                    </a:solidFill>
                  </a:rPr>
                  <a:t>Ohlsson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 1990, Rosen 1997] [DLT 2007]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Weighted </a:t>
                </a:r>
                <a:r>
                  <a:rPr lang="en-US" dirty="0"/>
                  <a:t>sampling without </a:t>
                </a:r>
                <a:r>
                  <a:rPr lang="en-US" dirty="0" smtClean="0"/>
                  <a:t>replacement (</a:t>
                </a:r>
                <a:r>
                  <a:rPr lang="en-US" dirty="0" err="1" smtClean="0"/>
                  <a:t>ppswor</a:t>
                </a:r>
                <a:r>
                  <a:rPr lang="en-US" dirty="0" smtClean="0"/>
                  <a:t>):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ln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𝐸𝑥𝑝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) 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[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Rosen 1972] [</a:t>
                </a:r>
                <a:r>
                  <a:rPr lang="en-US" sz="1600" dirty="0" err="1" smtClean="0">
                    <a:solidFill>
                      <a:schemeClr val="tx2"/>
                    </a:solidFill>
                  </a:rPr>
                  <a:t>Efraimidis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2"/>
                    </a:solidFill>
                  </a:rPr>
                  <a:t>Spirakis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 2006] [CK2007]…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2293938"/>
                <a:ext cx="10385323" cy="3581400"/>
              </a:xfrm>
              <a:blipFill rotWithShape="0">
                <a:blip r:embed="rId3"/>
                <a:stretch>
                  <a:fillRect l="-1291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971800" y="1444677"/>
                <a:ext cx="6629400" cy="533399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sample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pairs with </a:t>
                </a:r>
                <a:r>
                  <a:rPr lang="en-US" sz="2400" dirty="0" smtClean="0"/>
                  <a:t>smallest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444677"/>
                <a:ext cx="6629400" cy="533399"/>
              </a:xfrm>
              <a:prstGeom prst="rect">
                <a:avLst/>
              </a:prstGeom>
              <a:blipFill rotWithShape="0">
                <a:blip r:embed="rId4"/>
                <a:stretch>
                  <a:fillRect l="-1472" t="-919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369332"/>
                <a:ext cx="11887200" cy="3810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Weighted </a:t>
                </a:r>
                <a:r>
                  <a:rPr lang="en-US" sz="3200" dirty="0"/>
                  <a:t>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: Inverse probability estimates for subset </a:t>
                </a:r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369332"/>
                <a:ext cx="11887200" cy="381000"/>
              </a:xfrm>
              <a:blipFill rotWithShape="0">
                <a:blip r:embed="rId2"/>
                <a:stretch>
                  <a:fillRect t="-46774" b="-8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5354" y="3225472"/>
                <a:ext cx="10744200" cy="214917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/>
                  <a:t>is “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sampled</a:t>
                </a:r>
                <a:r>
                  <a:rPr lang="en-US" sz="2800" dirty="0" smtClean="0"/>
                  <a:t>”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&lt;</m:t>
                    </m:r>
                    <m:limLow>
                      <m:limLow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max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≡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li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lim>
                    </m:limLow>
                  </m:oMath>
                </a14:m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Inclusion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conditioned</a:t>
                </a:r>
                <a:r>
                  <a:rPr lang="en-US" sz="2800" dirty="0" smtClean="0"/>
                  <a:t> on fixing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 smtClean="0"/>
                  <a:t> on all other elements,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h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)∼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[0,1]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&lt;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𝜏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354" y="3225472"/>
                <a:ext cx="10744200" cy="2149170"/>
              </a:xfrm>
              <a:blipFill rotWithShape="0">
                <a:blip r:embed="rId3"/>
                <a:stretch>
                  <a:fillRect l="-1022" t="-2550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64430" y="937742"/>
                <a:ext cx="3508525" cy="1231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≡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30" y="937742"/>
                <a:ext cx="3508525" cy="12315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3064" y="881712"/>
            <a:ext cx="7493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Similar </a:t>
            </a:r>
            <a:r>
              <a:rPr lang="en-US" sz="2400" dirty="0" smtClean="0"/>
              <a:t>to </a:t>
            </a:r>
            <a:r>
              <a:rPr lang="en-US" sz="2400" smtClean="0"/>
              <a:t>estimating “presence” </a:t>
            </a:r>
            <a:r>
              <a:rPr lang="en-US" sz="2400" dirty="0" smtClean="0"/>
              <a:t>with </a:t>
            </a:r>
            <a:r>
              <a:rPr lang="en-US" sz="2400" dirty="0" err="1" smtClean="0"/>
              <a:t>MinHash</a:t>
            </a:r>
            <a:r>
              <a:rPr lang="en-US" sz="2400" dirty="0" smtClean="0"/>
              <a:t> sketches</a:t>
            </a:r>
            <a:r>
              <a:rPr lang="mr-IN" sz="2400" dirty="0" smtClean="0"/>
              <a:t>…</a:t>
            </a:r>
            <a:r>
              <a:rPr lang="en-US" sz="2400" dirty="0" smtClean="0"/>
              <a:t>.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896" y="2255835"/>
                <a:ext cx="10744200" cy="742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Inverse </a:t>
                </a:r>
                <a:r>
                  <a:rPr lang="en-US" dirty="0" smtClean="0"/>
                  <a:t>probability: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𝑒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not “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sampled</a:t>
                </a:r>
                <a:r>
                  <a:rPr lang="en-US" dirty="0" smtClean="0"/>
                  <a:t>”),  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 (is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sampled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6" y="2255835"/>
                <a:ext cx="10744200" cy="742575"/>
              </a:xfrm>
              <a:prstGeom prst="rect">
                <a:avLst/>
              </a:prstGeom>
              <a:blipFill rotWithShape="0">
                <a:blip r:embed="rId5"/>
                <a:stretch>
                  <a:fillRect l="-1078"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-131092" y="1349532"/>
                <a:ext cx="8659752" cy="5144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for </a:t>
                </a:r>
                <a:r>
                  <a:rPr lang="en-US" sz="24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=(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in data: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2"/>
                        </a:solidFill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092" y="1349532"/>
                <a:ext cx="8659752" cy="514456"/>
              </a:xfrm>
              <a:prstGeom prst="rect">
                <a:avLst/>
              </a:prstGeom>
              <a:blipFill rotWithShape="0">
                <a:blip r:embed="rId6"/>
                <a:stretch>
                  <a:fillRect t="-9412" b="-1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2400" y="5315445"/>
                <a:ext cx="6823029" cy="1079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𝑒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sampled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=(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)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sampled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15445"/>
                <a:ext cx="6823029" cy="10796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495800" y="4682643"/>
            <a:ext cx="7620000" cy="632802"/>
            <a:chOff x="4572000" y="4760675"/>
            <a:chExt cx="7620000" cy="6328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970699" y="4760675"/>
                  <a:ext cx="5221301" cy="632802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e.g. if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𝑤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min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{1,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𝜏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}</m:t>
                      </m:r>
                    </m:oMath>
                  </a14:m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699" y="4760675"/>
                  <a:ext cx="5221301" cy="63280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746" b="-7547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endCxn id="11" idx="1"/>
            </p:cNvCxnSpPr>
            <p:nvPr/>
          </p:nvCxnSpPr>
          <p:spPr>
            <a:xfrm>
              <a:off x="4572000" y="4911576"/>
              <a:ext cx="2398699" cy="1655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1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4" y="274638"/>
            <a:ext cx="11243736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Weighted Sampling without </a:t>
            </a:r>
            <a:r>
              <a:rPr lang="en-US" dirty="0" smtClean="0"/>
              <a:t>Replacement (</a:t>
            </a:r>
            <a:r>
              <a:rPr lang="en-US" dirty="0" err="1" smtClean="0"/>
              <a:t>ppswor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680" y="1143000"/>
                <a:ext cx="10591800" cy="1600200"/>
              </a:xfrm>
              <a:solidFill>
                <a:schemeClr val="accent1">
                  <a:alpha val="1500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/</a:t>
                </a:r>
                <a:r>
                  <a:rPr lang="en-US" dirty="0" smtClean="0"/>
                  <a:t>* initialize */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Repeat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times: </a:t>
                </a:r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hoose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∖</m:t>
                    </m:r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∉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S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∪{(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680" y="1143000"/>
                <a:ext cx="10591800" cy="1600200"/>
              </a:xfrm>
              <a:blipFill rotWithShape="0">
                <a:blip r:embed="rId2"/>
                <a:stretch>
                  <a:fillRect l="-921" t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1180" y="2895600"/>
                <a:ext cx="11734800" cy="324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/>
                  <a:t>Lemma</a:t>
                </a:r>
                <a:r>
                  <a:rPr lang="en-US" sz="3200" dirty="0" smtClean="0"/>
                  <a:t>: </a:t>
                </a:r>
                <a:r>
                  <a:rPr lang="en-US" sz="3200" dirty="0" smtClean="0"/>
                  <a:t> Equivalent to 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ln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𝐸𝑥𝑝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[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) </a:t>
                </a:r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u="sng" dirty="0" smtClean="0">
                    <a:solidFill>
                      <a:srgbClr val="7030A0"/>
                    </a:solidFill>
                  </a:rPr>
                  <a:t>Proof</a:t>
                </a:r>
              </a:p>
              <a:p>
                <a:r>
                  <a:rPr lang="en-US" sz="3200" b="1" dirty="0" smtClean="0">
                    <a:solidFill>
                      <a:srgbClr val="00B050"/>
                    </a:solidFill>
                  </a:rPr>
                  <a:t>1: </a:t>
                </a:r>
                <a:r>
                  <a:rPr lang="en-US" sz="3200" dirty="0" smtClean="0"/>
                  <a:t> probability </a:t>
                </a:r>
                <a:r>
                  <a:rPr lang="en-US" sz="3200" dirty="0"/>
                  <a:t>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320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32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𝐸𝑥𝑝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3200" dirty="0" smtClean="0"/>
                  <a:t>is min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b="1" dirty="0" smtClean="0">
                    <a:solidFill>
                      <a:srgbClr val="00B050"/>
                    </a:solidFill>
                  </a:rPr>
                  <a:t>rest</a:t>
                </a:r>
                <a:r>
                  <a:rPr lang="en-US" sz="3200" dirty="0" smtClean="0"/>
                  <a:t>: We use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memorylessness</a:t>
                </a:r>
                <a:r>
                  <a:rPr lang="en-US" sz="32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𝜏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limLow>
                      <m:limLow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max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𝑒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𝑆</m:t>
                        </m:r>
                      </m:lim>
                    </m:limLow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, </a:t>
                </a:r>
              </a:p>
              <a:p>
                <a:r>
                  <a:rPr lang="en-US" sz="3200" dirty="0" smtClean="0"/>
                  <a:t>then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)∈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𝐷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∖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32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32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𝐸𝑥𝑝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0" y="2895600"/>
                <a:ext cx="11734800" cy="3240631"/>
              </a:xfrm>
              <a:prstGeom prst="rect">
                <a:avLst/>
              </a:prstGeom>
              <a:blipFill rotWithShape="0">
                <a:blip r:embed="rId3"/>
                <a:stretch>
                  <a:fillRect l="-1299" b="-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53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Weighted Sampling without </a:t>
            </a:r>
            <a:r>
              <a:rPr lang="en-US" dirty="0"/>
              <a:t>Replacement (</a:t>
            </a:r>
            <a:r>
              <a:rPr lang="en-US" dirty="0" err="1"/>
              <a:t>ppswor</a:t>
            </a:r>
            <a:r>
              <a:rPr lang="en-US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" y="4191000"/>
                <a:ext cx="11010900" cy="205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𝐸𝑥𝑝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nary>
                            <m:nary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𝑑𝑦𝑑𝑥</m:t>
                              </m:r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𝑑𝑥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91000"/>
                <a:ext cx="11010900" cy="2059923"/>
              </a:xfrm>
              <a:prstGeom prst="rect">
                <a:avLst/>
              </a:prstGeom>
              <a:blipFill rotWithShape="0">
                <a:blip r:embed="rId2"/>
                <a:stretch>
                  <a:fillRect l="-831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04900" y="1219200"/>
                <a:ext cx="10363200" cy="2764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/>
                  <a:t>Lemma: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80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28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charset="0"/>
                      </a:rPr>
                      <m:t>𝐸𝑥𝑝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 </a:t>
                </a:r>
              </a:p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Pr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[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&lt;</m:t>
                    </m:r>
                    <m:limLow>
                      <m:limLow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min</m:t>
                        </m:r>
                      </m:e>
                      <m:li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≠</m:t>
                        </m:r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lim>
                    </m:limLow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]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800" u="sng" dirty="0" smtClean="0"/>
              </a:p>
              <a:p>
                <a:endParaRPr lang="en-US" sz="2800" u="sng" dirty="0"/>
              </a:p>
              <a:p>
                <a:r>
                  <a:rPr lang="en-US" sz="2800" u="sng" dirty="0" smtClean="0"/>
                  <a:t>Proof</a:t>
                </a:r>
                <a:r>
                  <a:rPr lang="en-US" sz="2800" u="sng" dirty="0"/>
                  <a:t>:</a:t>
                </a:r>
                <a:r>
                  <a:rPr lang="en-US" sz="2800" dirty="0"/>
                  <a:t> 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𝑊</m:t>
                    </m:r>
                    <m:r>
                      <a:rPr lang="en-US" sz="2800" i="1">
                        <a:latin typeface="Cambria Math"/>
                      </a:rPr>
                      <m:t>′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min</m:t>
                        </m:r>
                      </m:e>
                      <m:li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≠</m:t>
                        </m:r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</m:lim>
                    </m:limLow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80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sz="28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charset="0"/>
                      </a:rPr>
                      <m:t>𝐸𝑥𝑝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 |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charset="0"/>
                      </a:rPr>
                      <m:t>𝐸𝑥𝑝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charset="0"/>
                      </a:rPr>
                      <m:t>[</m:t>
                    </m:r>
                    <m:r>
                      <a:rPr lang="en-US" sz="2800" b="0" i="1" smtClean="0">
                        <a:latin typeface="Cambria Math" charset="0"/>
                      </a:rPr>
                      <m:t>𝑊</m:t>
                    </m:r>
                    <m:r>
                      <a:rPr lang="en-US" sz="2800" b="0" i="1" smtClean="0">
                        <a:latin typeface="Cambria Math" charset="0"/>
                      </a:rPr>
                      <m:t>′]</m:t>
                    </m:r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219200"/>
                <a:ext cx="10363200" cy="2764475"/>
              </a:xfrm>
              <a:prstGeom prst="rect">
                <a:avLst/>
              </a:prstGeom>
              <a:blipFill rotWithShape="0">
                <a:blip r:embed="rId3"/>
                <a:stretch>
                  <a:fillRect l="-1176" t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740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Unaggregated</a:t>
            </a:r>
            <a:r>
              <a:rPr lang="en-US" dirty="0" smtClean="0"/>
              <a:t> data </a:t>
            </a:r>
            <a:r>
              <a:rPr lang="en-US" dirty="0" smtClean="0"/>
              <a:t>elements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94739" y="2605998"/>
                <a:ext cx="401058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C00000"/>
                    </a:solidFill>
                  </a:rPr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:  </a:t>
                </a:r>
                <a:r>
                  <a:rPr lang="en-US" sz="2400" dirty="0"/>
                  <a:t>(</a:t>
                </a:r>
                <a:r>
                  <a:rPr lang="en-US" sz="2400" dirty="0" smtClean="0"/>
                  <a:t>IP flow, </a:t>
                </a:r>
                <a:r>
                  <a:rPr lang="en-US" sz="2400" dirty="0"/>
                  <a:t>#</a:t>
                </a:r>
                <a:r>
                  <a:rPr lang="en-US" sz="2400" dirty="0" smtClean="0"/>
                  <a:t>bytes)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400" dirty="0" smtClean="0"/>
                  <a:t>:  Traffic from CA to China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400" dirty="0" smtClean="0"/>
                  <a:t>:  Traffic for </a:t>
                </a:r>
                <a:r>
                  <a:rPr lang="en-US" sz="2400" dirty="0" err="1" smtClean="0"/>
                  <a:t>youTube</a:t>
                </a:r>
                <a:r>
                  <a:rPr lang="en-US" sz="2400" dirty="0" smtClean="0"/>
                  <a:t> streams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739" y="2605998"/>
                <a:ext cx="4010585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2280" t="-3101" r="-1368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929995" y="2560558"/>
                <a:ext cx="496597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C00000"/>
                    </a:solidFill>
                  </a:rPr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:  (social network </a:t>
                </a:r>
                <a:r>
                  <a:rPr lang="en-US" sz="2400" dirty="0" smtClean="0"/>
                  <a:t>account, </a:t>
                </a:r>
                <a:r>
                  <a:rPr lang="en-US" sz="2400" dirty="0" smtClean="0"/>
                  <a:t>attention)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400" dirty="0" smtClean="0"/>
                  <a:t>:  Attention by location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400" dirty="0" smtClean="0"/>
                  <a:t>:  Attention by demographics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995" y="2560558"/>
                <a:ext cx="4965975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966" t="-3101" r="-110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46905" y="5562600"/>
            <a:ext cx="915697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Multiple data elements share the same key</a:t>
            </a:r>
          </a:p>
          <a:p>
            <a:r>
              <a:rPr lang="en-US" sz="2400" dirty="0" smtClean="0"/>
              <a:t>The weight of a key is the sum of values of elements with that key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318" y="2106523"/>
                <a:ext cx="11917082" cy="4336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We presented weighted sampling </a:t>
                </a:r>
                <a:r>
                  <a:rPr lang="en-US" sz="2400" smtClean="0"/>
                  <a:t>schemes for </a:t>
                </a:r>
                <a:r>
                  <a:rPr lang="en-US" sz="2400" dirty="0" smtClean="0"/>
                  <a:t>d</a:t>
                </a:r>
                <a:r>
                  <a:rPr lang="en-US" sz="2400" dirty="0" smtClean="0"/>
                  <a:t>ata elements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2400" b="0" i="1" dirty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D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with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unique</a:t>
                </a:r>
                <a:r>
                  <a:rPr lang="en-US" sz="2400" dirty="0" smtClean="0"/>
                  <a:t> keys.</a:t>
                </a: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8" y="2106523"/>
                <a:ext cx="11917082" cy="433634"/>
              </a:xfrm>
              <a:prstGeom prst="rect">
                <a:avLst/>
              </a:prstGeom>
              <a:blipFill rotWithShape="0">
                <a:blip r:embed="rId4"/>
                <a:stretch>
                  <a:fillRect l="-818" t="-19718" r="-563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66800" y="4462963"/>
            <a:ext cx="4710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!!</a:t>
            </a:r>
            <a:r>
              <a:rPr lang="en-US" sz="2400" dirty="0" smtClean="0"/>
              <a:t> Raw data elements are IP packets:</a:t>
            </a:r>
          </a:p>
          <a:p>
            <a:r>
              <a:rPr lang="en-US" sz="2400" dirty="0"/>
              <a:t>(IP </a:t>
            </a:r>
            <a:r>
              <a:rPr lang="en-US" sz="2400" dirty="0" smtClean="0"/>
              <a:t>flow key, </a:t>
            </a:r>
            <a:r>
              <a:rPr lang="en-US" sz="2400" dirty="0"/>
              <a:t>#bytes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28352" y="4463595"/>
            <a:ext cx="5654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!!</a:t>
            </a:r>
            <a:r>
              <a:rPr lang="en-US" sz="2400" dirty="0" smtClean="0"/>
              <a:t>Raw data elements are “likes”/”re-tweet”:</a:t>
            </a:r>
          </a:p>
          <a:p>
            <a:r>
              <a:rPr lang="en-US" sz="2400" dirty="0" smtClean="0"/>
              <a:t>(account key, 1 )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9676597" y="903306"/>
            <a:ext cx="772548" cy="1060033"/>
            <a:chOff x="9336579" y="2191052"/>
            <a:chExt cx="772548" cy="9637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6579" y="2382288"/>
              <a:ext cx="772548" cy="7725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421167" y="21910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89171" y="868072"/>
            <a:ext cx="654942" cy="1055601"/>
            <a:chOff x="10694374" y="2142682"/>
            <a:chExt cx="654942" cy="9597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94374" y="2447494"/>
              <a:ext cx="654942" cy="6549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829626" y="2142682"/>
              <a:ext cx="13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2271" y="838200"/>
            <a:ext cx="654942" cy="1146374"/>
            <a:chOff x="10640978" y="2142682"/>
            <a:chExt cx="654942" cy="10422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40978" y="2530025"/>
              <a:ext cx="654942" cy="65494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829626" y="2142682"/>
              <a:ext cx="13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91495" y="867893"/>
            <a:ext cx="654942" cy="1077606"/>
            <a:chOff x="10677549" y="2142682"/>
            <a:chExt cx="654942" cy="9797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7549" y="2467501"/>
              <a:ext cx="654942" cy="65494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829626" y="2142682"/>
              <a:ext cx="13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43212" y="868072"/>
            <a:ext cx="772548" cy="1056184"/>
            <a:chOff x="9346351" y="2191052"/>
            <a:chExt cx="772548" cy="9602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6351" y="2378788"/>
              <a:ext cx="772548" cy="7725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421167" y="21910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88307" y="850499"/>
            <a:ext cx="817547" cy="1173512"/>
            <a:chOff x="11026885" y="1048071"/>
            <a:chExt cx="817547" cy="106695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26885" y="1297483"/>
              <a:ext cx="817547" cy="81754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245043" y="1048071"/>
              <a:ext cx="424940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42796" y="932041"/>
            <a:ext cx="712681" cy="1021351"/>
            <a:chOff x="8100809" y="59784"/>
            <a:chExt cx="712681" cy="92861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0809" y="275717"/>
              <a:ext cx="712681" cy="71268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285119" y="59784"/>
              <a:ext cx="424940" cy="38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1447" y="881879"/>
            <a:ext cx="817547" cy="1178641"/>
            <a:chOff x="8596106" y="1100060"/>
            <a:chExt cx="817547" cy="107162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6106" y="1354135"/>
              <a:ext cx="817547" cy="81754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710059" y="1100060"/>
              <a:ext cx="424940" cy="38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40577" y="841976"/>
            <a:ext cx="712681" cy="1057926"/>
            <a:chOff x="8164633" y="59784"/>
            <a:chExt cx="712681" cy="96186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64633" y="308971"/>
              <a:ext cx="712681" cy="71268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285119" y="59784"/>
              <a:ext cx="424940" cy="38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013" y="81730"/>
            <a:ext cx="7019765" cy="890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Weighted Sampling by frequency</a:t>
            </a:r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555018" y="2506434"/>
            <a:ext cx="5029871" cy="1192765"/>
            <a:chOff x="771445" y="3519377"/>
            <a:chExt cx="5029871" cy="1192765"/>
          </a:xfrm>
          <a:solidFill>
            <a:schemeClr val="accent3">
              <a:lumMod val="20000"/>
              <a:lumOff val="80000"/>
            </a:schemeClr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Content Placeholder 2"/>
                <p:cNvSpPr txBox="1">
                  <a:spLocks/>
                </p:cNvSpPr>
                <p:nvPr/>
              </p:nvSpPr>
              <p:spPr>
                <a:xfrm>
                  <a:off x="1448480" y="3992276"/>
                  <a:ext cx="3253332" cy="71986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accent5"/>
                          </a:solidFill>
                          <a:latin typeface="Cambria Math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∑</m:t>
                          </m:r>
                          <m:r>
                            <a:rPr lang="en-US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D</m:t>
                          </m:r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 </m:t>
                          </m:r>
                        </m:lim>
                      </m:limLow>
                    </m:oMath>
                  </a14:m>
                  <a:endParaRPr lang="en-US" i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3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8480" y="3992276"/>
                  <a:ext cx="3253332" cy="7198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ontent Placeholder 2"/>
                <p:cNvSpPr txBox="1">
                  <a:spLocks/>
                </p:cNvSpPr>
                <p:nvPr/>
              </p:nvSpPr>
              <p:spPr>
                <a:xfrm>
                  <a:off x="771445" y="3519377"/>
                  <a:ext cx="5029871" cy="48375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 smtClean="0">
                      <a:solidFill>
                        <a:srgbClr val="C00000"/>
                      </a:solidFill>
                    </a:rPr>
                    <a:t>Frequency </a:t>
                  </a:r>
                  <a:r>
                    <a:rPr lang="en-US" dirty="0" smtClean="0"/>
                    <a:t>(weight) </a:t>
                  </a:r>
                  <a:r>
                    <a:rPr lang="en-US" dirty="0"/>
                    <a:t>of a key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charset="0"/>
                        </a:rPr>
                        <m:t>𝑥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8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45" y="3519377"/>
                  <a:ext cx="5029871" cy="48375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45" t="-20253" b="-354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Content Placeholder 2"/>
              <p:cNvSpPr txBox="1">
                <a:spLocks/>
              </p:cNvSpPr>
              <p:nvPr/>
            </p:nvSpPr>
            <p:spPr>
              <a:xfrm>
                <a:off x="228601" y="4909570"/>
                <a:ext cx="9067800" cy="104317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We want a bottom-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sample with respect to frequencies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Via a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composable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sketch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(do not want to compute a table)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4909570"/>
                <a:ext cx="9067800" cy="1043178"/>
              </a:xfrm>
              <a:prstGeom prst="rect">
                <a:avLst/>
              </a:prstGeom>
              <a:blipFill rotWithShape="0">
                <a:blip r:embed="rId15"/>
                <a:stretch>
                  <a:fillRect l="-1412" t="-9302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590297" y="2465443"/>
            <a:ext cx="3647537" cy="2315196"/>
            <a:chOff x="6859439" y="2879989"/>
            <a:chExt cx="3647537" cy="17391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859439" y="2879989"/>
                  <a:ext cx="3647537" cy="67048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C00000"/>
                      </a:solidFill>
                    </a:rPr>
                    <a:t>Frequency Table</a:t>
                  </a:r>
                  <a:r>
                    <a:rPr lang="en-US" sz="2400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sz="2400" dirty="0" smtClean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accent5"/>
                          </a:solidFill>
                          <a:latin typeface="Cambria Math" charset="0"/>
                        </a:rPr>
                        <m:t>D</m:t>
                      </m:r>
                    </m:oMath>
                  </a14:m>
                  <a:r>
                    <a:rPr lang="en-US" sz="2400" dirty="0" smtClean="0"/>
                    <a:t>:</a:t>
                  </a:r>
                </a:p>
                <a:p>
                  <a:r>
                    <a:rPr lang="en-US" sz="2400" dirty="0"/>
                    <a:t> </a:t>
                  </a:r>
                  <a:r>
                    <a:rPr lang="en-US" sz="2400" dirty="0" smtClean="0"/>
                    <a:t>key frequency pairs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439" y="2879989"/>
                  <a:ext cx="3647537" cy="67048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344" t="-6122" r="-6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7261412" y="3598679"/>
              <a:ext cx="2718273" cy="1020477"/>
              <a:chOff x="7261412" y="3598679"/>
              <a:chExt cx="2718273" cy="102047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261412" y="3649167"/>
                <a:ext cx="2718273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7393065" y="3598679"/>
                <a:ext cx="2586620" cy="1020477"/>
                <a:chOff x="1469184" y="4653872"/>
                <a:chExt cx="2586620" cy="1020477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469184" y="4653872"/>
                  <a:ext cx="1371750" cy="1003066"/>
                  <a:chOff x="1546756" y="2781633"/>
                  <a:chExt cx="1371750" cy="1003066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1546756" y="2781633"/>
                    <a:ext cx="654942" cy="965825"/>
                    <a:chOff x="10640978" y="2141488"/>
                    <a:chExt cx="654942" cy="965825"/>
                  </a:xfrm>
                </p:grpSpPr>
                <p:pic>
                  <p:nvPicPr>
                    <p:cNvPr id="37" name="Picture 36"/>
                    <p:cNvPicPr>
                      <a:picLocks noChangeAspect="1"/>
                    </p:cNvPicPr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10640978" y="2452371"/>
                      <a:ext cx="654942" cy="65494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10732266" y="2141488"/>
                      <a:ext cx="47086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/>
                        <a:t>11</a:t>
                      </a:r>
                    </a:p>
                  </p:txBody>
                </p: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2145958" y="2781633"/>
                    <a:ext cx="772548" cy="1003066"/>
                    <a:chOff x="9458219" y="2138289"/>
                    <a:chExt cx="772548" cy="1003066"/>
                  </a:xfrm>
                </p:grpSpPr>
                <p:pic>
                  <p:nvPicPr>
                    <p:cNvPr id="35" name="Picture 3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9458219" y="2368807"/>
                      <a:ext cx="772548" cy="77254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9634689" y="2138289"/>
                      <a:ext cx="31451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/>
                        <a:t>7</a:t>
                      </a:r>
                    </a:p>
                  </p:txBody>
                </p:sp>
              </p:grp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2634934" y="4653872"/>
                  <a:ext cx="712681" cy="949288"/>
                  <a:chOff x="8220913" y="23642"/>
                  <a:chExt cx="712681" cy="949288"/>
                </a:xfrm>
              </p:grpSpPr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220913" y="260249"/>
                    <a:ext cx="712681" cy="712681"/>
                  </a:xfrm>
                  <a:prstGeom prst="rect">
                    <a:avLst/>
                  </a:prstGeom>
                </p:spPr>
              </p:pic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358867" y="23642"/>
                    <a:ext cx="4249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3</a:t>
                    </a:r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3238257" y="4653872"/>
                  <a:ext cx="817547" cy="1020477"/>
                  <a:chOff x="8536966" y="1136202"/>
                  <a:chExt cx="817547" cy="1020477"/>
                </a:xfrm>
              </p:grpSpPr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536966" y="1339132"/>
                    <a:ext cx="817547" cy="817547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8710058" y="1136202"/>
                    <a:ext cx="447073" cy="3005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smtClean="0"/>
                      <a:t>17</a:t>
                    </a:r>
                    <a:endParaRPr lang="en-US" sz="2000" dirty="0"/>
                  </a:p>
                </p:txBody>
              </p:sp>
            </p:grpSp>
          </p:grpSp>
        </p:grpSp>
      </p:grpSp>
      <p:grpSp>
        <p:nvGrpSpPr>
          <p:cNvPr id="66" name="Group 65"/>
          <p:cNvGrpSpPr/>
          <p:nvPr/>
        </p:nvGrpSpPr>
        <p:grpSpPr>
          <a:xfrm>
            <a:off x="9677680" y="1050477"/>
            <a:ext cx="772548" cy="1060033"/>
            <a:chOff x="9336579" y="2191052"/>
            <a:chExt cx="772548" cy="96378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336579" y="2382288"/>
              <a:ext cx="772548" cy="77254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9421167" y="21910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590254" y="1015243"/>
            <a:ext cx="654942" cy="1055601"/>
            <a:chOff x="10694374" y="2142682"/>
            <a:chExt cx="654942" cy="95975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94374" y="2447494"/>
              <a:ext cx="654942" cy="654942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10829626" y="2142682"/>
              <a:ext cx="13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93354" y="985371"/>
            <a:ext cx="654942" cy="1146374"/>
            <a:chOff x="10640978" y="2142682"/>
            <a:chExt cx="654942" cy="1042285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40978" y="2530025"/>
              <a:ext cx="654942" cy="654942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10829626" y="2142682"/>
              <a:ext cx="13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192578" y="1015064"/>
            <a:ext cx="654942" cy="1077606"/>
            <a:chOff x="10677549" y="2142682"/>
            <a:chExt cx="654942" cy="979761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77549" y="2467501"/>
              <a:ext cx="654942" cy="654942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10829626" y="2142682"/>
              <a:ext cx="13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544295" y="1015243"/>
            <a:ext cx="772548" cy="1056184"/>
            <a:chOff x="9346351" y="2191052"/>
            <a:chExt cx="772548" cy="960284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346351" y="2378788"/>
              <a:ext cx="772548" cy="77254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9421167" y="21910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289390" y="997670"/>
            <a:ext cx="817547" cy="1173512"/>
            <a:chOff x="11026885" y="1048071"/>
            <a:chExt cx="817547" cy="1066959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026885" y="1297483"/>
              <a:ext cx="817547" cy="817547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11245043" y="1048071"/>
              <a:ext cx="424940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</a:t>
              </a:r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943879" y="1079212"/>
            <a:ext cx="712681" cy="1021351"/>
            <a:chOff x="8100809" y="59784"/>
            <a:chExt cx="712681" cy="928614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100809" y="275717"/>
              <a:ext cx="712681" cy="712681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8285119" y="59784"/>
              <a:ext cx="424940" cy="38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42530" y="1029050"/>
            <a:ext cx="817547" cy="1178641"/>
            <a:chOff x="8596106" y="1100060"/>
            <a:chExt cx="817547" cy="1071622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596106" y="1354135"/>
              <a:ext cx="817547" cy="817547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8710059" y="1100060"/>
              <a:ext cx="424940" cy="38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341660" y="989147"/>
            <a:ext cx="712681" cy="1057926"/>
            <a:chOff x="8164633" y="59784"/>
            <a:chExt cx="712681" cy="961868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164633" y="308971"/>
              <a:ext cx="712681" cy="712681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8285119" y="59784"/>
              <a:ext cx="424940" cy="38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Ppswor bottom-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by frequency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2400" y="1600200"/>
                <a:ext cx="6400800" cy="52704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/>
                  <a:t>Initialize</a:t>
                </a:r>
                <a:r>
                  <a:rPr lang="en-US" sz="2400" u="sng" dirty="0" smtClean="0"/>
                  <a:t>: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Empty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that can </a:t>
                </a:r>
                <a:r>
                  <a:rPr lang="en-US" sz="2400" dirty="0" smtClean="0"/>
                  <a:t>hold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key,rank</a:t>
                </a:r>
                <a:r>
                  <a:rPr lang="en-US" sz="2400" dirty="0" smtClean="0"/>
                  <a:t>) pairs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6400800" cy="527049"/>
              </a:xfrm>
              <a:prstGeom prst="rect">
                <a:avLst/>
              </a:prstGeom>
              <a:blipFill rotWithShape="0">
                <a:blip r:embed="rId4"/>
                <a:stretch>
                  <a:fillRect l="-1238" t="-8140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37652" y="2309811"/>
                <a:ext cx="6415548" cy="274320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/>
                  <a:t>Process </a:t>
                </a:r>
                <a:r>
                  <a:rPr lang="en-US" sz="2400" b="1" u="sng" dirty="0" smtClean="0"/>
                  <a:t>element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=(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𝜏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)←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arg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max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li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′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lim>
                    </m:limLow>
                  </m:oMath>
                </a14:m>
                <a:r>
                  <a:rPr lang="en-US" sz="2400" dirty="0" smtClean="0"/>
                  <a:t>’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b="0" dirty="0" smtClean="0">
                    <a:solidFill>
                      <a:schemeClr val="tx2"/>
                    </a:solidFill>
                  </a:rPr>
                  <a:t>“score”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𝐸𝑥𝑝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400" dirty="0" smtClean="0"/>
                  <a:t> , </a:t>
                </a:r>
                <a:r>
                  <a:rPr lang="en-US" sz="2400" dirty="0" smtClean="0"/>
                  <a:t>If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  <a:latin typeface="Cambria Math" charset="0"/>
                  </a:rPr>
                  <a:t>, </a:t>
                </a:r>
                <a:r>
                  <a:rPr lang="en-US" sz="2400" dirty="0" smtClean="0">
                    <a:latin typeface="Cambria Math" charset="0"/>
                  </a:rPr>
                  <a:t>replace it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charset="0"/>
                      </a:rPr>
                      <m:t>min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i="1" dirty="0" smtClean="0">
                  <a:solidFill>
                    <a:srgbClr val="C00000"/>
                  </a:solidFill>
                  <a:latin typeface="Cambria Math" charset="0"/>
                </a:endParaRPr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>
                    <a:latin typeface="Cambria Math" charset="0"/>
                  </a:rPr>
                  <a:t>Else,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 ←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∪{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2" y="2309811"/>
                <a:ext cx="6415548" cy="2743200"/>
              </a:xfrm>
              <a:prstGeom prst="rect">
                <a:avLst/>
              </a:prstGeom>
              <a:blipFill rotWithShape="0">
                <a:blip r:embed="rId5"/>
                <a:stretch>
                  <a:fillRect l="-1521" t="-17556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663307" y="2124180"/>
                <a:ext cx="524880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400" dirty="0" smtClean="0"/>
                  <a:t> “rank” of </a:t>
                </a:r>
                <a:r>
                  <a:rPr lang="en-US" sz="2400" dirty="0"/>
                  <a:t>key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=</a:t>
                </a:r>
              </a:p>
              <a:p>
                <a:r>
                  <a:rPr lang="en-US" sz="2400" dirty="0" smtClean="0"/>
                  <a:t>Smallest score over elements with key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u="sng" dirty="0" smtClean="0">
                    <a:solidFill>
                      <a:schemeClr val="tx2"/>
                    </a:solidFill>
                  </a:rPr>
                  <a:t>Claim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𝐸𝑥𝑝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(min of </a:t>
                </a:r>
                <a:r>
                  <a:rPr lang="en-US" sz="2400" dirty="0" err="1" smtClean="0"/>
                  <a:t>Exp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r.v.s</a:t>
                </a:r>
                <a:r>
                  <a:rPr lang="en-US" sz="2400" dirty="0" smtClean="0"/>
                  <a:t>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307" y="2124180"/>
                <a:ext cx="5248809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742" t="-4061" r="-151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663307" y="3387542"/>
                <a:ext cx="5308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Sketch contains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keys with smallest rank</a:t>
                </a:r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307" y="3387542"/>
                <a:ext cx="530888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722" t="-10667" r="-80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794687" y="1619865"/>
            <a:ext cx="407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Correctness (sample is </a:t>
            </a:r>
            <a:r>
              <a:rPr lang="en-US" sz="2400" u="sng" dirty="0" err="1" smtClean="0"/>
              <a:t>ppswor</a:t>
            </a:r>
            <a:r>
              <a:rPr lang="en-US" sz="2400" u="sng" dirty="0" smtClean="0"/>
              <a:t>)</a:t>
            </a:r>
            <a:endParaRPr lang="en-US" sz="24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52400" y="5238642"/>
                <a:ext cx="9144000" cy="1292331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/>
                  <a:t>Merge</a:t>
                </a:r>
                <a:r>
                  <a:rPr lang="en-US" sz="2400" u="sng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Unique union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: </a:t>
                </a:r>
                <a:r>
                  <a:rPr lang="en-US" sz="2400" dirty="0" smtClean="0"/>
                  <a:t>Duplicate keys replaced by one </a:t>
                </a:r>
                <a:r>
                  <a:rPr lang="en-US" sz="2400" dirty="0" smtClean="0"/>
                  <a:t>with min rank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pairs with smallest rank</a:t>
                </a:r>
                <a:endParaRPr lang="en-US" sz="2400" dirty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238642"/>
                <a:ext cx="9144000" cy="1292331"/>
              </a:xfrm>
              <a:prstGeom prst="rect">
                <a:avLst/>
              </a:prstGeom>
              <a:blipFill rotWithShape="0">
                <a:blip r:embed="rId8"/>
                <a:stretch>
                  <a:fillRect l="-1000" t="-3679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663307" y="3958490"/>
                <a:ext cx="552869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Catch:  Estimation </a:t>
                </a:r>
                <a:r>
                  <a:rPr lang="mr-IN" sz="2400" dirty="0" smtClean="0">
                    <a:solidFill>
                      <a:srgbClr val="FF0000"/>
                    </a:solidFill>
                  </a:rPr>
                  <a:t>–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Do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for sampled keys.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Solution: second pass, or more complex estimators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307" y="3958490"/>
                <a:ext cx="5528693" cy="1569660"/>
              </a:xfrm>
              <a:prstGeom prst="rect">
                <a:avLst/>
              </a:prstGeom>
              <a:blipFill rotWithShape="0">
                <a:blip r:embed="rId9"/>
                <a:stretch>
                  <a:fillRect l="-1654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Next: </a:t>
            </a:r>
            <a:br>
              <a:rPr lang="en-US" dirty="0" smtClean="0"/>
            </a:br>
            <a:r>
              <a:rPr lang="en-US" dirty="0" smtClean="0"/>
              <a:t> Data sets relations from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210800" cy="3429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LSH property of </a:t>
            </a:r>
            <a:r>
              <a:rPr lang="en-US" sz="4000" dirty="0" err="1" smtClean="0"/>
              <a:t>MinHash</a:t>
            </a:r>
            <a:r>
              <a:rPr lang="en-US" sz="4000" dirty="0" smtClean="0"/>
              <a:t> sketches </a:t>
            </a:r>
            <a:r>
              <a:rPr lang="en-US" sz="4000" dirty="0" smtClean="0"/>
              <a:t>and </a:t>
            </a:r>
            <a:r>
              <a:rPr lang="en-US" sz="4000" dirty="0" smtClean="0"/>
              <a:t>coordinated </a:t>
            </a:r>
            <a:r>
              <a:rPr lang="en-US" sz="4000" dirty="0" smtClean="0"/>
              <a:t>samples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Estimating relations of data sets from their sketches</a:t>
            </a:r>
            <a:endParaRPr lang="en-US" sz="4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Modeling using </a:t>
            </a:r>
            <a:r>
              <a:rPr lang="en-US" sz="3600" dirty="0" smtClean="0"/>
              <a:t>features,  sketches for scalability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Example:  Near-duplicate detection in text documents</a:t>
            </a:r>
            <a:endParaRPr lang="en-US" sz="4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n</a:t>
            </a:r>
            <a:r>
              <a:rPr lang="en-US" sz="3600" dirty="0" smtClean="0"/>
              <a:t>-gram features</a:t>
            </a:r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err="1"/>
              <a:t>Jaccard</a:t>
            </a:r>
            <a:r>
              <a:rPr lang="en-US" sz="4000" dirty="0"/>
              <a:t> </a:t>
            </a:r>
            <a:r>
              <a:rPr lang="en-US" sz="4000" dirty="0" smtClean="0"/>
              <a:t> similarity estimation from </a:t>
            </a:r>
            <a:r>
              <a:rPr lang="en-US" sz="4000" dirty="0" err="1" smtClean="0"/>
              <a:t>minhash</a:t>
            </a:r>
            <a:r>
              <a:rPr lang="en-US" sz="4000" dirty="0" smtClean="0"/>
              <a:t> sketches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600201"/>
                <a:ext cx="10058400" cy="4525963"/>
              </a:xfrm>
            </p:spPr>
            <p:txBody>
              <a:bodyPr>
                <a:normAutofit/>
              </a:bodyPr>
              <a:lstStyle/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Weighted sampling schemes:  Poisson PPS,  bottom-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Aggregated data (elements have unique keys)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Frequency (sum of values of elements 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Relating data sets by relating  </a:t>
                </a:r>
                <a:r>
                  <a:rPr lang="en-US" sz="3200" dirty="0" err="1" smtClean="0"/>
                  <a:t>MinHash</a:t>
                </a:r>
                <a:r>
                  <a:rPr lang="en-US" sz="3200" dirty="0" smtClean="0"/>
                  <a:t> sketches/ coordinated bottom-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 samples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dirty="0" err="1" smtClean="0"/>
                  <a:t>Jaccard</a:t>
                </a:r>
                <a:r>
                  <a:rPr lang="en-US" dirty="0" smtClean="0"/>
                  <a:t> similarity estimation from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sketches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Intro to linear sketches (random linear projections)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600201"/>
                <a:ext cx="10058400" cy="4525963"/>
              </a:xfrm>
              <a:blipFill rotWithShape="0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 of data sets from their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340" y="1406674"/>
            <a:ext cx="9144000" cy="685800"/>
          </a:xfrm>
          <a:solidFill>
            <a:schemeClr val="accent1">
              <a:alpha val="1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View</a:t>
            </a:r>
            <a:r>
              <a:rPr lang="en-US" dirty="0" smtClean="0"/>
              <a:t> data sets as vectors (key=position, entry=value)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14741" y="3297544"/>
            <a:ext cx="473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(0</a:t>
            </a:r>
            <a:r>
              <a:rPr lang="en-US" sz="2400" dirty="0" smtClean="0"/>
              <a:t>,   0,   1,    0,      1,   1,    0,     0,   1…)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14741" y="4275540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</a:t>
            </a:r>
            <a:r>
              <a:rPr lang="en-US" sz="2400" dirty="0" smtClean="0"/>
              <a:t>,   0,    1,   1,       0,   1,   0,      1,   0…)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Magnetic Disk 7"/>
              <p:cNvSpPr/>
              <p:nvPr/>
            </p:nvSpPr>
            <p:spPr>
              <a:xfrm>
                <a:off x="2567657" y="3211669"/>
                <a:ext cx="1536168" cy="766465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Flowchart: Magnetic Dis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57" y="3211669"/>
                <a:ext cx="1536168" cy="766465"/>
              </a:xfrm>
              <a:prstGeom prst="flowChartMagneticDisk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Magnetic Disk 12"/>
              <p:cNvSpPr/>
              <p:nvPr/>
            </p:nvSpPr>
            <p:spPr>
              <a:xfrm>
                <a:off x="2585529" y="4306862"/>
                <a:ext cx="1536168" cy="766465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Flowchart: Magnetic Dis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29" y="4306862"/>
                <a:ext cx="1536168" cy="766465"/>
              </a:xfrm>
              <a:prstGeom prst="flowChartMagneticDisk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4568695" y="3412502"/>
            <a:ext cx="161025" cy="196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95800" y="4455861"/>
            <a:ext cx="161025" cy="196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144" y="2770422"/>
            <a:ext cx="397488" cy="397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034" y="2730338"/>
            <a:ext cx="477656" cy="477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914" y="2757095"/>
            <a:ext cx="424142" cy="424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247" y="2667000"/>
            <a:ext cx="604333" cy="604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086" y="2759478"/>
            <a:ext cx="419377" cy="4193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6534" y="2750537"/>
            <a:ext cx="437259" cy="437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6031" y="2766692"/>
            <a:ext cx="404948" cy="4049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1794" y="2750523"/>
            <a:ext cx="437286" cy="4372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8433" y="2781213"/>
            <a:ext cx="375907" cy="3759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217" y="2969166"/>
            <a:ext cx="477656" cy="477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720" y="2909495"/>
            <a:ext cx="424142" cy="4241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53" y="2829221"/>
            <a:ext cx="604333" cy="604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0749" y="2949267"/>
            <a:ext cx="437286" cy="437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446" y="4080944"/>
            <a:ext cx="477656" cy="477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1623" y="4123484"/>
            <a:ext cx="419377" cy="4193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4038" y="4188318"/>
            <a:ext cx="437259" cy="4372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6764" y="4080944"/>
            <a:ext cx="404948" cy="4049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5804" y="4018575"/>
            <a:ext cx="437286" cy="4372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974458" y="5413971"/>
                <a:ext cx="92269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MinHash sketches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𝑆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(same hash functions)</a:t>
                </a:r>
                <a:endParaRPr lang="en-US" sz="2400" dirty="0"/>
              </a:p>
              <a:p>
                <a:r>
                  <a:rPr lang="en-US" sz="2400" dirty="0" smtClean="0"/>
                  <a:t>“Locality Sensitive Hashing” (LSH): Similar data sets have similar sketches</a:t>
                </a:r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458" y="5413971"/>
                <a:ext cx="9226942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1057" t="-5882" r="-39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 of data sets from their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40" y="1331788"/>
            <a:ext cx="10744200" cy="551437"/>
          </a:xfrm>
          <a:solidFill>
            <a:schemeClr val="accent1">
              <a:alpha val="1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View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weighted</a:t>
            </a:r>
            <a:r>
              <a:rPr lang="en-US" sz="2800" dirty="0" smtClean="0"/>
              <a:t> data sets as </a:t>
            </a:r>
            <a:r>
              <a:rPr lang="en-US" sz="2800" dirty="0" smtClean="0">
                <a:solidFill>
                  <a:srgbClr val="7030A0"/>
                </a:solidFill>
              </a:rPr>
              <a:t>weighted</a:t>
            </a:r>
            <a:r>
              <a:rPr lang="en-US" sz="2800" dirty="0" smtClean="0"/>
              <a:t> vectors (key=position, entry=value)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14741" y="3297544"/>
            <a:ext cx="473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(0</a:t>
            </a:r>
            <a:r>
              <a:rPr lang="en-US" sz="2400" dirty="0" smtClean="0"/>
              <a:t>,   0,   4,    0,      2,   7,    0,     0,   5…)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14741" y="4275540"/>
            <a:ext cx="496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(3,   0,    2,   1,       0,  10,   0</a:t>
            </a:r>
            <a:r>
              <a:rPr lang="en-US" sz="2400" smtClean="0"/>
              <a:t>,      7,   </a:t>
            </a:r>
            <a:r>
              <a:rPr lang="en-US" sz="2400" dirty="0" smtClean="0"/>
              <a:t>0…)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Magnetic Disk 7"/>
              <p:cNvSpPr/>
              <p:nvPr/>
            </p:nvSpPr>
            <p:spPr>
              <a:xfrm>
                <a:off x="2567657" y="3211669"/>
                <a:ext cx="1536168" cy="766465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Flowchart: Magnetic Dis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57" y="3211669"/>
                <a:ext cx="1536168" cy="766465"/>
              </a:xfrm>
              <a:prstGeom prst="flowChartMagneticDisk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Magnetic Disk 12"/>
              <p:cNvSpPr/>
              <p:nvPr/>
            </p:nvSpPr>
            <p:spPr>
              <a:xfrm>
                <a:off x="2585529" y="4306862"/>
                <a:ext cx="1536168" cy="766465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Flowchart: Magnetic Dis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29" y="4306862"/>
                <a:ext cx="1536168" cy="766465"/>
              </a:xfrm>
              <a:prstGeom prst="flowChartMagneticDisk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4568695" y="3412502"/>
            <a:ext cx="161025" cy="196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95800" y="4455861"/>
            <a:ext cx="161025" cy="196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144" y="2770422"/>
            <a:ext cx="397488" cy="397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034" y="2730338"/>
            <a:ext cx="477656" cy="477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914" y="2757095"/>
            <a:ext cx="424142" cy="424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247" y="2667000"/>
            <a:ext cx="604333" cy="604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086" y="2759478"/>
            <a:ext cx="419377" cy="4193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6534" y="2750537"/>
            <a:ext cx="437259" cy="437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6031" y="2766692"/>
            <a:ext cx="404948" cy="4049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1794" y="2750523"/>
            <a:ext cx="437286" cy="4372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8433" y="2781213"/>
            <a:ext cx="375907" cy="3759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217" y="2969166"/>
            <a:ext cx="477656" cy="477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720" y="2909495"/>
            <a:ext cx="424142" cy="4241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53" y="2829221"/>
            <a:ext cx="604333" cy="604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0749" y="2949267"/>
            <a:ext cx="437286" cy="437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446" y="4080944"/>
            <a:ext cx="477656" cy="477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1623" y="4123484"/>
            <a:ext cx="419377" cy="4193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4038" y="4188318"/>
            <a:ext cx="437259" cy="4372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6764" y="4080944"/>
            <a:ext cx="404948" cy="4049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5804" y="4018575"/>
            <a:ext cx="437286" cy="4372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974458" y="5413971"/>
                <a:ext cx="93793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samples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𝑆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(</a:t>
                </a:r>
                <a:r>
                  <a:rPr lang="en-US" sz="2400" i="1" dirty="0" smtClean="0">
                    <a:solidFill>
                      <a:schemeClr val="tx2"/>
                    </a:solidFill>
                  </a:rPr>
                  <a:t>coordinated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</a:t>
                </a:r>
                <a:r>
                  <a:rPr lang="en-US" sz="2400" dirty="0" smtClean="0"/>
                  <a:t>  same hash functions)</a:t>
                </a:r>
                <a:endParaRPr lang="en-US" sz="2400" dirty="0"/>
              </a:p>
              <a:p>
                <a:r>
                  <a:rPr lang="en-US" sz="2400" dirty="0" smtClean="0"/>
                  <a:t>“Locality Sensitive Hashing” (LSH): Similar data sets have similar sketches</a:t>
                </a:r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458" y="5413971"/>
                <a:ext cx="9379342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104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674716" y="3909036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3,2,1,1    0,     7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626750" y="2615626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4,  2,     7,   5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Useful relations that can be estimated from </a:t>
            </a:r>
            <a:r>
              <a:rPr lang="en-US" dirty="0" err="1" smtClean="0"/>
              <a:t>minhash</a:t>
            </a:r>
            <a:r>
              <a:rPr lang="en-US" dirty="0" smtClean="0"/>
              <a:t> sketches/coordinated samples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4225"/>
                <a:ext cx="7772400" cy="38100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Nearest neighbors structures: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Distance norms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𝑝</m:t>
                        </m:r>
                      </m:sup>
                    </m:sSubSup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h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𝑗h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𝑖h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, 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Growth-only norm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h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max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0, 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𝑗h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𝑖h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Cosine similarity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Size of union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h</m:t>
                        </m:r>
                      </m:sub>
                      <m:sup/>
                      <m: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lim>
                        </m:limLow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𝑖h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(weighted)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similarity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h</m:t>
                            </m:r>
                          </m:sub>
                          <m:sup/>
                          <m: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in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lim>
                            </m:limLow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𝑖h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h</m:t>
                            </m:r>
                          </m:sub>
                          <m:sup/>
                          <m: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lim>
                            </m:limLow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𝑖h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Robust statistics (sum of medians)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h</m:t>
                        </m:r>
                      </m:sub>
                      <m:sup/>
                      <m:e>
                        <m:limLow>
                          <m:limLow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edian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lim>
                        </m:limLow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𝑖h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4225"/>
                <a:ext cx="7772400" cy="3810000"/>
              </a:xfrm>
              <a:blipFill rotWithShape="0">
                <a:blip r:embed="rId2"/>
                <a:stretch>
                  <a:fillRect l="-863" t="-2400" b="-8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345529" y="1644225"/>
                <a:ext cx="362894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29" y="1644225"/>
                <a:ext cx="3628942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33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0909" y="5680813"/>
            <a:ext cx="1138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Intensive computations over full data sets is replaced by working with their small sketches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Weighted </a:t>
            </a:r>
            <a:r>
              <a:rPr lang="en-US" dirty="0" err="1" smtClean="0"/>
              <a:t>Jaccard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2030" y="3086863"/>
                <a:ext cx="7547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sz="2800">
                        <a:solidFill>
                          <a:srgbClr val="C00000"/>
                        </a:solidFill>
                        <a:latin typeface="Cambria Math"/>
                      </a:rPr>
                      <m:t>=(0.00, 0.23,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0.00, 0.00, 0.03, 0.00, 1.00,0.13)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0" y="3086863"/>
                <a:ext cx="754742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085744" y="1837193"/>
            <a:ext cx="286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Sum of min over sum of 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12419" y="1837192"/>
                <a:ext cx="4308827" cy="1024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min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}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 i="1" dirty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sz="2800" i="1" dirty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}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418" y="1837192"/>
                <a:ext cx="4308827" cy="10244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03887" y="1219201"/>
            <a:ext cx="756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Similarity of weighted (nonnegative)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2030" y="3668017"/>
                <a:ext cx="7547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𝑈</m:t>
                    </m:r>
                    <m:r>
                      <a:rPr lang="en-US" sz="2800">
                        <a:solidFill>
                          <a:srgbClr val="C00000"/>
                        </a:solidFill>
                        <a:latin typeface="Cambria Math"/>
                      </a:rPr>
                      <m:t>=(0.34, 0.21,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0.00, 0.03, 0.05, 0.00,1.00, 0.00)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0" y="3668017"/>
                <a:ext cx="754742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45344" y="4334040"/>
                <a:ext cx="7924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min</m:t>
                    </m:r>
                    <m:r>
                      <a:rPr lang="en-US" sz="2800">
                        <a:solidFill>
                          <a:srgbClr val="C00000"/>
                        </a:solidFill>
                        <a:latin typeface="Cambria Math"/>
                      </a:rPr>
                      <m:t>=(0.00, 0.21,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0.00, 0.00, 0.03, 0.00, 1.00, 0.00)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3" y="4334040"/>
                <a:ext cx="792411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19943" y="4882653"/>
                <a:ext cx="7949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max</m:t>
                    </m:r>
                    <m:r>
                      <a:rPr lang="en-US" sz="2800">
                        <a:solidFill>
                          <a:srgbClr val="C00000"/>
                        </a:solidFill>
                        <a:latin typeface="Cambria Math"/>
                      </a:rPr>
                      <m:t>=(0.34, 0.23,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0.00, 0.03, 0.05, 0.00, 1.00, 0.13)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" y="4882653"/>
                <a:ext cx="7949514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32258" y="5459000"/>
                <a:ext cx="4308827" cy="89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1.24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1.78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57" y="5458999"/>
                <a:ext cx="4308827" cy="8991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6" grpId="0"/>
      <p:bldP spid="27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Cosine </a:t>
            </a:r>
            <a:r>
              <a:rPr lang="en-US" dirty="0"/>
              <a:t>S</a:t>
            </a:r>
            <a:r>
              <a:rPr lang="en-US" dirty="0" smtClean="0"/>
              <a:t>imilarity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1953" y="1486331"/>
            <a:ext cx="8194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Similarity measure between two vectors:  The cosine of the angle between the two vectors.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610600" y="304800"/>
            <a:ext cx="762000" cy="99060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610600" y="1066800"/>
            <a:ext cx="1066800" cy="22860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8001000" y="800100"/>
            <a:ext cx="1219200" cy="13724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033130" y="697468"/>
                <a:ext cx="374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129" y="697468"/>
                <a:ext cx="37414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04181" y="3251201"/>
                <a:ext cx="6819648" cy="1130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2"/>
                          </a:solidFill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81" y="3251200"/>
                <a:ext cx="6819648" cy="1130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10993" y="5029200"/>
                <a:ext cx="6667248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</a:rPr>
                  <a:t>Euclidean Norm: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V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93" y="5029200"/>
                <a:ext cx="6667248" cy="969176"/>
              </a:xfrm>
              <a:prstGeom prst="rect">
                <a:avLst/>
              </a:prstGeom>
              <a:blipFill rotWithShape="1">
                <a:blip r:embed="rId8"/>
                <a:stretch>
                  <a:fillRect l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 from sketches: 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17638"/>
            <a:ext cx="8229600" cy="361156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Pattern changes, Anomaly detection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Search (find results similar to query)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Detect Plagiarism, copyright violations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Classification (find nearest labeled entities)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Semi-supervised learning:  Use similarities to extend labels of entities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Influence/coverage of sets of entities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Diversity in search results (show different types of results)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Search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Magnetic Disk 7"/>
              <p:cNvSpPr/>
              <p:nvPr/>
            </p:nvSpPr>
            <p:spPr>
              <a:xfrm>
                <a:off x="4199391" y="3590746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8" name="Flowchart: Magnetic Dis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91" y="3590746"/>
                <a:ext cx="1676400" cy="766089"/>
              </a:xfrm>
              <a:prstGeom prst="flowChartMagneticDisk">
                <a:avLst/>
              </a:prstGeom>
              <a:blipFill rotWithShape="0">
                <a:blip r:embed="rId3"/>
                <a:stretch>
                  <a:fillRect l="-7168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lowchart: Magnetic Disk 12"/>
              <p:cNvSpPr/>
              <p:nvPr/>
            </p:nvSpPr>
            <p:spPr>
              <a:xfrm>
                <a:off x="1816869" y="4235965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13" name="Flowchart: Magnetic Dis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69" y="4235965"/>
                <a:ext cx="1931276" cy="914400"/>
              </a:xfrm>
              <a:prstGeom prst="flowChartMagneticDisk">
                <a:avLst/>
              </a:prstGeom>
              <a:blipFill rotWithShape="0">
                <a:blip r:embed="rId4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1914" y="1468764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User issues a query (over images, movies, text document, Webpages)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268709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Flowchart: Magnetic Disk 25"/>
              <p:cNvSpPr/>
              <p:nvPr/>
            </p:nvSpPr>
            <p:spPr>
              <a:xfrm>
                <a:off x="4639512" y="4915345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1′′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26" name="Flowchart: Magnetic Dis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12" y="4915345"/>
                <a:ext cx="1676400" cy="766089"/>
              </a:xfrm>
              <a:prstGeom prst="flowChartMagneticDisk">
                <a:avLst/>
              </a:prstGeom>
              <a:blipFill rotWithShape="0">
                <a:blip r:embed="rId5"/>
                <a:stretch>
                  <a:fillRect l="-10753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Flowchart: Magnetic Disk 27"/>
              <p:cNvSpPr/>
              <p:nvPr/>
            </p:nvSpPr>
            <p:spPr>
              <a:xfrm>
                <a:off x="5849515" y="2895600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28" name="Flowchart: Magnetic Dis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515" y="2895600"/>
                <a:ext cx="1676400" cy="766089"/>
              </a:xfrm>
              <a:prstGeom prst="flowChartMagneticDisk">
                <a:avLst/>
              </a:prstGeom>
              <a:blipFill rotWithShape="0">
                <a:blip r:embed="rId6"/>
                <a:stretch>
                  <a:fillRect l="-322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211114" y="223032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Search engine finds many </a:t>
            </a:r>
            <a:r>
              <a:rPr lang="en-US" sz="2800" dirty="0" smtClean="0"/>
              <a:t>relevant </a:t>
            </a:r>
            <a:r>
              <a:rPr lang="en-US" sz="2800" dirty="0"/>
              <a:t>documents: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Flowchart: Magnetic Disk 29"/>
              <p:cNvSpPr/>
              <p:nvPr/>
            </p:nvSpPr>
            <p:spPr>
              <a:xfrm>
                <a:off x="1816869" y="3204488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30" name="Flowchart: Magnetic Dis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69" y="3204488"/>
                <a:ext cx="1931276" cy="914400"/>
              </a:xfrm>
              <a:prstGeom prst="flowChartMagneticDisk">
                <a:avLst/>
              </a:prstGeom>
              <a:blipFill rotWithShape="0">
                <a:blip r:embed="rId7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Flowchart: Magnetic Disk 30"/>
              <p:cNvSpPr/>
              <p:nvPr/>
            </p:nvSpPr>
            <p:spPr>
              <a:xfrm>
                <a:off x="7052950" y="4684116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2′′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31" name="Flowchart: Magnetic Dis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50" y="4684116"/>
                <a:ext cx="1931276" cy="914400"/>
              </a:xfrm>
              <a:prstGeom prst="flowChartMagneticDisk">
                <a:avLst/>
              </a:prstGeom>
              <a:blipFill rotWithShape="0">
                <a:blip r:embed="rId8"/>
                <a:stretch>
                  <a:fillRect l="-2804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Flowchart: Magnetic Disk 31"/>
              <p:cNvSpPr/>
              <p:nvPr/>
            </p:nvSpPr>
            <p:spPr>
              <a:xfrm>
                <a:off x="8424550" y="3059389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3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32" name="Flowchart: Magnetic Dis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50" y="3059389"/>
                <a:ext cx="1931276" cy="914400"/>
              </a:xfrm>
              <a:prstGeom prst="flowChartMagneticDisk">
                <a:avLst/>
              </a:prstGeom>
              <a:blipFill rotWithShape="0">
                <a:blip r:embed="rId9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Flowchart: Magnetic Disk 32"/>
              <p:cNvSpPr/>
              <p:nvPr/>
            </p:nvSpPr>
            <p:spPr>
              <a:xfrm>
                <a:off x="7058205" y="3638911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3′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33" name="Flowchart: Magnetic Dis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205" y="3638911"/>
                <a:ext cx="1931276" cy="914400"/>
              </a:xfrm>
              <a:prstGeom prst="flowChartMagneticDisk">
                <a:avLst/>
              </a:prstGeom>
              <a:blipFill rotWithShape="0">
                <a:blip r:embed="rId10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Flowchart: Magnetic Disk 33"/>
              <p:cNvSpPr/>
              <p:nvPr/>
            </p:nvSpPr>
            <p:spPr>
              <a:xfrm>
                <a:off x="2391612" y="5150365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3′′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34" name="Flowchart: Magnetic Dis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12" y="5150365"/>
                <a:ext cx="1931276" cy="914400"/>
              </a:xfrm>
              <a:prstGeom prst="flowChartMagneticDisk">
                <a:avLst/>
              </a:prstGeom>
              <a:blipFill rotWithShape="0">
                <a:blip r:embed="rId11"/>
                <a:stretch>
                  <a:fillRect l="-2804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6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Elimination of near duplicates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144" y="1447800"/>
            <a:ext cx="10045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edundant </a:t>
            </a:r>
            <a:r>
              <a:rPr lang="en-US" sz="2800" dirty="0"/>
              <a:t>information – many documents are very similar.  Want to eliminate </a:t>
            </a:r>
            <a:r>
              <a:rPr lang="en-US" sz="2800" i="1" dirty="0"/>
              <a:t>near-duplicates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Flowchart: Magnetic Disk 7"/>
              <p:cNvSpPr/>
              <p:nvPr/>
            </p:nvSpPr>
            <p:spPr>
              <a:xfrm>
                <a:off x="4199391" y="3590746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14" name="Flowchart: Magnetic Dis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91" y="3590746"/>
                <a:ext cx="1676400" cy="766089"/>
              </a:xfrm>
              <a:prstGeom prst="flowChartMagneticDisk">
                <a:avLst/>
              </a:prstGeom>
              <a:blipFill rotWithShape="0">
                <a:blip r:embed="rId3"/>
                <a:stretch>
                  <a:fillRect l="-7168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Flowchart: Magnetic Disk 12"/>
              <p:cNvSpPr/>
              <p:nvPr/>
            </p:nvSpPr>
            <p:spPr>
              <a:xfrm>
                <a:off x="1816869" y="4235965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15" name="Flowchart: Magnetic Dis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69" y="4235965"/>
                <a:ext cx="1931276" cy="914400"/>
              </a:xfrm>
              <a:prstGeom prst="flowChartMagneticDisk">
                <a:avLst/>
              </a:prstGeom>
              <a:blipFill rotWithShape="0">
                <a:blip r:embed="rId4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Flowchart: Magnetic Disk 25"/>
              <p:cNvSpPr/>
              <p:nvPr/>
            </p:nvSpPr>
            <p:spPr>
              <a:xfrm>
                <a:off x="4639512" y="4915345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1′′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16" name="Flowchart: Magnetic Dis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12" y="4915345"/>
                <a:ext cx="1676400" cy="766089"/>
              </a:xfrm>
              <a:prstGeom prst="flowChartMagneticDisk">
                <a:avLst/>
              </a:prstGeom>
              <a:blipFill rotWithShape="0">
                <a:blip r:embed="rId5"/>
                <a:stretch>
                  <a:fillRect l="-10753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Flowchart: Magnetic Disk 27"/>
              <p:cNvSpPr/>
              <p:nvPr/>
            </p:nvSpPr>
            <p:spPr>
              <a:xfrm>
                <a:off x="5849515" y="2895600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17" name="Flowchart: Magnetic Dis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515" y="2895600"/>
                <a:ext cx="1676400" cy="766089"/>
              </a:xfrm>
              <a:prstGeom prst="flowChartMagneticDisk">
                <a:avLst/>
              </a:prstGeom>
              <a:blipFill rotWithShape="0">
                <a:blip r:embed="rId6"/>
                <a:stretch>
                  <a:fillRect l="-322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Flowchart: Magnetic Disk 29"/>
              <p:cNvSpPr/>
              <p:nvPr/>
            </p:nvSpPr>
            <p:spPr>
              <a:xfrm>
                <a:off x="1816869" y="3204488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18" name="Flowchart: Magnetic Dis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69" y="3204488"/>
                <a:ext cx="1931276" cy="914400"/>
              </a:xfrm>
              <a:prstGeom prst="flowChartMagneticDisk">
                <a:avLst/>
              </a:prstGeom>
              <a:blipFill rotWithShape="0">
                <a:blip r:embed="rId7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Flowchart: Magnetic Disk 30"/>
              <p:cNvSpPr/>
              <p:nvPr/>
            </p:nvSpPr>
            <p:spPr>
              <a:xfrm>
                <a:off x="7052950" y="4684116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2′′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19" name="Flowchart: Magnetic Dis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50" y="4684116"/>
                <a:ext cx="1931276" cy="914400"/>
              </a:xfrm>
              <a:prstGeom prst="flowChartMagneticDisk">
                <a:avLst/>
              </a:prstGeom>
              <a:blipFill rotWithShape="0">
                <a:blip r:embed="rId8"/>
                <a:stretch>
                  <a:fillRect l="-2804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Flowchart: Magnetic Disk 31"/>
              <p:cNvSpPr/>
              <p:nvPr/>
            </p:nvSpPr>
            <p:spPr>
              <a:xfrm>
                <a:off x="8424550" y="3059389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3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20" name="Flowchart: Magnetic Dis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50" y="3059389"/>
                <a:ext cx="1931276" cy="914400"/>
              </a:xfrm>
              <a:prstGeom prst="flowChartMagneticDisk">
                <a:avLst/>
              </a:prstGeom>
              <a:blipFill rotWithShape="0">
                <a:blip r:embed="rId9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Flowchart: Magnetic Disk 32"/>
              <p:cNvSpPr/>
              <p:nvPr/>
            </p:nvSpPr>
            <p:spPr>
              <a:xfrm>
                <a:off x="7058205" y="3638911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3′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21" name="Flowchart: Magnetic Dis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205" y="3638911"/>
                <a:ext cx="1931276" cy="914400"/>
              </a:xfrm>
              <a:prstGeom prst="flowChartMagneticDisk">
                <a:avLst/>
              </a:prstGeom>
              <a:blipFill rotWithShape="0">
                <a:blip r:embed="rId10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Flowchart: Magnetic Disk 33"/>
              <p:cNvSpPr/>
              <p:nvPr/>
            </p:nvSpPr>
            <p:spPr>
              <a:xfrm>
                <a:off x="2391612" y="5150365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3′′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22" name="Flowchart: Magnetic Dis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12" y="5150365"/>
                <a:ext cx="1931276" cy="914400"/>
              </a:xfrm>
              <a:prstGeom prst="flowChartMagneticDisk">
                <a:avLst/>
              </a:prstGeom>
              <a:blipFill rotWithShape="0">
                <a:blip r:embed="rId11"/>
                <a:stretch>
                  <a:fillRect l="-2804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Elimination of near duplicates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Magnetic Disk 7"/>
              <p:cNvSpPr/>
              <p:nvPr/>
            </p:nvSpPr>
            <p:spPr>
              <a:xfrm>
                <a:off x="4199391" y="3590746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7" name="Flowchart: Magnetic Dis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91" y="3590746"/>
                <a:ext cx="1676400" cy="766089"/>
              </a:xfrm>
              <a:prstGeom prst="flowChartMagneticDisk">
                <a:avLst/>
              </a:prstGeom>
              <a:blipFill rotWithShape="0">
                <a:blip r:embed="rId3"/>
                <a:stretch>
                  <a:fillRect l="-7168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Magnetic Disk 12"/>
              <p:cNvSpPr/>
              <p:nvPr/>
            </p:nvSpPr>
            <p:spPr>
              <a:xfrm>
                <a:off x="1816869" y="4235965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8" name="Flowchart: Magnetic Dis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69" y="4235965"/>
                <a:ext cx="1931276" cy="914400"/>
              </a:xfrm>
              <a:prstGeom prst="flowChartMagneticDisk">
                <a:avLst/>
              </a:prstGeom>
              <a:blipFill rotWithShape="0">
                <a:blip r:embed="rId4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Flowchart: Magnetic Disk 31"/>
              <p:cNvSpPr/>
              <p:nvPr/>
            </p:nvSpPr>
            <p:spPr>
              <a:xfrm>
                <a:off x="8424550" y="3059389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3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9" name="Flowchart: Magnetic Dis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50" y="3059389"/>
                <a:ext cx="1931276" cy="914400"/>
              </a:xfrm>
              <a:prstGeom prst="flowChartMagneticDisk">
                <a:avLst/>
              </a:prstGeom>
              <a:blipFill rotWithShape="0">
                <a:blip r:embed="rId5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Elimination of near duplicates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01728"/>
            <a:ext cx="1018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Return to the </a:t>
            </a:r>
            <a:r>
              <a:rPr lang="en-US" sz="2800" dirty="0" smtClean="0"/>
              <a:t>user </a:t>
            </a:r>
            <a:r>
              <a:rPr lang="en-US" sz="2800" dirty="0"/>
              <a:t>a concise, informative</a:t>
            </a:r>
            <a:r>
              <a:rPr lang="en-US" sz="2800"/>
              <a:t>, </a:t>
            </a:r>
            <a:r>
              <a:rPr lang="en-US" sz="2800" smtClean="0"/>
              <a:t>diverse, result</a:t>
            </a:r>
            <a:r>
              <a:rPr lang="en-US" sz="28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Flowchart: Magnetic Disk 27"/>
              <p:cNvSpPr/>
              <p:nvPr/>
            </p:nvSpPr>
            <p:spPr>
              <a:xfrm>
                <a:off x="3570467" y="2735572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1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28" name="Flowchart: Magnetic Dis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67" y="2735572"/>
                <a:ext cx="1676400" cy="766089"/>
              </a:xfrm>
              <a:prstGeom prst="flowChartMagneticDisk">
                <a:avLst/>
              </a:prstGeom>
              <a:blipFill rotWithShape="0">
                <a:blip r:embed="rId3"/>
                <a:stretch>
                  <a:fillRect l="-3226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Flowchart: Magnetic Disk 29"/>
              <p:cNvSpPr/>
              <p:nvPr/>
            </p:nvSpPr>
            <p:spPr>
              <a:xfrm>
                <a:off x="3437774" y="3654671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2′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30" name="Flowchart: Magnetic Dis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74" y="3654671"/>
                <a:ext cx="1931276" cy="914400"/>
              </a:xfrm>
              <a:prstGeom prst="flowChartMagneticDisk">
                <a:avLst/>
              </a:prstGeom>
              <a:blipFill rotWithShape="0">
                <a:blip r:embed="rId4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Flowchart: Magnetic Disk 31"/>
              <p:cNvSpPr/>
              <p:nvPr/>
            </p:nvSpPr>
            <p:spPr>
              <a:xfrm>
                <a:off x="3445657" y="4750087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Doc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3</m:t>
                    </m:r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32" name="Flowchart: Magnetic Dis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657" y="4750087"/>
                <a:ext cx="1931276" cy="914400"/>
              </a:xfrm>
              <a:prstGeom prst="flowChartMagneticDisk">
                <a:avLst/>
              </a:prstGeom>
              <a:blipFill rotWithShape="0">
                <a:blip r:embed="rId5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5089213" y="2464087"/>
            <a:ext cx="841248" cy="342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3886200"/>
            <a:ext cx="2574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Return to user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29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28800" y="5994111"/>
            <a:ext cx="9067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Identifying Near-duplicates.  Exact dups are easy (hash/signature)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1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Weighted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12347" y="891064"/>
                <a:ext cx="8686800" cy="42418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Key value pairs:  Each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 smtClean="0"/>
                  <a:t> has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2347" y="891064"/>
                <a:ext cx="8686800" cy="424180"/>
              </a:xfrm>
              <a:blipFill rotWithShape="0">
                <a:blip r:embed="rId3"/>
                <a:stretch>
                  <a:fillRect l="-1333" t="-30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1506" y="3521600"/>
                <a:ext cx="609600" cy="16764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06" y="3521600"/>
                <a:ext cx="609600" cy="1676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5906" y="3902600"/>
                <a:ext cx="6096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06" y="3902600"/>
                <a:ext cx="609600" cy="1295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70306" y="4131200"/>
                <a:ext cx="609600" cy="110346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306" y="4131200"/>
                <a:ext cx="609600" cy="11034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37106" y="4359800"/>
                <a:ext cx="609600" cy="828136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106" y="4359800"/>
                <a:ext cx="609600" cy="8281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03906" y="4466162"/>
                <a:ext cx="533400" cy="7318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906" y="4466162"/>
                <a:ext cx="533400" cy="731838"/>
              </a:xfrm>
              <a:prstGeom prst="rect">
                <a:avLst/>
              </a:prstGeom>
              <a:blipFill rotWithShape="0">
                <a:blip r:embed="rId8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70706" y="4720312"/>
                <a:ext cx="609600" cy="46762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06" y="4720312"/>
                <a:ext cx="609600" cy="4676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17227" y="3981648"/>
                <a:ext cx="458234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>
                    <a:solidFill>
                      <a:srgbClr val="C00000"/>
                    </a:solidFill>
                  </a:rPr>
                  <a:t>Example:</a:t>
                </a:r>
              </a:p>
              <a:p>
                <a:r>
                  <a:rPr lang="en-US" dirty="0" smtClean="0"/>
                  <a:t>   (Video, size)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:  Storage for all NBA videos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:  Storage for all episodes of SNL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:  Storage for videos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dirty="0" smtClean="0"/>
                  <a:t> daily watches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27" y="3981648"/>
                <a:ext cx="4582345" cy="1477328"/>
              </a:xfrm>
              <a:prstGeom prst="rect">
                <a:avLst/>
              </a:prstGeom>
              <a:blipFill rotWithShape="0">
                <a:blip r:embed="rId10"/>
                <a:stretch>
                  <a:fillRect l="-106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75106" y="2794787"/>
                <a:ext cx="305808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>
                    <a:solidFill>
                      <a:srgbClr val="C00000"/>
                    </a:solidFill>
                  </a:rPr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 smtClean="0"/>
                  <a:t>:  </a:t>
                </a:r>
                <a:r>
                  <a:rPr lang="en-US" dirty="0"/>
                  <a:t>(</a:t>
                </a:r>
                <a:r>
                  <a:rPr lang="en-US" dirty="0" smtClean="0"/>
                  <a:t>IP flow, </a:t>
                </a:r>
                <a:r>
                  <a:rPr lang="en-US" dirty="0"/>
                  <a:t>#</a:t>
                </a:r>
                <a:r>
                  <a:rPr lang="en-US" dirty="0" smtClean="0"/>
                  <a:t>bytes)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:  Traffic from CA to China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:  Traffic for </a:t>
                </a:r>
                <a:r>
                  <a:rPr lang="en-US" dirty="0" err="1" smtClean="0"/>
                  <a:t>youTube</a:t>
                </a:r>
                <a:r>
                  <a:rPr lang="en-US" dirty="0" smtClean="0"/>
                  <a:t> streams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06" y="2794787"/>
                <a:ext cx="3058081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1796" t="-2538" r="-119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49827" y="1356253"/>
                <a:ext cx="11734800" cy="9988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Domains (subsets)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Q</m:t>
                        </m:r>
                      </m:sub>
                    </m:sSub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)}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of keys  are specified by a predicate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The weight </a:t>
                </a:r>
                <a:r>
                  <a:rPr lang="en-US" sz="2400" dirty="0" smtClean="0"/>
                  <a:t>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is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𝑄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7" y="1356253"/>
                <a:ext cx="11734800" cy="998872"/>
              </a:xfrm>
              <a:prstGeom prst="rect">
                <a:avLst/>
              </a:prstGeom>
              <a:blipFill rotWithShape="0">
                <a:blip r:embed="rId12"/>
                <a:stretch>
                  <a:fillRect l="-831" t="-46951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68445" y="5552620"/>
                <a:ext cx="10944672" cy="11509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A uniform sample may miss the heavy keys and any estimator will have high variance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Heavier keys should have higher inclusion probabilities.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5" y="5552620"/>
                <a:ext cx="10944672" cy="1150907"/>
              </a:xfrm>
              <a:prstGeom prst="rect">
                <a:avLst/>
              </a:prstGeom>
              <a:blipFill rotWithShape="0">
                <a:blip r:embed="rId13"/>
                <a:stretch>
                  <a:fillRect l="-835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93451" y="2300830"/>
                <a:ext cx="10549022" cy="3940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We want </a:t>
                </a:r>
                <a:r>
                  <a:rPr lang="en-US" sz="2400" dirty="0" smtClean="0"/>
                  <a:t>a small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𝑋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from which we can estimate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for query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51" y="2300830"/>
                <a:ext cx="10549022" cy="394036"/>
              </a:xfrm>
              <a:prstGeom prst="rect">
                <a:avLst/>
              </a:prstGeom>
              <a:blipFill rotWithShape="0">
                <a:blip r:embed="rId14"/>
                <a:stretch>
                  <a:fillRect l="-867" t="-4615" b="-5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93705" y="369529"/>
            <a:ext cx="548768" cy="5487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75506" y="2780863"/>
                <a:ext cx="378353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>
                    <a:solidFill>
                      <a:srgbClr val="C00000"/>
                    </a:solidFill>
                  </a:rPr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 smtClean="0"/>
                  <a:t>:  (social network </a:t>
                </a:r>
                <a:r>
                  <a:rPr lang="en-US" dirty="0" smtClean="0"/>
                  <a:t>account, </a:t>
                </a:r>
                <a:r>
                  <a:rPr lang="en-US" dirty="0" smtClean="0"/>
                  <a:t>attention)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:  Attention by location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:  Attention by demographics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506" y="2780863"/>
                <a:ext cx="3783536" cy="1200329"/>
              </a:xfrm>
              <a:prstGeom prst="rect">
                <a:avLst/>
              </a:prstGeom>
              <a:blipFill rotWithShape="0">
                <a:blip r:embed="rId16"/>
                <a:stretch>
                  <a:fillRect l="-1452" t="-2538" r="-96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Document Similarity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1295401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Modeling: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Identify a set </a:t>
            </a:r>
            <a:r>
              <a:rPr lang="en-US" sz="3200" dirty="0" smtClean="0"/>
              <a:t>of good </a:t>
            </a:r>
            <a:r>
              <a:rPr lang="en-US" sz="3200" i="1" dirty="0">
                <a:solidFill>
                  <a:srgbClr val="C00000"/>
                </a:solidFill>
              </a:rPr>
              <a:t>features </a:t>
            </a:r>
            <a:endParaRPr lang="en-US" sz="3200" i="1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Identify a </a:t>
            </a:r>
            <a:r>
              <a:rPr lang="en-US" sz="3200" i="1" dirty="0">
                <a:solidFill>
                  <a:schemeClr val="tx2"/>
                </a:solidFill>
              </a:rPr>
              <a:t>similarity </a:t>
            </a:r>
            <a:r>
              <a:rPr lang="en-US" sz="3200" i="1" dirty="0" smtClean="0">
                <a:solidFill>
                  <a:schemeClr val="tx2"/>
                </a:solidFill>
              </a:rPr>
              <a:t>measure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Flowchart: Magnetic Disk 7"/>
              <p:cNvSpPr/>
              <p:nvPr/>
            </p:nvSpPr>
            <p:spPr>
              <a:xfrm>
                <a:off x="1952171" y="4085681"/>
                <a:ext cx="1411685" cy="63607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4" name="Flowchart: Magnetic Dis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71" y="4085681"/>
                <a:ext cx="1411685" cy="636070"/>
              </a:xfrm>
              <a:prstGeom prst="flowChartMagneticDisk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Magnetic Disk 8"/>
              <p:cNvSpPr/>
              <p:nvPr/>
            </p:nvSpPr>
            <p:spPr>
              <a:xfrm>
                <a:off x="6344348" y="4206994"/>
                <a:ext cx="838200" cy="36107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𝑆</m:t>
                      </m:r>
                      <m:r>
                        <a:rPr lang="en-US" i="1" dirty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1" i="0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charset="0"/>
                            </a:rPr>
                            <m:t>𝐃</m:t>
                          </m:r>
                        </m:e>
                        <m:sub>
                          <m:r>
                            <a:rPr lang="en-US" b="1" i="0" dirty="0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b="1" i="0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Flowchart: Magnetic Dis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48" y="4206994"/>
                <a:ext cx="838200" cy="361079"/>
              </a:xfrm>
              <a:prstGeom prst="flowChartMagneticDisk">
                <a:avLst/>
              </a:prstGeom>
              <a:blipFill rotWithShape="0"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Flowchart: Magnetic Disk 12"/>
              <p:cNvSpPr/>
              <p:nvPr/>
            </p:nvSpPr>
            <p:spPr>
              <a:xfrm>
                <a:off x="1952171" y="5200188"/>
                <a:ext cx="1411685" cy="63607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6" name="Flowchart: Magnetic Dis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71" y="5200188"/>
                <a:ext cx="1411685" cy="636070"/>
              </a:xfrm>
              <a:prstGeom prst="flowChartMagneticDisk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Magnetic Disk 13"/>
              <p:cNvSpPr/>
              <p:nvPr/>
            </p:nvSpPr>
            <p:spPr>
              <a:xfrm>
                <a:off x="6322116" y="5310547"/>
                <a:ext cx="838200" cy="36107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𝑆</m:t>
                      </m:r>
                      <m:r>
                        <a:rPr lang="en-US" sz="2000" i="1" dirty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dirty="0">
                              <a:latin typeface="Cambria Math" charset="0"/>
                            </a:rPr>
                            <m:t>𝐃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7" name="Flowchart: Magnetic Dis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116" y="5310547"/>
                <a:ext cx="838200" cy="361079"/>
              </a:xfrm>
              <a:prstGeom prst="flowChartMagneticDisk">
                <a:avLst/>
              </a:prstGeom>
              <a:blipFill rotWithShape="0">
                <a:blip r:embed="rId6"/>
                <a:stretch>
                  <a:fillRect l="-1408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47800" y="320040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Sketch the set of features </a:t>
            </a:r>
            <a:r>
              <a:rPr lang="en-US" sz="3200" smtClean="0"/>
              <a:t>(keys) of </a:t>
            </a:r>
            <a:r>
              <a:rPr lang="en-US" sz="3200" dirty="0"/>
              <a:t>each </a:t>
            </a:r>
            <a:r>
              <a:rPr lang="en-US" sz="3200" dirty="0" smtClean="0"/>
              <a:t>document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23653" y="4156702"/>
            <a:ext cx="220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(0,0,1,0,1,1,0…)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0316" y="5260256"/>
            <a:ext cx="232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(1,0,1,1,1,1,0,…)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619817" y="4264958"/>
            <a:ext cx="175725" cy="228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20200" y="4289379"/>
            <a:ext cx="175725" cy="228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644591" y="5378912"/>
            <a:ext cx="175725" cy="228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20199" y="5376751"/>
            <a:ext cx="175725" cy="228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Similarity of </a:t>
            </a:r>
            <a:r>
              <a:rPr lang="en-US" dirty="0" smtClean="0">
                <a:solidFill>
                  <a:schemeClr val="tx2"/>
                </a:solidFill>
              </a:rPr>
              <a:t>text</a:t>
            </a:r>
            <a:r>
              <a:rPr lang="en-US" dirty="0" smtClean="0"/>
              <a:t> documents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1295401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What is a good set of  </a:t>
            </a:r>
            <a:r>
              <a:rPr lang="en-US" sz="3200" i="1" dirty="0">
                <a:solidFill>
                  <a:srgbClr val="C00000"/>
                </a:solidFill>
              </a:rPr>
              <a:t>features </a:t>
            </a:r>
            <a:r>
              <a:rPr lang="en-US" sz="3200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5491843" y="1161142"/>
            <a:ext cx="24003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399" y="2036262"/>
            <a:ext cx="1059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Detect documents on </a:t>
            </a:r>
            <a:r>
              <a:rPr lang="en-US" sz="3200" dirty="0" smtClean="0">
                <a:solidFill>
                  <a:srgbClr val="C00000"/>
                </a:solidFill>
              </a:rPr>
              <a:t>similar topic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bag </a:t>
            </a:r>
            <a:r>
              <a:rPr lang="en-US" sz="3200" dirty="0">
                <a:solidFill>
                  <a:schemeClr val="tx2"/>
                </a:solidFill>
              </a:rPr>
              <a:t>of </a:t>
            </a:r>
            <a:r>
              <a:rPr lang="en-US" sz="3200" dirty="0" smtClean="0">
                <a:solidFill>
                  <a:schemeClr val="tx2"/>
                </a:solidFill>
              </a:rPr>
              <a:t>words</a:t>
            </a:r>
            <a:r>
              <a:rPr lang="en-US" sz="3200" dirty="0" smtClean="0"/>
              <a:t>: </a:t>
            </a:r>
            <a:r>
              <a:rPr lang="en-US" sz="3200" dirty="0" smtClean="0"/>
              <a:t>Features </a:t>
            </a:r>
            <a:r>
              <a:rPr lang="en-US" sz="3200" dirty="0"/>
              <a:t>= words (terms</a:t>
            </a:r>
            <a:r>
              <a:rPr lang="en-US" sz="3200" dirty="0" smtClean="0"/>
              <a:t>)</a:t>
            </a:r>
            <a:r>
              <a:rPr lang="en-US" sz="3200" dirty="0" smtClean="0"/>
              <a:t>+</a:t>
            </a:r>
            <a:r>
              <a:rPr lang="en-US" sz="3200" dirty="0" smtClean="0"/>
              <a:t>TF/IDF </a:t>
            </a:r>
            <a:r>
              <a:rPr lang="en-US" sz="3200" dirty="0"/>
              <a:t>weighting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2400" y="3581400"/>
                <a:ext cx="11887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Detect near-duplicates [Broder ‘97]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-grams “shingles”: </a:t>
                </a:r>
                <a:r>
                  <a:rPr lang="en-US" sz="3200" dirty="0" smtClean="0"/>
                  <a:t>Features </a:t>
                </a:r>
                <a:r>
                  <a:rPr lang="en-US" sz="3200" dirty="0"/>
                  <a:t>= </a:t>
                </a:r>
                <a:r>
                  <a:rPr lang="en-US" sz="3200" dirty="0" smtClean="0"/>
                  <a:t>ordered sets of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consecutive words</a:t>
                </a:r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81400"/>
                <a:ext cx="1188720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282" t="-738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86777" y="4741083"/>
            <a:ext cx="7719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All </a:t>
            </a:r>
            <a:r>
              <a:rPr lang="en-US" sz="2800" b="1" dirty="0" smtClean="0">
                <a:solidFill>
                  <a:schemeClr val="tx2"/>
                </a:solidFill>
              </a:rPr>
              <a:t>3-grams </a:t>
            </a:r>
            <a:r>
              <a:rPr lang="en-US" sz="2800" b="1" dirty="0">
                <a:solidFill>
                  <a:schemeClr val="tx2"/>
                </a:solidFill>
              </a:rPr>
              <a:t>in </a:t>
            </a:r>
            <a:r>
              <a:rPr lang="en-US" sz="2800" b="1" dirty="0" smtClean="0">
                <a:solidFill>
                  <a:schemeClr val="tx2"/>
                </a:solidFill>
              </a:rPr>
              <a:t>“</a:t>
            </a:r>
            <a:r>
              <a:rPr lang="en-US" sz="2800" b="1" dirty="0">
                <a:solidFill>
                  <a:srgbClr val="C00000"/>
                </a:solidFill>
              </a:rPr>
              <a:t>one fish two fish red fish blue fish</a:t>
            </a:r>
            <a:r>
              <a:rPr lang="en-US" sz="2800" b="1" dirty="0" smtClean="0">
                <a:solidFill>
                  <a:schemeClr val="tx2"/>
                </a:solidFill>
              </a:rPr>
              <a:t>”: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422" y="5185822"/>
            <a:ext cx="1423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one fish two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78422" y="5571464"/>
            <a:ext cx="140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fish two fish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2022" y="5183364"/>
            <a:ext cx="137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two fish red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6847" y="5542065"/>
            <a:ext cx="1350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fish red fish 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5162102"/>
            <a:ext cx="142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red fish blue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37744" y="5524024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fish blue fish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104256"/>
            <a:ext cx="1143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!!</a:t>
            </a:r>
            <a:r>
              <a:rPr lang="en-US" sz="2400" dirty="0" err="1" smtClean="0">
                <a:solidFill>
                  <a:schemeClr val="tx2"/>
                </a:solidFill>
              </a:rPr>
              <a:t>MinHash</a:t>
            </a:r>
            <a:r>
              <a:rPr lang="en-US" sz="2400" dirty="0" smtClean="0">
                <a:solidFill>
                  <a:schemeClr val="tx2"/>
                </a:solidFill>
              </a:rPr>
              <a:t> sketch of the features can be computed in a linear pass over the text document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3" grpId="0"/>
      <p:bldP spid="5" grpId="0"/>
      <p:bldP spid="8" grpId="0"/>
      <p:bldP spid="9" grpId="0"/>
      <p:bldP spid="10" grpId="0"/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Jaccard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imilarity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38200" y="2266147"/>
                <a:ext cx="4161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of document </a:t>
                </a:r>
                <a:r>
                  <a:rPr lang="en-US" sz="28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66147"/>
                <a:ext cx="416125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3079" t="-11628" r="-132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969000" y="2230972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of document 2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0" y="2230972"/>
                <a:ext cx="41148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963" t="-11628" r="-266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064111" y="3270360"/>
            <a:ext cx="4430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Ratio of size of intersection to size of union: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801193" y="3084157"/>
                <a:ext cx="4308827" cy="141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93" y="3084157"/>
                <a:ext cx="4308827" cy="14140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40412" y="1447801"/>
            <a:ext cx="819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imilarity </a:t>
            </a:r>
            <a:r>
              <a:rPr lang="en-US" sz="3200" dirty="0"/>
              <a:t>measure of two sets</a:t>
            </a:r>
          </a:p>
        </p:txBody>
      </p:sp>
      <p:sp>
        <p:nvSpPr>
          <p:cNvPr id="3" name="Oval 2"/>
          <p:cNvSpPr/>
          <p:nvPr/>
        </p:nvSpPr>
        <p:spPr>
          <a:xfrm>
            <a:off x="3018256" y="5168891"/>
            <a:ext cx="1828800" cy="12192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32656" y="4946518"/>
            <a:ext cx="1828800" cy="1219200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99456" y="5172800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37576" y="5590508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61256" y="5401532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99256" y="5457125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80456" y="5345939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51350" y="5693411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13556" y="5776304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34508" y="5722898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71056" y="5061826"/>
                <a:ext cx="25908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=0.375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056" y="5061825"/>
                <a:ext cx="2590800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 animBg="1"/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299" y="1651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Jaccard</a:t>
            </a:r>
            <a:r>
              <a:rPr lang="en-US" dirty="0" smtClean="0"/>
              <a:t> Similarity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MinHash</a:t>
            </a:r>
            <a:r>
              <a:rPr lang="en-US" dirty="0" smtClean="0"/>
              <a:t> </a:t>
            </a:r>
            <a:r>
              <a:rPr lang="en-US" dirty="0" smtClean="0"/>
              <a:t>sketches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233905" y="2103807"/>
                <a:ext cx="69100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 we have a </a:t>
                </a:r>
                <a:r>
                  <a:rPr lang="en-US" sz="2800" dirty="0" err="1" smtClean="0">
                    <a:solidFill>
                      <a:schemeClr val="tx2"/>
                    </a:solidFill>
                  </a:rPr>
                  <a:t>MinHash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sketch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(use the same hash function/s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for all sets)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905" y="2103807"/>
                <a:ext cx="6910095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76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1401" y="1066800"/>
                <a:ext cx="4308827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66800"/>
                <a:ext cx="4308827" cy="983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600200" y="3200401"/>
                <a:ext cx="884224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Merge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/>
                  <a:t>and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/>
                  <a:t>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For each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sz="2800" dirty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i="1" dirty="0"/>
                  <a:t>we know everything on its membership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i="1" dirty="0"/>
                  <a:t>or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In particular, we know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𝐽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/>
                  <a:t>is the fraction of union members that are intersection members: apply subset </a:t>
                </a:r>
                <a:r>
                  <a:rPr lang="en-US" sz="2800" dirty="0" smtClean="0"/>
                  <a:t>ratio estimator </a:t>
                </a:r>
                <a:r>
                  <a:rPr lang="en-US" sz="2800" dirty="0"/>
                  <a:t>to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200401"/>
                <a:ext cx="8842248" cy="3108543"/>
              </a:xfrm>
              <a:prstGeom prst="rect">
                <a:avLst/>
              </a:prstGeom>
              <a:blipFill rotWithShape="0">
                <a:blip r:embed="rId5"/>
                <a:stretch>
                  <a:fillRect l="-1241" t="-1765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mins</a:t>
                </a:r>
                <a:r>
                  <a:rPr lang="en-US" dirty="0" smtClean="0"/>
                  <a:t> sketches: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estimation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0319" y="1372636"/>
                <a:ext cx="1143000" cy="457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319" y="1372636"/>
                <a:ext cx="1143000" cy="457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8707" y="1575358"/>
                <a:ext cx="48683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=(0.22, 0.11</m:t>
                    </m:r>
                  </m:oMath>
                </a14:m>
                <a:r>
                  <a:rPr lang="en-US" sz="2800" dirty="0"/>
                  <a:t>, 0.14, 0.22)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1575358"/>
                <a:ext cx="486838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37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8707" y="2233726"/>
                <a:ext cx="4876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=(0.18, 0.24</m:t>
                    </m:r>
                  </m:oMath>
                </a14:m>
                <a:r>
                  <a:rPr lang="en-US" sz="2800" dirty="0"/>
                  <a:t>, 0.14, 0.35)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3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1951" y="2919526"/>
                <a:ext cx="5673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=(0.18, 0.11</m:t>
                    </m:r>
                  </m:oMath>
                </a14:m>
                <a:r>
                  <a:rPr lang="en-US" sz="2800" dirty="0"/>
                  <a:t>, 0.14, 0.22)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0" y="2919526"/>
                <a:ext cx="5673413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07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83987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0563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44508" y="4122968"/>
                <a:ext cx="1707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0800" y="5325863"/>
                <a:ext cx="8466201" cy="14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Can estimate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/>
                  <a:t>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∩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</a:p>
              <a:p>
                <a:r>
                  <a:rPr lang="en-US" sz="2800" dirty="0"/>
                  <a:t>      unbiasedely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9" y="5325862"/>
                <a:ext cx="8466201" cy="1413657"/>
              </a:xfrm>
              <a:prstGeom prst="rect">
                <a:avLst/>
              </a:prstGeom>
              <a:blipFill rotWithShape="1">
                <a:blip r:embed="rId10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5691093" y="3327958"/>
            <a:ext cx="1360146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0"/>
          </p:cNvCxnSpPr>
          <p:nvPr/>
        </p:nvCxnSpPr>
        <p:spPr>
          <a:xfrm flipH="1">
            <a:off x="4914663" y="3352974"/>
            <a:ext cx="1552860" cy="769994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>
            <a:off x="7203639" y="3377992"/>
            <a:ext cx="1894788" cy="74497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914663" y="3327958"/>
            <a:ext cx="3101244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625363" y="4631956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63" y="4631956"/>
                <a:ext cx="1017330" cy="7838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94974" y="4646188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74" y="4646188"/>
                <a:ext cx="1017330" cy="7838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46658" y="4646188"/>
                <a:ext cx="158742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58" y="4646188"/>
                <a:ext cx="1587422" cy="7838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10207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Bottom-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sketches: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estimation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1020762"/>
              </a:xfrm>
              <a:blipFill rotWithShape="0">
                <a:blip r:embed="rId3"/>
                <a:stretch>
                  <a:fillRect l="-1926" r="-200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950" y="1118158"/>
                <a:ext cx="1143000" cy="457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8707" y="1575358"/>
                <a:ext cx="4861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={0.09, 0.14</m:t>
                    </m:r>
                  </m:oMath>
                </a14:m>
                <a:r>
                  <a:rPr lang="en-US" sz="2800" dirty="0"/>
                  <a:t>, 0.18, 0.21}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1575358"/>
                <a:ext cx="486197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2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8707" y="2233726"/>
                <a:ext cx="4876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={0.14, 0.17</m:t>
                    </m:r>
                  </m:oMath>
                </a14:m>
                <a:r>
                  <a:rPr lang="en-US" sz="2800" dirty="0"/>
                  <a:t>, 0.19, 0.35}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1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1951" y="2919526"/>
                <a:ext cx="5663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={0.09, 0.14</m:t>
                    </m:r>
                  </m:oMath>
                </a14:m>
                <a:r>
                  <a:rPr lang="en-US" sz="2800" dirty="0"/>
                  <a:t>, 0.17, 0.18}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0" y="2919526"/>
                <a:ext cx="5663795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11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83987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0563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44508" y="4122968"/>
                <a:ext cx="1707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0800" y="5325863"/>
                <a:ext cx="8466201" cy="1426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Can estimate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/>
                  <a:t>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∩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</a:p>
              <a:p>
                <a:r>
                  <a:rPr lang="en-US" sz="2800" dirty="0"/>
                  <a:t>      unbiasedely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9" y="5325862"/>
                <a:ext cx="8466201" cy="1426673"/>
              </a:xfrm>
              <a:prstGeom prst="rect">
                <a:avLst/>
              </a:prstGeom>
              <a:blipFill rotWithShape="1">
                <a:blip r:embed="rId11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4914663" y="3327958"/>
            <a:ext cx="776430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7051240" y="3327958"/>
            <a:ext cx="340161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914663" y="3327958"/>
            <a:ext cx="3101244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625363" y="4631956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63" y="4631956"/>
                <a:ext cx="1017330" cy="7838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94974" y="4646188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74" y="4646188"/>
                <a:ext cx="1017330" cy="7838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46658" y="4646188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58" y="4646188"/>
                <a:ext cx="1017330" cy="7838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8534401" y="1836968"/>
                <a:ext cx="2133600" cy="919978"/>
              </a:xfrm>
              <a:prstGeom prst="wedgeRoundRectCallout">
                <a:avLst>
                  <a:gd name="adj1" fmla="val -48707"/>
                  <a:gd name="adj2" fmla="val 9563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Smallest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𝑘</m:t>
                    </m:r>
                    <m:r>
                      <a:rPr lang="en-US" sz="2000" i="1" dirty="0">
                        <a:latin typeface="Cambria Math"/>
                      </a:rPr>
                      <m:t>=4</m:t>
                    </m:r>
                  </m:oMath>
                </a14:m>
                <a:r>
                  <a:rPr lang="en-US" sz="2000" dirty="0"/>
                  <a:t> in union of sketches</a:t>
                </a: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1" y="1836968"/>
                <a:ext cx="2133600" cy="919978"/>
              </a:xfrm>
              <a:prstGeom prst="wedgeRoundRectCallout">
                <a:avLst>
                  <a:gd name="adj1" fmla="val -48707"/>
                  <a:gd name="adj2" fmla="val 95631"/>
                  <a:gd name="adj3" fmla="val 16667"/>
                </a:avLst>
              </a:prstGeom>
              <a:blipFill rotWithShape="1">
                <a:blip r:embed="rId15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10" idx="0"/>
          </p:cNvCxnSpPr>
          <p:nvPr/>
        </p:nvCxnSpPr>
        <p:spPr>
          <a:xfrm>
            <a:off x="6465285" y="3327958"/>
            <a:ext cx="2633142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/>
      <p:bldP spid="25" grpId="0"/>
      <p:bldP spid="26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102076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Bottom-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sketches: better estimate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1020762"/>
              </a:xfrm>
              <a:blipFill rotWithShape="0">
                <a:blip r:embed="rId3"/>
                <a:stretch>
                  <a:fillRect l="-2963" r="-3037"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950" y="1118158"/>
                <a:ext cx="1143000" cy="457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8707" y="1575358"/>
                <a:ext cx="4861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={0.09, 0.14</m:t>
                    </m:r>
                  </m:oMath>
                </a14:m>
                <a:r>
                  <a:rPr lang="en-US" sz="2800" dirty="0"/>
                  <a:t>, 0.18, 0.21}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1575358"/>
                <a:ext cx="486197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2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8707" y="2233726"/>
                <a:ext cx="4876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={0.14, 0.17</m:t>
                    </m:r>
                  </m:oMath>
                </a14:m>
                <a:r>
                  <a:rPr lang="en-US" sz="2800" dirty="0"/>
                  <a:t>, 0.19, 0.35}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1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1951" y="2919526"/>
                <a:ext cx="5663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={0.09, 0.14</m:t>
                    </m:r>
                  </m:oMath>
                </a14:m>
                <a:r>
                  <a:rPr lang="en-US" sz="2800" dirty="0"/>
                  <a:t>, 0.17, 0.18}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0" y="2919526"/>
                <a:ext cx="5663795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11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83987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0563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44508" y="4122968"/>
                <a:ext cx="1707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4914663" y="3327958"/>
            <a:ext cx="776430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7051240" y="3327958"/>
            <a:ext cx="340161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914663" y="3327958"/>
            <a:ext cx="3101244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0"/>
          </p:cNvCxnSpPr>
          <p:nvPr/>
        </p:nvCxnSpPr>
        <p:spPr>
          <a:xfrm>
            <a:off x="6465285" y="3327958"/>
            <a:ext cx="2633142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34990" y="5138929"/>
                <a:ext cx="83568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We can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look at more than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the union sketch:  We have complete membership information on all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keys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min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 {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max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max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  We have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/>
                      </a:rPr>
                      <m:t>k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≥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keys!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90" y="5138929"/>
                <a:ext cx="8356810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1167" t="-4061" b="-49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1899710" y="5472392"/>
            <a:ext cx="304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77736" y="1507784"/>
            <a:ext cx="704265" cy="658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69187" y="2144358"/>
            <a:ext cx="704265" cy="658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610679" y="2938850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0.19, 0.21</a:t>
            </a:r>
          </a:p>
        </p:txBody>
      </p:sp>
      <p:cxnSp>
        <p:nvCxnSpPr>
          <p:cNvPr id="28" name="Straight Arrow Connector 27"/>
          <p:cNvCxnSpPr>
            <a:endCxn id="9" idx="0"/>
          </p:cNvCxnSpPr>
          <p:nvPr/>
        </p:nvCxnSpPr>
        <p:spPr>
          <a:xfrm flipH="1">
            <a:off x="7051240" y="3334862"/>
            <a:ext cx="1947655" cy="78810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flipH="1">
            <a:off x="4914663" y="3334862"/>
            <a:ext cx="4838938" cy="78810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1808950" y="3894368"/>
                <a:ext cx="1939757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/>
                      </a:rPr>
                      <m:t>=6&gt;4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9" y="3894368"/>
                <a:ext cx="1939757" cy="4572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22" grpId="0" animBg="1"/>
      <p:bldP spid="27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Bottom-k sketches: better estimate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950" y="1118158"/>
                <a:ext cx="1143000" cy="457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8707" y="1575358"/>
                <a:ext cx="4861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={0.09, 0.14</m:t>
                    </m:r>
                  </m:oMath>
                </a14:m>
                <a:r>
                  <a:rPr lang="en-US" sz="2800" dirty="0"/>
                  <a:t>, 0.18, 0.21}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1575358"/>
                <a:ext cx="486197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2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8707" y="2233726"/>
                <a:ext cx="4876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={0.14, 0.17</m:t>
                    </m:r>
                  </m:oMath>
                </a14:m>
                <a:r>
                  <a:rPr lang="en-US" sz="2800" dirty="0"/>
                  <a:t>, 0.19, 0.35}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1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1951" y="2919526"/>
                <a:ext cx="5663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={0.09, 0.14</m:t>
                    </m:r>
                  </m:oMath>
                </a14:m>
                <a:r>
                  <a:rPr lang="en-US" sz="2800" dirty="0"/>
                  <a:t>, 0.17, 0.18}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0" y="2919526"/>
                <a:ext cx="566379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1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83987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0563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44508" y="4122968"/>
                <a:ext cx="1707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4914663" y="3327958"/>
            <a:ext cx="776430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7051240" y="3327958"/>
            <a:ext cx="340161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914663" y="3327958"/>
            <a:ext cx="3101244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0"/>
          </p:cNvCxnSpPr>
          <p:nvPr/>
        </p:nvCxnSpPr>
        <p:spPr>
          <a:xfrm>
            <a:off x="6465285" y="3327958"/>
            <a:ext cx="2633142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677736" y="1507784"/>
            <a:ext cx="704265" cy="658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69187" y="2144358"/>
            <a:ext cx="704265" cy="658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610679" y="2938850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0.19, 0.21</a:t>
            </a:r>
          </a:p>
        </p:txBody>
      </p:sp>
      <p:cxnSp>
        <p:nvCxnSpPr>
          <p:cNvPr id="28" name="Straight Arrow Connector 27"/>
          <p:cNvCxnSpPr>
            <a:endCxn id="9" idx="0"/>
          </p:cNvCxnSpPr>
          <p:nvPr/>
        </p:nvCxnSpPr>
        <p:spPr>
          <a:xfrm flipH="1">
            <a:off x="7051240" y="3334862"/>
            <a:ext cx="1947655" cy="78810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flipH="1">
            <a:off x="4914663" y="3334862"/>
            <a:ext cx="4838938" cy="78810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1808950" y="3894368"/>
                <a:ext cx="1939757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/>
                      </a:rPr>
                      <m:t>=6&gt;4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9" y="3894368"/>
                <a:ext cx="1939757" cy="4572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4001" y="5325862"/>
                <a:ext cx="9144000" cy="14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Can estimate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/>
                  <a:t>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∩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</a:p>
              <a:p>
                <a:r>
                  <a:rPr lang="en-US" sz="2800" dirty="0"/>
                  <a:t>      unbiasedely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(conditioned on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𝑘</m:t>
                    </m:r>
                    <m:r>
                      <a:rPr lang="en-US" sz="2400" i="1" dirty="0">
                        <a:latin typeface="Cambria Math"/>
                      </a:rPr>
                      <m:t>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25862"/>
                <a:ext cx="9144000" cy="1456296"/>
              </a:xfrm>
              <a:prstGeom prst="rect">
                <a:avLst/>
              </a:prstGeom>
              <a:blipFill rotWithShape="1">
                <a:blip r:embed="rId11"/>
                <a:stretch>
                  <a:fillRect b="-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625363" y="4631957"/>
                <a:ext cx="101733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63" y="4631956"/>
                <a:ext cx="1017330" cy="7861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694974" y="4646189"/>
                <a:ext cx="158742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74" y="4646188"/>
                <a:ext cx="1587422" cy="7861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46658" y="4646189"/>
                <a:ext cx="158742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58" y="4646188"/>
                <a:ext cx="1587422" cy="7861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31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</a:t>
            </a:r>
            <a:r>
              <a:rPr lang="en-US" dirty="0" smtClean="0"/>
              <a:t>Sketches preview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03362"/>
                <a:ext cx="11506200" cy="20573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linear projections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(usually “random”)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Data</a:t>
                </a:r>
                <a:r>
                  <a:rPr lang="en-US" dirty="0" smtClean="0"/>
                  <a:t> </a:t>
                </a: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Sketch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whose entries are specified by (carefully chosen) random hash functions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03362"/>
                <a:ext cx="11506200" cy="2057399"/>
              </a:xfrm>
              <a:blipFill rotWithShape="0">
                <a:blip r:embed="rId2"/>
                <a:stretch>
                  <a:fillRect l="-1378" t="-3858" b="-47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338654" y="4038600"/>
            <a:ext cx="2779059" cy="914400"/>
            <a:chOff x="1295400" y="4231341"/>
            <a:chExt cx="2779059" cy="914400"/>
          </a:xfrm>
        </p:grpSpPr>
        <p:sp>
          <p:nvSpPr>
            <p:cNvPr id="7" name="Double Bracket 6"/>
            <p:cNvSpPr/>
            <p:nvPr/>
          </p:nvSpPr>
          <p:spPr>
            <a:xfrm>
              <a:off x="1295400" y="4231341"/>
              <a:ext cx="2779059" cy="914400"/>
            </a:xfrm>
            <a:prstGeom prst="bracketPair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394240" y="4426931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240" y="4426931"/>
                  <a:ext cx="58137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6208905" y="4038600"/>
            <a:ext cx="507896" cy="2057400"/>
            <a:chOff x="4394252" y="4231341"/>
            <a:chExt cx="507896" cy="2057400"/>
          </a:xfrm>
        </p:grpSpPr>
        <p:sp>
          <p:nvSpPr>
            <p:cNvPr id="8" name="Double Bracket 7"/>
            <p:cNvSpPr/>
            <p:nvPr/>
          </p:nvSpPr>
          <p:spPr>
            <a:xfrm>
              <a:off x="4419600" y="4231341"/>
              <a:ext cx="457200" cy="2057400"/>
            </a:xfrm>
            <a:prstGeom prst="bracketPair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394252" y="4967653"/>
                  <a:ext cx="50789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52" y="4967653"/>
                  <a:ext cx="507896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881103" y="4190138"/>
                <a:ext cx="583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103" y="4190138"/>
                <a:ext cx="58381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478363" y="4025324"/>
            <a:ext cx="461102" cy="914400"/>
            <a:chOff x="1295400" y="4231341"/>
            <a:chExt cx="2779059" cy="914400"/>
          </a:xfrm>
        </p:grpSpPr>
        <p:sp>
          <p:nvSpPr>
            <p:cNvPr id="15" name="Double Bracket 14"/>
            <p:cNvSpPr/>
            <p:nvPr/>
          </p:nvSpPr>
          <p:spPr>
            <a:xfrm>
              <a:off x="1295400" y="4231341"/>
              <a:ext cx="2779059" cy="914400"/>
            </a:xfrm>
            <a:prstGeom prst="bracketPair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44821" y="4396154"/>
                  <a:ext cx="16802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821" y="4396154"/>
                  <a:ext cx="1680217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>
            <a:off x="2847326" y="4038600"/>
            <a:ext cx="0" cy="9011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497689" y="4220914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89" y="4220914"/>
                <a:ext cx="48622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8289102" y="4002125"/>
            <a:ext cx="0" cy="9011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194157" y="4184439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157" y="4184439"/>
                <a:ext cx="48622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3338654" y="5224285"/>
            <a:ext cx="263287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415408" y="5224285"/>
                <a:ext cx="479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408" y="5224285"/>
                <a:ext cx="47936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Applications of</a:t>
            </a:r>
            <a:r>
              <a:rPr lang="en-US" dirty="0" smtClean="0"/>
              <a:t> Linear Sketches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032" y="2200532"/>
            <a:ext cx="8842250" cy="1287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Vectors</a:t>
            </a:r>
            <a:r>
              <a:rPr lang="en-US" dirty="0" smtClean="0"/>
              <a:t>:  </a:t>
            </a:r>
            <a:r>
              <a:rPr lang="en-US" dirty="0" smtClean="0"/>
              <a:t>As </a:t>
            </a:r>
            <a:r>
              <a:rPr lang="en-US" dirty="0"/>
              <a:t>d</a:t>
            </a:r>
            <a:r>
              <a:rPr lang="en-US" dirty="0" smtClean="0"/>
              <a:t>imensionality reduction to efficiently estimate relations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7032" y="3617666"/>
                <a:ext cx="1132768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charset="2"/>
                  <a:buChar char="§"/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Streamed/distributed data elements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</a:rPr>
                      <m:t>e</m:t>
                    </m:r>
                    <m:r>
                      <a:rPr lang="en-US" sz="3200" b="0" i="0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position (“key”)  value pairs.   </a:t>
                </a:r>
              </a:p>
              <a:p>
                <a:pPr lvl="1"/>
                <a:r>
                  <a:rPr lang="en-US" sz="3200" dirty="0" smtClean="0"/>
                  <a:t> To estimate statistics/properties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𝑏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without expensive aggregation</a:t>
                </a:r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2" y="3617666"/>
                <a:ext cx="11327684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238" t="-3540" r="-215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649669" y="1136969"/>
            <a:ext cx="1592344" cy="2127125"/>
            <a:chOff x="5294828" y="2433925"/>
            <a:chExt cx="1592344" cy="2127125"/>
          </a:xfrm>
        </p:grpSpPr>
        <p:grpSp>
          <p:nvGrpSpPr>
            <p:cNvPr id="11" name="Group 10"/>
            <p:cNvGrpSpPr/>
            <p:nvPr/>
          </p:nvGrpSpPr>
          <p:grpSpPr>
            <a:xfrm>
              <a:off x="5294828" y="2433925"/>
              <a:ext cx="1592344" cy="2127125"/>
              <a:chOff x="3581400" y="3631912"/>
              <a:chExt cx="1592344" cy="21271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4668477" y="5174262"/>
                    <a:ext cx="505267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8477" y="5174262"/>
                    <a:ext cx="505267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" name="Group 4"/>
              <p:cNvGrpSpPr/>
              <p:nvPr/>
            </p:nvGrpSpPr>
            <p:grpSpPr>
              <a:xfrm>
                <a:off x="3581400" y="3691115"/>
                <a:ext cx="1558127" cy="2057400"/>
                <a:chOff x="3318673" y="4231341"/>
                <a:chExt cx="1558127" cy="2057400"/>
              </a:xfrm>
            </p:grpSpPr>
            <p:sp>
              <p:nvSpPr>
                <p:cNvPr id="6" name="Double Bracket 5"/>
                <p:cNvSpPr/>
                <p:nvPr/>
              </p:nvSpPr>
              <p:spPr>
                <a:xfrm>
                  <a:off x="4419600" y="4231341"/>
                  <a:ext cx="457200" cy="2057400"/>
                </a:xfrm>
                <a:prstGeom prst="bracketPair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3318673" y="4961103"/>
                      <a:ext cx="928075" cy="58477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dirty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3200" i="1" dirty="0">
                                <a:latin typeface="Cambria Math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7" name="Rectangle 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18673" y="4961103"/>
                      <a:ext cx="928075" cy="58477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4718170" y="4168999"/>
                    <a:ext cx="405880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8170" y="4168999"/>
                    <a:ext cx="405880" cy="58477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4668477" y="3631912"/>
                    <a:ext cx="505267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8477" y="3631912"/>
                    <a:ext cx="505267" cy="58477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6431599" y="3515277"/>
                  <a:ext cx="352867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599" y="3515277"/>
                  <a:ext cx="352867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141019" y="5227078"/>
                <a:ext cx="2195280" cy="1036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 | 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19" y="5227078"/>
                <a:ext cx="2195280" cy="103618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39</a:t>
            </a:fld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7032" y="1271152"/>
            <a:ext cx="8842250" cy="6176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Linear </a:t>
            </a:r>
            <a:r>
              <a:rPr lang="en-US" dirty="0" smtClean="0"/>
              <a:t>sketches are applied to data provided as: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34400" cy="768315"/>
          </a:xfrm>
        </p:spPr>
        <p:txBody>
          <a:bodyPr>
            <a:normAutofit/>
          </a:bodyPr>
          <a:lstStyle/>
          <a:p>
            <a:r>
              <a:rPr lang="en-US" smtClean="0"/>
              <a:t>Poisson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963" y="1371601"/>
                <a:ext cx="11353800" cy="244535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Keys have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Keys are sampled (included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independently </a:t>
                </a:r>
                <a:r>
                  <a:rPr lang="en-US" dirty="0" smtClean="0"/>
                  <a:t> with 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(</a:t>
                </a:r>
                <a:r>
                  <a:rPr lang="en-US" dirty="0" smtClean="0"/>
                  <a:t>that depend on weights)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Expected sample size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63" y="1371601"/>
                <a:ext cx="11353800" cy="2445352"/>
              </a:xfrm>
              <a:blipFill rotWithShape="0">
                <a:blip r:embed="rId2"/>
                <a:stretch>
                  <a:fillRect l="-1235" t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7963" y="3890094"/>
                <a:ext cx="614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3" y="3890094"/>
                <a:ext cx="61427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22363" y="4243777"/>
                <a:ext cx="622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363" y="4243777"/>
                <a:ext cx="622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7376" y="4624777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76" y="4624777"/>
                <a:ext cx="62254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95292" y="4818755"/>
                <a:ext cx="6199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92" y="4818755"/>
                <a:ext cx="61991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43400" y="5010867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010867"/>
                <a:ext cx="62254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70587" y="5254389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587" y="5254389"/>
                <a:ext cx="62254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70384" y="5772869"/>
                <a:ext cx="6864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384" y="5772869"/>
                <a:ext cx="686406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1000" y="4611538"/>
                <a:ext cx="609600" cy="16764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11538"/>
                <a:ext cx="609600" cy="16764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95400" y="4992538"/>
                <a:ext cx="6096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992538"/>
                <a:ext cx="609600" cy="12954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09800" y="5221138"/>
                <a:ext cx="609600" cy="110346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221138"/>
                <a:ext cx="609600" cy="11034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76600" y="5449738"/>
                <a:ext cx="609600" cy="828136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449738"/>
                <a:ext cx="609600" cy="8281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43400" y="5556100"/>
                <a:ext cx="533400" cy="7318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56100"/>
                <a:ext cx="533400" cy="731838"/>
              </a:xfrm>
              <a:prstGeom prst="rect">
                <a:avLst/>
              </a:prstGeom>
              <a:blipFill rotWithShape="0">
                <a:blip r:embed="rId14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410200" y="5810250"/>
                <a:ext cx="609600" cy="46762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810250"/>
                <a:ext cx="609600" cy="46762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1903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Sketching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87477" y="1083129"/>
                <a:ext cx="10232923" cy="5512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mtClean="0"/>
                  <a:t>We </a:t>
                </a:r>
                <a:r>
                  <a:rPr lang="en-US" dirty="0" smtClean="0"/>
                  <a:t>maintain the 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s</m:t>
                    </m:r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b</m:t>
                    </m:r>
                  </m:oMath>
                </a14:m>
                <a:r>
                  <a:rPr lang="en-US" dirty="0" smtClean="0"/>
                  <a:t>  without explicitly keeping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b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7" y="1083129"/>
                <a:ext cx="10232923" cy="551283"/>
              </a:xfrm>
              <a:prstGeom prst="rect">
                <a:avLst/>
              </a:prstGeom>
              <a:blipFill rotWithShape="0">
                <a:blip r:embed="rId2"/>
                <a:stretch>
                  <a:fillRect l="-1489" t="-22222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03123" y="5181600"/>
                <a:ext cx="6937668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 smtClean="0"/>
                  <a:t>Merge</a:t>
                </a:r>
                <a:endParaRPr lang="en-US" sz="2400" u="sng" dirty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Cambria Math"/>
                  </a:rPr>
                  <a:t> /*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𝑀𝑏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𝑀𝑐</m:t>
                    </m:r>
                  </m:oMath>
                </a14:m>
                <a:r>
                  <a:rPr lang="en-US" sz="2400" i="1" dirty="0" smtClean="0">
                    <a:latin typeface="Cambria Math"/>
                  </a:rPr>
                  <a:t>  */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" y="5181600"/>
                <a:ext cx="693766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18" t="-5882" r="-439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03123" y="3581400"/>
                <a:ext cx="8893277" cy="14665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 smtClean="0"/>
                  <a:t>Process element</a:t>
                </a:r>
                <a:endParaRPr lang="en-US" sz="2400" u="sng" dirty="0"/>
              </a:p>
              <a:p>
                <a:pPr marL="0" indent="0">
                  <a:buNone/>
                </a:pPr>
                <a:r>
                  <a:rPr lang="en-US" sz="2400" dirty="0" smtClean="0"/>
                  <a:t>/* Element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/>
                  <a:t>,   </a:t>
                </a: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𝑖</m:t>
                    </m:r>
                    <m:r>
                      <a:rPr lang="en-US" sz="2400" i="1" dirty="0">
                        <a:latin typeface="Cambria Math"/>
                      </a:rPr>
                      <m:t>∈[1,…,</m:t>
                    </m:r>
                    <m:r>
                      <a:rPr lang="en-US" sz="2400" i="1" dirty="0">
                        <a:latin typeface="Cambria Math"/>
                      </a:rPr>
                      <m:t>𝑛</m:t>
                    </m:r>
                    <m:r>
                      <a:rPr lang="en-US" sz="24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𝑣</m:t>
                    </m:r>
                    <m:r>
                      <a:rPr lang="en-US" sz="2400" i="1" dirty="0">
                        <a:latin typeface="Cambria Math"/>
                      </a:rPr>
                      <m:t>∈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*/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or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all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" y="3581400"/>
                <a:ext cx="8893277" cy="1466591"/>
              </a:xfrm>
              <a:prstGeom prst="rect">
                <a:avLst/>
              </a:prstGeom>
              <a:blipFill rotWithShape="0">
                <a:blip r:embed="rId4"/>
                <a:stretch>
                  <a:fillRect l="-1028" t="-3333" r="-411" b="-3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05581" y="2511722"/>
                <a:ext cx="5067221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u="sng" dirty="0" smtClean="0"/>
                  <a:t>Initialize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𝑠</m:t>
                    </m:r>
                    <m:r>
                      <a:rPr lang="en-US" sz="2400" b="0" i="1" smtClean="0">
                        <a:latin typeface="Cambria Math" charset="0"/>
                      </a:rPr>
                      <m:t>←(0,…,0)</m:t>
                    </m:r>
                  </m:oMath>
                </a14:m>
                <a:r>
                  <a:rPr lang="en-US" sz="2400" dirty="0" smtClean="0"/>
                  <a:t> /* 0 vector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*/</a:t>
                </a:r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81" y="2511722"/>
                <a:ext cx="5067221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925" t="-5882" r="-84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0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39" y="292510"/>
            <a:ext cx="9677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MinHash</a:t>
            </a:r>
            <a:r>
              <a:rPr lang="en-US" dirty="0" smtClean="0">
                <a:solidFill>
                  <a:srgbClr val="7030A0"/>
                </a:solidFill>
              </a:rPr>
              <a:t>/Sample sketches </a:t>
            </a:r>
            <a:r>
              <a:rPr lang="en-US" dirty="0" smtClean="0"/>
              <a:t>vs </a:t>
            </a:r>
            <a:r>
              <a:rPr lang="en-US" dirty="0" smtClean="0">
                <a:solidFill>
                  <a:schemeClr val="tx2"/>
                </a:solidFill>
              </a:rPr>
              <a:t>Linear sketches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641258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7030A0"/>
                </a:solidFill>
              </a:rPr>
              <a:t>Applications:  Relations from sketches,  Avoid aggregation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7030A0"/>
                </a:solidFill>
              </a:rPr>
              <a:t>nonnegative </a:t>
            </a:r>
            <a:r>
              <a:rPr lang="en-US" sz="2800" dirty="0" smtClean="0">
                <a:solidFill>
                  <a:srgbClr val="7030A0"/>
                </a:solidFill>
              </a:rPr>
              <a:t>vectors 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7030A0"/>
                </a:solidFill>
              </a:rPr>
              <a:t>Nonnegative updates (max or sum)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7030A0"/>
                </a:solidFill>
              </a:rPr>
              <a:t>Composable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(under </a:t>
            </a:r>
            <a:r>
              <a:rPr lang="en-US" sz="2800" dirty="0" err="1" smtClean="0">
                <a:solidFill>
                  <a:srgbClr val="7030A0"/>
                </a:solidFill>
              </a:rPr>
              <a:t>Max,sum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7030A0"/>
                </a:solidFill>
              </a:rPr>
              <a:t>Multiple-objectives support (distinct </a:t>
            </a:r>
            <a:r>
              <a:rPr lang="en-US" sz="2800" dirty="0" smtClean="0">
                <a:solidFill>
                  <a:srgbClr val="7030A0"/>
                </a:solidFill>
              </a:rPr>
              <a:t>count, similarity,  (weighted) </a:t>
            </a:r>
            <a:r>
              <a:rPr lang="en-US" sz="2800" dirty="0" smtClean="0">
                <a:solidFill>
                  <a:srgbClr val="7030A0"/>
                </a:solidFill>
              </a:rPr>
              <a:t>sample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74658" y="1450258"/>
            <a:ext cx="5407742" cy="3883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Applications:  Relations from sketches,  Avoid aggregation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Signed vectors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Signed updates (sum)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2"/>
                </a:solidFill>
              </a:rPr>
              <a:t>Composable</a:t>
            </a:r>
            <a:r>
              <a:rPr lang="en-US" sz="2800" dirty="0" smtClean="0">
                <a:solidFill>
                  <a:schemeClr val="tx2"/>
                </a:solidFill>
              </a:rPr>
              <a:t> (sum)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sketches: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Design linear sketches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7030A0"/>
                </a:solidFill>
              </a:rPr>
              <a:t>Exactly1?</a:t>
            </a:r>
            <a:r>
              <a:rPr lang="en-US" dirty="0" smtClean="0"/>
              <a:t>” :  Determine if there is exactly one nonzero entry (special case of distinct </a:t>
            </a:r>
            <a:r>
              <a:rPr lang="en-US" dirty="0" smtClean="0"/>
              <a:t>count, but allowing for negative updates)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“</a:t>
            </a:r>
            <a:r>
              <a:rPr lang="en-US" b="1" dirty="0" smtClean="0">
                <a:solidFill>
                  <a:srgbClr val="7030A0"/>
                </a:solidFill>
              </a:rPr>
              <a:t>Sample1</a:t>
            </a:r>
            <a:r>
              <a:rPr lang="en-US" dirty="0" smtClean="0">
                <a:solidFill>
                  <a:srgbClr val="7030A0"/>
                </a:solidFill>
              </a:rPr>
              <a:t>”</a:t>
            </a:r>
            <a:r>
              <a:rPr lang="en-US" dirty="0" smtClean="0"/>
              <a:t>: Obtain the index and value of a (random) nonzero </a:t>
            </a:r>
            <a:r>
              <a:rPr lang="en-US" dirty="0" smtClean="0"/>
              <a:t>entry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Exactly1?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3232" y="1371601"/>
                <a:ext cx="8229600" cy="14478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Is there exactly one nonzero?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232" y="1371601"/>
                <a:ext cx="8229600" cy="1447800"/>
              </a:xfrm>
              <a:blipFill rotWithShape="1">
                <a:blip r:embed="rId2"/>
                <a:stretch>
                  <a:fillRect l="-1704" t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286000" y="2773391"/>
                <a:ext cx="5105400" cy="681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𝒃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=(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,−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𝟓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773390"/>
                <a:ext cx="5105400" cy="6814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299568" y="2773391"/>
            <a:ext cx="282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 (3 </a:t>
            </a:r>
            <a:r>
              <a:rPr lang="en-US" sz="3200" dirty="0" err="1"/>
              <a:t>nonzeros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346568" y="3733801"/>
                <a:ext cx="5105400" cy="681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𝒃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=(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68" y="3733800"/>
                <a:ext cx="5105400" cy="6814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360136" y="3733801"/>
            <a:ext cx="719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Exactly1?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19201"/>
                <a:ext cx="8229600" cy="2133600"/>
              </a:xfrm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Random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Sketch: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1"/>
                <a:ext cx="8229600" cy="2133600"/>
              </a:xfrm>
              <a:blipFill rotWithShape="1">
                <a:blip r:embed="rId3"/>
                <a:stretch>
                  <a:fillRect l="-1552" t="-3116"/>
                </a:stretch>
              </a:blipFill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905000" y="3505200"/>
                <a:ext cx="8229600" cy="2222212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If exactly one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is 0, return yes.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Analysis: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If Exactly1</a:t>
                </a:r>
                <a:r>
                  <a:rPr lang="en-US" dirty="0"/>
                  <a:t> then </a:t>
                </a:r>
                <a:r>
                  <a:rPr lang="en-US" dirty="0">
                    <a:solidFill>
                      <a:srgbClr val="00B050"/>
                    </a:solidFill>
                  </a:rPr>
                  <a:t>exactly one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zero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Else</a:t>
                </a:r>
                <a:r>
                  <a:rPr lang="en-US" dirty="0"/>
                  <a:t>, this happens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8229600" cy="2222212"/>
              </a:xfrm>
              <a:prstGeom prst="rect">
                <a:avLst/>
              </a:prstGeom>
              <a:blipFill rotWithShape="1">
                <a:blip r:embed="rId4"/>
                <a:stretch>
                  <a:fillRect l="-1926" t="-3288" b="-205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12762" y="5980838"/>
            <a:ext cx="3414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to boost this 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….Exactly1?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3429001"/>
                <a:ext cx="8229600" cy="914399"/>
              </a:xfrm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Sketch: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j</m:t>
                        </m:r>
                      </m:sub>
                      <m:sup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3429000"/>
                <a:ext cx="8229600" cy="914399"/>
              </a:xfrm>
              <a:blipFill rotWithShape="1">
                <a:blip r:embed="rId3"/>
                <a:stretch>
                  <a:fillRect l="-1848" t="-3947"/>
                </a:stretch>
              </a:blipFill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133600" y="4876800"/>
                <a:ext cx="8229600" cy="1166722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 error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n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76800"/>
                <a:ext cx="8229600" cy="1166722"/>
              </a:xfrm>
              <a:prstGeom prst="rect">
                <a:avLst/>
              </a:prstGeom>
              <a:blipFill rotWithShape="1">
                <a:blip r:embed="rId4"/>
                <a:stretch>
                  <a:fillRect l="-185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905000" y="1219201"/>
                <a:ext cx="8229600" cy="1868463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To reduce error probability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→{0,1}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8229600" cy="1868463"/>
              </a:xfrm>
              <a:prstGeom prst="rect">
                <a:avLst/>
              </a:prstGeom>
              <a:blipFill rotWithShape="1">
                <a:blip r:embed="rId5"/>
                <a:stretch>
                  <a:fillRect l="-19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Exactly1?</a:t>
            </a:r>
            <a:r>
              <a:rPr lang="en-US" dirty="0" smtClean="0"/>
              <a:t> Sketch in matrix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752601"/>
                <a:ext cx="8229600" cy="914399"/>
              </a:xfrm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Sketch: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52600"/>
                <a:ext cx="8229600" cy="914399"/>
              </a:xfrm>
              <a:blipFill rotWithShape="1">
                <a:blip r:embed="rId3"/>
                <a:stretch>
                  <a:fillRect l="-1848" t="-3947"/>
                </a:stretch>
              </a:blipFill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905000" y="1199074"/>
                <a:ext cx="8229600" cy="762000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99074"/>
                <a:ext cx="8229600" cy="762000"/>
              </a:xfrm>
              <a:prstGeom prst="rect">
                <a:avLst/>
              </a:prstGeom>
              <a:blipFill rotWithShape="1">
                <a:blip r:embed="rId4"/>
                <a:stretch>
                  <a:fillRect t="-9600" b="-32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0795" y="3293223"/>
                <a:ext cx="2902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            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5" y="3293222"/>
                <a:ext cx="290239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0319" y="3307933"/>
                <a:ext cx="1904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/>
                              </a:rPr>
                              <m:t>⋯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18" y="3307932"/>
                <a:ext cx="190494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3813048"/>
                <a:ext cx="30991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3047"/>
                <a:ext cx="309911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89094" y="3813048"/>
                <a:ext cx="21042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94" y="3813047"/>
                <a:ext cx="210429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52322" y="4512424"/>
                <a:ext cx="291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          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21" y="4512423"/>
                <a:ext cx="291663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47159" y="5011470"/>
                <a:ext cx="3113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8" y="5011469"/>
                <a:ext cx="3113353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8768" y="4484153"/>
                <a:ext cx="1912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/>
                              </a:rPr>
                              <m:t>⋯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768" y="4484152"/>
                <a:ext cx="191206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75910" y="5533519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909" y="5533519"/>
                <a:ext cx="37862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47159" y="6056739"/>
                <a:ext cx="3190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8" y="6056738"/>
                <a:ext cx="3190297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uble Bracket 5"/>
          <p:cNvSpPr/>
          <p:nvPr/>
        </p:nvSpPr>
        <p:spPr>
          <a:xfrm>
            <a:off x="1752600" y="2962713"/>
            <a:ext cx="5486400" cy="3733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54162" y="5497820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61" y="5497820"/>
                <a:ext cx="37862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89095" y="5020732"/>
                <a:ext cx="2178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94" y="5020731"/>
                <a:ext cx="2178737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16248" y="6066002"/>
                <a:ext cx="212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248" y="6066001"/>
                <a:ext cx="2124428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536974" y="3162884"/>
                <a:ext cx="615681" cy="530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973" y="3162884"/>
                <a:ext cx="615681" cy="5307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488408" y="3747388"/>
                <a:ext cx="607987" cy="527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07" y="3747388"/>
                <a:ext cx="607987" cy="52732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72169" y="4867203"/>
                <a:ext cx="6079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8" y="4867203"/>
                <a:ext cx="607987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545453" y="4335519"/>
                <a:ext cx="615681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452" y="4335519"/>
                <a:ext cx="615681" cy="53168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516538" y="6027144"/>
                <a:ext cx="607987" cy="53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537" y="6027144"/>
                <a:ext cx="607987" cy="53937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563676" y="5478848"/>
                <a:ext cx="378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675" y="5478848"/>
                <a:ext cx="378629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/>
          <p:cNvSpPr/>
          <p:nvPr/>
        </p:nvSpPr>
        <p:spPr>
          <a:xfrm>
            <a:off x="9363330" y="2962713"/>
            <a:ext cx="914400" cy="3733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000" y="2810313"/>
            <a:ext cx="519728" cy="4038600"/>
            <a:chOff x="7030677" y="2819400"/>
            <a:chExt cx="519728" cy="4038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030677" y="4944253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677" y="4944253"/>
                  <a:ext cx="505267" cy="58477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Double Bracket 30"/>
            <p:cNvSpPr/>
            <p:nvPr/>
          </p:nvSpPr>
          <p:spPr>
            <a:xfrm>
              <a:off x="7044527" y="2819400"/>
              <a:ext cx="457200" cy="4038600"/>
            </a:xfrm>
            <a:prstGeom prst="bracketPair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7080370" y="3938990"/>
                  <a:ext cx="40588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370" y="3938990"/>
                  <a:ext cx="405880" cy="58477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030677" y="3401903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677" y="3401903"/>
                  <a:ext cx="505267" cy="58477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7045138" y="6074762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5138" y="6074762"/>
                  <a:ext cx="505267" cy="58477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7095847" y="5478848"/>
                  <a:ext cx="40588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5847" y="5478848"/>
                  <a:ext cx="405880" cy="58477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58201" y="4601362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601361"/>
                <a:ext cx="583813" cy="58477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sketches: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Design linear sketches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“Exactly1?” :  Determine if there is exactly one nonzero entry (special case of distinct count)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“Sample1”</a:t>
            </a:r>
            <a:r>
              <a:rPr lang="en-US" dirty="0" smtClean="0"/>
              <a:t>: Obtain the index and value of a (random) nonzero </a:t>
            </a:r>
            <a:r>
              <a:rPr lang="en-US" dirty="0" smtClean="0"/>
              <a:t>entry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Sample1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74817" y="1752600"/>
                <a:ext cx="8229600" cy="1828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linear sketch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which obtains (with fixed probability, say 0.1) a uniform at random nonzero entry.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817" y="1752600"/>
                <a:ext cx="8229600" cy="1828800"/>
              </a:xfrm>
              <a:blipFill rotWithShape="1">
                <a:blip r:embed="rId2"/>
                <a:stretch>
                  <a:fillRect l="-1852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971800" y="3433314"/>
                <a:ext cx="6400800" cy="681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𝒃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=(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,−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𝟓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33313"/>
                <a:ext cx="6400800" cy="681487"/>
              </a:xfrm>
              <a:prstGeom prst="rect">
                <a:avLst/>
              </a:prstGeom>
              <a:blipFill rotWithShape="1">
                <a:blip r:embed="rId3"/>
                <a:stretch>
                  <a:fillRect l="-2476" t="-10714" b="-15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4798" y="4483201"/>
                <a:ext cx="365959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𝑝</m:t>
                      </m:r>
                      <m:r>
                        <a:rPr lang="en-US" sz="3200" i="1" dirty="0">
                          <a:latin typeface="Cambria Math"/>
                        </a:rPr>
                        <m:t>=(</m:t>
                      </m:r>
                      <m:f>
                        <m:f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i="1" dirty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i="1" dirty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i="1" dirty="0">
                          <a:latin typeface="Cambria Math"/>
                        </a:rPr>
                        <m:t>): 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latin typeface="Cambria Math"/>
                        </a:rPr>
                        <m:t>,1)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98" y="4483200"/>
                <a:ext cx="3659592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23479" y="4721811"/>
                <a:ext cx="15322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3200" i="1" dirty="0">
                          <a:latin typeface="Cambria Math"/>
                        </a:rPr>
                        <m:t>,−5)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478" y="4721810"/>
                <a:ext cx="153227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74449" y="4699575"/>
                <a:ext cx="1157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3200" i="1">
                          <a:latin typeface="Cambria Math"/>
                        </a:rPr>
                        <m:t>,3)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448" y="4699574"/>
                <a:ext cx="115768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47561" y="4114801"/>
                <a:ext cx="5284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probability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&gt;0.1</m:t>
                    </m:r>
                  </m:oMath>
                </a14:m>
                <a:r>
                  <a:rPr lang="en-US" sz="3200" dirty="0"/>
                  <a:t> return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60" y="4114800"/>
                <a:ext cx="5284267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884" t="-12500" r="-19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6031" y="5532354"/>
                <a:ext cx="8407173" cy="1282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Else return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failure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Also, very small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probability of wrong answer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30" y="5532353"/>
                <a:ext cx="8407173" cy="1282787"/>
              </a:xfrm>
              <a:prstGeom prst="rect">
                <a:avLst/>
              </a:prstGeom>
              <a:blipFill rotWithShape="1">
                <a:blip r:embed="rId8"/>
                <a:stretch>
                  <a:fillRect l="-1885" t="-6190" r="-79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75518" y="1143001"/>
            <a:ext cx="7365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Cormode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Muthukrishnan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Rozenbaum</a:t>
            </a:r>
            <a:r>
              <a:rPr lang="en-US" sz="3200" dirty="0">
                <a:solidFill>
                  <a:schemeClr val="tx2"/>
                </a:solidFill>
              </a:rPr>
              <a:t> 2005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Sample1 sketch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795732" y="1295401"/>
                <a:ext cx="8839200" cy="39437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∈[1,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take a random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[0,2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only look at indices that map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, for these indices we maintain: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Exactly1? Sketch  (boosted to error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)=0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sum of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)=0 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sum of index times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732" y="1295400"/>
                <a:ext cx="8839200" cy="3943709"/>
              </a:xfrm>
              <a:blipFill rotWithShape="1">
                <a:blip r:embed="rId2"/>
                <a:stretch>
                  <a:fillRect l="-1655" t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5233358"/>
                <a:ext cx="8025442" cy="1490152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</a:rPr>
                  <a:t>For lowest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s.t.  Exactly1?=yes, </a:t>
                </a:r>
                <a:r>
                  <a:rPr lang="en-US" sz="3200" dirty="0">
                    <a:solidFill>
                      <a:schemeClr val="tx2"/>
                    </a:solidFill>
                  </a:rPr>
                  <a:t>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r>
                  <a:rPr lang="en-US" sz="3200" dirty="0">
                    <a:solidFill>
                      <a:srgbClr val="00B050"/>
                    </a:solidFill>
                  </a:rPr>
                  <a:t>Else (no such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), </a:t>
                </a:r>
                <a:r>
                  <a:rPr lang="en-US" sz="3200" dirty="0">
                    <a:solidFill>
                      <a:srgbClr val="FF0000"/>
                    </a:solidFill>
                  </a:rPr>
                  <a:t>return failure</a:t>
                </a:r>
                <a:r>
                  <a:rPr lang="en-US" sz="3200" dirty="0">
                    <a:solidFill>
                      <a:srgbClr val="00B05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33358"/>
                <a:ext cx="8025442" cy="1490152"/>
              </a:xfrm>
              <a:prstGeom prst="rect">
                <a:avLst/>
              </a:prstGeom>
              <a:blipFill rotWithShape="1">
                <a:blip r:embed="rId3"/>
                <a:stretch>
                  <a:fillRect l="-1741" b="-11647"/>
                </a:stretch>
              </a:blipFill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40303"/>
            <a:ext cx="101838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Poisson Samples: Subset Weight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015626"/>
                <a:ext cx="9448800" cy="909212"/>
              </a:xfrm>
              <a:solidFill>
                <a:schemeClr val="accent1">
                  <a:alpha val="15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Inverse probability: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i="1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015626"/>
                <a:ext cx="9448800" cy="909212"/>
              </a:xfrm>
              <a:blipFill rotWithShape="0">
                <a:blip r:embed="rId2"/>
                <a:stretch>
                  <a:fillRect l="-1677" t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2819400" y="2814060"/>
                <a:ext cx="5902725" cy="193513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Estimator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𝑄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𝑄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814060"/>
                <a:ext cx="5902725" cy="1935135"/>
              </a:xfrm>
              <a:prstGeom prst="rect">
                <a:avLst/>
              </a:prstGeom>
              <a:blipFill rotWithShape="0">
                <a:blip r:embed="rId3"/>
                <a:stretch>
                  <a:fillRect l="-2577" t="-1567" r="-1443" b="-1567"/>
                </a:stretch>
              </a:blip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22363" y="4243777"/>
                <a:ext cx="622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363" y="4243777"/>
                <a:ext cx="622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77376" y="4624777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76" y="4624777"/>
                <a:ext cx="62254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95292" y="4818755"/>
                <a:ext cx="6199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92" y="4818755"/>
                <a:ext cx="61991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3400" y="5010867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010867"/>
                <a:ext cx="62254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70587" y="5254389"/>
                <a:ext cx="622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587" y="5254389"/>
                <a:ext cx="62254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70384" y="5772869"/>
                <a:ext cx="6864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384" y="5772869"/>
                <a:ext cx="686406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1000" y="4611538"/>
                <a:ext cx="609600" cy="16764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11538"/>
                <a:ext cx="609600" cy="16764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295400" y="4992538"/>
                <a:ext cx="6096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992538"/>
                <a:ext cx="609600" cy="12954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209800" y="5221138"/>
                <a:ext cx="609600" cy="110346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221138"/>
                <a:ext cx="609600" cy="11034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76600" y="5449738"/>
                <a:ext cx="609600" cy="828136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449738"/>
                <a:ext cx="609600" cy="8281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343400" y="5556100"/>
                <a:ext cx="533400" cy="7318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56100"/>
                <a:ext cx="533400" cy="731838"/>
              </a:xfrm>
              <a:prstGeom prst="rect">
                <a:avLst/>
              </a:prstGeom>
              <a:blipFill rotWithShape="0">
                <a:blip r:embed="rId14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10200" y="5810250"/>
                <a:ext cx="609600" cy="46762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810250"/>
                <a:ext cx="609600" cy="46762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7963" y="3890094"/>
                <a:ext cx="614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3" y="3890094"/>
                <a:ext cx="614271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295400" y="2079424"/>
                <a:ext cx="6158338" cy="589116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!! Need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i="1" dirty="0">
                    <a:solidFill>
                      <a:schemeClr val="tx2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079424"/>
                <a:ext cx="6158338" cy="589116"/>
              </a:xfrm>
              <a:prstGeom prst="rect">
                <a:avLst/>
              </a:prstGeom>
              <a:blipFill rotWithShape="0">
                <a:blip r:embed="rId17"/>
                <a:stretch>
                  <a:fillRect t="-9278" b="-17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46032" y="5494474"/>
                <a:ext cx="4841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Unbiased (when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&gt;0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⇒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What can we say on quality?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032" y="5494474"/>
                <a:ext cx="4841167" cy="830997"/>
              </a:xfrm>
              <a:prstGeom prst="rect">
                <a:avLst/>
              </a:prstGeom>
              <a:blipFill rotWithShape="0">
                <a:blip r:embed="rId18"/>
                <a:stretch>
                  <a:fillRect l="-2015" t="-56934" b="-27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981700" y="4880310"/>
            <a:ext cx="5825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/>
            <a:r>
              <a:rPr lang="en-US" sz="2400" smtClean="0">
                <a:solidFill>
                  <a:srgbClr val="00B050"/>
                </a:solidFill>
              </a:rPr>
              <a:t>Sum</a:t>
            </a:r>
            <a:r>
              <a:rPr lang="en-US" sz="2400" smtClean="0"/>
              <a:t> </a:t>
            </a:r>
            <a:r>
              <a:rPr lang="en-US" sz="2400" dirty="0" smtClean="0"/>
              <a:t>Estimator = sum of per-key estimates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form of Sample1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371600"/>
                <a:ext cx="8763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 there is a block of rows as follows: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E</a:t>
                </a:r>
                <a:r>
                  <a:rPr lang="en-US" dirty="0" smtClean="0"/>
                  <a:t>ntries are 0 on all columns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1,…, 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=0}.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rows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contain an exactly1? Sketch (input vector dimension of the exactly1?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next row has “1”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(and  “codes”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last row in the block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(and “codes”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763000" cy="5181600"/>
              </a:xfrm>
              <a:blipFill rotWithShape="1">
                <a:blip r:embed="rId2"/>
                <a:stretch>
                  <a:fillRect l="-1809" t="-1412" r="-70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Sample1 sketch: Correctness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641894" y="2971800"/>
                <a:ext cx="8839200" cy="3505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Sample1 returns a sample, correctness only depends on that of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Exactly1?</a:t>
                </a:r>
                <a:r>
                  <a:rPr lang="en-US" dirty="0" smtClean="0"/>
                  <a:t> Component.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“Exactly1?” applications are correct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⌉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It remains to show that: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With probability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≥0.1,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at least  for one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for exactly one nonzero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894" y="2971800"/>
                <a:ext cx="8839200" cy="3505200"/>
              </a:xfrm>
              <a:blipFill rotWithShape="1">
                <a:blip r:embed="rId2"/>
                <a:stretch>
                  <a:fillRect l="-1586" t="-3478" r="-69" b="-4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1894" y="1665505"/>
                <a:ext cx="8797506" cy="631391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</a:rPr>
                  <a:t>For lowest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such that  Exactly1?=yes, return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4" y="1665504"/>
                <a:ext cx="8797506" cy="631391"/>
              </a:xfrm>
              <a:prstGeom prst="rect">
                <a:avLst/>
              </a:prstGeom>
              <a:blipFill rotWithShape="1">
                <a:blip r:embed="rId3"/>
                <a:stretch>
                  <a:fillRect l="-1588" t="-9259" b="-21296"/>
                </a:stretch>
              </a:blipFill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Sample1 Analysis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>
              <a:xfrm>
                <a:off x="2071069" y="1581509"/>
                <a:ext cx="8229600" cy="472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>
                    <a:solidFill>
                      <a:srgbClr val="7030A0"/>
                    </a:solidFill>
                  </a:rPr>
                  <a:t>Lemma: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,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there is  exactly one index that maps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7030A0"/>
                    </a:solidFill>
                  </a:rPr>
                  <a:t>Proof:</a:t>
                </a:r>
                <a:r>
                  <a:rPr lang="en-US" dirty="0"/>
                  <a:t> What is the probability that </a:t>
                </a:r>
                <a:r>
                  <a:rPr lang="en-US" dirty="0">
                    <a:solidFill>
                      <a:srgbClr val="C00000"/>
                    </a:solidFill>
                  </a:rPr>
                  <a:t>exactly one</a:t>
                </a:r>
                <a:r>
                  <a:rPr lang="en-US" dirty="0"/>
                  <a:t> index maps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non-</a:t>
                </a:r>
                <a:r>
                  <a:rPr lang="en-US" dirty="0" err="1"/>
                  <a:t>zeros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tx2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,  this holds for </a:t>
                </a:r>
                <a:r>
                  <a:rPr lang="en-US" dirty="0">
                    <a:solidFill>
                      <a:schemeClr val="tx2"/>
                    </a:solidFill>
                  </a:rPr>
                  <a:t>some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69" y="1581509"/>
                <a:ext cx="82296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926" t="-516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Sample1: boosting success probability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>
              <a:xfrm>
                <a:off x="2071069" y="1581510"/>
                <a:ext cx="8229600" cy="26094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Same trick as before:  </a:t>
                </a:r>
              </a:p>
              <a:p>
                <a:pPr marL="0" indent="0">
                  <a:buNone/>
                </a:pPr>
                <a:r>
                  <a:rPr lang="en-US" dirty="0"/>
                  <a:t>We can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independent applications to obtain a sample1 sketch with success probability that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≥1−1/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of our choice.</a:t>
                </a:r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69" y="1581509"/>
                <a:ext cx="8229600" cy="2609491"/>
              </a:xfrm>
              <a:prstGeom prst="rect">
                <a:avLst/>
              </a:prstGeom>
              <a:blipFill rotWithShape="1">
                <a:blip r:embed="rId2"/>
                <a:stretch>
                  <a:fillRect l="-1926" t="-3030" r="-148" b="-8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Sampling/Distinct </a:t>
            </a:r>
            <a:r>
              <a:rPr lang="en-US" sz="2800" dirty="0"/>
              <a:t>counting/Min-Hash sketches bibliography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229600" cy="5791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Reservoir sampling</a:t>
            </a:r>
          </a:p>
          <a:p>
            <a:pPr marL="0" indent="0">
              <a:buNone/>
            </a:pPr>
            <a:r>
              <a:rPr lang="en-US" sz="1600" dirty="0" smtClean="0"/>
              <a:t>Vitter</a:t>
            </a:r>
            <a:r>
              <a:rPr lang="en-US" sz="1600" dirty="0"/>
              <a:t>, Jeffrey S. (1 March 1985). </a:t>
            </a:r>
            <a:r>
              <a:rPr lang="en-US" sz="1600" dirty="0">
                <a:hlinkClick r:id="rId2"/>
              </a:rPr>
              <a:t>"Random sampling with a reservoir"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k-mins </a:t>
            </a:r>
            <a:r>
              <a:rPr lang="en-US" sz="1600" b="1" dirty="0">
                <a:solidFill>
                  <a:schemeClr val="tx2"/>
                </a:solidFill>
              </a:rPr>
              <a:t>Min-Hash sketches for distinct counting; </a:t>
            </a:r>
            <a:r>
              <a:rPr lang="en-US" sz="1600" b="1" dirty="0" smtClean="0">
                <a:solidFill>
                  <a:schemeClr val="tx2"/>
                </a:solidFill>
              </a:rPr>
              <a:t>also </a:t>
            </a:r>
            <a:r>
              <a:rPr lang="en-US" sz="1600" b="1" dirty="0">
                <a:solidFill>
                  <a:schemeClr val="tx2"/>
                </a:solidFill>
              </a:rPr>
              <a:t>proposes k-partition </a:t>
            </a:r>
            <a:r>
              <a:rPr lang="en-US" sz="1600" b="1" dirty="0" smtClean="0">
                <a:solidFill>
                  <a:schemeClr val="tx2"/>
                </a:solidFill>
              </a:rPr>
              <a:t>for </a:t>
            </a:r>
            <a:r>
              <a:rPr lang="en-US" sz="1600" b="1" dirty="0">
                <a:solidFill>
                  <a:schemeClr val="tx2"/>
                </a:solidFill>
              </a:rPr>
              <a:t>stochastic averaging: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      P. </a:t>
            </a:r>
            <a:r>
              <a:rPr lang="en-US" sz="1800" dirty="0" err="1"/>
              <a:t>Flajolet</a:t>
            </a:r>
            <a:r>
              <a:rPr lang="en-US" sz="1800" dirty="0"/>
              <a:t> and N.  Martin, N. “Probabilistic Counting Algorithms for Data Base Applications” JCSS (31), 1985.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Use of Min-Hash sketches for similarity, union size,  </a:t>
            </a:r>
            <a:r>
              <a:rPr lang="en-US" sz="1600" b="1" dirty="0" smtClean="0">
                <a:solidFill>
                  <a:schemeClr val="tx2"/>
                </a:solidFill>
              </a:rPr>
              <a:t>composing</a:t>
            </a:r>
            <a:r>
              <a:rPr lang="en-US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</a:rPr>
              <a:t>size estimation (k-mins, 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bottom-k):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      E. Cohen “Size estimation framework with applications to transitive closure and reachability”, JCSS (55) 1997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Use of shingling with k-</a:t>
            </a:r>
            <a:r>
              <a:rPr lang="en-US" sz="1600" b="1" dirty="0" err="1">
                <a:solidFill>
                  <a:schemeClr val="tx2"/>
                </a:solidFill>
              </a:rPr>
              <a:t>mins</a:t>
            </a:r>
            <a:r>
              <a:rPr lang="en-US" sz="1600" b="1" dirty="0">
                <a:solidFill>
                  <a:schemeClr val="tx2"/>
                </a:solidFill>
              </a:rPr>
              <a:t>  sketches for </a:t>
            </a:r>
            <a:r>
              <a:rPr lang="en-US" sz="1600" b="1" dirty="0" err="1">
                <a:solidFill>
                  <a:schemeClr val="tx2"/>
                </a:solidFill>
              </a:rPr>
              <a:t>Jaccard</a:t>
            </a:r>
            <a:r>
              <a:rPr lang="en-US" sz="1600" b="1" dirty="0">
                <a:solidFill>
                  <a:schemeClr val="tx2"/>
                </a:solidFill>
              </a:rPr>
              <a:t> similarity of text  documents: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      A. </a:t>
            </a:r>
            <a:r>
              <a:rPr lang="en-US" sz="1800" dirty="0" err="1"/>
              <a:t>Broder</a:t>
            </a:r>
            <a:r>
              <a:rPr lang="en-US" sz="1800" dirty="0"/>
              <a:t> “On the Resemblance and Containment of Documents”  Sequences 1997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      A. </a:t>
            </a:r>
            <a:r>
              <a:rPr lang="en-US" sz="1800" dirty="0" err="1"/>
              <a:t>Broder</a:t>
            </a:r>
            <a:r>
              <a:rPr lang="en-US" sz="1800" dirty="0"/>
              <a:t> and S. Glassman and M. </a:t>
            </a:r>
            <a:r>
              <a:rPr lang="en-US" sz="1800" dirty="0" err="1"/>
              <a:t>Manasse</a:t>
            </a:r>
            <a:r>
              <a:rPr lang="en-US" sz="1800" dirty="0"/>
              <a:t> and G. Zweig “Syntactic Clustering of the Web” SRC technical note 1997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Better similarity estimators (beyond the union sketch) from bottom-k samples: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E. Cohen and H. Kaplan  “Leveraging discarded sampled for tighter estimation of multiple-set aggregates: SIGMETRICS 2009.</a:t>
            </a: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Streaming model and frequency moments formulation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     N. </a:t>
            </a:r>
            <a:r>
              <a:rPr lang="en-US" sz="1600" dirty="0" err="1"/>
              <a:t>Alon</a:t>
            </a:r>
            <a:r>
              <a:rPr lang="en-US" sz="1600" dirty="0"/>
              <a:t> Y. </a:t>
            </a:r>
            <a:r>
              <a:rPr lang="en-US" sz="1600" dirty="0" err="1"/>
              <a:t>Matias</a:t>
            </a:r>
            <a:r>
              <a:rPr lang="en-US" sz="1600" dirty="0"/>
              <a:t> M. </a:t>
            </a:r>
            <a:r>
              <a:rPr lang="en-US" sz="1600" dirty="0" err="1"/>
              <a:t>Szegedy</a:t>
            </a:r>
            <a:r>
              <a:rPr lang="en-US" sz="1600" dirty="0"/>
              <a:t>  “The space complexity of approximating the frequency moments” STOC 1996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Distinct counting/Min-Hash sketches bibliography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229600" cy="5638800"/>
          </a:xfrm>
        </p:spPr>
        <p:txBody>
          <a:bodyPr vert="horz" lIns="91440" tIns="91440" rIns="91440" bIns="45720" rtlCol="0">
            <a:noAutofit/>
          </a:bodyPr>
          <a:lstStyle/>
          <a:p>
            <a:pPr marL="0" indent="0">
              <a:buNone/>
            </a:pPr>
            <a:r>
              <a:rPr lang="en-US" sz="1600" b="1" dirty="0" err="1" smtClean="0">
                <a:solidFill>
                  <a:schemeClr val="tx2"/>
                </a:solidFill>
              </a:rPr>
              <a:t>Hyperloglog</a:t>
            </a:r>
            <a:r>
              <a:rPr lang="en-US" sz="1600" b="1" dirty="0" smtClean="0">
                <a:solidFill>
                  <a:schemeClr val="tx2"/>
                </a:solidFill>
              </a:rPr>
              <a:t>: Practical </a:t>
            </a:r>
            <a:r>
              <a:rPr lang="en-US" sz="1600" b="1" dirty="0">
                <a:solidFill>
                  <a:schemeClr val="tx2"/>
                </a:solidFill>
              </a:rPr>
              <a:t>distinct counters based on k-partition sketches: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P. </a:t>
            </a:r>
            <a:r>
              <a:rPr lang="en-US" sz="1600" dirty="0" err="1"/>
              <a:t>Flajolet</a:t>
            </a:r>
            <a:r>
              <a:rPr lang="en-US" sz="1600" dirty="0"/>
              <a:t>, E. </a:t>
            </a:r>
            <a:r>
              <a:rPr lang="en-US" sz="1600" dirty="0" err="1"/>
              <a:t>Fusy</a:t>
            </a:r>
            <a:r>
              <a:rPr lang="en-US" sz="1600" dirty="0"/>
              <a:t>, O. </a:t>
            </a:r>
            <a:r>
              <a:rPr lang="en-US" sz="1600" dirty="0" err="1"/>
              <a:t>Gandouet</a:t>
            </a:r>
            <a:r>
              <a:rPr lang="en-US" sz="1600" dirty="0"/>
              <a:t>, F. </a:t>
            </a:r>
            <a:r>
              <a:rPr lang="en-US" sz="1600" dirty="0" err="1"/>
              <a:t>Meunier</a:t>
            </a:r>
            <a:r>
              <a:rPr lang="en-US" sz="1600" dirty="0"/>
              <a:t> “</a:t>
            </a:r>
            <a:r>
              <a:rPr lang="en-US" sz="1600" dirty="0" err="1"/>
              <a:t>Hyperloglog</a:t>
            </a:r>
            <a:r>
              <a:rPr lang="en-US" sz="1600" dirty="0"/>
              <a:t>: The analysis of a near-optimal cardinality estimation algorithm”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S. </a:t>
            </a:r>
            <a:r>
              <a:rPr lang="en-US" sz="1600" dirty="0" err="1"/>
              <a:t>Heule</a:t>
            </a:r>
            <a:r>
              <a:rPr lang="en-US" sz="1600" dirty="0"/>
              <a:t>, M. </a:t>
            </a:r>
            <a:r>
              <a:rPr lang="en-US" sz="1600" dirty="0" err="1"/>
              <a:t>Nunkeser</a:t>
            </a:r>
            <a:r>
              <a:rPr lang="en-US" sz="1600" dirty="0"/>
              <a:t>, A. Hall “</a:t>
            </a:r>
            <a:r>
              <a:rPr lang="en-US" sz="1600" dirty="0" err="1"/>
              <a:t>Hyperloglog</a:t>
            </a:r>
            <a:r>
              <a:rPr lang="en-US" sz="1600" dirty="0"/>
              <a:t> in practice” algorithmic engineering of a state of the art  cardinality estimation algorithm”, EDBT 2013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Inverse </a:t>
            </a:r>
            <a:r>
              <a:rPr lang="en-US" sz="1600" b="1" dirty="0">
                <a:solidFill>
                  <a:schemeClr val="tx2"/>
                </a:solidFill>
              </a:rPr>
              <a:t>probability “historic” estimators, Application of Cramer Rao on min-hash sketches: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E. Cohen “All-Distances Sketches, Revisited: Scalable Estimation of the Distance Distribution and Centralities in Massive Graphs” </a:t>
            </a:r>
            <a:r>
              <a:rPr lang="en-US" sz="1600" dirty="0" err="1"/>
              <a:t>arXiv</a:t>
            </a:r>
            <a:r>
              <a:rPr lang="en-US" sz="1600" dirty="0"/>
              <a:t> </a:t>
            </a:r>
            <a:r>
              <a:rPr lang="en-US" sz="1600" dirty="0" smtClean="0"/>
              <a:t>2015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The concepts of min-hash sketches and sketch coordination are related to  concepts from the survey sampling literature: Order samples (bottom-k), coordination of samples using  the PRN method (Permanent Random Numbers).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More on Bottom-k sketches, ML estimator for bottom-k: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E. Cohen, H. Kaplan “Summarizing data using bottom-k sketches”  PODS 2007. “Tighter Estimation using bottom-k sketches” VLDB 2008.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Inverse probability estimator with priority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pps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bottom-k) sketches: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N. </a:t>
            </a:r>
            <a:r>
              <a:rPr lang="en-US" sz="1600" dirty="0" err="1"/>
              <a:t>Alon</a:t>
            </a:r>
            <a:r>
              <a:rPr lang="en-US" sz="1600" dirty="0"/>
              <a:t>, N. Duffield, M. </a:t>
            </a:r>
            <a:r>
              <a:rPr lang="en-US" sz="1600" dirty="0" err="1"/>
              <a:t>Thorup</a:t>
            </a:r>
            <a:r>
              <a:rPr lang="en-US" sz="1600" dirty="0"/>
              <a:t>, C. Lund: “Estimating arbitrary subset sums with a few probes”  PODS 2005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9100" y="244929"/>
                <a:ext cx="11353800" cy="609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Poisson Sampling: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minimizes variance?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9100" y="244929"/>
                <a:ext cx="11353800" cy="609600"/>
              </a:xfrm>
              <a:blipFill rotWithShape="0">
                <a:blip r:embed="rId3"/>
                <a:stretch>
                  <a:fillRect t="-25000" b="-5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29986" y="1876425"/>
                <a:ext cx="11381014" cy="9906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  <a:latin typeface="Cambria Math"/>
                  </a:rPr>
                  <a:t>Optimization problem</a:t>
                </a:r>
                <a:r>
                  <a:rPr lang="en-US" u="sng" dirty="0">
                    <a:latin typeface="Cambria Math"/>
                  </a:rPr>
                  <a:t>:</a:t>
                </a:r>
                <a:r>
                  <a:rPr lang="en-US" dirty="0">
                    <a:latin typeface="Cambria Math"/>
                  </a:rPr>
                  <a:t>  </a:t>
                </a:r>
                <a:r>
                  <a:rPr lang="en-US" dirty="0" smtClean="0">
                    <a:latin typeface="Cambria Math"/>
                  </a:rPr>
                  <a:t>For </a:t>
                </a:r>
                <a:r>
                  <a:rPr lang="en-US" dirty="0">
                    <a:latin typeface="Cambria Math"/>
                  </a:rPr>
                  <a:t>sample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S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latin typeface="Cambria Math"/>
                  </a:rPr>
                  <a:t>, minimize </a:t>
                </a:r>
                <a:r>
                  <a:rPr lang="en-US" i="1" dirty="0">
                    <a:latin typeface="Cambria Math"/>
                  </a:rPr>
                  <a:t>sum of </a:t>
                </a:r>
                <a:r>
                  <a:rPr lang="en-US" i="1" dirty="0" smtClean="0">
                    <a:latin typeface="Cambria Math"/>
                  </a:rPr>
                  <a:t>per-key </a:t>
                </a:r>
                <a:r>
                  <a:rPr lang="en-US" i="1" dirty="0">
                    <a:latin typeface="Cambria Math"/>
                  </a:rPr>
                  <a:t>variances</a:t>
                </a:r>
                <a:r>
                  <a:rPr lang="en-US" dirty="0">
                    <a:latin typeface="Cambria Math"/>
                  </a:rPr>
                  <a:t>. </a:t>
                </a:r>
                <a:endParaRPr lang="en-US" dirty="0">
                  <a:solidFill>
                    <a:schemeClr val="tx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6" y="1876425"/>
                <a:ext cx="11381014" cy="990600"/>
              </a:xfrm>
              <a:prstGeom prst="rect">
                <a:avLst/>
              </a:prstGeom>
              <a:blipFill rotWithShape="0">
                <a:blip r:embed="rId4"/>
                <a:stretch>
                  <a:fillRect l="-1393" t="-8025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763486" y="3181350"/>
                <a:ext cx="8229600" cy="259080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>
                    <a:latin typeface="Cambria Math"/>
                  </a:rPr>
                  <a:t>Minimize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/>
                  <a:t>Such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3181350"/>
                <a:ext cx="8229600" cy="2590800"/>
              </a:xfrm>
              <a:prstGeom prst="rect">
                <a:avLst/>
              </a:prstGeom>
              <a:blipFill rotWithShape="0">
                <a:blip r:embed="rId5"/>
                <a:stretch>
                  <a:fillRect l="-1852" t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0693" y="838200"/>
                <a:ext cx="11555186" cy="1118507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0" dirty="0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1" dirty="0" smtClean="0">
                              <a:latin typeface="Cambria Math" charset="0"/>
                            </a:rPr>
                            <m:t>Var</m:t>
                          </m:r>
                          <m:r>
                            <a:rPr lang="en-US" b="0" i="1" dirty="0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3" y="838200"/>
                <a:ext cx="11555186" cy="11185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29986" y="5981700"/>
            <a:ext cx="10972800" cy="5524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smtClean="0">
                <a:solidFill>
                  <a:schemeClr val="tx2"/>
                </a:solidFill>
                <a:latin typeface="Cambria Math"/>
              </a:rPr>
              <a:t>(</a:t>
            </a:r>
            <a:r>
              <a:rPr lang="en-US" sz="2400" dirty="0">
                <a:solidFill>
                  <a:schemeClr val="tx2"/>
                </a:solidFill>
                <a:latin typeface="Cambria Math"/>
              </a:rPr>
              <a:t>variance of population weight estimate, expected variance of a “random” subset)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Proportional to Size (PPS)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1132" y="4648200"/>
                <a:ext cx="8458200" cy="1295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Lemma: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dirty="0" smtClean="0"/>
                  <a:t> A solution must </a:t>
                </a:r>
                <a:r>
                  <a:rPr lang="en-US" dirty="0" smtClean="0"/>
                  <a:t>be such that e</a:t>
                </a:r>
                <a:r>
                  <a:rPr lang="en-US" dirty="0" smtClean="0"/>
                  <a:t>ach </a:t>
                </a:r>
                <a:r>
                  <a:rPr lang="en-US" dirty="0" smtClean="0"/>
                  <a:t>key is sampled 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:  That is,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min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{1,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)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1132" y="4648200"/>
                <a:ext cx="8458200" cy="1295400"/>
              </a:xfrm>
              <a:blipFill rotWithShape="0">
                <a:blip r:embed="rId3"/>
                <a:stretch>
                  <a:fillRect l="-1730" t="-12264" r="-1081"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024332" y="1676400"/>
                <a:ext cx="8229600" cy="259080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>
                    <a:latin typeface="Cambria Math"/>
                  </a:rPr>
                  <a:t>Minimize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/>
                  <a:t>Such that 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32" y="1676400"/>
                <a:ext cx="8229600" cy="2590800"/>
              </a:xfrm>
              <a:prstGeom prst="rect">
                <a:avLst/>
              </a:prstGeom>
              <a:blipFill rotWithShape="1">
                <a:blip r:embed="rId4"/>
                <a:stretch>
                  <a:fillRect l="-1852" t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5863166"/>
            <a:ext cx="60960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We show proof for 2 items…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PPS minimizes variance: 2 </a:t>
            </a:r>
            <a:r>
              <a:rPr lang="en-US" dirty="0" smtClean="0"/>
              <a:t>key</a:t>
            </a:r>
            <a:r>
              <a:rPr lang="en-US" dirty="0" smtClean="0"/>
              <a:t>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852" y="1043808"/>
                <a:ext cx="10972800" cy="3657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Minimize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≤1</m:t>
                    </m:r>
                  </m:oMath>
                </a14:m>
                <a:endParaRPr lang="en-US" sz="2400" b="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Same as minimizing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Take derivative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w</m:t>
                        </m:r>
                      </m:e>
                      <m:sub>
                        <m:r>
                          <a:rPr lang="en-US" sz="2400" b="0" i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e>
                      <m:sub>
                        <m:r>
                          <a:rPr lang="en-US" sz="2400" b="0" i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 Second derivative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≥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: </a:t>
                </a:r>
                <a:r>
                  <a:rPr lang="en-US" sz="2400" dirty="0" err="1" smtClean="0"/>
                  <a:t>extremum</a:t>
                </a:r>
                <a:r>
                  <a:rPr lang="en-US" sz="2400" dirty="0" smtClean="0"/>
                  <a:t> is minimum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852" y="1043808"/>
                <a:ext cx="10972800" cy="3657600"/>
              </a:xfrm>
              <a:blipFill rotWithShape="0">
                <a:blip r:embed="rId3"/>
                <a:stretch>
                  <a:fillRect l="-88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81000" y="4666995"/>
                <a:ext cx="108204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Extension for full proof:</a:t>
                </a:r>
              </a:p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&gt;1</m:t>
                    </m:r>
                  </m:oMath>
                </a14:m>
                <a:r>
                  <a:rPr lang="en-US" sz="2400" dirty="0" smtClean="0"/>
                  <a:t>, we do same.  If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&gt;1</m:t>
                    </m:r>
                  </m:oMath>
                </a14:m>
                <a:r>
                  <a:rPr lang="en-US" sz="2400" dirty="0" smtClean="0"/>
                  <a:t>, say </a:t>
                </a:r>
                <a:r>
                  <a:rPr lang="en-US" sz="2400" dirty="0" err="1" smtClean="0"/>
                  <a:t>wlog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&gt;1</m:t>
                    </m:r>
                  </m:oMath>
                </a14:m>
                <a:r>
                  <a:rPr lang="en-US" sz="2400" dirty="0" smtClean="0"/>
                  <a:t> the constrained opt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e>
                      <m:sub>
                        <m:r>
                          <a:rPr lang="en-US" sz="2400" b="0" i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keys, we can use this to show that any solution that does not have our form can be improved (and hence is not optimal).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66995"/>
                <a:ext cx="1082040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901" t="-5975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319"/>
            <a:ext cx="10972800" cy="6805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PPS: Estimation Quality of </a:t>
            </a:r>
            <a:r>
              <a:rPr lang="en-US" smtClean="0"/>
              <a:t>subset weight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7310" y="1088484"/>
                <a:ext cx="3124200" cy="1318530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PPS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U</a:t>
                </a:r>
                <a:r>
                  <a:rPr lang="en-US" sz="2400" dirty="0" smtClean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/>
                      </a:rPr>
                      <m:t>min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/>
                      </a:rPr>
                      <m:t>{1,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310" y="1088484"/>
                <a:ext cx="3124200" cy="1318530"/>
              </a:xfrm>
              <a:blipFill rotWithShape="0">
                <a:blip r:embed="rId2"/>
                <a:stretch>
                  <a:fillRect l="-3125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63397" y="2199618"/>
                <a:ext cx="9606116" cy="22586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𝑄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−1)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≤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|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&lt;1 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−1)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accent1"/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&lt;1 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97" y="2199618"/>
                <a:ext cx="9606116" cy="2258641"/>
              </a:xfrm>
              <a:prstGeom prst="rect">
                <a:avLst/>
              </a:prstGeom>
              <a:blipFill rotWithShape="0">
                <a:blip r:embed="rId3"/>
                <a:stretch>
                  <a:fillRect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87478" y="4613225"/>
                <a:ext cx="6268064" cy="121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𝜇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charset="0"/>
                            </a:rPr>
                            <m:t>=</m:t>
                          </m:r>
                        </m:e>
                      </m:rad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𝜌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𝑘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8" y="4613225"/>
                <a:ext cx="6268064" cy="1219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093296" y="5693077"/>
                <a:ext cx="6590266" cy="690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latin typeface="Cambria Math" charset="0"/>
                            </a:rPr>
                            <m:t>≥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charset="0"/>
                                </a:rPr>
                                <m:t>𝜌</m:t>
                              </m:r>
                              <m:r>
                                <a:rPr lang="en-US" sz="2400" i="1" dirty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400" i="1" dirty="0"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en-US" sz="2400" i="1" dirty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dirty="0">
                                  <a:latin typeface="Cambria Math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charset="0"/>
                                    </a:rPr>
                                    <m:t>1+</m:t>
                                  </m:r>
                                  <m:r>
                                    <a:rPr lang="en-US" sz="2400" i="1" dirty="0"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96" y="5693077"/>
                <a:ext cx="6590266" cy="6901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211547" y="1508595"/>
                <a:ext cx="3948453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Quality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𝑄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547" y="1508595"/>
                <a:ext cx="3948453" cy="730456"/>
              </a:xfrm>
              <a:prstGeom prst="rect">
                <a:avLst/>
              </a:prstGeom>
              <a:blipFill rotWithShape="0">
                <a:blip r:embed="rId6"/>
                <a:stretch>
                  <a:fillRect l="-246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893767" y="1014890"/>
                <a:ext cx="5410200" cy="493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Expected Sample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2"/>
                        </a:solidFill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S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2"/>
                            </a:solidFill>
                          </a:rPr>
                          <m:t> </m:t>
                        </m:r>
                      </m:e>
                    </m:nary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767" y="1014890"/>
                <a:ext cx="5410200" cy="493705"/>
              </a:xfrm>
              <a:prstGeom prst="rect">
                <a:avLst/>
              </a:prstGeom>
              <a:blipFill rotWithShape="0">
                <a:blip r:embed="rId7"/>
                <a:stretch>
                  <a:fillRect l="-1804" t="-117284" b="-17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893767" y="1646596"/>
                <a:ext cx="1175194" cy="487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</m:acc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𝑄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767" y="1646596"/>
                <a:ext cx="1175194" cy="487762"/>
              </a:xfrm>
              <a:prstGeom prst="rect">
                <a:avLst/>
              </a:prstGeom>
              <a:blipFill rotWithShape="0">
                <a:blip r:embed="rId8"/>
                <a:stretch>
                  <a:fillRect t="-96250" r="-2073" b="-1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8483" y="2455786"/>
            <a:ext cx="1411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Variance</a:t>
            </a:r>
            <a:r>
              <a:rPr lang="en-US" sz="2400" dirty="0"/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487" y="4964690"/>
            <a:ext cx="66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CV: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483" y="5848043"/>
            <a:ext cx="3764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Chernoff</a:t>
            </a:r>
            <a:r>
              <a:rPr lang="en-US" sz="2400" dirty="0">
                <a:solidFill>
                  <a:schemeClr val="tx2"/>
                </a:solidFill>
              </a:rPr>
              <a:t> concentration e.g.: </a:t>
            </a:r>
            <a:endParaRPr lang="en-US" sz="2400" i="1" dirty="0">
              <a:solidFill>
                <a:schemeClr val="tx2"/>
              </a:solidFill>
              <a:latin typeface="Cambria Math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7" grpId="0"/>
      <p:bldP spid="8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6|2.8|0.5|0.4|0.7|0.7|0.8|1.2|16.4|11|1.2|9.9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26077</TotalTime>
  <Words>3091</Words>
  <Application>Microsoft Macintosh PowerPoint</Application>
  <PresentationFormat>Widescreen</PresentationFormat>
  <Paragraphs>738</Paragraphs>
  <Slides>55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Cambria Math</vt:lpstr>
      <vt:lpstr>Mangal</vt:lpstr>
      <vt:lpstr>Wingdings</vt:lpstr>
      <vt:lpstr>Arial</vt:lpstr>
      <vt:lpstr>Office Theme</vt:lpstr>
      <vt:lpstr>Foundations of Data Mining</vt:lpstr>
      <vt:lpstr>Overview</vt:lpstr>
      <vt:lpstr>Weighted Sampling</vt:lpstr>
      <vt:lpstr>Poisson Sampling</vt:lpstr>
      <vt:lpstr>Poisson Samples: Subset Weight Estimation</vt:lpstr>
      <vt:lpstr>Poisson Sampling: Which p_i minimizes variance?</vt:lpstr>
      <vt:lpstr>Probability Proportional to Size (PPS)</vt:lpstr>
      <vt:lpstr>PPS minimizes variance: 2 keys</vt:lpstr>
      <vt:lpstr>PPS: Estimation Quality of subset weight</vt:lpstr>
      <vt:lpstr>PPS scheme by proportion factor α</vt:lpstr>
      <vt:lpstr>bottom-k/order/weighted-reservoir sample: General form</vt:lpstr>
      <vt:lpstr>Useful r(x,w)</vt:lpstr>
      <vt:lpstr>Weighted bottom-k: Inverse probability estimates for subset weight</vt:lpstr>
      <vt:lpstr>Weighted Sampling without Replacement (ppswor)</vt:lpstr>
      <vt:lpstr>Weighted Sampling without Replacement (ppswor)</vt:lpstr>
      <vt:lpstr>Unaggregated data elements</vt:lpstr>
      <vt:lpstr>Weighted Sampling by frequency</vt:lpstr>
      <vt:lpstr>Ppswor bottom-k by frequency</vt:lpstr>
      <vt:lpstr>Next:   Data sets relations from sketches</vt:lpstr>
      <vt:lpstr>Relations of data sets from their sketches</vt:lpstr>
      <vt:lpstr>Relations of data sets from their sketches</vt:lpstr>
      <vt:lpstr>Useful relations that can be estimated from minhash sketches/coordinated samples</vt:lpstr>
      <vt:lpstr>Weighted Jaccard</vt:lpstr>
      <vt:lpstr>Cosine Similarity</vt:lpstr>
      <vt:lpstr>Relation from sketches:  Applications</vt:lpstr>
      <vt:lpstr>Search example</vt:lpstr>
      <vt:lpstr>Elimination of near duplicates</vt:lpstr>
      <vt:lpstr>Elimination of near duplicates</vt:lpstr>
      <vt:lpstr>Elimination of near duplicates</vt:lpstr>
      <vt:lpstr>Document Similarity</vt:lpstr>
      <vt:lpstr>Similarity of text documents</vt:lpstr>
      <vt:lpstr>Jaccard Similarity</vt:lpstr>
      <vt:lpstr>Jaccard Similarity from MinHash sketches</vt:lpstr>
      <vt:lpstr>k-mins sketches: Jaccard estimation</vt:lpstr>
      <vt:lpstr>Bottom-k sketches: Jaccard estimation</vt:lpstr>
      <vt:lpstr>Bottom-k sketches: better estimate</vt:lpstr>
      <vt:lpstr>Bottom-k sketches: better estimate</vt:lpstr>
      <vt:lpstr>Linear Sketches preview</vt:lpstr>
      <vt:lpstr> Applications of Linear Sketches</vt:lpstr>
      <vt:lpstr>Linear Sketching</vt:lpstr>
      <vt:lpstr>MinHash/Sample sketches vs Linear sketches</vt:lpstr>
      <vt:lpstr>Linear sketches: Today</vt:lpstr>
      <vt:lpstr>Exactly1?</vt:lpstr>
      <vt:lpstr>Exactly1? sketch</vt:lpstr>
      <vt:lpstr>….Exactly1? sketch</vt:lpstr>
      <vt:lpstr>Exactly1? Sketch in matrix form</vt:lpstr>
      <vt:lpstr>Linear sketches: Next</vt:lpstr>
      <vt:lpstr>Sample1 sketch</vt:lpstr>
      <vt:lpstr>Sample1 sketch </vt:lpstr>
      <vt:lpstr>Matrix form of Sample1</vt:lpstr>
      <vt:lpstr>Sample1 sketch: Correctness </vt:lpstr>
      <vt:lpstr>Sample1 Analysis </vt:lpstr>
      <vt:lpstr>Sample1: boosting success probability </vt:lpstr>
      <vt:lpstr>Sampling/Distinct counting/Min-Hash sketches bibliography 1</vt:lpstr>
      <vt:lpstr>Distinct counting/Min-Hash sketches bibliography 2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Cohen</dc:creator>
  <cp:lastModifiedBy>Edith Cohen</cp:lastModifiedBy>
  <cp:revision>616</cp:revision>
  <cp:lastPrinted>2017-11-07T12:06:38Z</cp:lastPrinted>
  <dcterms:created xsi:type="dcterms:W3CDTF">2013-10-23T02:07:39Z</dcterms:created>
  <dcterms:modified xsi:type="dcterms:W3CDTF">2017-11-08T16:49:22Z</dcterms:modified>
</cp:coreProperties>
</file>