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371" r:id="rId2"/>
    <p:sldId id="372" r:id="rId3"/>
    <p:sldId id="386" r:id="rId4"/>
    <p:sldId id="433" r:id="rId5"/>
    <p:sldId id="375" r:id="rId6"/>
    <p:sldId id="374" r:id="rId7"/>
    <p:sldId id="377" r:id="rId8"/>
    <p:sldId id="385" r:id="rId9"/>
    <p:sldId id="376" r:id="rId10"/>
    <p:sldId id="378" r:id="rId11"/>
    <p:sldId id="379" r:id="rId12"/>
    <p:sldId id="384" r:id="rId13"/>
    <p:sldId id="387" r:id="rId14"/>
    <p:sldId id="260" r:id="rId15"/>
    <p:sldId id="262" r:id="rId16"/>
    <p:sldId id="263" r:id="rId17"/>
    <p:sldId id="366" r:id="rId18"/>
    <p:sldId id="264" r:id="rId19"/>
    <p:sldId id="297" r:id="rId20"/>
    <p:sldId id="279" r:id="rId21"/>
    <p:sldId id="298" r:id="rId22"/>
    <p:sldId id="281" r:id="rId23"/>
    <p:sldId id="299" r:id="rId24"/>
    <p:sldId id="280" r:id="rId25"/>
    <p:sldId id="435" r:id="rId26"/>
    <p:sldId id="269" r:id="rId27"/>
    <p:sldId id="282" r:id="rId28"/>
    <p:sldId id="283" r:id="rId29"/>
    <p:sldId id="284" r:id="rId30"/>
    <p:sldId id="258" r:id="rId31"/>
    <p:sldId id="270" r:id="rId32"/>
    <p:sldId id="389" r:id="rId33"/>
    <p:sldId id="390" r:id="rId34"/>
    <p:sldId id="391" r:id="rId35"/>
    <p:sldId id="392" r:id="rId36"/>
    <p:sldId id="398" r:id="rId37"/>
    <p:sldId id="393" r:id="rId38"/>
    <p:sldId id="394" r:id="rId39"/>
    <p:sldId id="395" r:id="rId40"/>
    <p:sldId id="396" r:id="rId41"/>
    <p:sldId id="402" r:id="rId42"/>
    <p:sldId id="399" r:id="rId43"/>
    <p:sldId id="400" r:id="rId44"/>
    <p:sldId id="401" r:id="rId45"/>
    <p:sldId id="403" r:id="rId46"/>
    <p:sldId id="404" r:id="rId47"/>
    <p:sldId id="405" r:id="rId48"/>
    <p:sldId id="406" r:id="rId49"/>
    <p:sldId id="407" r:id="rId50"/>
    <p:sldId id="408" r:id="rId51"/>
    <p:sldId id="410" r:id="rId52"/>
    <p:sldId id="413" r:id="rId53"/>
    <p:sldId id="438" r:id="rId54"/>
    <p:sldId id="417" r:id="rId55"/>
    <p:sldId id="420" r:id="rId56"/>
    <p:sldId id="421" r:id="rId57"/>
    <p:sldId id="422" r:id="rId58"/>
    <p:sldId id="423" r:id="rId59"/>
    <p:sldId id="424" r:id="rId60"/>
    <p:sldId id="436" r:id="rId61"/>
    <p:sldId id="437" r:id="rId62"/>
    <p:sldId id="39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04" autoAdjust="0"/>
    <p:restoredTop sz="91259" autoAdjust="0"/>
  </p:normalViewPr>
  <p:slideViewPr>
    <p:cSldViewPr>
      <p:cViewPr>
        <p:scale>
          <a:sx n="91" d="100"/>
          <a:sy n="91" d="100"/>
        </p:scale>
        <p:origin x="1264" y="51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68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C8DB35-A3DF-4906-AED1-AC6E65A44FDF}" type="datetimeFigureOut">
              <a:rPr lang="en-US" smtClean="0"/>
              <a:t>11/5/17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798A840-0799-4297-A31A-DA5EB3ACA971}" type="slidenum">
              <a:rPr lang="en-US" smtClean="0"/>
              <a:t>‹#›</a:t>
            </a:fld>
            <a:endParaRPr lang="en-US"/>
          </a:p>
        </p:txBody>
      </p:sp>
    </p:spTree>
    <p:extLst>
      <p:ext uri="{BB962C8B-B14F-4D97-AF65-F5344CB8AC3E}">
        <p14:creationId xmlns:p14="http://schemas.microsoft.com/office/powerpoint/2010/main" val="184138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F1D4C4-D301-46E9-9620-4376E73D9A94}" type="slidenum">
              <a:rPr lang="en-US" smtClean="0"/>
              <a:t>1</a:t>
            </a:fld>
            <a:endParaRPr lang="en-US"/>
          </a:p>
        </p:txBody>
      </p:sp>
    </p:spTree>
    <p:extLst>
      <p:ext uri="{BB962C8B-B14F-4D97-AF65-F5344CB8AC3E}">
        <p14:creationId xmlns:p14="http://schemas.microsoft.com/office/powerpoint/2010/main" val="54405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25</a:t>
            </a:fld>
            <a:endParaRPr lang="en-US"/>
          </a:p>
        </p:txBody>
      </p:sp>
    </p:spTree>
    <p:extLst>
      <p:ext uri="{BB962C8B-B14F-4D97-AF65-F5344CB8AC3E}">
        <p14:creationId xmlns:p14="http://schemas.microsoft.com/office/powerpoint/2010/main" val="117122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26</a:t>
            </a:fld>
            <a:endParaRPr lang="en-US"/>
          </a:p>
        </p:txBody>
      </p:sp>
    </p:spTree>
    <p:extLst>
      <p:ext uri="{BB962C8B-B14F-4D97-AF65-F5344CB8AC3E}">
        <p14:creationId xmlns:p14="http://schemas.microsoft.com/office/powerpoint/2010/main" val="4107899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27</a:t>
            </a:fld>
            <a:endParaRPr lang="en-US"/>
          </a:p>
        </p:txBody>
      </p:sp>
    </p:spTree>
    <p:extLst>
      <p:ext uri="{BB962C8B-B14F-4D97-AF65-F5344CB8AC3E}">
        <p14:creationId xmlns:p14="http://schemas.microsoft.com/office/powerpoint/2010/main" val="4107899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28</a:t>
            </a:fld>
            <a:endParaRPr lang="en-US"/>
          </a:p>
        </p:txBody>
      </p:sp>
    </p:spTree>
    <p:extLst>
      <p:ext uri="{BB962C8B-B14F-4D97-AF65-F5344CB8AC3E}">
        <p14:creationId xmlns:p14="http://schemas.microsoft.com/office/powerpoint/2010/main" val="410789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When</a:t>
            </a:r>
            <a:r>
              <a:rPr lang="en-US" baseline="0" dirty="0" smtClean="0"/>
              <a:t> estimating anything from a sketch we try to use the information we have in the best possible way:  maximize its value.  The sketch is all what could afford to keep or transmit from the original data that we want to query. </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29</a:t>
            </a:fld>
            <a:endParaRPr lang="en-US"/>
          </a:p>
        </p:txBody>
      </p:sp>
    </p:spTree>
    <p:extLst>
      <p:ext uri="{BB962C8B-B14F-4D97-AF65-F5344CB8AC3E}">
        <p14:creationId xmlns:p14="http://schemas.microsoft.com/office/powerpoint/2010/main" val="2952490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smtClean="0"/>
              <a:t>Memorylessness</a:t>
            </a:r>
            <a:r>
              <a:rPr lang="en-US" dirty="0" smtClean="0"/>
              <a:t>:</a:t>
            </a:r>
            <a:r>
              <a:rPr lang="en-US" baseline="0" dirty="0" smtClean="0"/>
              <a:t>  Given that X is larger than some y,  the probability that it is larger than </a:t>
            </a:r>
            <a:r>
              <a:rPr lang="en-US" baseline="0" dirty="0" err="1" smtClean="0"/>
              <a:t>y+t</a:t>
            </a:r>
            <a:r>
              <a:rPr lang="en-US" baseline="0" dirty="0" smtClean="0"/>
              <a:t> is equal to the initial probability that it is larger than t (radioactive decay)</a:t>
            </a:r>
            <a:endParaRPr lang="en-US" dirty="0" smtClean="0"/>
          </a:p>
          <a:p>
            <a:r>
              <a:rPr lang="en-US" dirty="0" smtClean="0"/>
              <a:t>Note that the relations to uniform are monotone   probability u&lt;t   = probability –</a:t>
            </a:r>
            <a:r>
              <a:rPr lang="en-US" dirty="0" err="1" smtClean="0"/>
              <a:t>ln</a:t>
            </a:r>
            <a:r>
              <a:rPr lang="en-US" dirty="0" smtClean="0"/>
              <a:t>(1-u) &lt; -</a:t>
            </a:r>
            <a:r>
              <a:rPr lang="en-US" dirty="0" err="1" smtClean="0"/>
              <a:t>ln</a:t>
            </a:r>
            <a:r>
              <a:rPr lang="en-US" dirty="0" smtClean="0"/>
              <a:t>(1-t)</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30</a:t>
            </a:fld>
            <a:endParaRPr lang="en-US"/>
          </a:p>
        </p:txBody>
      </p:sp>
    </p:spTree>
    <p:extLst>
      <p:ext uri="{BB962C8B-B14F-4D97-AF65-F5344CB8AC3E}">
        <p14:creationId xmlns:p14="http://schemas.microsoft.com/office/powerpoint/2010/main" val="1356673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Note that the relations to uniform are monotone   probability u&lt;t   = probability –</a:t>
            </a:r>
            <a:r>
              <a:rPr lang="en-US" dirty="0" err="1" smtClean="0"/>
              <a:t>ln</a:t>
            </a:r>
            <a:r>
              <a:rPr lang="en-US" dirty="0" smtClean="0"/>
              <a:t>(1-u) &lt; -</a:t>
            </a:r>
            <a:r>
              <a:rPr lang="en-US" dirty="0" err="1" smtClean="0"/>
              <a:t>ln</a:t>
            </a:r>
            <a:r>
              <a:rPr lang="en-US" dirty="0" smtClean="0"/>
              <a:t>(1-t)</a:t>
            </a:r>
          </a:p>
        </p:txBody>
      </p:sp>
      <p:sp>
        <p:nvSpPr>
          <p:cNvPr id="4" name="Slide Number Placeholder 3"/>
          <p:cNvSpPr>
            <a:spLocks noGrp="1"/>
          </p:cNvSpPr>
          <p:nvPr>
            <p:ph type="sldNum" sz="quarter" idx="10"/>
          </p:nvPr>
        </p:nvSpPr>
        <p:spPr/>
        <p:txBody>
          <a:bodyPr/>
          <a:lstStyle/>
          <a:p>
            <a:fld id="{7798A840-0799-4297-A31A-DA5EB3ACA971}" type="slidenum">
              <a:rPr lang="en-US" smtClean="0"/>
              <a:t>31</a:t>
            </a:fld>
            <a:endParaRPr lang="en-US"/>
          </a:p>
        </p:txBody>
      </p:sp>
    </p:spTree>
    <p:extLst>
      <p:ext uri="{BB962C8B-B14F-4D97-AF65-F5344CB8AC3E}">
        <p14:creationId xmlns:p14="http://schemas.microsoft.com/office/powerpoint/2010/main" val="172918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a:t>
            </a:r>
            <a:r>
              <a:rPr lang="en-US" dirty="0" err="1" smtClean="0"/>
              <a:t>Niruut</a:t>
            </a:r>
            <a:r>
              <a:rPr lang="en-US" dirty="0" smtClean="0"/>
              <a:t> </a:t>
            </a:r>
            <a:r>
              <a:rPr lang="en-US" dirty="0" err="1" smtClean="0"/>
              <a:t>Maximalit</a:t>
            </a:r>
            <a:r>
              <a:rPr lang="en-US" dirty="0" smtClean="0"/>
              <a:t>” </a:t>
            </a:r>
          </a:p>
          <a:p>
            <a:r>
              <a:rPr lang="en-US" dirty="0" smtClean="0"/>
              <a:t>Likelihood</a:t>
            </a:r>
            <a:r>
              <a:rPr lang="en-US" baseline="0" dirty="0" smtClean="0"/>
              <a:t> and density are the same function but we think of them differently.  Fixed parameter and distribution over y versus fixed y and distribution over the parameter theta.</a:t>
            </a:r>
          </a:p>
          <a:p>
            <a:endParaRPr lang="en-US" baseline="0" dirty="0" smtClean="0"/>
          </a:p>
          <a:p>
            <a:r>
              <a:rPr lang="en-US" baseline="0" dirty="0" smtClean="0"/>
              <a:t>Example:  Our sketch is a random variable that depends on the number of distinct keys</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32</a:t>
            </a:fld>
            <a:endParaRPr lang="en-US"/>
          </a:p>
        </p:txBody>
      </p:sp>
    </p:spTree>
    <p:extLst>
      <p:ext uri="{BB962C8B-B14F-4D97-AF65-F5344CB8AC3E}">
        <p14:creationId xmlns:p14="http://schemas.microsoft.com/office/powerpoint/2010/main" val="47508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33</a:t>
            </a:fld>
            <a:endParaRPr lang="en-US"/>
          </a:p>
        </p:txBody>
      </p:sp>
    </p:spTree>
    <p:extLst>
      <p:ext uri="{BB962C8B-B14F-4D97-AF65-F5344CB8AC3E}">
        <p14:creationId xmlns:p14="http://schemas.microsoft.com/office/powerpoint/2010/main" val="1055824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now look at the bias of this estimator.  To do that, it convenient</a:t>
            </a:r>
            <a:r>
              <a:rPr lang="en-US" baseline="0" dirty="0" smtClean="0"/>
              <a:t> to work with the distribution of the sum (one </a:t>
            </a:r>
            <a:r>
              <a:rPr lang="en-US" baseline="0" dirty="0" err="1" smtClean="0"/>
              <a:t>vaiable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34</a:t>
            </a:fld>
            <a:endParaRPr lang="en-US"/>
          </a:p>
        </p:txBody>
      </p:sp>
    </p:spTree>
    <p:extLst>
      <p:ext uri="{BB962C8B-B14F-4D97-AF65-F5344CB8AC3E}">
        <p14:creationId xmlns:p14="http://schemas.microsoft.com/office/powerpoint/2010/main" val="23857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Composable</a:t>
            </a:r>
            <a:r>
              <a:rPr lang="en-US" dirty="0" smtClean="0"/>
              <a:t>:</a:t>
            </a:r>
            <a:r>
              <a:rPr lang="en-US" baseline="0" dirty="0" smtClean="0"/>
              <a:t>   We don’t need to know the sample size in advance</a:t>
            </a:r>
          </a:p>
          <a:p>
            <a:endParaRPr lang="en-US" dirty="0"/>
          </a:p>
        </p:txBody>
      </p:sp>
      <p:sp>
        <p:nvSpPr>
          <p:cNvPr id="4" name="Slide Number Placeholder 3"/>
          <p:cNvSpPr>
            <a:spLocks noGrp="1"/>
          </p:cNvSpPr>
          <p:nvPr>
            <p:ph type="sldNum" sz="quarter" idx="10"/>
          </p:nvPr>
        </p:nvSpPr>
        <p:spPr/>
        <p:txBody>
          <a:bodyPr/>
          <a:lstStyle/>
          <a:p>
            <a:fld id="{474CC028-14EB-B245-AC28-3C504B34DBBA}" type="slidenum">
              <a:rPr lang="en-US" smtClean="0"/>
              <a:t>10</a:t>
            </a:fld>
            <a:endParaRPr lang="en-US"/>
          </a:p>
        </p:txBody>
      </p:sp>
    </p:spTree>
    <p:extLst>
      <p:ext uri="{BB962C8B-B14F-4D97-AF65-F5344CB8AC3E}">
        <p14:creationId xmlns:p14="http://schemas.microsoft.com/office/powerpoint/2010/main" val="615010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MLE, and</a:t>
            </a:r>
            <a:r>
              <a:rPr lang="en-US" baseline="0" dirty="0" smtClean="0"/>
              <a:t> also out unbiased estimators use the sum</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36</a:t>
            </a:fld>
            <a:endParaRPr lang="en-US"/>
          </a:p>
        </p:txBody>
      </p:sp>
    </p:spTree>
    <p:extLst>
      <p:ext uri="{BB962C8B-B14F-4D97-AF65-F5344CB8AC3E}">
        <p14:creationId xmlns:p14="http://schemas.microsoft.com/office/powerpoint/2010/main" val="549644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What does estimation theory tells us about sufficient statistic ?</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42</a:t>
            </a:fld>
            <a:endParaRPr lang="en-US"/>
          </a:p>
        </p:txBody>
      </p:sp>
    </p:spTree>
    <p:extLst>
      <p:ext uri="{BB962C8B-B14F-4D97-AF65-F5344CB8AC3E}">
        <p14:creationId xmlns:p14="http://schemas.microsoft.com/office/powerpoint/2010/main" val="1332794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43</a:t>
            </a:fld>
            <a:endParaRPr lang="en-US"/>
          </a:p>
        </p:txBody>
      </p:sp>
    </p:spTree>
    <p:extLst>
      <p:ext uri="{BB962C8B-B14F-4D97-AF65-F5344CB8AC3E}">
        <p14:creationId xmlns:p14="http://schemas.microsoft.com/office/powerpoint/2010/main" val="359091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estimator </a:t>
                </a:r>
                <a14:m>
                  <m:oMath xmlns:m="http://schemas.openxmlformats.org/officeDocument/2006/math">
                    <m:r>
                      <a:rPr lang="en-US" i="1" dirty="0" smtClean="0">
                        <a:solidFill>
                          <a:schemeClr val="tx2"/>
                        </a:solidFill>
                        <a:latin typeface="Cambria Math"/>
                      </a:rPr>
                      <m:t>𝐸</m:t>
                    </m:r>
                    <m:r>
                      <a:rPr lang="en-US" i="1" dirty="0" smtClean="0">
                        <a:solidFill>
                          <a:schemeClr val="tx2"/>
                        </a:solidFill>
                        <a:latin typeface="Cambria Math"/>
                      </a:rPr>
                      <m:t>[</m:t>
                    </m:r>
                    <m:r>
                      <a:rPr lang="en-US" b="0" i="1" dirty="0" smtClean="0">
                        <a:solidFill>
                          <a:schemeClr val="tx2"/>
                        </a:solidFill>
                        <a:latin typeface="Cambria Math"/>
                      </a:rPr>
                      <m:t>𝑏</m:t>
                    </m:r>
                    <m:r>
                      <a:rPr lang="en-US" i="1" dirty="0" smtClean="0">
                        <a:solidFill>
                          <a:schemeClr val="tx2"/>
                        </a:solidFill>
                        <a:latin typeface="Cambria Math"/>
                      </a:rPr>
                      <m:t>(</m:t>
                    </m:r>
                    <m:r>
                      <a:rPr lang="en-US" i="1" dirty="0" smtClean="0">
                        <a:solidFill>
                          <a:schemeClr val="tx2"/>
                        </a:solidFill>
                        <a:latin typeface="Cambria Math"/>
                      </a:rPr>
                      <m:t>𝑦</m:t>
                    </m:r>
                    <m:r>
                      <a:rPr lang="en-US" i="1" dirty="0" smtClean="0">
                        <a:solidFill>
                          <a:schemeClr val="tx2"/>
                        </a:solidFill>
                        <a:latin typeface="Cambria Math"/>
                      </a:rPr>
                      <m:t>)|</m:t>
                    </m:r>
                    <m:r>
                      <a:rPr lang="en-US" i="1" dirty="0" smtClean="0">
                        <a:solidFill>
                          <a:schemeClr val="tx2"/>
                        </a:solidFill>
                        <a:latin typeface="Cambria Math"/>
                      </a:rPr>
                      <m:t>𝑇</m:t>
                    </m:r>
                    <m:r>
                      <a:rPr lang="en-US" i="1" dirty="0" smtClean="0">
                        <a:solidFill>
                          <a:schemeClr val="tx2"/>
                        </a:solidFill>
                        <a:latin typeface="Cambria Math"/>
                      </a:rPr>
                      <m:t>(</m:t>
                    </m:r>
                    <m:r>
                      <a:rPr lang="en-US" i="1" dirty="0" smtClean="0">
                        <a:solidFill>
                          <a:schemeClr val="tx2"/>
                        </a:solidFill>
                        <a:latin typeface="Cambria Math"/>
                      </a:rPr>
                      <m:t>𝑦</m:t>
                    </m:r>
                    <m:r>
                      <a:rPr lang="en-US" i="1" dirty="0" smtClean="0">
                        <a:solidFill>
                          <a:schemeClr val="tx2"/>
                        </a:solidFill>
                        <a:latin typeface="Cambria Math"/>
                      </a:rPr>
                      <m:t>)]</m:t>
                    </m:r>
                  </m:oMath>
                </a14:m>
                <a:r>
                  <a:rPr lang="en-US" dirty="0" smtClean="0">
                    <a:solidFill>
                      <a:schemeClr val="tx2"/>
                    </a:solidFill>
                  </a:rPr>
                  <a:t> is well define (does not depend</a:t>
                </a:r>
                <a:r>
                  <a:rPr lang="en-US" baseline="0" dirty="0" smtClean="0">
                    <a:solidFill>
                      <a:schemeClr val="tx2"/>
                    </a:solidFill>
                  </a:rPr>
                  <a:t> on parameter) because of </a:t>
                </a:r>
                <a:r>
                  <a:rPr lang="en-US" baseline="0" smtClean="0">
                    <a:solidFill>
                      <a:schemeClr val="tx2"/>
                    </a:solidFill>
                  </a:rPr>
                  <a:t>conditional property.</a:t>
                </a:r>
                <a:endParaRPr lang="en-US" dirty="0" smtClean="0">
                  <a:solidFill>
                    <a:schemeClr val="tx2"/>
                  </a:solidFill>
                </a:endParaRPr>
              </a:p>
              <a:p>
                <a:endParaRPr lang="en-US" dirty="0" smtClean="0"/>
              </a:p>
              <a:p>
                <a:r>
                  <a:rPr lang="en-US" dirty="0" err="1" smtClean="0"/>
                  <a:t>Rao-Blackwellization</a:t>
                </a:r>
                <a:r>
                  <a:rPr lang="en-US" dirty="0" smtClean="0"/>
                  <a:t>: </a:t>
                </a:r>
                <a:r>
                  <a:rPr lang="en-US" baseline="0" dirty="0" smtClean="0"/>
                  <a:t> a way to get a better estimator</a:t>
                </a:r>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estimator </a:t>
                </a:r>
                <a:r>
                  <a:rPr lang="en-US" i="0" dirty="0" smtClean="0">
                    <a:solidFill>
                      <a:schemeClr val="tx2"/>
                    </a:solidFill>
                    <a:latin typeface="Cambria Math"/>
                  </a:rPr>
                  <a:t>𝐸[</a:t>
                </a:r>
                <a:r>
                  <a:rPr lang="en-US" b="0" i="0" dirty="0" smtClean="0">
                    <a:solidFill>
                      <a:schemeClr val="tx2"/>
                    </a:solidFill>
                    <a:latin typeface="Cambria Math"/>
                  </a:rPr>
                  <a:t>𝑏</a:t>
                </a:r>
                <a:r>
                  <a:rPr lang="en-US" i="0" dirty="0" smtClean="0">
                    <a:solidFill>
                      <a:schemeClr val="tx2"/>
                    </a:solidFill>
                    <a:latin typeface="Cambria Math"/>
                  </a:rPr>
                  <a:t>(𝑦)|𝑇(𝑦)]</a:t>
                </a:r>
                <a:r>
                  <a:rPr lang="en-US" dirty="0" smtClean="0">
                    <a:solidFill>
                      <a:schemeClr val="tx2"/>
                    </a:solidFill>
                  </a:rPr>
                  <a:t> is well define (does not depend</a:t>
                </a:r>
                <a:r>
                  <a:rPr lang="en-US" baseline="0" dirty="0" smtClean="0">
                    <a:solidFill>
                      <a:schemeClr val="tx2"/>
                    </a:solidFill>
                  </a:rPr>
                  <a:t> on parameter) because of </a:t>
                </a:r>
                <a:r>
                  <a:rPr lang="en-US" baseline="0" smtClean="0">
                    <a:solidFill>
                      <a:schemeClr val="tx2"/>
                    </a:solidFill>
                  </a:rPr>
                  <a:t>conditional property.</a:t>
                </a:r>
                <a:endParaRPr lang="en-US" dirty="0" smtClean="0">
                  <a:solidFill>
                    <a:schemeClr val="tx2"/>
                  </a:solidFill>
                </a:endParaRPr>
              </a:p>
              <a:p>
                <a:endParaRPr lang="en-US" dirty="0" smtClean="0"/>
              </a:p>
              <a:p>
                <a:r>
                  <a:rPr lang="en-US" dirty="0" err="1" smtClean="0"/>
                  <a:t>Rao-Blackwellization</a:t>
                </a:r>
                <a:r>
                  <a:rPr lang="en-US" dirty="0" smtClean="0"/>
                  <a:t>: </a:t>
                </a:r>
                <a:r>
                  <a:rPr lang="en-US" baseline="0" dirty="0" smtClean="0"/>
                  <a:t> a way to get a better estimator</a:t>
                </a:r>
                <a:endParaRPr lang="en-US" dirty="0"/>
              </a:p>
            </p:txBody>
          </p:sp>
        </mc:Fallback>
      </mc:AlternateContent>
      <p:sp>
        <p:nvSpPr>
          <p:cNvPr id="4" name="Slide Number Placeholder 3"/>
          <p:cNvSpPr>
            <a:spLocks noGrp="1"/>
          </p:cNvSpPr>
          <p:nvPr>
            <p:ph type="sldNum" sz="quarter" idx="10"/>
          </p:nvPr>
        </p:nvSpPr>
        <p:spPr/>
        <p:txBody>
          <a:bodyPr/>
          <a:lstStyle/>
          <a:p>
            <a:fld id="{7798A840-0799-4297-A31A-DA5EB3ACA971}" type="slidenum">
              <a:rPr lang="en-US" smtClean="0"/>
              <a:t>44</a:t>
            </a:fld>
            <a:endParaRPr lang="en-US"/>
          </a:p>
        </p:txBody>
      </p:sp>
    </p:spTree>
    <p:extLst>
      <p:ext uri="{BB962C8B-B14F-4D97-AF65-F5344CB8AC3E}">
        <p14:creationId xmlns:p14="http://schemas.microsoft.com/office/powerpoint/2010/main" val="393889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Show on board:  to condition on &gt;</a:t>
            </a:r>
            <a:r>
              <a:rPr lang="en-US" baseline="0" dirty="0" smtClean="0"/>
              <a:t> </a:t>
            </a:r>
            <a:r>
              <a:rPr lang="en-US" baseline="0" dirty="0" err="1" smtClean="0"/>
              <a:t>y_i</a:t>
            </a:r>
            <a:r>
              <a:rPr lang="en-US" baseline="0" dirty="0" smtClean="0"/>
              <a:t>,  divide density by </a:t>
            </a:r>
            <a:r>
              <a:rPr lang="en-US" baseline="0" dirty="0" err="1" smtClean="0"/>
              <a:t>probabilty</a:t>
            </a:r>
            <a:r>
              <a:rPr lang="en-US" baseline="0" dirty="0" smtClean="0"/>
              <a:t> of being &gt; </a:t>
            </a:r>
            <a:r>
              <a:rPr lang="en-US" baseline="0" dirty="0" err="1" smtClean="0"/>
              <a:t>y_i</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45</a:t>
            </a:fld>
            <a:endParaRPr lang="en-US"/>
          </a:p>
        </p:txBody>
      </p:sp>
    </p:spTree>
    <p:extLst>
      <p:ext uri="{BB962C8B-B14F-4D97-AF65-F5344CB8AC3E}">
        <p14:creationId xmlns:p14="http://schemas.microsoft.com/office/powerpoint/2010/main" val="1654847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Show on board:  to condition on &gt;</a:t>
            </a:r>
            <a:r>
              <a:rPr lang="en-US" baseline="0" dirty="0" smtClean="0"/>
              <a:t> </a:t>
            </a:r>
            <a:r>
              <a:rPr lang="en-US" baseline="0" dirty="0" err="1" smtClean="0"/>
              <a:t>y_i</a:t>
            </a:r>
            <a:r>
              <a:rPr lang="en-US" baseline="0" dirty="0" smtClean="0"/>
              <a:t>,  divide density by </a:t>
            </a:r>
            <a:r>
              <a:rPr lang="en-US" baseline="0" dirty="0" err="1" smtClean="0"/>
              <a:t>probabilty</a:t>
            </a:r>
            <a:r>
              <a:rPr lang="en-US" baseline="0" dirty="0" smtClean="0"/>
              <a:t> of being &gt; </a:t>
            </a:r>
            <a:r>
              <a:rPr lang="en-US" baseline="0" dirty="0" err="1" smtClean="0"/>
              <a:t>y_i</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46</a:t>
            </a:fld>
            <a:endParaRPr lang="en-US"/>
          </a:p>
        </p:txBody>
      </p:sp>
    </p:spTree>
    <p:extLst>
      <p:ext uri="{BB962C8B-B14F-4D97-AF65-F5344CB8AC3E}">
        <p14:creationId xmlns:p14="http://schemas.microsoft.com/office/powerpoint/2010/main" val="399179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Recall that </a:t>
            </a:r>
            <a:r>
              <a:rPr lang="en-US" dirty="0" err="1" smtClean="0"/>
              <a:t>s_k</a:t>
            </a:r>
            <a:r>
              <a:rPr lang="en-US" dirty="0" smtClean="0"/>
              <a:t> here is the exponential</a:t>
            </a:r>
            <a:r>
              <a:rPr lang="en-US" baseline="0" dirty="0" smtClean="0"/>
              <a:t> incarnation:  transform the uniform minimum u by –ln(1-u)</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50</a:t>
            </a:fld>
            <a:endParaRPr lang="en-US"/>
          </a:p>
        </p:txBody>
      </p:sp>
    </p:spTree>
    <p:extLst>
      <p:ext uri="{BB962C8B-B14F-4D97-AF65-F5344CB8AC3E}">
        <p14:creationId xmlns:p14="http://schemas.microsoft.com/office/powerpoint/2010/main" val="1826792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2"/>
                </a:solidFill>
              </a:rPr>
              <a:t>comment: this is the minimum variance nonnegative unbiased estimator</a:t>
            </a:r>
          </a:p>
          <a:p>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51</a:t>
            </a:fld>
            <a:endParaRPr lang="en-US"/>
          </a:p>
        </p:txBody>
      </p:sp>
    </p:spTree>
    <p:extLst>
      <p:ext uri="{BB962C8B-B14F-4D97-AF65-F5344CB8AC3E}">
        <p14:creationId xmlns:p14="http://schemas.microsoft.com/office/powerpoint/2010/main" val="842454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know the presence value of sampled keys (must be 1).  We need to know the probability to compute the estimate.</a:t>
            </a:r>
          </a:p>
          <a:p>
            <a:endParaRPr lang="en-US" baseline="0" dirty="0" smtClean="0"/>
          </a:p>
          <a:p>
            <a:r>
              <a:rPr lang="en-US" baseline="0" dirty="0" smtClean="0"/>
              <a:t>Positive estimates are only for the k-1 sampled keys.</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53</a:t>
            </a:fld>
            <a:endParaRPr lang="en-US"/>
          </a:p>
        </p:txBody>
      </p:sp>
    </p:spTree>
    <p:extLst>
      <p:ext uri="{BB962C8B-B14F-4D97-AF65-F5344CB8AC3E}">
        <p14:creationId xmlns:p14="http://schemas.microsoft.com/office/powerpoint/2010/main" val="1811345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Intuitively, this accounts for all distinct elements that did not get counted.  Also, fixing hashes</a:t>
            </a:r>
            <a:r>
              <a:rPr lang="en-US" baseline="0" dirty="0" smtClean="0"/>
              <a:t> of all other distinct elements, this estimate has expectation 1 over randomization of the hash of all other elements.</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56</a:t>
            </a:fld>
            <a:endParaRPr lang="en-US"/>
          </a:p>
        </p:txBody>
      </p:sp>
    </p:spTree>
    <p:extLst>
      <p:ext uri="{BB962C8B-B14F-4D97-AF65-F5344CB8AC3E}">
        <p14:creationId xmlns:p14="http://schemas.microsoft.com/office/powerpoint/2010/main" val="299665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keys occur many times, different locations.  But we</a:t>
            </a:r>
            <a:r>
              <a:rPr lang="en-US" baseline="0" dirty="0" smtClean="0"/>
              <a:t> are interested in statistics over distinct keys.  So want a uniform sample over distinct keys.  Each distinct key has same probability to be included, even if it appears many times.</a:t>
            </a:r>
            <a:endParaRPr lang="en-US" dirty="0" smtClean="0"/>
          </a:p>
          <a:p>
            <a:endParaRPr lang="en-US" dirty="0" smtClean="0"/>
          </a:p>
          <a:p>
            <a:r>
              <a:rPr lang="en-US" dirty="0" smtClean="0"/>
              <a:t>Data is distributed</a:t>
            </a:r>
            <a:r>
              <a:rPr lang="en-US" baseline="0" dirty="0" smtClean="0"/>
              <a:t> or streamed in an arbitrary order, keys frequencies can be skewed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74CC028-14EB-B245-AC28-3C504B34DBBA}" type="slidenum">
              <a:rPr lang="en-US" smtClean="0"/>
              <a:t>11</a:t>
            </a:fld>
            <a:endParaRPr lang="en-US"/>
          </a:p>
        </p:txBody>
      </p:sp>
    </p:spTree>
    <p:extLst>
      <p:ext uri="{BB962C8B-B14F-4D97-AF65-F5344CB8AC3E}">
        <p14:creationId xmlns:p14="http://schemas.microsoft.com/office/powerpoint/2010/main" val="1227103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This is not the most efficient “code”.  Do not need to actually </a:t>
            </a:r>
            <a:r>
              <a:rPr lang="en-US" dirty="0" err="1" smtClean="0"/>
              <a:t>recompute</a:t>
            </a:r>
            <a:r>
              <a:rPr lang="en-US" dirty="0" smtClean="0"/>
              <a:t> p for each element.</a:t>
            </a:r>
            <a:endParaRPr lang="en-US" dirty="0"/>
          </a:p>
        </p:txBody>
      </p:sp>
      <p:sp>
        <p:nvSpPr>
          <p:cNvPr id="4" name="Slide Number Placeholder 3"/>
          <p:cNvSpPr>
            <a:spLocks noGrp="1"/>
          </p:cNvSpPr>
          <p:nvPr>
            <p:ph type="sldNum" sz="quarter" idx="10"/>
          </p:nvPr>
        </p:nvSpPr>
        <p:spPr/>
        <p:txBody>
          <a:bodyPr/>
          <a:lstStyle/>
          <a:p>
            <a:fld id="{56178433-D0BE-4C38-BB3A-AB19F3FDBB21}" type="slidenum">
              <a:rPr lang="en-US" smtClean="0"/>
              <a:t>57</a:t>
            </a:fld>
            <a:endParaRPr lang="en-US"/>
          </a:p>
        </p:txBody>
      </p:sp>
    </p:spTree>
    <p:extLst>
      <p:ext uri="{BB962C8B-B14F-4D97-AF65-F5344CB8AC3E}">
        <p14:creationId xmlns:p14="http://schemas.microsoft.com/office/powerpoint/2010/main" val="12231698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keys have low exponents.</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61</a:t>
            </a:fld>
            <a:endParaRPr lang="en-US"/>
          </a:p>
        </p:txBody>
      </p:sp>
    </p:spTree>
    <p:extLst>
      <p:ext uri="{BB962C8B-B14F-4D97-AF65-F5344CB8AC3E}">
        <p14:creationId xmlns:p14="http://schemas.microsoft.com/office/powerpoint/2010/main" val="75499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Hashing idea introduced</a:t>
            </a:r>
            <a:r>
              <a:rPr lang="en-US" baseline="0" dirty="0" smtClean="0"/>
              <a:t> by computer scientists.</a:t>
            </a:r>
          </a:p>
          <a:p>
            <a:endParaRPr lang="en-US" dirty="0"/>
          </a:p>
        </p:txBody>
      </p:sp>
      <p:sp>
        <p:nvSpPr>
          <p:cNvPr id="4" name="Slide Number Placeholder 3"/>
          <p:cNvSpPr>
            <a:spLocks noGrp="1"/>
          </p:cNvSpPr>
          <p:nvPr>
            <p:ph type="sldNum" sz="quarter" idx="10"/>
          </p:nvPr>
        </p:nvSpPr>
        <p:spPr/>
        <p:txBody>
          <a:bodyPr/>
          <a:lstStyle/>
          <a:p>
            <a:fld id="{474CC028-14EB-B245-AC28-3C504B34DBBA}" type="slidenum">
              <a:rPr lang="en-US" smtClean="0"/>
              <a:t>12</a:t>
            </a:fld>
            <a:endParaRPr lang="en-US"/>
          </a:p>
        </p:txBody>
      </p:sp>
    </p:spTree>
    <p:extLst>
      <p:ext uri="{BB962C8B-B14F-4D97-AF65-F5344CB8AC3E}">
        <p14:creationId xmlns:p14="http://schemas.microsoft.com/office/powerpoint/2010/main" val="179887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keys occur many times, different locations.  But we</a:t>
            </a:r>
            <a:r>
              <a:rPr lang="en-US" baseline="0" dirty="0" smtClean="0"/>
              <a:t> are interested in statistics over distinct keys.  So want a uniform sample over distinct keys.  Each distinct key has same probability to be included, even if it appears many times.</a:t>
            </a:r>
            <a:endParaRPr lang="en-US" dirty="0" smtClean="0"/>
          </a:p>
          <a:p>
            <a:endParaRPr lang="en-US" dirty="0" smtClean="0"/>
          </a:p>
          <a:p>
            <a:r>
              <a:rPr lang="en-US" dirty="0" smtClean="0"/>
              <a:t>Data is distributed</a:t>
            </a:r>
            <a:r>
              <a:rPr lang="en-US" baseline="0" dirty="0" smtClean="0"/>
              <a:t> or streamed in an arbitrary order, keys frequencies can be skewed</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74CC028-14EB-B245-AC28-3C504B34DBBA}" type="slidenum">
              <a:rPr lang="en-US" smtClean="0"/>
              <a:t>13</a:t>
            </a:fld>
            <a:endParaRPr lang="en-US"/>
          </a:p>
        </p:txBody>
      </p:sp>
    </p:spTree>
    <p:extLst>
      <p:ext uri="{BB962C8B-B14F-4D97-AF65-F5344CB8AC3E}">
        <p14:creationId xmlns:p14="http://schemas.microsoft.com/office/powerpoint/2010/main" val="29354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Why expectation is 1/n+1 ?  Close to a circle.  Throw  a random point for to</a:t>
            </a:r>
            <a:r>
              <a:rPr lang="en-US" baseline="0" dirty="0" smtClean="0"/>
              <a:t> cut into a line.  Throw another n points.  Expected gap between any two points is 1/(n+1).</a:t>
            </a:r>
            <a:endParaRPr lang="en-US" dirty="0" smtClean="0"/>
          </a:p>
          <a:p>
            <a:endParaRPr lang="en-US" dirty="0" smtClean="0"/>
          </a:p>
          <a:p>
            <a:r>
              <a:rPr lang="en-US" dirty="0" smtClean="0"/>
              <a:t>Even before proposing and analyzing</a:t>
            </a:r>
            <a:r>
              <a:rPr lang="en-US" baseline="0" dirty="0" smtClean="0"/>
              <a:t> estimators, we can guess that this one minimum value carries limited information.  So we can get very limited accuracy on the size estimate.  We can boost this information by keeping k such registers.</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16</a:t>
            </a:fld>
            <a:endParaRPr lang="en-US"/>
          </a:p>
        </p:txBody>
      </p:sp>
    </p:spTree>
    <p:extLst>
      <p:ext uri="{BB962C8B-B14F-4D97-AF65-F5344CB8AC3E}">
        <p14:creationId xmlns:p14="http://schemas.microsoft.com/office/powerpoint/2010/main" val="2646922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Further applications: in data summarization,</a:t>
            </a:r>
            <a:r>
              <a:rPr lang="en-US" baseline="0" dirty="0" smtClean="0"/>
              <a:t> we have control over the scheme we apply.  Good to keep these options in mind.</a:t>
            </a:r>
            <a:endParaRPr lang="en-US" dirty="0" smtClean="0"/>
          </a:p>
          <a:p>
            <a:endParaRPr lang="en-US" dirty="0" smtClean="0"/>
          </a:p>
          <a:p>
            <a:r>
              <a:rPr lang="en-US" dirty="0" smtClean="0"/>
              <a:t>Say that for some applications we need to maintain meta information on the k elements contributing to the Min-hash</a:t>
            </a:r>
            <a:r>
              <a:rPr lang="en-US" baseline="0" dirty="0" smtClean="0"/>
              <a:t> sketch.</a:t>
            </a:r>
          </a:p>
          <a:p>
            <a:r>
              <a:rPr lang="en-US" baseline="0" dirty="0" smtClean="0"/>
              <a:t>These k elements can be viewed as a sample of the set.  K-</a:t>
            </a:r>
            <a:r>
              <a:rPr lang="en-US" baseline="0" dirty="0" err="1" smtClean="0"/>
              <a:t>mins</a:t>
            </a:r>
            <a:r>
              <a:rPr lang="en-US" baseline="0" dirty="0" smtClean="0"/>
              <a:t> are independent samples with replacement.  Bottom-k is order sampling (without replacement sampling).  k-partition is to partition and sample.</a:t>
            </a:r>
          </a:p>
          <a:p>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19</a:t>
            </a:fld>
            <a:endParaRPr lang="en-US"/>
          </a:p>
        </p:txBody>
      </p:sp>
    </p:spTree>
    <p:extLst>
      <p:ext uri="{BB962C8B-B14F-4D97-AF65-F5344CB8AC3E}">
        <p14:creationId xmlns:p14="http://schemas.microsoft.com/office/powerpoint/2010/main" val="4107899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Further applications: in data summarization,</a:t>
            </a:r>
            <a:r>
              <a:rPr lang="en-US" baseline="0" dirty="0" smtClean="0"/>
              <a:t> we have control over the scheme we apply.  Good to keep these options in mind.</a:t>
            </a:r>
            <a:endParaRPr lang="en-US" dirty="0" smtClean="0"/>
          </a:p>
          <a:p>
            <a:endParaRPr lang="en-US" dirty="0" smtClean="0"/>
          </a:p>
          <a:p>
            <a:r>
              <a:rPr lang="en-US" dirty="0" smtClean="0"/>
              <a:t>Say that for some applications we need to maintain meta information on the k elements contributing to the Min-hash</a:t>
            </a:r>
            <a:r>
              <a:rPr lang="en-US" baseline="0" dirty="0" smtClean="0"/>
              <a:t> sketch.</a:t>
            </a:r>
          </a:p>
          <a:p>
            <a:r>
              <a:rPr lang="en-US" baseline="0" dirty="0" smtClean="0"/>
              <a:t>These k elements can be viewed as a sample of the set.  K-</a:t>
            </a:r>
            <a:r>
              <a:rPr lang="en-US" baseline="0" dirty="0" err="1" smtClean="0"/>
              <a:t>mins</a:t>
            </a:r>
            <a:r>
              <a:rPr lang="en-US" baseline="0" dirty="0" smtClean="0"/>
              <a:t> are independent samples with replacement.  Bottom-k is order sampling (without replacement sampling).  k-partition is to partition and sample.</a:t>
            </a:r>
          </a:p>
          <a:p>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21</a:t>
            </a:fld>
            <a:endParaRPr lang="en-US"/>
          </a:p>
        </p:txBody>
      </p:sp>
    </p:spTree>
    <p:extLst>
      <p:ext uri="{BB962C8B-B14F-4D97-AF65-F5344CB8AC3E}">
        <p14:creationId xmlns:p14="http://schemas.microsoft.com/office/powerpoint/2010/main" val="4107899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Further applications: in data summarization,</a:t>
            </a:r>
            <a:r>
              <a:rPr lang="en-US" baseline="0" dirty="0" smtClean="0"/>
              <a:t> we have control over the scheme we apply.  Good to keep these options in mind.</a:t>
            </a:r>
            <a:endParaRPr lang="en-US" dirty="0" smtClean="0"/>
          </a:p>
          <a:p>
            <a:endParaRPr lang="en-US" dirty="0" smtClean="0"/>
          </a:p>
          <a:p>
            <a:r>
              <a:rPr lang="en-US" dirty="0" smtClean="0"/>
              <a:t>Say that for some applications we need to maintain meta information on the k elements contributing to the Min-hash</a:t>
            </a:r>
            <a:r>
              <a:rPr lang="en-US" baseline="0" dirty="0" smtClean="0"/>
              <a:t> sketch.</a:t>
            </a:r>
          </a:p>
          <a:p>
            <a:r>
              <a:rPr lang="en-US" baseline="0" dirty="0" smtClean="0"/>
              <a:t>These k elements can be viewed as a sample of the set.  K-</a:t>
            </a:r>
            <a:r>
              <a:rPr lang="en-US" baseline="0" dirty="0" err="1" smtClean="0"/>
              <a:t>mins</a:t>
            </a:r>
            <a:r>
              <a:rPr lang="en-US" baseline="0" dirty="0" smtClean="0"/>
              <a:t> are independent samples with replacement.  Bottom-k is order sampling (without replacement sampling).  k-partition is to partition and sample.</a:t>
            </a:r>
          </a:p>
          <a:p>
            <a:r>
              <a:rPr lang="en-US" baseline="0" dirty="0" smtClean="0"/>
              <a:t> </a:t>
            </a:r>
            <a:r>
              <a:rPr lang="en-US" dirty="0" smtClean="0"/>
              <a:t> </a:t>
            </a:r>
            <a:endParaRPr lang="en-US" dirty="0"/>
          </a:p>
        </p:txBody>
      </p:sp>
      <p:sp>
        <p:nvSpPr>
          <p:cNvPr id="4" name="Slide Number Placeholder 3"/>
          <p:cNvSpPr>
            <a:spLocks noGrp="1"/>
          </p:cNvSpPr>
          <p:nvPr>
            <p:ph type="sldNum" sz="quarter" idx="10"/>
          </p:nvPr>
        </p:nvSpPr>
        <p:spPr/>
        <p:txBody>
          <a:bodyPr/>
          <a:lstStyle/>
          <a:p>
            <a:fld id="{7798A840-0799-4297-A31A-DA5EB3ACA971}" type="slidenum">
              <a:rPr lang="en-US" smtClean="0"/>
              <a:t>23</a:t>
            </a:fld>
            <a:endParaRPr lang="en-US"/>
          </a:p>
        </p:txBody>
      </p:sp>
    </p:spTree>
    <p:extLst>
      <p:ext uri="{BB962C8B-B14F-4D97-AF65-F5344CB8AC3E}">
        <p14:creationId xmlns:p14="http://schemas.microsoft.com/office/powerpoint/2010/main" val="4107899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FDE7CC-93D4-3841-826E-8F846D761538}" type="datetime1">
              <a:rPr lang="en-US" smtClean="0"/>
              <a:t>11/5/17</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2669565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2F38EF-3AD5-0D46-AE2E-7FD7D03921EF}" type="datetime1">
              <a:rPr lang="en-US" smtClean="0"/>
              <a:t>11/5/17</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1264212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742295-4355-3543-B729-9BEC978FA50C}" type="datetime1">
              <a:rPr lang="en-US" smtClean="0"/>
              <a:t>11/5/17</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607284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F8D378-61AB-C741-B60A-385F0A2A80EE}" type="datetime1">
              <a:rPr lang="en-US" smtClean="0"/>
              <a:t>11/5/17</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198981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81D8D5-AC16-B546-A901-3585F061B5C0}" type="datetime1">
              <a:rPr lang="en-US" smtClean="0"/>
              <a:t>11/5/17</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243106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1BC072-7F84-EC41-83E6-5B94BED3832A}" type="datetime1">
              <a:rPr lang="en-US" smtClean="0"/>
              <a:t>11/5/17</a:t>
            </a:fld>
            <a:endParaRPr lang="en-US"/>
          </a:p>
        </p:txBody>
      </p:sp>
      <p:sp>
        <p:nvSpPr>
          <p:cNvPr id="6" name="Footer Placeholder 5"/>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2194019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FC0083-1B52-B749-9349-B689F3FA5EA4}" type="datetime1">
              <a:rPr lang="en-US" smtClean="0"/>
              <a:t>11/5/17</a:t>
            </a:fld>
            <a:endParaRPr lang="en-US"/>
          </a:p>
        </p:txBody>
      </p:sp>
      <p:sp>
        <p:nvSpPr>
          <p:cNvPr id="8" name="Footer Placeholder 7"/>
          <p:cNvSpPr>
            <a:spLocks noGrp="1"/>
          </p:cNvSpPr>
          <p:nvPr>
            <p:ph type="ftr" sz="quarter" idx="11"/>
          </p:nvPr>
        </p:nvSpPr>
        <p:spPr/>
        <p:txBody>
          <a:bodyPr/>
          <a:lstStyle/>
          <a:p>
            <a:r>
              <a:rPr lang="en-US" smtClean="0"/>
              <a:t>Edith Cohen   Lecture2</a:t>
            </a:r>
            <a:endParaRPr lang="en-US"/>
          </a:p>
        </p:txBody>
      </p:sp>
      <p:sp>
        <p:nvSpPr>
          <p:cNvPr id="9" name="Slide Number Placeholder 8"/>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2189279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66EE39-F62F-7C45-923D-39BF97DE0D91}" type="datetime1">
              <a:rPr lang="en-US" smtClean="0"/>
              <a:t>11/5/17</a:t>
            </a:fld>
            <a:endParaRPr lang="en-US"/>
          </a:p>
        </p:txBody>
      </p:sp>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28841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6E142-E062-1145-BE36-6745E735CB80}" type="datetime1">
              <a:rPr lang="en-US" smtClean="0"/>
              <a:t>11/5/17</a:t>
            </a:fld>
            <a:endParaRPr lang="en-US"/>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254209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E357A4-6B7B-9C41-B85F-5E579EB549D5}" type="datetime1">
              <a:rPr lang="en-US" smtClean="0"/>
              <a:t>11/5/17</a:t>
            </a:fld>
            <a:endParaRPr lang="en-US"/>
          </a:p>
        </p:txBody>
      </p:sp>
      <p:sp>
        <p:nvSpPr>
          <p:cNvPr id="6" name="Footer Placeholder 5"/>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3994852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C1D502-A8CB-5F46-9BB6-A1BEC068CFD9}" type="datetime1">
              <a:rPr lang="en-US" smtClean="0"/>
              <a:t>11/5/17</a:t>
            </a:fld>
            <a:endParaRPr lang="en-US"/>
          </a:p>
        </p:txBody>
      </p:sp>
      <p:sp>
        <p:nvSpPr>
          <p:cNvPr id="6" name="Footer Placeholder 5"/>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a:t>
            </a:fld>
            <a:endParaRPr lang="en-US"/>
          </a:p>
        </p:txBody>
      </p:sp>
    </p:spTree>
    <p:extLst>
      <p:ext uri="{BB962C8B-B14F-4D97-AF65-F5344CB8AC3E}">
        <p14:creationId xmlns:p14="http://schemas.microsoft.com/office/powerpoint/2010/main" val="39427102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AD61D6-D21B-864B-AC49-669035EE4ED4}" type="datetime1">
              <a:rPr lang="en-US" smtClean="0"/>
              <a:t>11/5/17</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Edith Cohen   Lecture2</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62EB2-EEA5-4F0F-8417-A3BB824EEB18}" type="slidenum">
              <a:rPr lang="en-US" smtClean="0"/>
              <a:t>‹#›</a:t>
            </a:fld>
            <a:endParaRPr lang="en-US"/>
          </a:p>
        </p:txBody>
      </p:sp>
    </p:spTree>
    <p:extLst>
      <p:ext uri="{BB962C8B-B14F-4D97-AF65-F5344CB8AC3E}">
        <p14:creationId xmlns:p14="http://schemas.microsoft.com/office/powerpoint/2010/main" val="3535878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6" Type="http://schemas.openxmlformats.org/officeDocument/2006/relationships/image" Target="../media/image4.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1" Type="http://schemas.openxmlformats.org/officeDocument/2006/relationships/image" Target="../media/image17.tiff"/><Relationship Id="rId12" Type="http://schemas.openxmlformats.org/officeDocument/2006/relationships/image" Target="../media/image18.tiff"/><Relationship Id="rId13" Type="http://schemas.openxmlformats.org/officeDocument/2006/relationships/image" Target="../media/image19.tiff"/><Relationship Id="rId14" Type="http://schemas.openxmlformats.org/officeDocument/2006/relationships/image" Target="../media/image20.tiff"/><Relationship Id="rId15" Type="http://schemas.openxmlformats.org/officeDocument/2006/relationships/image" Target="../media/image69.png"/><Relationship Id="rId16" Type="http://schemas.openxmlformats.org/officeDocument/2006/relationships/image" Target="../media/image70.png"/><Relationship Id="rId17"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7.png"/><Relationship Id="rId4" Type="http://schemas.openxmlformats.org/officeDocument/2006/relationships/image" Target="../media/image10.tiff"/><Relationship Id="rId5" Type="http://schemas.openxmlformats.org/officeDocument/2006/relationships/image" Target="../media/image11.tiff"/><Relationship Id="rId6" Type="http://schemas.openxmlformats.org/officeDocument/2006/relationships/image" Target="../media/image12.tiff"/><Relationship Id="rId7" Type="http://schemas.openxmlformats.org/officeDocument/2006/relationships/image" Target="../media/image13.tiff"/><Relationship Id="rId8" Type="http://schemas.openxmlformats.org/officeDocument/2006/relationships/image" Target="../media/image14.tiff"/><Relationship Id="rId9" Type="http://schemas.openxmlformats.org/officeDocument/2006/relationships/image" Target="../media/image15.tiff"/><Relationship Id="rId10"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58.png"/><Relationship Id="rId5" Type="http://schemas.openxmlformats.org/officeDocument/2006/relationships/image" Target="../media/image7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11" Type="http://schemas.openxmlformats.org/officeDocument/2006/relationships/image" Target="../media/image18.tiff"/><Relationship Id="rId12" Type="http://schemas.openxmlformats.org/officeDocument/2006/relationships/image" Target="../media/image19.tiff"/><Relationship Id="rId13" Type="http://schemas.openxmlformats.org/officeDocument/2006/relationships/image" Target="../media/image20.tiff"/><Relationship Id="rId1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tiff"/><Relationship Id="rId4" Type="http://schemas.openxmlformats.org/officeDocument/2006/relationships/image" Target="../media/image11.tiff"/><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14.tiff"/><Relationship Id="rId8" Type="http://schemas.openxmlformats.org/officeDocument/2006/relationships/image" Target="../media/image15.tiff"/><Relationship Id="rId9" Type="http://schemas.openxmlformats.org/officeDocument/2006/relationships/image" Target="../media/image16.tiff"/><Relationship Id="rId10" Type="http://schemas.openxmlformats.org/officeDocument/2006/relationships/image" Target="../media/image17.tiff"/></Relationships>
</file>

<file path=ppt/slides/_rels/slide14.xml.rels><?xml version="1.0" encoding="UTF-8" standalone="yes"?>
<Relationships xmlns="http://schemas.openxmlformats.org/package/2006/relationships"><Relationship Id="rId11" Type="http://schemas.openxmlformats.org/officeDocument/2006/relationships/image" Target="../media/image11.tiff"/><Relationship Id="rId12" Type="http://schemas.openxmlformats.org/officeDocument/2006/relationships/image" Target="../media/image14.tiff"/><Relationship Id="rId13" Type="http://schemas.openxmlformats.org/officeDocument/2006/relationships/image" Target="../media/image15.tiff"/><Relationship Id="rId14" Type="http://schemas.openxmlformats.org/officeDocument/2006/relationships/image" Target="../media/image18.tiff"/><Relationship Id="rId15" Type="http://schemas.openxmlformats.org/officeDocument/2006/relationships/image" Target="../media/image17.tiff"/><Relationship Id="rId16" Type="http://schemas.openxmlformats.org/officeDocument/2006/relationships/image" Target="../media/image77.png"/><Relationship Id="rId17"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image" Target="../media/image59.png"/><Relationship Id="rId3" Type="http://schemas.openxmlformats.org/officeDocument/2006/relationships/image" Target="../media/image76.png"/><Relationship Id="rId4" Type="http://schemas.openxmlformats.org/officeDocument/2006/relationships/image" Target="../media/image79.png"/><Relationship Id="rId5" Type="http://schemas.openxmlformats.org/officeDocument/2006/relationships/image" Target="../media/image12.tiff"/><Relationship Id="rId6" Type="http://schemas.openxmlformats.org/officeDocument/2006/relationships/image" Target="../media/image13.tiff"/><Relationship Id="rId7" Type="http://schemas.openxmlformats.org/officeDocument/2006/relationships/image" Target="../media/image20.tiff"/><Relationship Id="rId8" Type="http://schemas.openxmlformats.org/officeDocument/2006/relationships/image" Target="../media/image19.tiff"/><Relationship Id="rId9" Type="http://schemas.openxmlformats.org/officeDocument/2006/relationships/image" Target="../media/image16.tiff"/><Relationship Id="rId10" Type="http://schemas.openxmlformats.org/officeDocument/2006/relationships/image" Target="../media/image10.tiff"/></Relationships>
</file>

<file path=ppt/slides/_rels/slide15.xml.rels><?xml version="1.0" encoding="UTF-8" standalone="yes"?>
<Relationships xmlns="http://schemas.openxmlformats.org/package/2006/relationships"><Relationship Id="rId20" Type="http://schemas.openxmlformats.org/officeDocument/2006/relationships/image" Target="../media/image300.png"/><Relationship Id="rId21" Type="http://schemas.openxmlformats.org/officeDocument/2006/relationships/image" Target="../media/image310.png"/><Relationship Id="rId22" Type="http://schemas.openxmlformats.org/officeDocument/2006/relationships/image" Target="../media/image324.png"/><Relationship Id="rId23" Type="http://schemas.openxmlformats.org/officeDocument/2006/relationships/image" Target="../media/image3310.png"/><Relationship Id="rId24" Type="http://schemas.openxmlformats.org/officeDocument/2006/relationships/image" Target="../media/image341.png"/><Relationship Id="rId25" Type="http://schemas.openxmlformats.org/officeDocument/2006/relationships/image" Target="../media/image350.png"/><Relationship Id="rId26" Type="http://schemas.openxmlformats.org/officeDocument/2006/relationships/image" Target="../media/image360.png"/><Relationship Id="rId27" Type="http://schemas.openxmlformats.org/officeDocument/2006/relationships/image" Target="../media/image370.png"/><Relationship Id="rId28" Type="http://schemas.openxmlformats.org/officeDocument/2006/relationships/image" Target="../media/image380.png"/><Relationship Id="rId29" Type="http://schemas.openxmlformats.org/officeDocument/2006/relationships/image" Target="../media/image390.png"/><Relationship Id="rId1" Type="http://schemas.openxmlformats.org/officeDocument/2006/relationships/slideLayout" Target="../slideLayouts/slideLayout2.xml"/><Relationship Id="rId2" Type="http://schemas.openxmlformats.org/officeDocument/2006/relationships/image" Target="../media/image1210.png"/><Relationship Id="rId3" Type="http://schemas.openxmlformats.org/officeDocument/2006/relationships/image" Target="../media/image1310.png"/><Relationship Id="rId4" Type="http://schemas.openxmlformats.org/officeDocument/2006/relationships/image" Target="../media/image82.png"/><Relationship Id="rId5" Type="http://schemas.openxmlformats.org/officeDocument/2006/relationships/image" Target="../media/image1510.png"/><Relationship Id="rId30" Type="http://schemas.openxmlformats.org/officeDocument/2006/relationships/image" Target="../media/image400.png"/><Relationship Id="rId31" Type="http://schemas.openxmlformats.org/officeDocument/2006/relationships/image" Target="../media/image410.png"/><Relationship Id="rId32" Type="http://schemas.openxmlformats.org/officeDocument/2006/relationships/image" Target="../media/image420.png"/><Relationship Id="rId9" Type="http://schemas.openxmlformats.org/officeDocument/2006/relationships/image" Target="../media/image1910.png"/><Relationship Id="rId6" Type="http://schemas.openxmlformats.org/officeDocument/2006/relationships/image" Target="../media/image1610.png"/><Relationship Id="rId7" Type="http://schemas.openxmlformats.org/officeDocument/2006/relationships/image" Target="../media/image1710.png"/><Relationship Id="rId8" Type="http://schemas.openxmlformats.org/officeDocument/2006/relationships/image" Target="../media/image1810.png"/><Relationship Id="rId33" Type="http://schemas.openxmlformats.org/officeDocument/2006/relationships/image" Target="../media/image430.png"/><Relationship Id="rId34" Type="http://schemas.openxmlformats.org/officeDocument/2006/relationships/image" Target="../media/image440.png"/><Relationship Id="rId35" Type="http://schemas.openxmlformats.org/officeDocument/2006/relationships/image" Target="../media/image450.png"/><Relationship Id="rId36" Type="http://schemas.openxmlformats.org/officeDocument/2006/relationships/image" Target="../media/image460.png"/><Relationship Id="rId10" Type="http://schemas.openxmlformats.org/officeDocument/2006/relationships/image" Target="../media/image2010.png"/><Relationship Id="rId11" Type="http://schemas.openxmlformats.org/officeDocument/2006/relationships/image" Target="../media/image2110.png"/><Relationship Id="rId12" Type="http://schemas.openxmlformats.org/officeDocument/2006/relationships/image" Target="../media/image22.png"/><Relationship Id="rId13" Type="http://schemas.openxmlformats.org/officeDocument/2006/relationships/image" Target="../media/image230.png"/><Relationship Id="rId14" Type="http://schemas.openxmlformats.org/officeDocument/2006/relationships/image" Target="../media/image240.png"/><Relationship Id="rId15" Type="http://schemas.openxmlformats.org/officeDocument/2006/relationships/image" Target="../media/image250.png"/><Relationship Id="rId16" Type="http://schemas.openxmlformats.org/officeDocument/2006/relationships/image" Target="../media/image260.png"/><Relationship Id="rId17" Type="http://schemas.openxmlformats.org/officeDocument/2006/relationships/image" Target="../media/image270.png"/><Relationship Id="rId18" Type="http://schemas.openxmlformats.org/officeDocument/2006/relationships/image" Target="../media/image280.png"/><Relationship Id="rId19" Type="http://schemas.openxmlformats.org/officeDocument/2006/relationships/image" Target="../media/image290.png"/><Relationship Id="rId37" Type="http://schemas.openxmlformats.org/officeDocument/2006/relationships/image" Target="../media/image470.png"/><Relationship Id="rId38" Type="http://schemas.openxmlformats.org/officeDocument/2006/relationships/image" Target="../media/image480.png"/><Relationship Id="rId39" Type="http://schemas.openxmlformats.org/officeDocument/2006/relationships/image" Target="../media/image490.png"/><Relationship Id="rId40" Type="http://schemas.openxmlformats.org/officeDocument/2006/relationships/image" Target="../media/image500.png"/><Relationship Id="rId41" Type="http://schemas.openxmlformats.org/officeDocument/2006/relationships/image" Target="../media/image83.png"/></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image" Target="../media/image60.png"/><Relationship Id="rId7"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9.png"/><Relationship Id="rId1" Type="http://schemas.openxmlformats.org/officeDocument/2006/relationships/slideLayout" Target="../slideLayouts/slideLayout6.xml"/><Relationship Id="rId2" Type="http://schemas.openxmlformats.org/officeDocument/2006/relationships/image" Target="../media/image78.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19.xml.rels><?xml version="1.0" encoding="UTF-8" standalone="yes"?>
<Relationships xmlns="http://schemas.openxmlformats.org/package/2006/relationships"><Relationship Id="rId9" Type="http://schemas.openxmlformats.org/officeDocument/2006/relationships/image" Target="../media/image101.png"/><Relationship Id="rId20" Type="http://schemas.openxmlformats.org/officeDocument/2006/relationships/image" Target="../media/image112.png"/><Relationship Id="rId21" Type="http://schemas.openxmlformats.org/officeDocument/2006/relationships/image" Target="../media/image113.png"/><Relationship Id="rId22" Type="http://schemas.openxmlformats.org/officeDocument/2006/relationships/image" Target="../media/image114.png"/><Relationship Id="rId23" Type="http://schemas.openxmlformats.org/officeDocument/2006/relationships/image" Target="../media/image115.png"/><Relationship Id="rId24" Type="http://schemas.openxmlformats.org/officeDocument/2006/relationships/image" Target="../media/image116.png"/><Relationship Id="rId25" Type="http://schemas.openxmlformats.org/officeDocument/2006/relationships/image" Target="../media/image117.png"/><Relationship Id="rId26" Type="http://schemas.openxmlformats.org/officeDocument/2006/relationships/image" Target="../media/image118.png"/><Relationship Id="rId27" Type="http://schemas.openxmlformats.org/officeDocument/2006/relationships/image" Target="../media/image119.png"/><Relationship Id="rId10" Type="http://schemas.openxmlformats.org/officeDocument/2006/relationships/image" Target="../media/image102.png"/><Relationship Id="rId11" Type="http://schemas.openxmlformats.org/officeDocument/2006/relationships/image" Target="../media/image103.png"/><Relationship Id="rId12" Type="http://schemas.openxmlformats.org/officeDocument/2006/relationships/image" Target="../media/image104.png"/><Relationship Id="rId13" Type="http://schemas.openxmlformats.org/officeDocument/2006/relationships/image" Target="../media/image105.png"/><Relationship Id="rId14" Type="http://schemas.openxmlformats.org/officeDocument/2006/relationships/image" Target="../media/image106.png"/><Relationship Id="rId15" Type="http://schemas.openxmlformats.org/officeDocument/2006/relationships/image" Target="../media/image107.png"/><Relationship Id="rId16" Type="http://schemas.openxmlformats.org/officeDocument/2006/relationships/image" Target="../media/image108.png"/><Relationship Id="rId17" Type="http://schemas.openxmlformats.org/officeDocument/2006/relationships/image" Target="../media/image109.png"/><Relationship Id="rId18" Type="http://schemas.openxmlformats.org/officeDocument/2006/relationships/image" Target="../media/image110.png"/><Relationship Id="rId19" Type="http://schemas.openxmlformats.org/officeDocument/2006/relationships/image" Target="../media/image111.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8" Type="http://schemas.openxmlformats.org/officeDocument/2006/relationships/image" Target="../media/image10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1" Type="http://schemas.openxmlformats.org/officeDocument/2006/relationships/slideLayout" Target="../slideLayouts/slideLayout2.xml"/><Relationship Id="rId2" Type="http://schemas.openxmlformats.org/officeDocument/2006/relationships/image" Target="../media/image120.png"/></Relationships>
</file>

<file path=ppt/slides/_rels/slide21.xml.rels><?xml version="1.0" encoding="UTF-8" standalone="yes"?>
<Relationships xmlns="http://schemas.openxmlformats.org/package/2006/relationships"><Relationship Id="rId9" Type="http://schemas.openxmlformats.org/officeDocument/2006/relationships/image" Target="../media/image133.png"/><Relationship Id="rId20" Type="http://schemas.openxmlformats.org/officeDocument/2006/relationships/image" Target="../media/image144.png"/><Relationship Id="rId21" Type="http://schemas.openxmlformats.org/officeDocument/2006/relationships/image" Target="../media/image107.png"/><Relationship Id="rId22" Type="http://schemas.openxmlformats.org/officeDocument/2006/relationships/image" Target="../media/image106.png"/><Relationship Id="rId23" Type="http://schemas.openxmlformats.org/officeDocument/2006/relationships/image" Target="../media/image105.png"/><Relationship Id="rId24" Type="http://schemas.openxmlformats.org/officeDocument/2006/relationships/image" Target="../media/image61.png"/><Relationship Id="rId10" Type="http://schemas.openxmlformats.org/officeDocument/2006/relationships/image" Target="../media/image134.png"/><Relationship Id="rId11" Type="http://schemas.openxmlformats.org/officeDocument/2006/relationships/image" Target="../media/image135.png"/><Relationship Id="rId12" Type="http://schemas.openxmlformats.org/officeDocument/2006/relationships/image" Target="../media/image136.png"/><Relationship Id="rId13" Type="http://schemas.openxmlformats.org/officeDocument/2006/relationships/image" Target="../media/image137.png"/><Relationship Id="rId14" Type="http://schemas.openxmlformats.org/officeDocument/2006/relationships/image" Target="../media/image138.png"/><Relationship Id="rId15" Type="http://schemas.openxmlformats.org/officeDocument/2006/relationships/image" Target="../media/image139.png"/><Relationship Id="rId16" Type="http://schemas.openxmlformats.org/officeDocument/2006/relationships/image" Target="../media/image140.png"/><Relationship Id="rId17" Type="http://schemas.openxmlformats.org/officeDocument/2006/relationships/image" Target="../media/image141.png"/><Relationship Id="rId18" Type="http://schemas.openxmlformats.org/officeDocument/2006/relationships/image" Target="../media/image142.png"/><Relationship Id="rId19"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s>
</file>

<file path=ppt/slides/_rels/slide22.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5" Type="http://schemas.openxmlformats.org/officeDocument/2006/relationships/image" Target="../media/image149.png"/><Relationship Id="rId6"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image" Target="../media/image146.png"/></Relationships>
</file>

<file path=ppt/slides/_rels/slide23.xml.rels><?xml version="1.0" encoding="UTF-8" standalone="yes"?>
<Relationships xmlns="http://schemas.openxmlformats.org/package/2006/relationships"><Relationship Id="rId11" Type="http://schemas.openxmlformats.org/officeDocument/2006/relationships/image" Target="../media/image1260.png"/><Relationship Id="rId12" Type="http://schemas.openxmlformats.org/officeDocument/2006/relationships/image" Target="../media/image1270.png"/><Relationship Id="rId13" Type="http://schemas.openxmlformats.org/officeDocument/2006/relationships/image" Target="../media/image153.png"/><Relationship Id="rId14" Type="http://schemas.openxmlformats.org/officeDocument/2006/relationships/image" Target="../media/image107.png"/><Relationship Id="rId15" Type="http://schemas.openxmlformats.org/officeDocument/2006/relationships/image" Target="../media/image106.png"/><Relationship Id="rId16" Type="http://schemas.openxmlformats.org/officeDocument/2006/relationships/image" Target="../media/image105.png"/><Relationship Id="rId1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780.png"/><Relationship Id="rId6" Type="http://schemas.openxmlformats.org/officeDocument/2006/relationships/image" Target="../media/image1211.png"/><Relationship Id="rId7" Type="http://schemas.openxmlformats.org/officeDocument/2006/relationships/image" Target="../media/image1220.png"/><Relationship Id="rId8" Type="http://schemas.openxmlformats.org/officeDocument/2006/relationships/image" Target="../media/image1230.png"/><Relationship Id="rId9" Type="http://schemas.openxmlformats.org/officeDocument/2006/relationships/image" Target="../media/image1240.png"/><Relationship Id="rId10" Type="http://schemas.openxmlformats.org/officeDocument/2006/relationships/image" Target="../media/image1250.png"/></Relationships>
</file>

<file path=ppt/slides/_rels/slide24.xml.rels><?xml version="1.0" encoding="UTF-8" standalone="yes"?>
<Relationships xmlns="http://schemas.openxmlformats.org/package/2006/relationships"><Relationship Id="rId3" Type="http://schemas.openxmlformats.org/officeDocument/2006/relationships/image" Target="../media/image580.png"/><Relationship Id="rId4" Type="http://schemas.openxmlformats.org/officeDocument/2006/relationships/image" Target="../media/image156.png"/><Relationship Id="rId5" Type="http://schemas.openxmlformats.org/officeDocument/2006/relationships/image" Target="../media/image590.png"/><Relationship Id="rId6" Type="http://schemas.openxmlformats.org/officeDocument/2006/relationships/image" Target="../media/image600.png"/><Relationship Id="rId1" Type="http://schemas.openxmlformats.org/officeDocument/2006/relationships/slideLayout" Target="../slideLayouts/slideLayout2.xml"/><Relationship Id="rId2" Type="http://schemas.openxmlformats.org/officeDocument/2006/relationships/image" Target="../media/image154.png"/></Relationships>
</file>

<file path=ppt/slides/_rels/slide25.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1" Type="http://schemas.openxmlformats.org/officeDocument/2006/relationships/image" Target="../media/image1440.png"/><Relationship Id="rId12" Type="http://schemas.openxmlformats.org/officeDocument/2006/relationships/image" Target="../media/image1450.png"/><Relationship Id="rId13" Type="http://schemas.openxmlformats.org/officeDocument/2006/relationships/image" Target="../media/image1460.png"/><Relationship Id="rId14" Type="http://schemas.openxmlformats.org/officeDocument/2006/relationships/image" Target="../media/image1470.png"/><Relationship Id="rId15" Type="http://schemas.openxmlformats.org/officeDocument/2006/relationships/image" Target="../media/image148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380.png"/><Relationship Id="rId6" Type="http://schemas.openxmlformats.org/officeDocument/2006/relationships/image" Target="../media/image1390.png"/><Relationship Id="rId7" Type="http://schemas.openxmlformats.org/officeDocument/2006/relationships/image" Target="../media/image1400.png"/><Relationship Id="rId8" Type="http://schemas.openxmlformats.org/officeDocument/2006/relationships/image" Target="../media/image1410.png"/><Relationship Id="rId9" Type="http://schemas.openxmlformats.org/officeDocument/2006/relationships/image" Target="../media/image1420.png"/><Relationship Id="rId10" Type="http://schemas.openxmlformats.org/officeDocument/2006/relationships/image" Target="../media/image1430.png"/></Relationships>
</file>

<file path=ppt/slides/_rels/slide27.xml.rels><?xml version="1.0" encoding="UTF-8" standalone="yes"?>
<Relationships xmlns="http://schemas.openxmlformats.org/package/2006/relationships"><Relationship Id="rId3" Type="http://schemas.openxmlformats.org/officeDocument/2006/relationships/image" Target="../media/image620.png"/><Relationship Id="rId4" Type="http://schemas.openxmlformats.org/officeDocument/2006/relationships/image" Target="../media/image630.png"/><Relationship Id="rId5" Type="http://schemas.openxmlformats.org/officeDocument/2006/relationships/image" Target="../media/image15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65.png"/><Relationship Id="rId5" Type="http://schemas.openxmlformats.org/officeDocument/2006/relationships/image" Target="../media/image166.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70.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67.png"/><Relationship Id="rId5" Type="http://schemas.openxmlformats.org/officeDocument/2006/relationships/image" Target="../media/image17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image" Target="../media/image178.png"/><Relationship Id="rId4"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image" Target="../media/image1770.png"/></Relationships>
</file>

<file path=ppt/slides/_rels/slide36.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184.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5.png"/><Relationship Id="rId3" Type="http://schemas.openxmlformats.org/officeDocument/2006/relationships/image" Target="../media/image64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 Id="rId11"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 Id="rId3"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870.png"/><Relationship Id="rId5" Type="http://schemas.openxmlformats.org/officeDocument/2006/relationships/image" Target="../media/image155.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57.png"/><Relationship Id="rId5" Type="http://schemas.openxmlformats.org/officeDocument/2006/relationships/image" Target="../media/image15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900.png"/><Relationship Id="rId5" Type="http://schemas.openxmlformats.org/officeDocument/2006/relationships/image" Target="../media/image19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image" Target="../media/image192.png"/><Relationship Id="rId4" Type="http://schemas.openxmlformats.org/officeDocument/2006/relationships/image" Target="../media/image193.png"/><Relationship Id="rId5" Type="http://schemas.openxmlformats.org/officeDocument/2006/relationships/image" Target="../media/image161.png"/><Relationship Id="rId6"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196.png"/><Relationship Id="rId5" Type="http://schemas.openxmlformats.org/officeDocument/2006/relationships/image" Target="../media/image651.png"/><Relationship Id="rId6" Type="http://schemas.openxmlformats.org/officeDocument/2006/relationships/image" Target="../media/image198.png"/><Relationship Id="rId7" Type="http://schemas.openxmlformats.org/officeDocument/2006/relationships/image" Target="../media/image660.png"/><Relationship Id="rId8" Type="http://schemas.openxmlformats.org/officeDocument/2006/relationships/image" Target="../media/image200.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2.png"/><Relationship Id="rId3" Type="http://schemas.openxmlformats.org/officeDocument/2006/relationships/image" Target="../media/image1950.png"/></Relationships>
</file>

<file path=ppt/slides/_rels/slide48.xml.rels><?xml version="1.0" encoding="UTF-8" standalone="yes"?>
<Relationships xmlns="http://schemas.openxmlformats.org/package/2006/relationships"><Relationship Id="rId3" Type="http://schemas.openxmlformats.org/officeDocument/2006/relationships/image" Target="../media/image1961.png"/><Relationship Id="rId4" Type="http://schemas.openxmlformats.org/officeDocument/2006/relationships/image" Target="../media/image1970.png"/><Relationship Id="rId1" Type="http://schemas.openxmlformats.org/officeDocument/2006/relationships/slideLayout" Target="../slideLayouts/slideLayout2.xml"/><Relationship Id="rId2" Type="http://schemas.openxmlformats.org/officeDocument/2006/relationships/image" Target="../media/image192.png"/></Relationships>
</file>

<file path=ppt/slides/_rels/slide49.xml.rels><?xml version="1.0" encoding="UTF-8" standalone="yes"?>
<Relationships xmlns="http://schemas.openxmlformats.org/package/2006/relationships"><Relationship Id="rId3" Type="http://schemas.openxmlformats.org/officeDocument/2006/relationships/image" Target="../media/image1980.png"/><Relationship Id="rId4" Type="http://schemas.openxmlformats.org/officeDocument/2006/relationships/image" Target="../media/image1990.png"/><Relationship Id="rId5" Type="http://schemas.openxmlformats.org/officeDocument/2006/relationships/image" Target="../media/image2001.png"/><Relationship Id="rId1" Type="http://schemas.openxmlformats.org/officeDocument/2006/relationships/slideLayout" Target="../slideLayouts/slideLayout2.xml"/><Relationship Id="rId2" Type="http://schemas.openxmlformats.org/officeDocument/2006/relationships/image" Target="../media/image16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7.tiff"/><Relationship Id="rId1" Type="http://schemas.openxmlformats.org/officeDocument/2006/relationships/slideLayout" Target="../slideLayouts/slideLayout2.xml"/><Relationship Id="rId2" Type="http://schemas.openxmlformats.org/officeDocument/2006/relationships/image" Target="../media/image1811.png"/></Relationships>
</file>

<file path=ppt/slides/_rels/slide50.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4.png"/><Relationship Id="rId7" Type="http://schemas.openxmlformats.org/officeDocument/2006/relationships/image" Target="../media/image20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1.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83.png"/><Relationship Id="rId5" Type="http://schemas.openxmlformats.org/officeDocument/2006/relationships/image" Target="../media/image6.jpe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2.xml.rels><?xml version="1.0" encoding="UTF-8" standalone="yes"?>
<Relationships xmlns="http://schemas.openxmlformats.org/package/2006/relationships"><Relationship Id="rId3" Type="http://schemas.openxmlformats.org/officeDocument/2006/relationships/image" Target="../media/image186.png"/><Relationship Id="rId4" Type="http://schemas.openxmlformats.org/officeDocument/2006/relationships/image" Target="../media/image187.png"/><Relationship Id="rId5" Type="http://schemas.openxmlformats.org/officeDocument/2006/relationships/image" Target="../media/image1620.png"/><Relationship Id="rId1" Type="http://schemas.openxmlformats.org/officeDocument/2006/relationships/slideLayout" Target="../slideLayouts/slideLayout2.xml"/><Relationship Id="rId2" Type="http://schemas.openxmlformats.org/officeDocument/2006/relationships/image" Target="../media/image1570.png"/></Relationships>
</file>

<file path=ppt/slides/_rels/slide53.xml.rels><?xml version="1.0" encoding="UTF-8" standalone="yes"?>
<Relationships xmlns="http://schemas.openxmlformats.org/package/2006/relationships"><Relationship Id="rId11" Type="http://schemas.openxmlformats.org/officeDocument/2006/relationships/image" Target="../media/image197.png"/><Relationship Id="rId12" Type="http://schemas.openxmlformats.org/officeDocument/2006/relationships/image" Target="../media/image199.png"/><Relationship Id="rId13" Type="http://schemas.openxmlformats.org/officeDocument/2006/relationships/image" Target="../media/image206.png"/><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570.png"/><Relationship Id="rId4" Type="http://schemas.openxmlformats.org/officeDocument/2006/relationships/image" Target="../media/image188.png"/><Relationship Id="rId5" Type="http://schemas.openxmlformats.org/officeDocument/2006/relationships/image" Target="../media/image1871.png"/><Relationship Id="rId6" Type="http://schemas.openxmlformats.org/officeDocument/2006/relationships/image" Target="../media/image189.png"/><Relationship Id="rId7" Type="http://schemas.openxmlformats.org/officeDocument/2006/relationships/image" Target="../media/image1890.png"/><Relationship Id="rId8" Type="http://schemas.openxmlformats.org/officeDocument/2006/relationships/image" Target="../media/image190.png"/><Relationship Id="rId9" Type="http://schemas.openxmlformats.org/officeDocument/2006/relationships/image" Target="../media/image194.png"/><Relationship Id="rId10" Type="http://schemas.openxmlformats.org/officeDocument/2006/relationships/image" Target="../media/image195.png"/></Relationships>
</file>

<file path=ppt/slides/_rels/slide54.xml.rels><?xml version="1.0" encoding="UTF-8" standalone="yes"?>
<Relationships xmlns="http://schemas.openxmlformats.org/package/2006/relationships"><Relationship Id="rId3" Type="http://schemas.openxmlformats.org/officeDocument/2006/relationships/image" Target="../media/image208.png"/><Relationship Id="rId4" Type="http://schemas.openxmlformats.org/officeDocument/2006/relationships/image" Target="../media/image760.png"/><Relationship Id="rId5" Type="http://schemas.openxmlformats.org/officeDocument/2006/relationships/image" Target="../media/image209.png"/><Relationship Id="rId1" Type="http://schemas.openxmlformats.org/officeDocument/2006/relationships/slideLayout" Target="../slideLayouts/slideLayout2.xml"/><Relationship Id="rId2" Type="http://schemas.openxmlformats.org/officeDocument/2006/relationships/image" Target="../media/image20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11.png"/></Relationships>
</file>

<file path=ppt/slides/_rels/slide56.xml.rels><?xml version="1.0" encoding="UTF-8" standalone="yes"?>
<Relationships xmlns="http://schemas.openxmlformats.org/package/2006/relationships"><Relationship Id="rId3" Type="http://schemas.openxmlformats.org/officeDocument/2006/relationships/image" Target="../media/image2090.png"/><Relationship Id="rId4" Type="http://schemas.openxmlformats.org/officeDocument/2006/relationships/image" Target="../media/image210.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7.xml.rels><?xml version="1.0" encoding="UTF-8" standalone="yes"?>
<Relationships xmlns="http://schemas.openxmlformats.org/package/2006/relationships"><Relationship Id="rId3" Type="http://schemas.openxmlformats.org/officeDocument/2006/relationships/image" Target="../media/image2100.png"/><Relationship Id="rId4" Type="http://schemas.openxmlformats.org/officeDocument/2006/relationships/image" Target="../media/image216.png"/><Relationship Id="rId5" Type="http://schemas.openxmlformats.org/officeDocument/2006/relationships/image" Target="../media/image211.png"/><Relationship Id="rId6" Type="http://schemas.openxmlformats.org/officeDocument/2006/relationships/image" Target="../media/image212.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8.xml.rels><?xml version="1.0" encoding="UTF-8" standalone="yes"?>
<Relationships xmlns="http://schemas.openxmlformats.org/package/2006/relationships"><Relationship Id="rId3" Type="http://schemas.openxmlformats.org/officeDocument/2006/relationships/image" Target="../media/image1611.png"/><Relationship Id="rId4" Type="http://schemas.openxmlformats.org/officeDocument/2006/relationships/image" Target="../media/image215.png"/><Relationship Id="rId1" Type="http://schemas.openxmlformats.org/officeDocument/2006/relationships/slideLayout" Target="../slideLayouts/slideLayout2.xml"/><Relationship Id="rId2" Type="http://schemas.openxmlformats.org/officeDocument/2006/relationships/image" Target="../media/image214.png"/></Relationships>
</file>

<file path=ppt/slides/_rels/slide59.xml.rels><?xml version="1.0" encoding="UTF-8" standalone="yes"?>
<Relationships xmlns="http://schemas.openxmlformats.org/package/2006/relationships"><Relationship Id="rId3" Type="http://schemas.openxmlformats.org/officeDocument/2006/relationships/image" Target="../media/image1861.png"/><Relationship Id="rId4" Type="http://schemas.openxmlformats.org/officeDocument/2006/relationships/image" Target="../media/image218.png"/><Relationship Id="rId5" Type="http://schemas.openxmlformats.org/officeDocument/2006/relationships/image" Target="../media/image1971.png"/><Relationship Id="rId1" Type="http://schemas.openxmlformats.org/officeDocument/2006/relationships/slideLayout" Target="../slideLayouts/slideLayout2.xml"/><Relationship Id="rId2" Type="http://schemas.openxmlformats.org/officeDocument/2006/relationships/image" Target="../media/image217.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1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9" Type="http://schemas.openxmlformats.org/officeDocument/2006/relationships/image" Target="../media/image251.png"/><Relationship Id="rId20" Type="http://schemas.openxmlformats.org/officeDocument/2006/relationships/image" Target="../media/image36.png"/><Relationship Id="rId21" Type="http://schemas.openxmlformats.org/officeDocument/2006/relationships/image" Target="../media/image37.png"/><Relationship Id="rId22" Type="http://schemas.openxmlformats.org/officeDocument/2006/relationships/image" Target="../media/image38.png"/><Relationship Id="rId23" Type="http://schemas.openxmlformats.org/officeDocument/2006/relationships/image" Target="../media/image39.png"/><Relationship Id="rId24" Type="http://schemas.openxmlformats.org/officeDocument/2006/relationships/image" Target="../media/image40.png"/><Relationship Id="rId25" Type="http://schemas.openxmlformats.org/officeDocument/2006/relationships/image" Target="../media/image41.png"/><Relationship Id="rId26" Type="http://schemas.openxmlformats.org/officeDocument/2006/relationships/image" Target="../media/image42.png"/><Relationship Id="rId27" Type="http://schemas.openxmlformats.org/officeDocument/2006/relationships/image" Target="../media/image43.png"/><Relationship Id="rId10" Type="http://schemas.openxmlformats.org/officeDocument/2006/relationships/image" Target="../media/image261.png"/><Relationship Id="rId11" Type="http://schemas.openxmlformats.org/officeDocument/2006/relationships/image" Target="../media/image271.png"/><Relationship Id="rId12" Type="http://schemas.openxmlformats.org/officeDocument/2006/relationships/image" Target="../media/image281.png"/><Relationship Id="rId13" Type="http://schemas.openxmlformats.org/officeDocument/2006/relationships/image" Target="../media/image291.png"/><Relationship Id="rId14" Type="http://schemas.openxmlformats.org/officeDocument/2006/relationships/image" Target="../media/image301.png"/><Relationship Id="rId15" Type="http://schemas.openxmlformats.org/officeDocument/2006/relationships/image" Target="../media/image311.png"/><Relationship Id="rId16" Type="http://schemas.openxmlformats.org/officeDocument/2006/relationships/image" Target="../media/image32.png"/><Relationship Id="rId17" Type="http://schemas.openxmlformats.org/officeDocument/2006/relationships/image" Target="../media/image33.png"/><Relationship Id="rId18" Type="http://schemas.openxmlformats.org/officeDocument/2006/relationships/image" Target="../media/image34.png"/><Relationship Id="rId19"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8.tiff"/><Relationship Id="rId7" Type="http://schemas.openxmlformats.org/officeDocument/2006/relationships/image" Target="../media/image9.tiff"/><Relationship Id="rId8" Type="http://schemas.openxmlformats.org/officeDocument/2006/relationships/image" Target="../media/image241.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9.tiff"/><Relationship Id="rId8" Type="http://schemas.openxmlformats.org/officeDocument/2006/relationships/image" Target="../media/image52.png"/><Relationship Id="rId9"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762001"/>
            <a:ext cx="7772400" cy="1470025"/>
          </a:xfrm>
        </p:spPr>
        <p:txBody>
          <a:bodyPr/>
          <a:lstStyle/>
          <a:p>
            <a:r>
              <a:rPr lang="en-US" dirty="0" smtClean="0"/>
              <a:t>Foundations of Data Mining</a:t>
            </a:r>
            <a:endParaRPr lang="en-US" dirty="0"/>
          </a:p>
        </p:txBody>
      </p:sp>
      <p:sp>
        <p:nvSpPr>
          <p:cNvPr id="3" name="Subtitle 2"/>
          <p:cNvSpPr>
            <a:spLocks noGrp="1"/>
          </p:cNvSpPr>
          <p:nvPr>
            <p:ph type="subTitle" idx="1"/>
          </p:nvPr>
        </p:nvSpPr>
        <p:spPr>
          <a:xfrm>
            <a:off x="5074847" y="2669504"/>
            <a:ext cx="2211832" cy="670673"/>
          </a:xfrm>
        </p:spPr>
        <p:txBody>
          <a:bodyPr>
            <a:normAutofit/>
          </a:bodyPr>
          <a:lstStyle/>
          <a:p>
            <a:pPr algn="l"/>
            <a:r>
              <a:rPr lang="en-US" u="sng" dirty="0" smtClean="0"/>
              <a:t>Instructors:</a:t>
            </a:r>
          </a:p>
        </p:txBody>
      </p:sp>
      <p:sp>
        <p:nvSpPr>
          <p:cNvPr id="4" name="TextBox 3"/>
          <p:cNvSpPr txBox="1"/>
          <p:nvPr/>
        </p:nvSpPr>
        <p:spPr>
          <a:xfrm>
            <a:off x="2445947" y="2044282"/>
            <a:ext cx="7543800" cy="461665"/>
          </a:xfrm>
          <a:prstGeom prst="rect">
            <a:avLst/>
          </a:prstGeom>
          <a:noFill/>
        </p:spPr>
        <p:txBody>
          <a:bodyPr wrap="square" rtlCol="0">
            <a:spAutoFit/>
          </a:bodyPr>
          <a:lstStyle/>
          <a:p>
            <a:pPr algn="ctr"/>
            <a:r>
              <a:rPr lang="en-US" sz="2400" b="1" dirty="0">
                <a:solidFill>
                  <a:schemeClr val="tx2"/>
                </a:solidFill>
              </a:rPr>
              <a:t>http://</a:t>
            </a:r>
            <a:r>
              <a:rPr lang="en-US" sz="2400" b="1" dirty="0" err="1">
                <a:solidFill>
                  <a:schemeClr val="tx2"/>
                </a:solidFill>
              </a:rPr>
              <a:t>www.cohenwang.com</a:t>
            </a:r>
            <a:r>
              <a:rPr lang="en-US" sz="2400" b="1" dirty="0">
                <a:solidFill>
                  <a:schemeClr val="tx2"/>
                </a:solidFill>
              </a:rPr>
              <a:t>/</a:t>
            </a:r>
            <a:r>
              <a:rPr lang="en-US" sz="2400" b="1" dirty="0" err="1">
                <a:solidFill>
                  <a:schemeClr val="tx2"/>
                </a:solidFill>
              </a:rPr>
              <a:t>edith</a:t>
            </a:r>
            <a:r>
              <a:rPr lang="en-US" sz="2400" b="1" dirty="0">
                <a:solidFill>
                  <a:schemeClr val="tx2"/>
                </a:solidFill>
              </a:rPr>
              <a:t>/dataminingclass2017</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04409" y="3507815"/>
            <a:ext cx="826879" cy="971461"/>
          </a:xfrm>
          <a:prstGeom prst="ellipse">
            <a:avLst/>
          </a:prstGeom>
          <a:ln>
            <a:noFill/>
          </a:ln>
          <a:effectLst>
            <a:softEdge rad="112500"/>
          </a:effec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8173" y="3581400"/>
            <a:ext cx="753937" cy="921066"/>
          </a:xfrm>
          <a:prstGeom prst="ellipse">
            <a:avLst/>
          </a:prstGeom>
          <a:ln>
            <a:noFill/>
          </a:ln>
          <a:effectLst>
            <a:softEdge rad="112500"/>
          </a:effectLst>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20492" y="3507815"/>
            <a:ext cx="899709" cy="899709"/>
          </a:xfrm>
          <a:prstGeom prst="ellipse">
            <a:avLst/>
          </a:prstGeom>
          <a:ln>
            <a:noFill/>
          </a:ln>
          <a:effectLst>
            <a:softEdge rad="112500"/>
          </a:effectLst>
        </p:spPr>
      </p:pic>
      <p:sp>
        <p:nvSpPr>
          <p:cNvPr id="10" name="Subtitle 2"/>
          <p:cNvSpPr txBox="1">
            <a:spLocks/>
          </p:cNvSpPr>
          <p:nvPr/>
        </p:nvSpPr>
        <p:spPr>
          <a:xfrm>
            <a:off x="7817324" y="4310214"/>
            <a:ext cx="1906042" cy="550431"/>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a:solidFill>
                  <a:schemeClr val="tx2"/>
                </a:solidFill>
              </a:rPr>
              <a:t>Amos Fiat</a:t>
            </a:r>
          </a:p>
        </p:txBody>
      </p:sp>
      <p:sp>
        <p:nvSpPr>
          <p:cNvPr id="11" name="Subtitle 2"/>
          <p:cNvSpPr txBox="1">
            <a:spLocks/>
          </p:cNvSpPr>
          <p:nvPr/>
        </p:nvSpPr>
        <p:spPr>
          <a:xfrm>
            <a:off x="2424067" y="4293880"/>
            <a:ext cx="2286000" cy="609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a:solidFill>
                  <a:schemeClr val="tx2"/>
                </a:solidFill>
              </a:rPr>
              <a:t>Edith Cohen</a:t>
            </a:r>
          </a:p>
        </p:txBody>
      </p:sp>
      <p:sp>
        <p:nvSpPr>
          <p:cNvPr id="12" name="Subtitle 2"/>
          <p:cNvSpPr txBox="1">
            <a:spLocks/>
          </p:cNvSpPr>
          <p:nvPr/>
        </p:nvSpPr>
        <p:spPr>
          <a:xfrm>
            <a:off x="5074847" y="4280629"/>
            <a:ext cx="2286000" cy="6096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dirty="0">
                <a:solidFill>
                  <a:schemeClr val="tx2"/>
                </a:solidFill>
              </a:rPr>
              <a:t>Haim Kaplan</a:t>
            </a:r>
          </a:p>
        </p:txBody>
      </p:sp>
      <p:sp>
        <p:nvSpPr>
          <p:cNvPr id="14" name="TextBox 13"/>
          <p:cNvSpPr txBox="1"/>
          <p:nvPr/>
        </p:nvSpPr>
        <p:spPr>
          <a:xfrm>
            <a:off x="5327135" y="5419728"/>
            <a:ext cx="1537729" cy="523220"/>
          </a:xfrm>
          <a:prstGeom prst="rect">
            <a:avLst/>
          </a:prstGeom>
          <a:noFill/>
        </p:spPr>
        <p:txBody>
          <a:bodyPr wrap="none" rtlCol="0">
            <a:spAutoFit/>
          </a:bodyPr>
          <a:lstStyle/>
          <a:p>
            <a:r>
              <a:rPr lang="en-US" sz="2800" dirty="0" smtClean="0"/>
              <a:t>Lecture 2</a:t>
            </a:r>
            <a:endParaRPr lang="en-US" sz="2800" dirty="0"/>
          </a:p>
        </p:txBody>
      </p:sp>
      <p:sp>
        <p:nvSpPr>
          <p:cNvPr id="5" name="Slide Number Placeholder 4"/>
          <p:cNvSpPr>
            <a:spLocks noGrp="1"/>
          </p:cNvSpPr>
          <p:nvPr>
            <p:ph type="sldNum" sz="quarter" idx="12"/>
          </p:nvPr>
        </p:nvSpPr>
        <p:spPr/>
        <p:txBody>
          <a:bodyPr/>
          <a:lstStyle/>
          <a:p>
            <a:fld id="{EB271389-96DB-44CD-96F7-395762860BAC}" type="slidenum">
              <a:rPr lang="en-US" smtClean="0"/>
              <a:t>1</a:t>
            </a:fld>
            <a:endParaRPr lang="en-US"/>
          </a:p>
        </p:txBody>
      </p:sp>
      <p:sp>
        <p:nvSpPr>
          <p:cNvPr id="6" name="Footer Placeholder 5"/>
          <p:cNvSpPr>
            <a:spLocks noGrp="1"/>
          </p:cNvSpPr>
          <p:nvPr>
            <p:ph type="ftr" sz="quarter" idx="11"/>
          </p:nvPr>
        </p:nvSpPr>
        <p:spPr/>
        <p:txBody>
          <a:bodyPr/>
          <a:lstStyle/>
          <a:p>
            <a:r>
              <a:rPr lang="en-US" smtClean="0"/>
              <a:t>Edith Cohen   Lecture2</a:t>
            </a:r>
            <a:endParaRPr lang="en-US"/>
          </a:p>
        </p:txBody>
      </p:sp>
      <p:pic>
        <p:nvPicPr>
          <p:cNvPr id="15" name="Picture 14"/>
          <p:cNvPicPr>
            <a:picLocks noChangeAspect="1"/>
          </p:cNvPicPr>
          <p:nvPr/>
        </p:nvPicPr>
        <p:blipFill>
          <a:blip r:embed="rId6"/>
          <a:stretch>
            <a:fillRect/>
          </a:stretch>
        </p:blipFill>
        <p:spPr>
          <a:xfrm>
            <a:off x="9982200" y="5559786"/>
            <a:ext cx="1406099" cy="766324"/>
          </a:xfrm>
          <a:prstGeom prst="rect">
            <a:avLst/>
          </a:prstGeom>
        </p:spPr>
      </p:pic>
    </p:spTree>
    <p:extLst>
      <p:ext uri="{BB962C8B-B14F-4D97-AF65-F5344CB8AC3E}">
        <p14:creationId xmlns:p14="http://schemas.microsoft.com/office/powerpoint/2010/main" val="13442061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Uniform “bottom-</a:t>
                </a:r>
                <a14:m>
                  <m:oMath xmlns:m="http://schemas.openxmlformats.org/officeDocument/2006/math">
                    <m:r>
                      <a:rPr lang="en-US" i="1" dirty="0" smtClean="0">
                        <a:solidFill>
                          <a:schemeClr val="tx2"/>
                        </a:solidFill>
                        <a:latin typeface="Cambria Math" charset="0"/>
                      </a:rPr>
                      <m:t>𝑘</m:t>
                    </m:r>
                  </m:oMath>
                </a14:m>
                <a:r>
                  <a:rPr lang="en-US" dirty="0" smtClean="0"/>
                  <a:t>” sampling: Correctness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txBox="1">
                <a:spLocks/>
              </p:cNvSpPr>
              <p:nvPr/>
            </p:nvSpPr>
            <p:spPr>
              <a:xfrm>
                <a:off x="609600" y="1417638"/>
                <a:ext cx="10515600" cy="13255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u="sng" dirty="0" smtClean="0">
                    <a:solidFill>
                      <a:srgbClr val="C00000"/>
                    </a:solidFill>
                  </a:rPr>
                  <a:t>Claim</a:t>
                </a:r>
                <a:r>
                  <a:rPr lang="en-US" dirty="0" smtClean="0">
                    <a:solidFill>
                      <a:srgbClr val="C00000"/>
                    </a:solidFill>
                  </a:rPr>
                  <a:t>: </a:t>
                </a:r>
                <a:r>
                  <a:rPr lang="en-US" dirty="0" smtClean="0"/>
                  <a:t>All </a:t>
                </a:r>
                <a14:m>
                  <m:oMath xmlns:m="http://schemas.openxmlformats.org/officeDocument/2006/math">
                    <m:r>
                      <a:rPr lang="en-US" b="0" i="1" smtClean="0">
                        <a:solidFill>
                          <a:schemeClr val="tx2"/>
                        </a:solidFill>
                        <a:latin typeface="Cambria Math" charset="0"/>
                      </a:rPr>
                      <m:t>𝑘</m:t>
                    </m:r>
                  </m:oMath>
                </a14:m>
                <a:r>
                  <a:rPr lang="en-US" dirty="0" smtClean="0"/>
                  <a:t>-subsets have same probability </a:t>
                </a:r>
              </a:p>
              <a:p>
                <a:pPr marL="0" indent="0">
                  <a:buNone/>
                </a:pPr>
                <a:r>
                  <a:rPr lang="en-US" u="sng" dirty="0" smtClean="0"/>
                  <a:t>Proof</a:t>
                </a:r>
                <a:r>
                  <a:rPr lang="en-US" dirty="0" smtClean="0"/>
                  <a:t>: Final sample is simply the </a:t>
                </a:r>
                <a14:m>
                  <m:oMath xmlns:m="http://schemas.openxmlformats.org/officeDocument/2006/math">
                    <m:r>
                      <a:rPr lang="en-US" i="1" dirty="0" smtClean="0">
                        <a:solidFill>
                          <a:schemeClr val="tx2"/>
                        </a:solidFill>
                        <a:latin typeface="Cambria Math" charset="0"/>
                      </a:rPr>
                      <m:t>𝑘</m:t>
                    </m:r>
                  </m:oMath>
                </a14:m>
                <a:r>
                  <a:rPr lang="en-US" dirty="0" smtClean="0"/>
                  <a:t> elements with smallest </a:t>
                </a:r>
                <a14:m>
                  <m:oMath xmlns:m="http://schemas.openxmlformats.org/officeDocument/2006/math">
                    <m:r>
                      <a:rPr lang="en-US" i="1" smtClean="0">
                        <a:solidFill>
                          <a:schemeClr val="tx2"/>
                        </a:solidFill>
                        <a:latin typeface="Cambria Math" charset="0"/>
                      </a:rPr>
                      <m:t>𝐻</m:t>
                    </m:r>
                    <m:d>
                      <m:dPr>
                        <m:ctrlPr>
                          <a:rPr lang="en-US" i="1">
                            <a:solidFill>
                              <a:schemeClr val="tx2"/>
                            </a:solidFill>
                            <a:latin typeface="Cambria Math" charset="0"/>
                          </a:rPr>
                        </m:ctrlPr>
                      </m:dPr>
                      <m:e>
                        <m:r>
                          <a:rPr lang="en-US" b="0" i="1" smtClean="0">
                            <a:solidFill>
                              <a:schemeClr val="tx2"/>
                            </a:solidFill>
                            <a:latin typeface="Cambria Math" charset="0"/>
                          </a:rPr>
                          <m:t>𝑎</m:t>
                        </m:r>
                      </m:e>
                    </m:d>
                  </m:oMath>
                </a14:m>
                <a:r>
                  <a:rPr lang="en-US" dirty="0" smtClean="0"/>
                  <a:t>  (first </a:t>
                </a:r>
                <a14:m>
                  <m:oMath xmlns:m="http://schemas.openxmlformats.org/officeDocument/2006/math">
                    <m:r>
                      <a:rPr lang="en-US" i="1" dirty="0">
                        <a:solidFill>
                          <a:schemeClr val="tx2"/>
                        </a:solidFill>
                        <a:latin typeface="Cambria Math" charset="0"/>
                      </a:rPr>
                      <m:t>𝑘</m:t>
                    </m:r>
                  </m:oMath>
                </a14:m>
                <a:r>
                  <a:rPr lang="en-US" dirty="0"/>
                  <a:t> </a:t>
                </a:r>
                <a:r>
                  <a:rPr lang="en-US" dirty="0" smtClean="0"/>
                  <a:t>elements in a random permutation)</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609600" y="1417638"/>
                <a:ext cx="10515600" cy="1325562"/>
              </a:xfrm>
              <a:prstGeom prst="rect">
                <a:avLst/>
              </a:prstGeom>
              <a:blipFill rotWithShape="0">
                <a:blip r:embed="rId4"/>
                <a:stretch>
                  <a:fillRect l="-1159" t="-7834" b="-16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596735" y="3200400"/>
                <a:ext cx="10515600" cy="2743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u="sng" dirty="0">
                    <a:solidFill>
                      <a:srgbClr val="C00000"/>
                    </a:solidFill>
                  </a:rPr>
                  <a:t>Claim</a:t>
                </a:r>
                <a:r>
                  <a:rPr lang="en-US" dirty="0">
                    <a:solidFill>
                      <a:srgbClr val="C00000"/>
                    </a:solidFill>
                  </a:rPr>
                  <a:t>: Sketch </a:t>
                </a:r>
                <a:r>
                  <a:rPr lang="en-US" dirty="0" smtClean="0">
                    <a:solidFill>
                      <a:srgbClr val="C00000"/>
                    </a:solidFill>
                  </a:rPr>
                  <a:t>is </a:t>
                </a:r>
                <a:r>
                  <a:rPr lang="en-US" dirty="0" err="1" smtClean="0">
                    <a:solidFill>
                      <a:srgbClr val="C00000"/>
                    </a:solidFill>
                  </a:rPr>
                  <a:t>composable</a:t>
                </a:r>
                <a:r>
                  <a:rPr lang="en-US" dirty="0" smtClean="0">
                    <a:solidFill>
                      <a:srgbClr val="C00000"/>
                    </a:solidFill>
                  </a:rPr>
                  <a:t> (merge is correct)</a:t>
                </a:r>
                <a:r>
                  <a:rPr lang="en-US" dirty="0" smtClean="0"/>
                  <a:t>   </a:t>
                </a:r>
              </a:p>
              <a:p>
                <a:pPr marL="0" indent="0">
                  <a:buNone/>
                </a:pPr>
                <a:r>
                  <a:rPr lang="en-US" u="sng" dirty="0"/>
                  <a:t>Proof</a:t>
                </a:r>
                <a:r>
                  <a:rPr lang="en-US" dirty="0"/>
                  <a:t>: Any </a:t>
                </a:r>
                <a:r>
                  <a:rPr lang="en-US" dirty="0" smtClean="0"/>
                  <a:t>element </a:t>
                </a:r>
                <a14:m>
                  <m:oMath xmlns:m="http://schemas.openxmlformats.org/officeDocument/2006/math">
                    <m:r>
                      <a:rPr lang="en-US" i="1">
                        <a:solidFill>
                          <a:schemeClr val="tx2"/>
                        </a:solidFill>
                        <a:latin typeface="Cambria Math" charset="0"/>
                      </a:rPr>
                      <m:t>𝑎</m:t>
                    </m:r>
                    <m:r>
                      <a:rPr lang="en-US" b="0" i="1" smtClean="0">
                        <a:solidFill>
                          <a:schemeClr val="tx2"/>
                        </a:solidFill>
                        <a:latin typeface="Cambria Math" charset="0"/>
                      </a:rPr>
                      <m:t>∈</m:t>
                    </m:r>
                    <m:r>
                      <a:rPr lang="en-US" b="0" i="1" smtClean="0">
                        <a:solidFill>
                          <a:schemeClr val="tx2"/>
                        </a:solidFill>
                        <a:latin typeface="Cambria Math" charset="0"/>
                      </a:rPr>
                      <m:t>𝐴</m:t>
                    </m:r>
                  </m:oMath>
                </a14:m>
                <a:r>
                  <a:rPr lang="en-US" dirty="0" smtClean="0"/>
                  <a:t> such that </a:t>
                </a:r>
                <a14:m>
                  <m:oMath xmlns:m="http://schemas.openxmlformats.org/officeDocument/2006/math">
                    <m:r>
                      <a:rPr lang="en-US" i="1">
                        <a:solidFill>
                          <a:schemeClr val="tx2"/>
                        </a:solidFill>
                        <a:latin typeface="Cambria Math" charset="0"/>
                      </a:rPr>
                      <m:t>𝐻</m:t>
                    </m:r>
                    <m:d>
                      <m:dPr>
                        <m:ctrlPr>
                          <a:rPr lang="en-US" i="1">
                            <a:solidFill>
                              <a:schemeClr val="tx2"/>
                            </a:solidFill>
                            <a:latin typeface="Cambria Math" charset="0"/>
                          </a:rPr>
                        </m:ctrlPr>
                      </m:dPr>
                      <m:e>
                        <m:r>
                          <a:rPr lang="en-US" i="1">
                            <a:solidFill>
                              <a:schemeClr val="tx2"/>
                            </a:solidFill>
                            <a:latin typeface="Cambria Math" charset="0"/>
                          </a:rPr>
                          <m:t>𝑎</m:t>
                        </m:r>
                      </m:e>
                    </m:d>
                  </m:oMath>
                </a14:m>
                <a:r>
                  <a:rPr lang="en-US" dirty="0" smtClean="0"/>
                  <a:t> is one of the </a:t>
                </a:r>
                <a14:m>
                  <m:oMath xmlns:m="http://schemas.openxmlformats.org/officeDocument/2006/math">
                    <m:r>
                      <a:rPr lang="en-US" i="1" dirty="0">
                        <a:solidFill>
                          <a:schemeClr val="tx2"/>
                        </a:solidFill>
                        <a:latin typeface="Cambria Math" charset="0"/>
                      </a:rPr>
                      <m:t>𝑘</m:t>
                    </m:r>
                  </m:oMath>
                </a14:m>
                <a:endParaRPr lang="en-US" dirty="0" smtClean="0"/>
              </a:p>
              <a:p>
                <a:pPr marL="0" indent="0">
                  <a:buNone/>
                </a:pPr>
                <a:r>
                  <a:rPr lang="en-US" dirty="0" smtClean="0"/>
                  <a:t> smallest hash values in </a:t>
                </a:r>
                <a14:m>
                  <m:oMath xmlns:m="http://schemas.openxmlformats.org/officeDocument/2006/math">
                    <m:r>
                      <a:rPr lang="en-US" i="1" smtClean="0">
                        <a:solidFill>
                          <a:schemeClr val="tx2"/>
                        </a:solidFill>
                        <a:latin typeface="Cambria Math" charset="0"/>
                      </a:rPr>
                      <m:t>𝐴</m:t>
                    </m:r>
                    <m:r>
                      <a:rPr lang="en-US" i="1" smtClean="0">
                        <a:solidFill>
                          <a:schemeClr val="tx2"/>
                        </a:solidFill>
                        <a:latin typeface="Cambria Math" charset="0"/>
                      </a:rPr>
                      <m:t>∪</m:t>
                    </m:r>
                    <m:r>
                      <a:rPr lang="en-US" i="1" smtClean="0">
                        <a:solidFill>
                          <a:schemeClr val="tx2"/>
                        </a:solidFill>
                        <a:latin typeface="Cambria Math" charset="0"/>
                      </a:rPr>
                      <m:t>𝐵</m:t>
                    </m:r>
                  </m:oMath>
                </a14:m>
                <a:r>
                  <a:rPr lang="en-US" dirty="0" smtClean="0">
                    <a:solidFill>
                      <a:schemeClr val="tx2"/>
                    </a:solidFill>
                  </a:rPr>
                  <a:t>  </a:t>
                </a:r>
                <a:r>
                  <a:rPr lang="en-US" dirty="0" smtClean="0"/>
                  <a:t>must have one of the smallest </a:t>
                </a:r>
                <a14:m>
                  <m:oMath xmlns:m="http://schemas.openxmlformats.org/officeDocument/2006/math">
                    <m:r>
                      <a:rPr lang="en-US" i="1" dirty="0">
                        <a:solidFill>
                          <a:schemeClr val="tx2"/>
                        </a:solidFill>
                        <a:latin typeface="Cambria Math" charset="0"/>
                      </a:rPr>
                      <m:t>𝑘</m:t>
                    </m:r>
                  </m:oMath>
                </a14:m>
                <a:endParaRPr lang="en-US" dirty="0"/>
              </a:p>
              <a:p>
                <a:pPr marL="0" indent="0">
                  <a:buNone/>
                </a:pPr>
                <a:r>
                  <a:rPr lang="en-US" dirty="0" smtClean="0"/>
                  <a:t> hash values in </a:t>
                </a:r>
                <a14:m>
                  <m:oMath xmlns:m="http://schemas.openxmlformats.org/officeDocument/2006/math">
                    <m:r>
                      <a:rPr lang="en-US" i="1">
                        <a:solidFill>
                          <a:schemeClr val="tx2"/>
                        </a:solidFill>
                        <a:latin typeface="Cambria Math" charset="0"/>
                      </a:rPr>
                      <m:t>𝐴</m:t>
                    </m:r>
                  </m:oMath>
                </a14:m>
                <a:r>
                  <a:rPr lang="en-US" dirty="0" smtClean="0"/>
                  <a:t>.</a:t>
                </a:r>
              </a:p>
              <a:p>
                <a:pPr marL="0" indent="0">
                  <a:buNone/>
                </a:pPr>
                <a:r>
                  <a:rPr lang="en-US" dirty="0" smtClean="0"/>
                  <a:t>   bottom-</a:t>
                </a:r>
                <a14:m>
                  <m:oMath xmlns:m="http://schemas.openxmlformats.org/officeDocument/2006/math">
                    <m:r>
                      <a:rPr lang="en-US" i="1" dirty="0" smtClean="0">
                        <a:solidFill>
                          <a:schemeClr val="tx2"/>
                        </a:solidFill>
                        <a:latin typeface="Cambria Math" charset="0"/>
                      </a:rPr>
                      <m:t>𝑘</m:t>
                    </m:r>
                  </m:oMath>
                </a14:m>
                <a:r>
                  <a:rPr lang="en-US" dirty="0" smtClean="0"/>
                  <a:t>(</a:t>
                </a:r>
                <a14:m>
                  <m:oMath xmlns:m="http://schemas.openxmlformats.org/officeDocument/2006/math">
                    <m:r>
                      <a:rPr lang="en-US" b="0" i="1" smtClean="0">
                        <a:latin typeface="Cambria Math" charset="0"/>
                      </a:rPr>
                      <m:t>𝐴</m:t>
                    </m:r>
                    <m:r>
                      <a:rPr lang="en-US" b="0" i="1" smtClean="0">
                        <a:latin typeface="Cambria Math" charset="0"/>
                      </a:rPr>
                      <m:t>∪</m:t>
                    </m:r>
                    <m:r>
                      <a:rPr lang="en-US" b="0" i="1" smtClean="0">
                        <a:latin typeface="Cambria Math" charset="0"/>
                      </a:rPr>
                      <m:t>𝐵</m:t>
                    </m:r>
                    <m:r>
                      <a:rPr lang="en-US" b="0" i="1" smtClean="0">
                        <a:latin typeface="Cambria Math" charset="0"/>
                      </a:rPr>
                      <m:t>)=</m:t>
                    </m:r>
                  </m:oMath>
                </a14:m>
                <a:r>
                  <a:rPr lang="en-US" dirty="0" smtClean="0"/>
                  <a:t> bottom-</a:t>
                </a:r>
                <a:r>
                  <a:rPr lang="en-US" dirty="0">
                    <a:solidFill>
                      <a:schemeClr val="tx2"/>
                    </a:solidFill>
                  </a:rPr>
                  <a:t> </a:t>
                </a:r>
                <a14:m>
                  <m:oMath xmlns:m="http://schemas.openxmlformats.org/officeDocument/2006/math">
                    <m:r>
                      <a:rPr lang="en-US" i="1" dirty="0">
                        <a:solidFill>
                          <a:schemeClr val="tx2"/>
                        </a:solidFill>
                        <a:latin typeface="Cambria Math" charset="0"/>
                      </a:rPr>
                      <m:t>𝑘</m:t>
                    </m:r>
                  </m:oMath>
                </a14:m>
                <a:r>
                  <a:rPr lang="en-US" dirty="0" smtClean="0"/>
                  <a:t>( bottom-</a:t>
                </a:r>
                <a:r>
                  <a:rPr lang="en-US" dirty="0">
                    <a:solidFill>
                      <a:schemeClr val="tx2"/>
                    </a:solidFill>
                  </a:rPr>
                  <a:t> </a:t>
                </a:r>
                <a14:m>
                  <m:oMath xmlns:m="http://schemas.openxmlformats.org/officeDocument/2006/math">
                    <m:r>
                      <a:rPr lang="en-US" i="1" dirty="0">
                        <a:solidFill>
                          <a:schemeClr val="tx2"/>
                        </a:solidFill>
                        <a:latin typeface="Cambria Math" charset="0"/>
                      </a:rPr>
                      <m:t>𝑘</m:t>
                    </m:r>
                  </m:oMath>
                </a14:m>
                <a:r>
                  <a:rPr lang="en-US" dirty="0"/>
                  <a:t>(</a:t>
                </a:r>
                <a14:m>
                  <m:oMath xmlns:m="http://schemas.openxmlformats.org/officeDocument/2006/math">
                    <m:r>
                      <a:rPr lang="en-US" i="1">
                        <a:latin typeface="Cambria Math" charset="0"/>
                      </a:rPr>
                      <m:t>𝐴</m:t>
                    </m:r>
                    <m:r>
                      <a:rPr lang="en-US" b="0" i="0" smtClean="0">
                        <a:latin typeface="Cambria Math" charset="0"/>
                      </a:rPr>
                      <m:t>)</m:t>
                    </m:r>
                    <m:r>
                      <a:rPr lang="en-US" b="0" i="1" smtClean="0">
                        <a:latin typeface="Cambria Math" charset="0"/>
                      </a:rPr>
                      <m:t>∪</m:t>
                    </m:r>
                  </m:oMath>
                </a14:m>
                <a:r>
                  <a:rPr lang="en-US" dirty="0" smtClean="0"/>
                  <a:t> bottom-</a:t>
                </a:r>
                <a14:m>
                  <m:oMath xmlns:m="http://schemas.openxmlformats.org/officeDocument/2006/math">
                    <m:r>
                      <a:rPr lang="en-US" i="1" dirty="0">
                        <a:solidFill>
                          <a:schemeClr val="tx2"/>
                        </a:solidFill>
                        <a:latin typeface="Cambria Math" charset="0"/>
                      </a:rPr>
                      <m:t>𝑘</m:t>
                    </m:r>
                    <m:r>
                      <m:rPr>
                        <m:nor/>
                      </m:rPr>
                      <a:rPr lang="en-US" dirty="0"/>
                      <m:t>(</m:t>
                    </m:r>
                    <m:r>
                      <m:rPr>
                        <m:nor/>
                      </m:rPr>
                      <a:rPr lang="en-US" b="0" i="0" dirty="0" smtClean="0"/>
                      <m:t>B</m:t>
                    </m:r>
                    <m:r>
                      <m:rPr>
                        <m:nor/>
                      </m:rPr>
                      <a:rPr lang="en-US" b="0" i="0" dirty="0" smtClean="0"/>
                      <m:t>)</m:t>
                    </m:r>
                  </m:oMath>
                </a14:m>
                <a:r>
                  <a:rPr lang="en-US" b="0" dirty="0" smtClean="0"/>
                  <a:t> )</a:t>
                </a:r>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596735" y="3200400"/>
                <a:ext cx="10515600" cy="2743200"/>
              </a:xfrm>
              <a:prstGeom prst="rect">
                <a:avLst/>
              </a:prstGeom>
              <a:blipFill rotWithShape="0">
                <a:blip r:embed="rId5"/>
                <a:stretch>
                  <a:fillRect l="-1217" t="-3556"/>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10</a:t>
            </a:fld>
            <a:endParaRPr lang="en-US"/>
          </a:p>
        </p:txBody>
      </p:sp>
    </p:spTree>
    <p:extLst>
      <p:ext uri="{BB962C8B-B14F-4D97-AF65-F5344CB8AC3E}">
        <p14:creationId xmlns:p14="http://schemas.microsoft.com/office/powerpoint/2010/main" val="1510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50" y="35971"/>
            <a:ext cx="10972800" cy="875309"/>
          </a:xfrm>
        </p:spPr>
        <p:txBody>
          <a:bodyPr>
            <a:normAutofit/>
          </a:bodyPr>
          <a:lstStyle/>
          <a:p>
            <a:r>
              <a:rPr lang="en-US" sz="4000" dirty="0" smtClean="0"/>
              <a:t>Uniform </a:t>
            </a:r>
            <a:r>
              <a:rPr lang="en-US" sz="4000" dirty="0" smtClean="0">
                <a:solidFill>
                  <a:srgbClr val="C00000"/>
                </a:solidFill>
              </a:rPr>
              <a:t>distinct </a:t>
            </a:r>
            <a:r>
              <a:rPr lang="en-US" sz="4000" dirty="0" smtClean="0"/>
              <a:t>sampling</a:t>
            </a:r>
            <a:endParaRPr lang="en-US" sz="4000" dirty="0"/>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1704815" y="740022"/>
                <a:ext cx="10515600" cy="4736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dirty="0" smtClean="0">
                    <a:solidFill>
                      <a:srgbClr val="C00000"/>
                    </a:solidFill>
                  </a:rPr>
                  <a:t>Distinct sampling:</a:t>
                </a:r>
                <a:r>
                  <a:rPr lang="en-US" sz="2400" dirty="0" smtClean="0"/>
                  <a:t>  A (uniform at random) </a:t>
                </a:r>
                <a14:m>
                  <m:oMath xmlns:m="http://schemas.openxmlformats.org/officeDocument/2006/math">
                    <m:r>
                      <a:rPr lang="en-US" sz="2400" b="0" i="1" smtClean="0">
                        <a:latin typeface="Cambria Math" charset="0"/>
                      </a:rPr>
                      <m:t>𝑘</m:t>
                    </m:r>
                  </m:oMath>
                </a14:m>
                <a:r>
                  <a:rPr lang="en-US" sz="2400" dirty="0" smtClean="0"/>
                  <a:t>-subset of </a:t>
                </a:r>
                <a:r>
                  <a:rPr lang="en-US" sz="2400" i="1" dirty="0" smtClean="0">
                    <a:solidFill>
                      <a:srgbClr val="C00000"/>
                    </a:solidFill>
                  </a:rPr>
                  <a:t>distinct</a:t>
                </a:r>
                <a:r>
                  <a:rPr lang="en-US" sz="2400" dirty="0" smtClean="0"/>
                  <a:t> keys </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1704815" y="740022"/>
                <a:ext cx="10515600" cy="473676"/>
              </a:xfrm>
              <a:prstGeom prst="rect">
                <a:avLst/>
              </a:prstGeom>
              <a:blipFill rotWithShape="0">
                <a:blip r:embed="rId3"/>
                <a:stretch>
                  <a:fillRect l="-928" t="-17949" b="-17949"/>
                </a:stretch>
              </a:blipFill>
            </p:spPr>
            <p:txBody>
              <a:bodyPr/>
              <a:lstStyle/>
              <a:p>
                <a:r>
                  <a:rPr lang="en-US">
                    <a:noFill/>
                  </a:rPr>
                  <a:t> </a:t>
                </a:r>
              </a:p>
            </p:txBody>
          </p:sp>
        </mc:Fallback>
      </mc:AlternateContent>
      <p:sp>
        <p:nvSpPr>
          <p:cNvPr id="47" name="TextBox 46"/>
          <p:cNvSpPr txBox="1"/>
          <p:nvPr/>
        </p:nvSpPr>
        <p:spPr>
          <a:xfrm>
            <a:off x="1645698" y="2354658"/>
            <a:ext cx="1817870" cy="461665"/>
          </a:xfrm>
          <a:prstGeom prst="rect">
            <a:avLst/>
          </a:prstGeom>
          <a:noFill/>
        </p:spPr>
        <p:txBody>
          <a:bodyPr wrap="none" rtlCol="0">
            <a:spAutoFit/>
          </a:bodyPr>
          <a:lstStyle/>
          <a:p>
            <a:r>
              <a:rPr lang="en-US" sz="2400" dirty="0" smtClean="0">
                <a:solidFill>
                  <a:srgbClr val="C00000"/>
                </a:solidFill>
              </a:rPr>
              <a:t>Distinct keys:</a:t>
            </a:r>
            <a:endParaRPr lang="en-US" sz="2400" dirty="0">
              <a:solidFill>
                <a:srgbClr val="C00000"/>
              </a:solidFill>
            </a:endParaRPr>
          </a:p>
        </p:txBody>
      </p:sp>
      <p:grpSp>
        <p:nvGrpSpPr>
          <p:cNvPr id="50" name="Group 49"/>
          <p:cNvGrpSpPr/>
          <p:nvPr/>
        </p:nvGrpSpPr>
        <p:grpSpPr>
          <a:xfrm>
            <a:off x="1742716" y="2579197"/>
            <a:ext cx="7456781" cy="1078437"/>
            <a:chOff x="926467" y="5262440"/>
            <a:chExt cx="7456781" cy="1078437"/>
          </a:xfrm>
          <a:solidFill>
            <a:schemeClr val="accent1">
              <a:lumMod val="20000"/>
              <a:lumOff val="80000"/>
            </a:schemeClr>
          </a:solidFill>
        </p:grpSpPr>
        <p:grpSp>
          <p:nvGrpSpPr>
            <p:cNvPr id="46" name="Group 45"/>
            <p:cNvGrpSpPr/>
            <p:nvPr/>
          </p:nvGrpSpPr>
          <p:grpSpPr>
            <a:xfrm>
              <a:off x="926467" y="5262440"/>
              <a:ext cx="6166809" cy="1078437"/>
              <a:chOff x="1105502" y="4887547"/>
              <a:chExt cx="6166809" cy="1078437"/>
            </a:xfrm>
            <a:grpFill/>
          </p:grpSpPr>
          <p:pic>
            <p:nvPicPr>
              <p:cNvPr id="37" name="Picture 36"/>
              <p:cNvPicPr>
                <a:picLocks noChangeAspect="1"/>
              </p:cNvPicPr>
              <p:nvPr/>
            </p:nvPicPr>
            <p:blipFill>
              <a:blip r:embed="rId4"/>
              <a:stretch>
                <a:fillRect/>
              </a:stretch>
            </p:blipFill>
            <p:spPr>
              <a:xfrm>
                <a:off x="1105502" y="5091362"/>
                <a:ext cx="756886" cy="756886"/>
              </a:xfrm>
              <a:prstGeom prst="rect">
                <a:avLst/>
              </a:prstGeom>
              <a:grpFill/>
            </p:spPr>
          </p:pic>
          <p:pic>
            <p:nvPicPr>
              <p:cNvPr id="38" name="Picture 37"/>
              <p:cNvPicPr>
                <a:picLocks noChangeAspect="1"/>
              </p:cNvPicPr>
              <p:nvPr/>
            </p:nvPicPr>
            <p:blipFill>
              <a:blip r:embed="rId5"/>
              <a:stretch>
                <a:fillRect/>
              </a:stretch>
            </p:blipFill>
            <p:spPr>
              <a:xfrm>
                <a:off x="1766053" y="5091362"/>
                <a:ext cx="748383" cy="748383"/>
              </a:xfrm>
              <a:prstGeom prst="rect">
                <a:avLst/>
              </a:prstGeom>
              <a:grpFill/>
            </p:spPr>
          </p:pic>
          <p:pic>
            <p:nvPicPr>
              <p:cNvPr id="39" name="Picture 38"/>
              <p:cNvPicPr>
                <a:picLocks noChangeAspect="1"/>
              </p:cNvPicPr>
              <p:nvPr/>
            </p:nvPicPr>
            <p:blipFill>
              <a:blip r:embed="rId6"/>
              <a:stretch>
                <a:fillRect/>
              </a:stretch>
            </p:blipFill>
            <p:spPr>
              <a:xfrm>
                <a:off x="2412591" y="5091362"/>
                <a:ext cx="670809" cy="670809"/>
              </a:xfrm>
              <a:prstGeom prst="rect">
                <a:avLst/>
              </a:prstGeom>
              <a:grpFill/>
            </p:spPr>
          </p:pic>
          <p:pic>
            <p:nvPicPr>
              <p:cNvPr id="40" name="Picture 39"/>
              <p:cNvPicPr>
                <a:picLocks noChangeAspect="1"/>
              </p:cNvPicPr>
              <p:nvPr/>
            </p:nvPicPr>
            <p:blipFill>
              <a:blip r:embed="rId7"/>
              <a:stretch>
                <a:fillRect/>
              </a:stretch>
            </p:blipFill>
            <p:spPr>
              <a:xfrm>
                <a:off x="3055080" y="5091362"/>
                <a:ext cx="709321" cy="709321"/>
              </a:xfrm>
              <a:prstGeom prst="rect">
                <a:avLst/>
              </a:prstGeom>
              <a:grpFill/>
            </p:spPr>
          </p:pic>
          <p:pic>
            <p:nvPicPr>
              <p:cNvPr id="41" name="Picture 40"/>
              <p:cNvPicPr>
                <a:picLocks noChangeAspect="1"/>
              </p:cNvPicPr>
              <p:nvPr/>
            </p:nvPicPr>
            <p:blipFill>
              <a:blip r:embed="rId8"/>
              <a:stretch>
                <a:fillRect/>
              </a:stretch>
            </p:blipFill>
            <p:spPr>
              <a:xfrm>
                <a:off x="3685766" y="4887547"/>
                <a:ext cx="1078437" cy="1078437"/>
              </a:xfrm>
              <a:prstGeom prst="rect">
                <a:avLst/>
              </a:prstGeom>
              <a:grpFill/>
            </p:spPr>
          </p:pic>
          <p:pic>
            <p:nvPicPr>
              <p:cNvPr id="42" name="Picture 41"/>
              <p:cNvPicPr>
                <a:picLocks noChangeAspect="1"/>
              </p:cNvPicPr>
              <p:nvPr/>
            </p:nvPicPr>
            <p:blipFill>
              <a:blip r:embed="rId9"/>
              <a:stretch>
                <a:fillRect/>
              </a:stretch>
            </p:blipFill>
            <p:spPr>
              <a:xfrm>
                <a:off x="4682406" y="5078008"/>
                <a:ext cx="684163" cy="684163"/>
              </a:xfrm>
              <a:prstGeom prst="rect">
                <a:avLst/>
              </a:prstGeom>
              <a:grpFill/>
            </p:spPr>
          </p:pic>
          <p:pic>
            <p:nvPicPr>
              <p:cNvPr id="43" name="Picture 42"/>
              <p:cNvPicPr>
                <a:picLocks noChangeAspect="1"/>
              </p:cNvPicPr>
              <p:nvPr/>
            </p:nvPicPr>
            <p:blipFill>
              <a:blip r:embed="rId10"/>
              <a:stretch>
                <a:fillRect/>
              </a:stretch>
            </p:blipFill>
            <p:spPr>
              <a:xfrm>
                <a:off x="5245358" y="5055851"/>
                <a:ext cx="780341" cy="780341"/>
              </a:xfrm>
              <a:prstGeom prst="rect">
                <a:avLst/>
              </a:prstGeom>
              <a:grpFill/>
            </p:spPr>
          </p:pic>
          <p:pic>
            <p:nvPicPr>
              <p:cNvPr id="44" name="Picture 43"/>
              <p:cNvPicPr>
                <a:picLocks noChangeAspect="1"/>
              </p:cNvPicPr>
              <p:nvPr/>
            </p:nvPicPr>
            <p:blipFill>
              <a:blip r:embed="rId11"/>
              <a:stretch>
                <a:fillRect/>
              </a:stretch>
            </p:blipFill>
            <p:spPr>
              <a:xfrm>
                <a:off x="5865907" y="5039538"/>
                <a:ext cx="722633" cy="722633"/>
              </a:xfrm>
              <a:prstGeom prst="rect">
                <a:avLst/>
              </a:prstGeom>
              <a:grpFill/>
            </p:spPr>
          </p:pic>
          <p:pic>
            <p:nvPicPr>
              <p:cNvPr id="45" name="Picture 44"/>
              <p:cNvPicPr>
                <a:picLocks noChangeAspect="1"/>
              </p:cNvPicPr>
              <p:nvPr/>
            </p:nvPicPr>
            <p:blipFill>
              <a:blip r:embed="rId12"/>
              <a:stretch>
                <a:fillRect/>
              </a:stretch>
            </p:blipFill>
            <p:spPr>
              <a:xfrm>
                <a:off x="6492018" y="4955337"/>
                <a:ext cx="780293" cy="780293"/>
              </a:xfrm>
              <a:prstGeom prst="rect">
                <a:avLst/>
              </a:prstGeom>
              <a:grpFill/>
            </p:spPr>
          </p:pic>
        </p:grpSp>
        <p:pic>
          <p:nvPicPr>
            <p:cNvPr id="48" name="Picture 47"/>
            <p:cNvPicPr>
              <a:picLocks noChangeAspect="1"/>
            </p:cNvPicPr>
            <p:nvPr/>
          </p:nvPicPr>
          <p:blipFill>
            <a:blip r:embed="rId13"/>
            <a:stretch>
              <a:fillRect/>
            </a:stretch>
          </p:blipFill>
          <p:spPr>
            <a:xfrm>
              <a:off x="6999202" y="5414431"/>
              <a:ext cx="695702" cy="695702"/>
            </a:xfrm>
            <a:prstGeom prst="rect">
              <a:avLst/>
            </a:prstGeom>
            <a:grpFill/>
          </p:spPr>
        </p:pic>
        <p:pic>
          <p:nvPicPr>
            <p:cNvPr id="49" name="Picture 48"/>
            <p:cNvPicPr>
              <a:picLocks noChangeAspect="1"/>
            </p:cNvPicPr>
            <p:nvPr/>
          </p:nvPicPr>
          <p:blipFill>
            <a:blip r:embed="rId14"/>
            <a:stretch>
              <a:fillRect/>
            </a:stretch>
          </p:blipFill>
          <p:spPr>
            <a:xfrm>
              <a:off x="7530867" y="5332938"/>
              <a:ext cx="852381" cy="852381"/>
            </a:xfrm>
            <a:prstGeom prst="rect">
              <a:avLst/>
            </a:prstGeom>
            <a:grpFill/>
          </p:spPr>
        </p:pic>
      </p:grpSp>
      <p:grpSp>
        <p:nvGrpSpPr>
          <p:cNvPr id="58" name="Group 57"/>
          <p:cNvGrpSpPr/>
          <p:nvPr/>
        </p:nvGrpSpPr>
        <p:grpSpPr>
          <a:xfrm>
            <a:off x="541219" y="753102"/>
            <a:ext cx="11581280" cy="1811519"/>
            <a:chOff x="580059" y="1779370"/>
            <a:chExt cx="11581280" cy="1811519"/>
          </a:xfrm>
        </p:grpSpPr>
        <p:pic>
          <p:nvPicPr>
            <p:cNvPr id="16" name="Picture 15"/>
            <p:cNvPicPr>
              <a:picLocks noChangeAspect="1"/>
            </p:cNvPicPr>
            <p:nvPr/>
          </p:nvPicPr>
          <p:blipFill>
            <a:blip r:embed="rId6"/>
            <a:stretch>
              <a:fillRect/>
            </a:stretch>
          </p:blipFill>
          <p:spPr>
            <a:xfrm>
              <a:off x="7654920" y="2224308"/>
              <a:ext cx="670809" cy="670809"/>
            </a:xfrm>
            <a:prstGeom prst="rect">
              <a:avLst/>
            </a:prstGeom>
          </p:spPr>
        </p:pic>
        <p:pic>
          <p:nvPicPr>
            <p:cNvPr id="17" name="Picture 16"/>
            <p:cNvPicPr>
              <a:picLocks noChangeAspect="1"/>
            </p:cNvPicPr>
            <p:nvPr/>
          </p:nvPicPr>
          <p:blipFill>
            <a:blip r:embed="rId7"/>
            <a:stretch>
              <a:fillRect/>
            </a:stretch>
          </p:blipFill>
          <p:spPr>
            <a:xfrm>
              <a:off x="1928100" y="2836723"/>
              <a:ext cx="709321" cy="709321"/>
            </a:xfrm>
            <a:prstGeom prst="rect">
              <a:avLst/>
            </a:prstGeom>
          </p:spPr>
        </p:pic>
        <p:pic>
          <p:nvPicPr>
            <p:cNvPr id="18" name="Picture 17"/>
            <p:cNvPicPr>
              <a:picLocks noChangeAspect="1"/>
            </p:cNvPicPr>
            <p:nvPr/>
          </p:nvPicPr>
          <p:blipFill>
            <a:blip r:embed="rId14"/>
            <a:stretch>
              <a:fillRect/>
            </a:stretch>
          </p:blipFill>
          <p:spPr>
            <a:xfrm>
              <a:off x="3190333" y="2051965"/>
              <a:ext cx="852381" cy="852381"/>
            </a:xfrm>
            <a:prstGeom prst="rect">
              <a:avLst/>
            </a:prstGeom>
          </p:spPr>
        </p:pic>
        <p:pic>
          <p:nvPicPr>
            <p:cNvPr id="19" name="Picture 18"/>
            <p:cNvPicPr>
              <a:picLocks noChangeAspect="1"/>
            </p:cNvPicPr>
            <p:nvPr/>
          </p:nvPicPr>
          <p:blipFill>
            <a:blip r:embed="rId13"/>
            <a:stretch>
              <a:fillRect/>
            </a:stretch>
          </p:blipFill>
          <p:spPr>
            <a:xfrm>
              <a:off x="4814245" y="2495504"/>
              <a:ext cx="695702" cy="695702"/>
            </a:xfrm>
            <a:prstGeom prst="rect">
              <a:avLst/>
            </a:prstGeom>
          </p:spPr>
        </p:pic>
        <p:pic>
          <p:nvPicPr>
            <p:cNvPr id="20" name="Picture 19"/>
            <p:cNvPicPr>
              <a:picLocks noChangeAspect="1"/>
            </p:cNvPicPr>
            <p:nvPr/>
          </p:nvPicPr>
          <p:blipFill>
            <a:blip r:embed="rId10"/>
            <a:stretch>
              <a:fillRect/>
            </a:stretch>
          </p:blipFill>
          <p:spPr>
            <a:xfrm>
              <a:off x="10509407" y="2517304"/>
              <a:ext cx="780341" cy="780341"/>
            </a:xfrm>
            <a:prstGeom prst="rect">
              <a:avLst/>
            </a:prstGeom>
          </p:spPr>
        </p:pic>
        <p:pic>
          <p:nvPicPr>
            <p:cNvPr id="21" name="Picture 20"/>
            <p:cNvPicPr>
              <a:picLocks noChangeAspect="1"/>
            </p:cNvPicPr>
            <p:nvPr/>
          </p:nvPicPr>
          <p:blipFill>
            <a:blip r:embed="rId4"/>
            <a:stretch>
              <a:fillRect/>
            </a:stretch>
          </p:blipFill>
          <p:spPr>
            <a:xfrm>
              <a:off x="580059" y="2464912"/>
              <a:ext cx="756886" cy="756886"/>
            </a:xfrm>
            <a:prstGeom prst="rect">
              <a:avLst/>
            </a:prstGeom>
          </p:spPr>
        </p:pic>
        <p:pic>
          <p:nvPicPr>
            <p:cNvPr id="22" name="Picture 21"/>
            <p:cNvPicPr>
              <a:picLocks noChangeAspect="1"/>
            </p:cNvPicPr>
            <p:nvPr/>
          </p:nvPicPr>
          <p:blipFill>
            <a:blip r:embed="rId5"/>
            <a:stretch>
              <a:fillRect/>
            </a:stretch>
          </p:blipFill>
          <p:spPr>
            <a:xfrm>
              <a:off x="9951734" y="1802866"/>
              <a:ext cx="748383" cy="748383"/>
            </a:xfrm>
            <a:prstGeom prst="rect">
              <a:avLst/>
            </a:prstGeom>
          </p:spPr>
        </p:pic>
        <p:pic>
          <p:nvPicPr>
            <p:cNvPr id="23" name="Picture 22"/>
            <p:cNvPicPr>
              <a:picLocks noChangeAspect="1"/>
            </p:cNvPicPr>
            <p:nvPr/>
          </p:nvPicPr>
          <p:blipFill>
            <a:blip r:embed="rId8"/>
            <a:stretch>
              <a:fillRect/>
            </a:stretch>
          </p:blipFill>
          <p:spPr>
            <a:xfrm>
              <a:off x="5398850" y="2495504"/>
              <a:ext cx="1078437" cy="1078437"/>
            </a:xfrm>
            <a:prstGeom prst="rect">
              <a:avLst/>
            </a:prstGeom>
          </p:spPr>
        </p:pic>
        <p:pic>
          <p:nvPicPr>
            <p:cNvPr id="24" name="Picture 23"/>
            <p:cNvPicPr>
              <a:picLocks noChangeAspect="1"/>
            </p:cNvPicPr>
            <p:nvPr/>
          </p:nvPicPr>
          <p:blipFill>
            <a:blip r:embed="rId8"/>
            <a:stretch>
              <a:fillRect/>
            </a:stretch>
          </p:blipFill>
          <p:spPr>
            <a:xfrm>
              <a:off x="1226835" y="2086248"/>
              <a:ext cx="1078437" cy="1078437"/>
            </a:xfrm>
            <a:prstGeom prst="rect">
              <a:avLst/>
            </a:prstGeom>
          </p:spPr>
        </p:pic>
        <p:pic>
          <p:nvPicPr>
            <p:cNvPr id="25" name="Picture 24"/>
            <p:cNvPicPr>
              <a:picLocks noChangeAspect="1"/>
            </p:cNvPicPr>
            <p:nvPr/>
          </p:nvPicPr>
          <p:blipFill>
            <a:blip r:embed="rId8"/>
            <a:stretch>
              <a:fillRect/>
            </a:stretch>
          </p:blipFill>
          <p:spPr>
            <a:xfrm>
              <a:off x="8694219" y="2451169"/>
              <a:ext cx="1078437" cy="1078437"/>
            </a:xfrm>
            <a:prstGeom prst="rect">
              <a:avLst/>
            </a:prstGeom>
          </p:spPr>
        </p:pic>
        <p:pic>
          <p:nvPicPr>
            <p:cNvPr id="26" name="Picture 25"/>
            <p:cNvPicPr>
              <a:picLocks noChangeAspect="1"/>
            </p:cNvPicPr>
            <p:nvPr/>
          </p:nvPicPr>
          <p:blipFill>
            <a:blip r:embed="rId8"/>
            <a:stretch>
              <a:fillRect/>
            </a:stretch>
          </p:blipFill>
          <p:spPr>
            <a:xfrm>
              <a:off x="11082902" y="1870439"/>
              <a:ext cx="1078437" cy="1078437"/>
            </a:xfrm>
            <a:prstGeom prst="rect">
              <a:avLst/>
            </a:prstGeom>
          </p:spPr>
        </p:pic>
        <p:pic>
          <p:nvPicPr>
            <p:cNvPr id="27" name="Picture 26"/>
            <p:cNvPicPr>
              <a:picLocks noChangeAspect="1"/>
            </p:cNvPicPr>
            <p:nvPr/>
          </p:nvPicPr>
          <p:blipFill>
            <a:blip r:embed="rId8"/>
            <a:stretch>
              <a:fillRect/>
            </a:stretch>
          </p:blipFill>
          <p:spPr>
            <a:xfrm>
              <a:off x="8195488" y="1889164"/>
              <a:ext cx="1078437" cy="1078437"/>
            </a:xfrm>
            <a:prstGeom prst="rect">
              <a:avLst/>
            </a:prstGeom>
          </p:spPr>
        </p:pic>
        <p:pic>
          <p:nvPicPr>
            <p:cNvPr id="28" name="Picture 27"/>
            <p:cNvPicPr>
              <a:picLocks noChangeAspect="1"/>
            </p:cNvPicPr>
            <p:nvPr/>
          </p:nvPicPr>
          <p:blipFill>
            <a:blip r:embed="rId10"/>
            <a:stretch>
              <a:fillRect/>
            </a:stretch>
          </p:blipFill>
          <p:spPr>
            <a:xfrm>
              <a:off x="6366465" y="2169541"/>
              <a:ext cx="780341" cy="780341"/>
            </a:xfrm>
            <a:prstGeom prst="rect">
              <a:avLst/>
            </a:prstGeom>
          </p:spPr>
        </p:pic>
        <p:pic>
          <p:nvPicPr>
            <p:cNvPr id="29" name="Picture 28"/>
            <p:cNvPicPr>
              <a:picLocks noChangeAspect="1"/>
            </p:cNvPicPr>
            <p:nvPr/>
          </p:nvPicPr>
          <p:blipFill>
            <a:blip r:embed="rId10"/>
            <a:stretch>
              <a:fillRect/>
            </a:stretch>
          </p:blipFill>
          <p:spPr>
            <a:xfrm>
              <a:off x="10692731" y="1779370"/>
              <a:ext cx="780341" cy="780341"/>
            </a:xfrm>
            <a:prstGeom prst="rect">
              <a:avLst/>
            </a:prstGeom>
          </p:spPr>
        </p:pic>
        <p:pic>
          <p:nvPicPr>
            <p:cNvPr id="30" name="Picture 29"/>
            <p:cNvPicPr>
              <a:picLocks noChangeAspect="1"/>
            </p:cNvPicPr>
            <p:nvPr/>
          </p:nvPicPr>
          <p:blipFill>
            <a:blip r:embed="rId6"/>
            <a:stretch>
              <a:fillRect/>
            </a:stretch>
          </p:blipFill>
          <p:spPr>
            <a:xfrm>
              <a:off x="7045502" y="2545082"/>
              <a:ext cx="670809" cy="670809"/>
            </a:xfrm>
            <a:prstGeom prst="rect">
              <a:avLst/>
            </a:prstGeom>
          </p:spPr>
        </p:pic>
        <p:pic>
          <p:nvPicPr>
            <p:cNvPr id="31" name="Picture 30"/>
            <p:cNvPicPr>
              <a:picLocks noChangeAspect="1"/>
            </p:cNvPicPr>
            <p:nvPr/>
          </p:nvPicPr>
          <p:blipFill>
            <a:blip r:embed="rId5"/>
            <a:stretch>
              <a:fillRect/>
            </a:stretch>
          </p:blipFill>
          <p:spPr>
            <a:xfrm>
              <a:off x="643479" y="1877083"/>
              <a:ext cx="748383" cy="748383"/>
            </a:xfrm>
            <a:prstGeom prst="rect">
              <a:avLst/>
            </a:prstGeom>
          </p:spPr>
        </p:pic>
        <p:pic>
          <p:nvPicPr>
            <p:cNvPr id="32" name="Picture 31"/>
            <p:cNvPicPr>
              <a:picLocks noChangeAspect="1"/>
            </p:cNvPicPr>
            <p:nvPr/>
          </p:nvPicPr>
          <p:blipFill>
            <a:blip r:embed="rId5"/>
            <a:stretch>
              <a:fillRect/>
            </a:stretch>
          </p:blipFill>
          <p:spPr>
            <a:xfrm>
              <a:off x="5312442" y="1979936"/>
              <a:ext cx="748383" cy="748383"/>
            </a:xfrm>
            <a:prstGeom prst="rect">
              <a:avLst/>
            </a:prstGeom>
          </p:spPr>
        </p:pic>
        <p:pic>
          <p:nvPicPr>
            <p:cNvPr id="33" name="Picture 32"/>
            <p:cNvPicPr>
              <a:picLocks noChangeAspect="1"/>
            </p:cNvPicPr>
            <p:nvPr/>
          </p:nvPicPr>
          <p:blipFill>
            <a:blip r:embed="rId9"/>
            <a:stretch>
              <a:fillRect/>
            </a:stretch>
          </p:blipFill>
          <p:spPr>
            <a:xfrm>
              <a:off x="2305272" y="2113282"/>
              <a:ext cx="684163" cy="684163"/>
            </a:xfrm>
            <a:prstGeom prst="rect">
              <a:avLst/>
            </a:prstGeom>
          </p:spPr>
        </p:pic>
        <p:pic>
          <p:nvPicPr>
            <p:cNvPr id="34" name="Picture 33"/>
            <p:cNvPicPr>
              <a:picLocks noChangeAspect="1"/>
            </p:cNvPicPr>
            <p:nvPr/>
          </p:nvPicPr>
          <p:blipFill>
            <a:blip r:embed="rId13"/>
            <a:stretch>
              <a:fillRect/>
            </a:stretch>
          </p:blipFill>
          <p:spPr>
            <a:xfrm>
              <a:off x="9357363" y="2197231"/>
              <a:ext cx="695702" cy="695702"/>
            </a:xfrm>
            <a:prstGeom prst="rect">
              <a:avLst/>
            </a:prstGeom>
          </p:spPr>
        </p:pic>
        <p:pic>
          <p:nvPicPr>
            <p:cNvPr id="35" name="Picture 34"/>
            <p:cNvPicPr>
              <a:picLocks noChangeAspect="1"/>
            </p:cNvPicPr>
            <p:nvPr/>
          </p:nvPicPr>
          <p:blipFill>
            <a:blip r:embed="rId12"/>
            <a:stretch>
              <a:fillRect/>
            </a:stretch>
          </p:blipFill>
          <p:spPr>
            <a:xfrm>
              <a:off x="9626145" y="2810596"/>
              <a:ext cx="780293" cy="780293"/>
            </a:xfrm>
            <a:prstGeom prst="rect">
              <a:avLst/>
            </a:prstGeom>
          </p:spPr>
        </p:pic>
        <p:pic>
          <p:nvPicPr>
            <p:cNvPr id="36" name="Picture 35"/>
            <p:cNvPicPr>
              <a:picLocks noChangeAspect="1"/>
            </p:cNvPicPr>
            <p:nvPr/>
          </p:nvPicPr>
          <p:blipFill>
            <a:blip r:embed="rId11"/>
            <a:stretch>
              <a:fillRect/>
            </a:stretch>
          </p:blipFill>
          <p:spPr>
            <a:xfrm>
              <a:off x="3522482" y="2731548"/>
              <a:ext cx="722633" cy="722633"/>
            </a:xfrm>
            <a:prstGeom prst="rect">
              <a:avLst/>
            </a:prstGeom>
          </p:spPr>
        </p:pic>
        <p:pic>
          <p:nvPicPr>
            <p:cNvPr id="51" name="Picture 50"/>
            <p:cNvPicPr>
              <a:picLocks noChangeAspect="1"/>
            </p:cNvPicPr>
            <p:nvPr/>
          </p:nvPicPr>
          <p:blipFill>
            <a:blip r:embed="rId10"/>
            <a:stretch>
              <a:fillRect/>
            </a:stretch>
          </p:blipFill>
          <p:spPr>
            <a:xfrm>
              <a:off x="4181365" y="2653756"/>
              <a:ext cx="780341" cy="780341"/>
            </a:xfrm>
            <a:prstGeom prst="rect">
              <a:avLst/>
            </a:prstGeom>
          </p:spPr>
        </p:pic>
        <p:pic>
          <p:nvPicPr>
            <p:cNvPr id="52" name="Picture 51"/>
            <p:cNvPicPr>
              <a:picLocks noChangeAspect="1"/>
            </p:cNvPicPr>
            <p:nvPr/>
          </p:nvPicPr>
          <p:blipFill>
            <a:blip r:embed="rId6"/>
            <a:stretch>
              <a:fillRect/>
            </a:stretch>
          </p:blipFill>
          <p:spPr>
            <a:xfrm>
              <a:off x="4005151" y="2051965"/>
              <a:ext cx="670809" cy="670809"/>
            </a:xfrm>
            <a:prstGeom prst="rect">
              <a:avLst/>
            </a:prstGeom>
          </p:spPr>
        </p:pic>
        <p:pic>
          <p:nvPicPr>
            <p:cNvPr id="53" name="Picture 52"/>
            <p:cNvPicPr>
              <a:picLocks noChangeAspect="1"/>
            </p:cNvPicPr>
            <p:nvPr/>
          </p:nvPicPr>
          <p:blipFill>
            <a:blip r:embed="rId8"/>
            <a:stretch>
              <a:fillRect/>
            </a:stretch>
          </p:blipFill>
          <p:spPr>
            <a:xfrm>
              <a:off x="2527251" y="2432986"/>
              <a:ext cx="1078437" cy="1078437"/>
            </a:xfrm>
            <a:prstGeom prst="rect">
              <a:avLst/>
            </a:prstGeom>
          </p:spPr>
        </p:pic>
      </p:grpSp>
      <p:sp>
        <p:nvSpPr>
          <p:cNvPr id="55" name="Donut 54"/>
          <p:cNvSpPr/>
          <p:nvPr/>
        </p:nvSpPr>
        <p:spPr>
          <a:xfrm>
            <a:off x="2966982" y="2747501"/>
            <a:ext cx="776428" cy="730498"/>
          </a:xfrm>
          <a:prstGeom prst="donut">
            <a:avLst>
              <a:gd name="adj" fmla="val 33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onut 55"/>
          <p:cNvSpPr/>
          <p:nvPr/>
        </p:nvSpPr>
        <p:spPr>
          <a:xfrm>
            <a:off x="5725051" y="2683345"/>
            <a:ext cx="864983" cy="844497"/>
          </a:xfrm>
          <a:prstGeom prst="donut">
            <a:avLst>
              <a:gd name="adj" fmla="val 33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onut 56"/>
          <p:cNvSpPr/>
          <p:nvPr/>
        </p:nvSpPr>
        <p:spPr>
          <a:xfrm>
            <a:off x="8342556" y="2577933"/>
            <a:ext cx="914400" cy="914400"/>
          </a:xfrm>
          <a:prstGeom prst="donut">
            <a:avLst>
              <a:gd name="adj" fmla="val 33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59" name="TextBox 58"/>
              <p:cNvSpPr txBox="1"/>
              <p:nvPr/>
            </p:nvSpPr>
            <p:spPr>
              <a:xfrm>
                <a:off x="407900" y="3508503"/>
                <a:ext cx="4065985" cy="1477328"/>
              </a:xfrm>
              <a:prstGeom prst="rect">
                <a:avLst/>
              </a:prstGeom>
              <a:noFill/>
            </p:spPr>
            <p:txBody>
              <a:bodyPr wrap="none" rtlCol="0">
                <a:spAutoFit/>
              </a:bodyPr>
              <a:lstStyle/>
              <a:p>
                <a:r>
                  <a:rPr lang="en-US" u="sng" dirty="0" smtClean="0">
                    <a:solidFill>
                      <a:srgbClr val="C00000"/>
                    </a:solidFill>
                  </a:rPr>
                  <a:t>Example application:</a:t>
                </a:r>
              </a:p>
              <a:p>
                <a:r>
                  <a:rPr lang="en-US" dirty="0" smtClean="0"/>
                  <a:t>Data: all search queries issued</a:t>
                </a:r>
              </a:p>
              <a:p>
                <a14:m>
                  <m:oMath xmlns:m="http://schemas.openxmlformats.org/officeDocument/2006/math">
                    <m:r>
                      <a:rPr lang="en-US" i="1" dirty="0" smtClean="0">
                        <a:solidFill>
                          <a:srgbClr val="C00000"/>
                        </a:solidFill>
                        <a:latin typeface="Cambria Math" charset="0"/>
                      </a:rPr>
                      <m:t>𝑄</m:t>
                    </m:r>
                  </m:oMath>
                </a14:m>
                <a:r>
                  <a:rPr lang="en-US" dirty="0" smtClean="0"/>
                  <a:t>:  distinct queries from users in NY</a:t>
                </a:r>
              </a:p>
              <a:p>
                <a14:m>
                  <m:oMath xmlns:m="http://schemas.openxmlformats.org/officeDocument/2006/math">
                    <m:r>
                      <a:rPr lang="en-US" i="1" dirty="0" smtClean="0">
                        <a:solidFill>
                          <a:srgbClr val="C00000"/>
                        </a:solidFill>
                        <a:latin typeface="Cambria Math" charset="0"/>
                      </a:rPr>
                      <m:t>𝑄</m:t>
                    </m:r>
                  </m:oMath>
                </a14:m>
                <a:r>
                  <a:rPr lang="en-US" dirty="0" smtClean="0"/>
                  <a:t>:  distinct queries about sports</a:t>
                </a:r>
              </a:p>
              <a:p>
                <a14:m>
                  <m:oMath xmlns:m="http://schemas.openxmlformats.org/officeDocument/2006/math">
                    <m:r>
                      <a:rPr lang="en-US" i="1" dirty="0" smtClean="0">
                        <a:solidFill>
                          <a:srgbClr val="C00000"/>
                        </a:solidFill>
                        <a:latin typeface="Cambria Math" charset="0"/>
                      </a:rPr>
                      <m:t>𝑄</m:t>
                    </m:r>
                  </m:oMath>
                </a14:m>
                <a:r>
                  <a:rPr lang="en-US" dirty="0" smtClean="0"/>
                  <a:t>:  distinct queries from NY about sports </a:t>
                </a:r>
                <a:endParaRPr lang="en-US" dirty="0"/>
              </a:p>
            </p:txBody>
          </p:sp>
        </mc:Choice>
        <mc:Fallback xmlns="">
          <p:sp>
            <p:nvSpPr>
              <p:cNvPr id="59" name="TextBox 58"/>
              <p:cNvSpPr txBox="1">
                <a:spLocks noRot="1" noChangeAspect="1" noMove="1" noResize="1" noEditPoints="1" noAdjustHandles="1" noChangeArrowheads="1" noChangeShapeType="1" noTextEdit="1"/>
              </p:cNvSpPr>
              <p:nvPr/>
            </p:nvSpPr>
            <p:spPr>
              <a:xfrm>
                <a:off x="407900" y="3508503"/>
                <a:ext cx="4065985" cy="1477328"/>
              </a:xfrm>
              <a:prstGeom prst="rect">
                <a:avLst/>
              </a:prstGeom>
              <a:blipFill rotWithShape="0">
                <a:blip r:embed="rId15"/>
                <a:stretch>
                  <a:fillRect l="-1349" t="-2479" r="-150" b="-57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5931892" y="3634299"/>
                <a:ext cx="4039183" cy="1200329"/>
              </a:xfrm>
              <a:prstGeom prst="rect">
                <a:avLst/>
              </a:prstGeom>
              <a:noFill/>
            </p:spPr>
            <p:txBody>
              <a:bodyPr wrap="none" rtlCol="0">
                <a:spAutoFit/>
              </a:bodyPr>
              <a:lstStyle/>
              <a:p>
                <a:r>
                  <a:rPr lang="en-US" u="sng" dirty="0" smtClean="0">
                    <a:solidFill>
                      <a:srgbClr val="C00000"/>
                    </a:solidFill>
                  </a:rPr>
                  <a:t>Example application:</a:t>
                </a:r>
              </a:p>
              <a:p>
                <a:r>
                  <a:rPr lang="en-US" dirty="0" smtClean="0"/>
                  <a:t>Data: interactions of users with a service </a:t>
                </a:r>
              </a:p>
              <a:p>
                <a14:m>
                  <m:oMath xmlns:m="http://schemas.openxmlformats.org/officeDocument/2006/math">
                    <m:r>
                      <a:rPr lang="en-US" i="1" dirty="0" smtClean="0">
                        <a:solidFill>
                          <a:srgbClr val="C00000"/>
                        </a:solidFill>
                        <a:latin typeface="Cambria Math" charset="0"/>
                      </a:rPr>
                      <m:t>𝑄</m:t>
                    </m:r>
                  </m:oMath>
                </a14:m>
                <a:r>
                  <a:rPr lang="en-US" dirty="0" smtClean="0"/>
                  <a:t>:  distinct users from NY</a:t>
                </a:r>
              </a:p>
              <a:p>
                <a14:m>
                  <m:oMath xmlns:m="http://schemas.openxmlformats.org/officeDocument/2006/math">
                    <m:r>
                      <a:rPr lang="en-US" i="1" dirty="0" smtClean="0">
                        <a:solidFill>
                          <a:srgbClr val="C00000"/>
                        </a:solidFill>
                        <a:latin typeface="Cambria Math" charset="0"/>
                      </a:rPr>
                      <m:t>𝑄</m:t>
                    </m:r>
                  </m:oMath>
                </a14:m>
                <a:r>
                  <a:rPr lang="en-US" dirty="0" smtClean="0"/>
                  <a:t>:  distinct users of certain demographic </a:t>
                </a:r>
                <a:endParaRPr lang="en-US" dirty="0"/>
              </a:p>
            </p:txBody>
          </p:sp>
        </mc:Choice>
        <mc:Fallback xmlns="">
          <p:sp>
            <p:nvSpPr>
              <p:cNvPr id="60" name="TextBox 59"/>
              <p:cNvSpPr txBox="1">
                <a:spLocks noRot="1" noChangeAspect="1" noMove="1" noResize="1" noEditPoints="1" noAdjustHandles="1" noChangeArrowheads="1" noChangeShapeType="1" noTextEdit="1"/>
              </p:cNvSpPr>
              <p:nvPr/>
            </p:nvSpPr>
            <p:spPr>
              <a:xfrm>
                <a:off x="5931892" y="3634299"/>
                <a:ext cx="4039183" cy="1200329"/>
              </a:xfrm>
              <a:prstGeom prst="rect">
                <a:avLst/>
              </a:prstGeom>
              <a:blipFill rotWithShape="0">
                <a:blip r:embed="rId16"/>
                <a:stretch>
                  <a:fillRect l="-1207" t="-2538" r="-302" b="-71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Content Placeholder 2"/>
              <p:cNvSpPr txBox="1">
                <a:spLocks/>
              </p:cNvSpPr>
              <p:nvPr/>
            </p:nvSpPr>
            <p:spPr>
              <a:xfrm>
                <a:off x="727050" y="5118054"/>
                <a:ext cx="11487188" cy="1237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u="sng" dirty="0" smtClean="0">
                    <a:solidFill>
                      <a:schemeClr val="accent5"/>
                    </a:solidFill>
                  </a:rPr>
                  <a:t>Schemes:</a:t>
                </a:r>
              </a:p>
              <a:p>
                <a:pPr>
                  <a:buFont typeface="Wingdings" charset="2"/>
                  <a:buChar char="§"/>
                </a:pPr>
                <a:r>
                  <a:rPr lang="en-US" sz="2000" dirty="0" smtClean="0">
                    <a:solidFill>
                      <a:srgbClr val="C00000"/>
                    </a:solidFill>
                  </a:rPr>
                  <a:t>Naïve: </a:t>
                </a:r>
                <a:r>
                  <a:rPr lang="en-US" sz="2000" dirty="0" smtClean="0"/>
                  <a:t>Aggregate (dictionary of distinct keys), then sample.   </a:t>
                </a:r>
                <a:r>
                  <a:rPr lang="en-US" sz="2000" b="1" dirty="0" smtClean="0">
                    <a:solidFill>
                      <a:schemeClr val="accent5"/>
                    </a:solidFill>
                  </a:rPr>
                  <a:t>structure size </a:t>
                </a:r>
                <a14:m>
                  <m:oMath xmlns:m="http://schemas.openxmlformats.org/officeDocument/2006/math">
                    <m:r>
                      <a:rPr lang="en-US" sz="2000" b="1" i="1">
                        <a:solidFill>
                          <a:schemeClr val="accent5"/>
                        </a:solidFill>
                        <a:latin typeface="Cambria Math" charset="0"/>
                      </a:rPr>
                      <m:t>∝ </m:t>
                    </m:r>
                  </m:oMath>
                </a14:m>
                <a:r>
                  <a:rPr lang="en-US" sz="2000" b="1" dirty="0" smtClean="0">
                    <a:solidFill>
                      <a:schemeClr val="accent5"/>
                    </a:solidFill>
                  </a:rPr>
                  <a:t>#distinct keys</a:t>
                </a:r>
              </a:p>
              <a:p>
                <a:pPr>
                  <a:buFont typeface="Wingdings" charset="2"/>
                  <a:buChar char="§"/>
                </a:pPr>
                <a:r>
                  <a:rPr lang="en-US" sz="2000" dirty="0" smtClean="0">
                    <a:solidFill>
                      <a:srgbClr val="C00000"/>
                    </a:solidFill>
                  </a:rPr>
                  <a:t>We want </a:t>
                </a:r>
                <a:r>
                  <a:rPr lang="en-US" sz="2000" dirty="0" err="1" smtClean="0"/>
                  <a:t>composable</a:t>
                </a:r>
                <a:r>
                  <a:rPr lang="en-US" sz="2000" dirty="0"/>
                  <a:t> </a:t>
                </a:r>
                <a:r>
                  <a:rPr lang="en-US" sz="2000" dirty="0" smtClean="0"/>
                  <a:t>structure.  </a:t>
                </a:r>
                <a:r>
                  <a:rPr lang="en-US" sz="2000" b="1" dirty="0" smtClean="0">
                    <a:solidFill>
                      <a:schemeClr val="accent5"/>
                    </a:solidFill>
                  </a:rPr>
                  <a:t>structure size </a:t>
                </a:r>
                <a14:m>
                  <m:oMath xmlns:m="http://schemas.openxmlformats.org/officeDocument/2006/math">
                    <m:r>
                      <a:rPr lang="en-US" sz="2000" b="1" i="1">
                        <a:solidFill>
                          <a:schemeClr val="accent5"/>
                        </a:solidFill>
                        <a:latin typeface="Cambria Math" charset="0"/>
                      </a:rPr>
                      <m:t>∝ </m:t>
                    </m:r>
                  </m:oMath>
                </a14:m>
                <a:r>
                  <a:rPr lang="en-US" sz="2000" b="1" dirty="0">
                    <a:solidFill>
                      <a:schemeClr val="accent5"/>
                    </a:solidFill>
                  </a:rPr>
                  <a:t>sample size </a:t>
                </a:r>
                <a14:m>
                  <m:oMath xmlns:m="http://schemas.openxmlformats.org/officeDocument/2006/math">
                    <m:r>
                      <a:rPr lang="en-US" sz="2000" b="1" i="1" dirty="0">
                        <a:solidFill>
                          <a:schemeClr val="accent5"/>
                        </a:solidFill>
                        <a:latin typeface="Cambria Math" charset="0"/>
                      </a:rPr>
                      <m:t>𝒌</m:t>
                    </m:r>
                  </m:oMath>
                </a14:m>
                <a:endParaRPr lang="en-US" sz="2000" b="1" dirty="0" smtClean="0">
                  <a:solidFill>
                    <a:schemeClr val="accent5"/>
                  </a:solidFill>
                </a:endParaRPr>
              </a:p>
            </p:txBody>
          </p:sp>
        </mc:Choice>
        <mc:Fallback xmlns="">
          <p:sp>
            <p:nvSpPr>
              <p:cNvPr id="61" name="Content Placeholder 2"/>
              <p:cNvSpPr txBox="1">
                <a:spLocks noRot="1" noChangeAspect="1" noMove="1" noResize="1" noEditPoints="1" noAdjustHandles="1" noChangeArrowheads="1" noChangeShapeType="1" noTextEdit="1"/>
              </p:cNvSpPr>
              <p:nvPr/>
            </p:nvSpPr>
            <p:spPr>
              <a:xfrm>
                <a:off x="727050" y="5118054"/>
                <a:ext cx="11487188" cy="1237503"/>
              </a:xfrm>
              <a:prstGeom prst="rect">
                <a:avLst/>
              </a:prstGeom>
              <a:blipFill rotWithShape="0">
                <a:blip r:embed="rId17"/>
                <a:stretch>
                  <a:fillRect l="-531" t="-5419" b="-34975"/>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11</a:t>
            </a:fld>
            <a:endParaRPr lang="en-US"/>
          </a:p>
        </p:txBody>
      </p:sp>
    </p:spTree>
    <p:extLst>
      <p:ext uri="{BB962C8B-B14F-4D97-AF65-F5344CB8AC3E}">
        <p14:creationId xmlns:p14="http://schemas.microsoft.com/office/powerpoint/2010/main" val="65094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checkerboard(across)">
                                      <p:cBhvr>
                                        <p:cTn id="17" dur="500"/>
                                        <p:tgtEl>
                                          <p:spTgt spid="55"/>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checkerboard(across)">
                                      <p:cBhvr>
                                        <p:cTn id="20" dur="500"/>
                                        <p:tgtEl>
                                          <p:spTgt spid="56"/>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checkerboard(across)">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5" grpId="0" animBg="1"/>
      <p:bldP spid="56" grpId="0" animBg="1"/>
      <p:bldP spid="57" grpId="0" animBg="1"/>
      <p:bldP spid="59" grpId="0"/>
      <p:bldP spid="60" grpId="0"/>
      <p:bldP spid="6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15" y="365126"/>
            <a:ext cx="11487189" cy="807024"/>
          </a:xfrm>
        </p:spPr>
        <p:txBody>
          <a:bodyPr>
            <a:normAutofit/>
          </a:bodyPr>
          <a:lstStyle/>
          <a:p>
            <a:r>
              <a:rPr lang="en-US" dirty="0" smtClean="0"/>
              <a:t>”bottom-k” </a:t>
            </a:r>
            <a:r>
              <a:rPr lang="en-US" dirty="0" smtClean="0">
                <a:solidFill>
                  <a:srgbClr val="FF0000"/>
                </a:solidFill>
              </a:rPr>
              <a:t>distinct</a:t>
            </a:r>
            <a:r>
              <a:rPr lang="en-US" dirty="0" smtClean="0"/>
              <a:t> sampling</a:t>
            </a:r>
            <a:endParaRPr lang="en-US" dirty="0"/>
          </a:p>
        </p:txBody>
      </p:sp>
      <mc:AlternateContent xmlns:mc="http://schemas.openxmlformats.org/markup-compatibility/2006" xmlns:a14="http://schemas.microsoft.com/office/drawing/2010/main">
        <mc:Choice Requires="a14">
          <p:sp>
            <p:nvSpPr>
              <p:cNvPr id="14" name="Content Placeholder 2"/>
              <p:cNvSpPr txBox="1">
                <a:spLocks/>
              </p:cNvSpPr>
              <p:nvPr/>
            </p:nvSpPr>
            <p:spPr>
              <a:xfrm>
                <a:off x="317157" y="1198923"/>
                <a:ext cx="7379043" cy="527049"/>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smtClean="0"/>
                  <a:t>Initialize</a:t>
                </a:r>
                <a:r>
                  <a:rPr lang="en-US" sz="2400" u="sng" dirty="0" smtClean="0"/>
                  <a:t>:</a:t>
                </a:r>
                <a:r>
                  <a:rPr lang="en-US" sz="2400" dirty="0" smtClean="0"/>
                  <a:t> </a:t>
                </a:r>
                <a:r>
                  <a:rPr lang="en-US" sz="2400" dirty="0"/>
                  <a:t>E</a:t>
                </a:r>
                <a:r>
                  <a:rPr lang="en-US" sz="2400" dirty="0" smtClean="0"/>
                  <a:t>mpty set  </a:t>
                </a:r>
                <a14:m>
                  <m:oMath xmlns:m="http://schemas.openxmlformats.org/officeDocument/2006/math">
                    <m:r>
                      <a:rPr lang="en-US" sz="2400" b="0" i="1" smtClean="0">
                        <a:solidFill>
                          <a:srgbClr val="7030A0"/>
                        </a:solidFill>
                        <a:latin typeface="Cambria Math" charset="0"/>
                      </a:rPr>
                      <m:t>𝑆</m:t>
                    </m:r>
                  </m:oMath>
                </a14:m>
                <a:r>
                  <a:rPr lang="en-US" sz="2400" dirty="0" smtClean="0"/>
                  <a:t>  that can hold at most </a:t>
                </a:r>
                <a14:m>
                  <m:oMath xmlns:m="http://schemas.openxmlformats.org/officeDocument/2006/math">
                    <m:r>
                      <a:rPr lang="en-US" sz="2400" i="1">
                        <a:latin typeface="Cambria Math"/>
                      </a:rPr>
                      <m:t>𝑘</m:t>
                    </m:r>
                  </m:oMath>
                </a14:m>
                <a:r>
                  <a:rPr lang="en-US" sz="2400" dirty="0" smtClean="0"/>
                  <a:t> elements</a:t>
                </a:r>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317157" y="1198923"/>
                <a:ext cx="7379043" cy="527049"/>
              </a:xfrm>
              <a:prstGeom prst="rect">
                <a:avLst/>
              </a:prstGeom>
              <a:blipFill rotWithShape="0">
                <a:blip r:embed="rId3"/>
                <a:stretch>
                  <a:fillRect l="-1239" t="-9302"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2"/>
              <p:cNvSpPr txBox="1">
                <a:spLocks/>
              </p:cNvSpPr>
              <p:nvPr/>
            </p:nvSpPr>
            <p:spPr>
              <a:xfrm>
                <a:off x="286265" y="2970026"/>
                <a:ext cx="8686800" cy="2117985"/>
              </a:xfrm>
              <a:prstGeom prst="rect">
                <a:avLst/>
              </a:prstGeom>
              <a:solidFill>
                <a:schemeClr val="accent1">
                  <a:alpha val="1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r>
                      <a:rPr lang="en-US" sz="2400" b="0" i="1" smtClean="0">
                        <a:solidFill>
                          <a:schemeClr val="tx2"/>
                        </a:solidFill>
                        <a:latin typeface="Cambria Math" charset="0"/>
                      </a:rPr>
                      <m:t>h</m:t>
                    </m:r>
                    <m:d>
                      <m:dPr>
                        <m:ctrlPr>
                          <a:rPr lang="en-US" sz="2400" i="1">
                            <a:solidFill>
                              <a:schemeClr val="tx2"/>
                            </a:solidFill>
                            <a:latin typeface="Cambria Math" charset="0"/>
                          </a:rPr>
                        </m:ctrlPr>
                      </m:dPr>
                      <m:e>
                        <m:r>
                          <a:rPr lang="en-US" sz="2400" i="1" smtClean="0">
                            <a:solidFill>
                              <a:srgbClr val="C00000"/>
                            </a:solidFill>
                            <a:latin typeface="Cambria Math" charset="0"/>
                          </a:rPr>
                          <m:t>𝑥</m:t>
                        </m:r>
                      </m:e>
                    </m:d>
                    <m:r>
                      <a:rPr lang="en-US" sz="2400" i="1">
                        <a:solidFill>
                          <a:schemeClr val="tx2"/>
                        </a:solidFill>
                        <a:latin typeface="Cambria Math" charset="0"/>
                      </a:rPr>
                      <m:t>∼</m:t>
                    </m:r>
                    <m:r>
                      <a:rPr lang="en-US" sz="2400" i="1">
                        <a:solidFill>
                          <a:schemeClr val="tx2"/>
                        </a:solidFill>
                        <a:latin typeface="Cambria Math" charset="0"/>
                      </a:rPr>
                      <m:t>𝑈</m:t>
                    </m:r>
                    <m:r>
                      <a:rPr lang="en-US" sz="2400" i="1">
                        <a:solidFill>
                          <a:schemeClr val="tx2"/>
                        </a:solidFill>
                        <a:latin typeface="Cambria Math" charset="0"/>
                      </a:rPr>
                      <m:t>[0,1</m:t>
                    </m:r>
                    <m:r>
                      <a:rPr lang="en-US" sz="2400" b="0" i="0" smtClean="0">
                        <a:solidFill>
                          <a:schemeClr val="tx2"/>
                        </a:solidFill>
                        <a:latin typeface="Cambria Math" charset="0"/>
                      </a:rPr>
                      <m:t>]</m:t>
                    </m:r>
                  </m:oMath>
                </a14:m>
                <a:r>
                  <a:rPr lang="en-US" sz="2400" dirty="0" smtClean="0"/>
                  <a:t>: </a:t>
                </a:r>
                <a:r>
                  <a:rPr lang="en-US" sz="2400" dirty="0"/>
                  <a:t>independent </a:t>
                </a:r>
                <a:r>
                  <a:rPr lang="en-US" sz="2400" dirty="0" smtClean="0"/>
                  <a:t>random </a:t>
                </a:r>
                <a:r>
                  <a:rPr lang="en-US" sz="2400" dirty="0" smtClean="0">
                    <a:solidFill>
                      <a:srgbClr val="FF0000"/>
                    </a:solidFill>
                  </a:rPr>
                  <a:t>hash</a:t>
                </a:r>
                <a:r>
                  <a:rPr lang="en-US" sz="2400" dirty="0" smtClean="0"/>
                  <a:t> function applied to </a:t>
                </a:r>
                <a:r>
                  <a:rPr lang="en-US" sz="2400" dirty="0" smtClean="0">
                    <a:solidFill>
                      <a:srgbClr val="FF0000"/>
                    </a:solidFill>
                  </a:rPr>
                  <a:t>keys</a:t>
                </a:r>
                <a:endParaRPr lang="en-US" sz="2400" b="1" u="sng" dirty="0" smtClean="0">
                  <a:solidFill>
                    <a:srgbClr val="FF0000"/>
                  </a:solidFill>
                </a:endParaRPr>
              </a:p>
              <a:p>
                <a:pPr marL="0" indent="0">
                  <a:buNone/>
                </a:pPr>
                <a:r>
                  <a:rPr lang="en-US" sz="2400" b="1" u="sng" dirty="0" smtClean="0"/>
                  <a:t>Process element </a:t>
                </a:r>
                <a14:m>
                  <m:oMath xmlns:m="http://schemas.openxmlformats.org/officeDocument/2006/math">
                    <m:r>
                      <a:rPr lang="en-US" sz="2400" i="1">
                        <a:solidFill>
                          <a:schemeClr val="tx2"/>
                        </a:solidFill>
                        <a:latin typeface="Cambria Math"/>
                      </a:rPr>
                      <m:t>𝑎</m:t>
                    </m:r>
                    <m:r>
                      <a:rPr lang="en-US" sz="2400" i="1">
                        <a:solidFill>
                          <a:schemeClr val="tx2"/>
                        </a:solidFill>
                        <a:latin typeface="Cambria Math"/>
                      </a:rPr>
                      <m:t> </m:t>
                    </m:r>
                  </m:oMath>
                </a14:m>
                <a:r>
                  <a:rPr lang="en-US" sz="2400" dirty="0" smtClean="0">
                    <a:solidFill>
                      <a:srgbClr val="FF0000"/>
                    </a:solidFill>
                  </a:rPr>
                  <a:t>with key </a:t>
                </a:r>
                <a14:m>
                  <m:oMath xmlns:m="http://schemas.openxmlformats.org/officeDocument/2006/math">
                    <m:r>
                      <a:rPr lang="en-US" sz="2400" i="1">
                        <a:solidFill>
                          <a:schemeClr val="tx2"/>
                        </a:solidFill>
                        <a:latin typeface="Cambria Math"/>
                      </a:rPr>
                      <m:t>𝑎</m:t>
                    </m:r>
                    <m:r>
                      <a:rPr lang="en-US" sz="2400" b="0" i="1" smtClean="0">
                        <a:solidFill>
                          <a:schemeClr val="tx2"/>
                        </a:solidFill>
                        <a:latin typeface="Cambria Math" charset="0"/>
                      </a:rPr>
                      <m:t>.</m:t>
                    </m:r>
                    <m:r>
                      <a:rPr lang="en-US" sz="2400" b="0" i="1" smtClean="0">
                        <a:solidFill>
                          <a:schemeClr val="tx2"/>
                        </a:solidFill>
                        <a:latin typeface="Cambria Math" charset="0"/>
                      </a:rPr>
                      <m:t>𝑘𝑒𝑦</m:t>
                    </m:r>
                    <m:r>
                      <a:rPr lang="en-US" sz="2400" b="0" i="1" smtClean="0">
                        <a:solidFill>
                          <a:schemeClr val="tx2"/>
                        </a:solidFill>
                        <a:latin typeface="Cambria Math" charset="0"/>
                      </a:rPr>
                      <m:t>=</m:t>
                    </m:r>
                    <m:r>
                      <a:rPr lang="en-US" sz="2400" i="1" dirty="0" smtClean="0">
                        <a:solidFill>
                          <a:srgbClr val="FF0000"/>
                        </a:solidFill>
                        <a:latin typeface="Cambria Math" charset="0"/>
                      </a:rPr>
                      <m:t>𝑥</m:t>
                    </m:r>
                  </m:oMath>
                </a14:m>
                <a:r>
                  <a:rPr lang="en-US" sz="2400" dirty="0" smtClean="0"/>
                  <a:t>:</a:t>
                </a:r>
                <a:endParaRPr lang="en-US" sz="2400" dirty="0"/>
              </a:p>
              <a:p>
                <a:pPr>
                  <a:buFont typeface="Wingdings" charset="2"/>
                  <a:buChar char="§"/>
                </a:pPr>
                <a:r>
                  <a:rPr lang="en-US" sz="2400" dirty="0" smtClean="0"/>
                  <a:t>Let </a:t>
                </a:r>
                <a14:m>
                  <m:oMath xmlns:m="http://schemas.openxmlformats.org/officeDocument/2006/math">
                    <m:limLow>
                      <m:limLowPr>
                        <m:ctrlPr>
                          <a:rPr lang="en-US" sz="2400" i="1" smtClean="0">
                            <a:solidFill>
                              <a:schemeClr val="tx2"/>
                            </a:solidFill>
                            <a:latin typeface="Cambria Math" charset="0"/>
                          </a:rPr>
                        </m:ctrlPr>
                      </m:limLowPr>
                      <m:e>
                        <m:r>
                          <m:rPr>
                            <m:sty m:val="p"/>
                          </m:rPr>
                          <a:rPr lang="en-US" sz="2400" b="0" i="0" smtClean="0">
                            <a:solidFill>
                              <a:schemeClr val="tx2"/>
                            </a:solidFill>
                            <a:latin typeface="Cambria Math" charset="0"/>
                          </a:rPr>
                          <m:t>z</m:t>
                        </m:r>
                        <m:r>
                          <a:rPr lang="en-US" sz="2400" b="0" i="1" smtClean="0">
                            <a:solidFill>
                              <a:schemeClr val="tx2"/>
                            </a:solidFill>
                            <a:latin typeface="Cambria Math" charset="0"/>
                          </a:rPr>
                          <m:t>←</m:t>
                        </m:r>
                        <m:r>
                          <m:rPr>
                            <m:sty m:val="p"/>
                          </m:rPr>
                          <a:rPr lang="en-US" sz="2400" b="0" i="1" smtClean="0">
                            <a:solidFill>
                              <a:schemeClr val="tx2"/>
                            </a:solidFill>
                            <a:latin typeface="Cambria Math" charset="0"/>
                          </a:rPr>
                          <m:t>arg</m:t>
                        </m:r>
                        <m:r>
                          <a:rPr lang="en-US" sz="2400" b="0" i="1" smtClean="0">
                            <a:solidFill>
                              <a:schemeClr val="tx2"/>
                            </a:solidFill>
                            <a:latin typeface="Cambria Math" charset="0"/>
                          </a:rPr>
                          <m:t> </m:t>
                        </m:r>
                        <m:r>
                          <m:rPr>
                            <m:sty m:val="p"/>
                          </m:rPr>
                          <a:rPr lang="en-US" sz="2400">
                            <a:solidFill>
                              <a:schemeClr val="tx2"/>
                            </a:solidFill>
                            <a:latin typeface="Cambria Math" charset="0"/>
                          </a:rPr>
                          <m:t>max</m:t>
                        </m:r>
                        <m:r>
                          <a:rPr lang="en-US" sz="2400" i="1">
                            <a:solidFill>
                              <a:schemeClr val="tx2"/>
                            </a:solidFill>
                            <a:latin typeface="Cambria Math" charset="0"/>
                          </a:rPr>
                          <m:t> </m:t>
                        </m:r>
                        <m:r>
                          <a:rPr lang="en-US" sz="2400" b="0" i="1" smtClean="0">
                            <a:solidFill>
                              <a:schemeClr val="tx2"/>
                            </a:solidFill>
                            <a:latin typeface="Cambria Math" charset="0"/>
                          </a:rPr>
                          <m:t>h</m:t>
                        </m:r>
                        <m:d>
                          <m:dPr>
                            <m:ctrlPr>
                              <a:rPr lang="en-US" sz="2400" i="1">
                                <a:solidFill>
                                  <a:schemeClr val="tx2"/>
                                </a:solidFill>
                                <a:latin typeface="Cambria Math" charset="0"/>
                              </a:rPr>
                            </m:ctrlPr>
                          </m:dPr>
                          <m:e>
                            <m:r>
                              <a:rPr lang="en-US" sz="2400" i="1">
                                <a:solidFill>
                                  <a:schemeClr val="tx2"/>
                                </a:solidFill>
                                <a:latin typeface="Cambria Math" charset="0"/>
                              </a:rPr>
                              <m:t>𝑦</m:t>
                            </m:r>
                          </m:e>
                        </m:d>
                      </m:e>
                      <m:lim>
                        <m:r>
                          <a:rPr lang="en-US" sz="2400" i="1">
                            <a:solidFill>
                              <a:schemeClr val="tx2"/>
                            </a:solidFill>
                            <a:latin typeface="Cambria Math" charset="0"/>
                          </a:rPr>
                          <m:t>𝑦</m:t>
                        </m:r>
                        <m:r>
                          <a:rPr lang="en-US" sz="2400" i="1">
                            <a:solidFill>
                              <a:schemeClr val="tx2"/>
                            </a:solidFill>
                            <a:latin typeface="Cambria Math" charset="0"/>
                          </a:rPr>
                          <m:t>∈</m:t>
                        </m:r>
                        <m:r>
                          <a:rPr lang="en-US" sz="2400" i="1">
                            <a:solidFill>
                              <a:schemeClr val="tx2"/>
                            </a:solidFill>
                            <a:latin typeface="Cambria Math" charset="0"/>
                          </a:rPr>
                          <m:t>𝑆</m:t>
                        </m:r>
                      </m:lim>
                    </m:limLow>
                  </m:oMath>
                </a14:m>
                <a:endParaRPr lang="en-US" sz="2400" dirty="0" smtClean="0"/>
              </a:p>
              <a:p>
                <a:pPr>
                  <a:buFont typeface="Wingdings" charset="2"/>
                  <a:buChar char="§"/>
                </a:pPr>
                <a:r>
                  <a:rPr lang="en-US" sz="2400" b="1" dirty="0" smtClean="0"/>
                  <a:t>If</a:t>
                </a:r>
                <a:r>
                  <a:rPr lang="en-US" sz="2400" dirty="0" smtClean="0"/>
                  <a:t> </a:t>
                </a:r>
                <a14:m>
                  <m:oMath xmlns:m="http://schemas.openxmlformats.org/officeDocument/2006/math">
                    <m:r>
                      <a:rPr lang="en-US" sz="2400" b="0" i="1" smtClean="0">
                        <a:solidFill>
                          <a:schemeClr val="tx2"/>
                        </a:solidFill>
                        <a:latin typeface="Cambria Math" charset="0"/>
                      </a:rPr>
                      <m:t>h</m:t>
                    </m:r>
                    <m:d>
                      <m:dPr>
                        <m:ctrlPr>
                          <a:rPr lang="en-US" sz="2400" i="1">
                            <a:latin typeface="Cambria Math" charset="0"/>
                          </a:rPr>
                        </m:ctrlPr>
                      </m:dPr>
                      <m:e>
                        <m:r>
                          <a:rPr lang="en-US" sz="2400" b="0" i="1" smtClean="0">
                            <a:solidFill>
                              <a:srgbClr val="C00000"/>
                            </a:solidFill>
                            <a:latin typeface="Cambria Math" charset="0"/>
                          </a:rPr>
                          <m:t>𝑥</m:t>
                        </m:r>
                      </m:e>
                    </m:d>
                    <m:r>
                      <a:rPr lang="en-US" sz="2400" b="0" i="1" smtClean="0">
                        <a:latin typeface="Cambria Math" charset="0"/>
                      </a:rPr>
                      <m:t>&lt;</m:t>
                    </m:r>
                    <m:r>
                      <a:rPr lang="en-US" sz="2400" b="0" i="1" smtClean="0">
                        <a:solidFill>
                          <a:schemeClr val="tx2"/>
                        </a:solidFill>
                        <a:latin typeface="Cambria Math" charset="0"/>
                      </a:rPr>
                      <m:t>h</m:t>
                    </m:r>
                    <m:r>
                      <a:rPr lang="en-US" sz="2400" b="0" i="1" smtClean="0">
                        <a:solidFill>
                          <a:schemeClr val="tx2"/>
                        </a:solidFill>
                        <a:latin typeface="Cambria Math" charset="0"/>
                      </a:rPr>
                      <m:t>(</m:t>
                    </m:r>
                    <m:r>
                      <a:rPr lang="en-US" sz="2400" b="0" i="1" smtClean="0">
                        <a:solidFill>
                          <a:schemeClr val="tx2"/>
                        </a:solidFill>
                        <a:latin typeface="Cambria Math" charset="0"/>
                      </a:rPr>
                      <m:t>𝑧</m:t>
                    </m:r>
                    <m:r>
                      <a:rPr lang="en-US" sz="2400" b="0" i="1" smtClean="0">
                        <a:solidFill>
                          <a:schemeClr val="tx2"/>
                        </a:solidFill>
                        <a:latin typeface="Cambria Math" charset="0"/>
                      </a:rPr>
                      <m:t>)</m:t>
                    </m:r>
                  </m:oMath>
                </a14:m>
                <a:r>
                  <a:rPr lang="en-US" sz="2400" dirty="0" smtClean="0">
                    <a:solidFill>
                      <a:schemeClr val="tx2"/>
                    </a:solidFill>
                  </a:rPr>
                  <a:t> </a:t>
                </a:r>
                <a:r>
                  <a:rPr lang="en-US" sz="2400" dirty="0" smtClean="0"/>
                  <a:t>and</a:t>
                </a:r>
                <a:r>
                  <a:rPr lang="en-US" sz="2400" dirty="0" smtClean="0">
                    <a:solidFill>
                      <a:schemeClr val="tx2"/>
                    </a:solidFill>
                  </a:rPr>
                  <a:t> </a:t>
                </a:r>
                <a14:m>
                  <m:oMath xmlns:m="http://schemas.openxmlformats.org/officeDocument/2006/math">
                    <m:r>
                      <a:rPr lang="en-US" sz="2400" i="1">
                        <a:solidFill>
                          <a:srgbClr val="C00000"/>
                        </a:solidFill>
                        <a:latin typeface="Cambria Math" charset="0"/>
                      </a:rPr>
                      <m:t>𝑥</m:t>
                    </m:r>
                    <m:r>
                      <a:rPr lang="en-US" sz="2400" i="1" smtClean="0">
                        <a:solidFill>
                          <a:schemeClr val="tx2"/>
                        </a:solidFill>
                        <a:latin typeface="Cambria Math" charset="0"/>
                        <a:ea typeface="Cambria Math" charset="0"/>
                        <a:cs typeface="Cambria Math" charset="0"/>
                      </a:rPr>
                      <m:t>∉</m:t>
                    </m:r>
                  </m:oMath>
                </a14:m>
                <a:r>
                  <a:rPr lang="en-US" sz="2400" dirty="0" smtClean="0">
                    <a:solidFill>
                      <a:schemeClr val="tx2"/>
                    </a:solidFill>
                  </a:rPr>
                  <a:t> </a:t>
                </a:r>
                <a14:m>
                  <m:oMath xmlns:m="http://schemas.openxmlformats.org/officeDocument/2006/math">
                    <m:r>
                      <a:rPr lang="en-US" sz="2400" i="1">
                        <a:solidFill>
                          <a:srgbClr val="7030A0"/>
                        </a:solidFill>
                        <a:latin typeface="Cambria Math" charset="0"/>
                      </a:rPr>
                      <m:t>𝑆</m:t>
                    </m:r>
                  </m:oMath>
                </a14:m>
                <a:r>
                  <a:rPr lang="en-US" sz="2400" dirty="0" smtClean="0"/>
                  <a:t>,  </a:t>
                </a:r>
                <a14:m>
                  <m:oMath xmlns:m="http://schemas.openxmlformats.org/officeDocument/2006/math">
                    <m:r>
                      <a:rPr lang="en-US" sz="2400" i="1">
                        <a:solidFill>
                          <a:srgbClr val="7030A0"/>
                        </a:solidFill>
                        <a:latin typeface="Cambria Math" charset="0"/>
                      </a:rPr>
                      <m:t>𝑆</m:t>
                    </m:r>
                    <m:r>
                      <a:rPr lang="en-US" sz="2400" b="0" i="1" smtClean="0">
                        <a:solidFill>
                          <a:schemeClr val="tx1"/>
                        </a:solidFill>
                        <a:latin typeface="Cambria Math" charset="0"/>
                      </a:rPr>
                      <m:t>←</m:t>
                    </m:r>
                    <m:r>
                      <a:rPr lang="en-US" sz="2400" i="1">
                        <a:solidFill>
                          <a:srgbClr val="7030A0"/>
                        </a:solidFill>
                        <a:latin typeface="Cambria Math" charset="0"/>
                      </a:rPr>
                      <m:t>𝑆</m:t>
                    </m:r>
                    <m:r>
                      <a:rPr lang="en-US" sz="2400" b="0" i="1" smtClean="0">
                        <a:solidFill>
                          <a:schemeClr val="tx2"/>
                        </a:solidFill>
                        <a:latin typeface="Cambria Math" charset="0"/>
                      </a:rPr>
                      <m:t>∖</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𝑧</m:t>
                        </m:r>
                      </m:e>
                    </m:d>
                    <m:r>
                      <a:rPr lang="en-US" sz="2400" b="0" i="1" smtClean="0">
                        <a:solidFill>
                          <a:schemeClr val="tx1"/>
                        </a:solidFill>
                        <a:latin typeface="Cambria Math" charset="0"/>
                      </a:rPr>
                      <m:t> </m:t>
                    </m:r>
                    <m:r>
                      <a:rPr lang="en-US" sz="2400" b="0" i="1" smtClean="0">
                        <a:solidFill>
                          <a:schemeClr val="tx2"/>
                        </a:solidFill>
                        <a:latin typeface="Cambria Math" charset="0"/>
                      </a:rPr>
                      <m:t>∪</m:t>
                    </m:r>
                    <m:r>
                      <a:rPr lang="en-US" sz="2400" b="0" i="1" smtClean="0">
                        <a:solidFill>
                          <a:schemeClr val="tx1"/>
                        </a:solidFill>
                        <a:latin typeface="Cambria Math" charset="0"/>
                      </a:rPr>
                      <m:t>{</m:t>
                    </m:r>
                    <m:r>
                      <a:rPr lang="en-US" sz="2400" b="0" i="1" smtClean="0">
                        <a:solidFill>
                          <a:srgbClr val="C00000"/>
                        </a:solidFill>
                        <a:latin typeface="Cambria Math" charset="0"/>
                      </a:rPr>
                      <m:t>𝑥</m:t>
                    </m:r>
                    <m:r>
                      <a:rPr lang="en-US" sz="2400" b="0" i="1" smtClean="0">
                        <a:solidFill>
                          <a:schemeClr val="tx1"/>
                        </a:solidFill>
                        <a:latin typeface="Cambria Math" charset="0"/>
                      </a:rPr>
                      <m:t>}</m:t>
                    </m:r>
                  </m:oMath>
                </a14:m>
                <a:endParaRPr lang="en-US" sz="2000" dirty="0"/>
              </a:p>
            </p:txBody>
          </p:sp>
        </mc:Choice>
        <mc:Fallback xmlns="">
          <p:sp>
            <p:nvSpPr>
              <p:cNvPr id="17" name="Content Placeholder 2"/>
              <p:cNvSpPr txBox="1">
                <a:spLocks noRot="1" noChangeAspect="1" noMove="1" noResize="1" noEditPoints="1" noAdjustHandles="1" noChangeArrowheads="1" noChangeShapeType="1" noTextEdit="1"/>
              </p:cNvSpPr>
              <p:nvPr/>
            </p:nvSpPr>
            <p:spPr>
              <a:xfrm>
                <a:off x="286265" y="2970026"/>
                <a:ext cx="8686800" cy="2117985"/>
              </a:xfrm>
              <a:prstGeom prst="rect">
                <a:avLst/>
              </a:prstGeom>
              <a:blipFill rotWithShape="0">
                <a:blip r:embed="rId4"/>
                <a:stretch>
                  <a:fillRect l="-1123" t="-2299" b="-24713"/>
                </a:stretch>
              </a:blipFill>
            </p:spPr>
            <p:txBody>
              <a:bodyPr/>
              <a:lstStyle/>
              <a:p>
                <a:r>
                  <a:rPr lang="en-US">
                    <a:noFill/>
                  </a:rPr>
                  <a:t> </a:t>
                </a:r>
              </a:p>
            </p:txBody>
          </p:sp>
        </mc:Fallback>
      </mc:AlternateContent>
      <p:cxnSp>
        <p:nvCxnSpPr>
          <p:cNvPr id="9" name="Straight Connector 8"/>
          <p:cNvCxnSpPr/>
          <p:nvPr/>
        </p:nvCxnSpPr>
        <p:spPr>
          <a:xfrm>
            <a:off x="6248400" y="14478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Content Placeholder 2"/>
          <p:cNvSpPr txBox="1">
            <a:spLocks/>
          </p:cNvSpPr>
          <p:nvPr/>
        </p:nvSpPr>
        <p:spPr>
          <a:xfrm>
            <a:off x="7696200" y="1198191"/>
            <a:ext cx="762000" cy="527049"/>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smtClean="0">
                <a:solidFill>
                  <a:srgbClr val="FF0000"/>
                </a:solidFill>
              </a:rPr>
              <a:t>keys</a:t>
            </a:r>
            <a:endParaRPr lang="en-US" sz="2400" dirty="0" smtClean="0">
              <a:solidFill>
                <a:srgbClr val="FF0000"/>
              </a:solidFill>
            </a:endParaRPr>
          </a:p>
        </p:txBody>
      </p:sp>
      <p:grpSp>
        <p:nvGrpSpPr>
          <p:cNvPr id="23" name="Group 22"/>
          <p:cNvGrpSpPr/>
          <p:nvPr/>
        </p:nvGrpSpPr>
        <p:grpSpPr>
          <a:xfrm>
            <a:off x="304800" y="1835033"/>
            <a:ext cx="7721600" cy="1025932"/>
            <a:chOff x="304800" y="1835033"/>
            <a:chExt cx="7721600" cy="1025932"/>
          </a:xfrm>
        </p:grpSpPr>
        <mc:AlternateContent xmlns:mc="http://schemas.openxmlformats.org/markup-compatibility/2006" xmlns:a14="http://schemas.microsoft.com/office/drawing/2010/main">
          <mc:Choice Requires="a14">
            <p:sp>
              <p:nvSpPr>
                <p:cNvPr id="18" name="Content Placeholder 2"/>
                <p:cNvSpPr txBox="1">
                  <a:spLocks/>
                </p:cNvSpPr>
                <p:nvPr/>
              </p:nvSpPr>
              <p:spPr>
                <a:xfrm>
                  <a:off x="304800" y="1835033"/>
                  <a:ext cx="7721600" cy="1025932"/>
                </a:xfrm>
                <a:prstGeom prst="rect">
                  <a:avLst/>
                </a:prstGeom>
                <a:solidFill>
                  <a:schemeClr val="accent1">
                    <a:alpha val="1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smtClean="0"/>
                    <a:t>Merge</a:t>
                  </a:r>
                  <a:r>
                    <a:rPr lang="en-US" sz="2400" u="sng" dirty="0" smtClean="0"/>
                    <a:t> </a:t>
                  </a:r>
                  <a14:m>
                    <m:oMath xmlns:m="http://schemas.openxmlformats.org/officeDocument/2006/math">
                      <m:sSub>
                        <m:sSubPr>
                          <m:ctrlPr>
                            <a:rPr lang="en-US" sz="2400" b="0" i="1" smtClean="0">
                              <a:solidFill>
                                <a:srgbClr val="7030A0"/>
                              </a:solidFill>
                              <a:latin typeface="Cambria Math" charset="0"/>
                            </a:rPr>
                          </m:ctrlPr>
                        </m:sSubPr>
                        <m:e>
                          <m:r>
                            <a:rPr lang="en-US" sz="2400" b="0" i="1" smtClean="0">
                              <a:solidFill>
                                <a:srgbClr val="7030A0"/>
                              </a:solidFill>
                              <a:latin typeface="Cambria Math" charset="0"/>
                            </a:rPr>
                            <m:t>𝑆</m:t>
                          </m:r>
                        </m:e>
                        <m:sub>
                          <m:r>
                            <a:rPr lang="en-US" sz="2400" b="0" i="1" smtClean="0">
                              <a:solidFill>
                                <a:srgbClr val="7030A0"/>
                              </a:solidFill>
                              <a:latin typeface="Cambria Math" charset="0"/>
                            </a:rPr>
                            <m:t>1</m:t>
                          </m:r>
                        </m:sub>
                      </m:sSub>
                      <m:r>
                        <a:rPr lang="en-US" sz="2400" b="0" i="1" smtClean="0">
                          <a:solidFill>
                            <a:schemeClr val="tx2"/>
                          </a:solidFill>
                          <a:latin typeface="Cambria Math" charset="0"/>
                        </a:rPr>
                        <m:t>, </m:t>
                      </m:r>
                      <m:sSub>
                        <m:sSubPr>
                          <m:ctrlPr>
                            <a:rPr lang="en-US" sz="2400" b="0" i="1" smtClean="0">
                              <a:solidFill>
                                <a:srgbClr val="7030A0"/>
                              </a:solidFill>
                              <a:latin typeface="Cambria Math" charset="0"/>
                            </a:rPr>
                          </m:ctrlPr>
                        </m:sSubPr>
                        <m:e>
                          <m:r>
                            <a:rPr lang="en-US" sz="2400" b="0" i="1" smtClean="0">
                              <a:solidFill>
                                <a:srgbClr val="7030A0"/>
                              </a:solidFill>
                              <a:latin typeface="Cambria Math" charset="0"/>
                            </a:rPr>
                            <m:t>𝑆</m:t>
                          </m:r>
                        </m:e>
                        <m:sub>
                          <m:r>
                            <a:rPr lang="en-US" sz="2400" b="0" i="1" smtClean="0">
                              <a:solidFill>
                                <a:srgbClr val="7030A0"/>
                              </a:solidFill>
                              <a:latin typeface="Cambria Math" charset="0"/>
                            </a:rPr>
                            <m:t>2</m:t>
                          </m:r>
                        </m:sub>
                      </m:sSub>
                      <m:r>
                        <a:rPr lang="en-US" sz="2400" i="1">
                          <a:solidFill>
                            <a:schemeClr val="tx2"/>
                          </a:solidFill>
                          <a:latin typeface="Cambria Math"/>
                        </a:rPr>
                        <m:t> </m:t>
                      </m:r>
                    </m:oMath>
                  </a14:m>
                  <a:r>
                    <a:rPr lang="en-US" sz="2400" dirty="0" smtClean="0"/>
                    <a:t>:</a:t>
                  </a:r>
                  <a:endParaRPr lang="en-US" sz="2400" dirty="0"/>
                </a:p>
                <a:p>
                  <a:pPr>
                    <a:buFont typeface="Wingdings" charset="2"/>
                    <a:buChar char="§"/>
                  </a:pPr>
                  <a:r>
                    <a:rPr lang="en-US" sz="2400" dirty="0" smtClean="0"/>
                    <a:t>Return </a:t>
                  </a:r>
                  <a14:m>
                    <m:oMath xmlns:m="http://schemas.openxmlformats.org/officeDocument/2006/math">
                      <m:r>
                        <a:rPr lang="en-US" sz="2400" i="1" smtClean="0">
                          <a:solidFill>
                            <a:srgbClr val="7030A0"/>
                          </a:solidFill>
                          <a:latin typeface="Cambria Math" charset="0"/>
                        </a:rPr>
                        <m:t>𝑆</m:t>
                      </m:r>
                      <m:r>
                        <a:rPr lang="en-US" sz="2400" b="0" i="1" smtClean="0">
                          <a:solidFill>
                            <a:schemeClr val="tx2"/>
                          </a:solidFill>
                          <a:latin typeface="Cambria Math" charset="0"/>
                        </a:rPr>
                        <m:t>←</m:t>
                      </m:r>
                    </m:oMath>
                  </a14:m>
                  <a:r>
                    <a:rPr lang="en-US" sz="2400" dirty="0" smtClean="0"/>
                    <a:t>  </a:t>
                  </a:r>
                  <a14:m>
                    <m:oMath xmlns:m="http://schemas.openxmlformats.org/officeDocument/2006/math">
                      <m:r>
                        <a:rPr lang="en-US" sz="2400" i="1" dirty="0" smtClean="0">
                          <a:solidFill>
                            <a:schemeClr val="tx2"/>
                          </a:solidFill>
                          <a:latin typeface="Cambria Math" charset="0"/>
                        </a:rPr>
                        <m:t>𝑘</m:t>
                      </m:r>
                    </m:oMath>
                  </a14:m>
                  <a:r>
                    <a:rPr lang="en-US" sz="2400" dirty="0" smtClean="0"/>
                    <a:t> elements with smallest </a:t>
                  </a:r>
                  <a14:m>
                    <m:oMath xmlns:m="http://schemas.openxmlformats.org/officeDocument/2006/math">
                      <m:r>
                        <a:rPr lang="en-US" sz="2400" i="1" smtClean="0">
                          <a:solidFill>
                            <a:schemeClr val="tx2"/>
                          </a:solidFill>
                          <a:latin typeface="Cambria Math" charset="0"/>
                        </a:rPr>
                        <m:t>𝐻</m:t>
                      </m:r>
                      <m:d>
                        <m:dPr>
                          <m:ctrlPr>
                            <a:rPr lang="en-US" sz="2400" i="1">
                              <a:solidFill>
                                <a:schemeClr val="tx2"/>
                              </a:solidFill>
                              <a:latin typeface="Cambria Math" charset="0"/>
                            </a:rPr>
                          </m:ctrlPr>
                        </m:dPr>
                        <m:e>
                          <m:r>
                            <a:rPr lang="en-US" sz="2400" i="1" smtClean="0">
                              <a:solidFill>
                                <a:srgbClr val="C00000"/>
                              </a:solidFill>
                              <a:latin typeface="Cambria Math" charset="0"/>
                            </a:rPr>
                            <m:t>𝑥</m:t>
                          </m:r>
                        </m:e>
                      </m:d>
                    </m:oMath>
                  </a14:m>
                  <a:r>
                    <a:rPr lang="en-US" sz="2400" dirty="0" smtClean="0"/>
                    <a:t>  in </a:t>
                  </a:r>
                  <a14:m>
                    <m:oMath xmlns:m="http://schemas.openxmlformats.org/officeDocument/2006/math">
                      <m:sSub>
                        <m:sSubPr>
                          <m:ctrlPr>
                            <a:rPr lang="en-US" sz="2400" i="1" smtClean="0">
                              <a:solidFill>
                                <a:srgbClr val="7030A0"/>
                              </a:solidFill>
                              <a:latin typeface="Cambria Math" charset="0"/>
                            </a:rPr>
                          </m:ctrlPr>
                        </m:sSubPr>
                        <m:e>
                          <m:r>
                            <a:rPr lang="en-US" sz="2400" i="1">
                              <a:solidFill>
                                <a:srgbClr val="7030A0"/>
                              </a:solidFill>
                              <a:latin typeface="Cambria Math" charset="0"/>
                            </a:rPr>
                            <m:t>𝑆</m:t>
                          </m:r>
                        </m:e>
                        <m:sub>
                          <m:r>
                            <a:rPr lang="en-US" sz="2400" i="1">
                              <a:solidFill>
                                <a:srgbClr val="7030A0"/>
                              </a:solidFill>
                              <a:latin typeface="Cambria Math" charset="0"/>
                            </a:rPr>
                            <m:t>1</m:t>
                          </m:r>
                        </m:sub>
                      </m:sSub>
                      <m:r>
                        <a:rPr lang="en-US" sz="2400" b="0" i="1" smtClean="0">
                          <a:solidFill>
                            <a:schemeClr val="tx2"/>
                          </a:solidFill>
                          <a:latin typeface="Cambria Math" charset="0"/>
                        </a:rPr>
                        <m:t>∪</m:t>
                      </m:r>
                      <m:sSub>
                        <m:sSubPr>
                          <m:ctrlPr>
                            <a:rPr lang="en-US" sz="2400" i="1" smtClean="0">
                              <a:solidFill>
                                <a:srgbClr val="7030A0"/>
                              </a:solidFill>
                              <a:latin typeface="Cambria Math" charset="0"/>
                            </a:rPr>
                          </m:ctrlPr>
                        </m:sSubPr>
                        <m:e>
                          <m:r>
                            <a:rPr lang="en-US" sz="2400" i="1">
                              <a:solidFill>
                                <a:srgbClr val="7030A0"/>
                              </a:solidFill>
                              <a:latin typeface="Cambria Math" charset="0"/>
                            </a:rPr>
                            <m:t>𝑆</m:t>
                          </m:r>
                        </m:e>
                        <m:sub>
                          <m:r>
                            <a:rPr lang="en-US" sz="2400" i="1">
                              <a:solidFill>
                                <a:srgbClr val="7030A0"/>
                              </a:solidFill>
                              <a:latin typeface="Cambria Math" charset="0"/>
                            </a:rPr>
                            <m:t>2</m:t>
                          </m:r>
                        </m:sub>
                      </m:sSub>
                    </m:oMath>
                  </a14:m>
                  <a:endParaRPr lang="en-US" sz="2400" dirty="0"/>
                </a:p>
              </p:txBody>
            </p:sp>
          </mc:Choice>
          <mc:Fallback xmlns="">
            <p:sp>
              <p:nvSpPr>
                <p:cNvPr id="18" name="Content Placeholder 2"/>
                <p:cNvSpPr txBox="1">
                  <a:spLocks noRot="1" noChangeAspect="1" noMove="1" noResize="1" noEditPoints="1" noAdjustHandles="1" noChangeArrowheads="1" noChangeShapeType="1" noTextEdit="1"/>
                </p:cNvSpPr>
                <p:nvPr/>
              </p:nvSpPr>
              <p:spPr>
                <a:xfrm>
                  <a:off x="304800" y="1835033"/>
                  <a:ext cx="7721600" cy="1025932"/>
                </a:xfrm>
                <a:prstGeom prst="rect">
                  <a:avLst/>
                </a:prstGeom>
                <a:blipFill rotWithShape="0">
                  <a:blip r:embed="rId5"/>
                  <a:stretch>
                    <a:fillRect l="-1184" t="-46429" b="-4167"/>
                  </a:stretch>
                </a:blipFill>
              </p:spPr>
              <p:txBody>
                <a:bodyPr/>
                <a:lstStyle/>
                <a:p>
                  <a:r>
                    <a:rPr lang="en-US">
                      <a:noFill/>
                    </a:rPr>
                    <a:t> </a:t>
                  </a:r>
                </a:p>
              </p:txBody>
            </p:sp>
          </mc:Fallback>
        </mc:AlternateContent>
        <p:cxnSp>
          <p:nvCxnSpPr>
            <p:cNvPr id="20" name="Straight Connector 19"/>
            <p:cNvCxnSpPr/>
            <p:nvPr/>
          </p:nvCxnSpPr>
          <p:spPr>
            <a:xfrm>
              <a:off x="2550733" y="2514600"/>
              <a:ext cx="121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txBox="1">
              <a:spLocks/>
            </p:cNvSpPr>
            <p:nvPr/>
          </p:nvSpPr>
          <p:spPr>
            <a:xfrm>
              <a:off x="2807135" y="1946565"/>
              <a:ext cx="850465" cy="527049"/>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smtClean="0">
                  <a:solidFill>
                    <a:srgbClr val="FF0000"/>
                  </a:solidFill>
                </a:rPr>
                <a:t>keys</a:t>
              </a:r>
              <a:endParaRPr lang="en-US" sz="2400" dirty="0" smtClean="0">
                <a:solidFill>
                  <a:srgbClr val="FF0000"/>
                </a:solidFill>
              </a:endParaRPr>
            </a:p>
          </p:txBody>
        </p:sp>
      </p:grpSp>
      <p:sp>
        <p:nvSpPr>
          <p:cNvPr id="22" name="TextBox 21"/>
          <p:cNvSpPr txBox="1"/>
          <p:nvPr/>
        </p:nvSpPr>
        <p:spPr>
          <a:xfrm>
            <a:off x="2057400" y="5709213"/>
            <a:ext cx="7568162" cy="707886"/>
          </a:xfrm>
          <a:prstGeom prst="rect">
            <a:avLst/>
          </a:prstGeom>
          <a:noFill/>
        </p:spPr>
        <p:txBody>
          <a:bodyPr wrap="none" rtlCol="0">
            <a:spAutoFit/>
          </a:bodyPr>
          <a:lstStyle/>
          <a:p>
            <a:r>
              <a:rPr lang="en-US" sz="2000" dirty="0" smtClean="0"/>
              <a:t>Caution:   Uniform sample but we do not know population size!! </a:t>
            </a:r>
          </a:p>
          <a:p>
            <a:r>
              <a:rPr lang="en-US" sz="2000" dirty="0" smtClean="0"/>
              <a:t>Can estimate proportion in domain,  but can not estimate domain sizes</a:t>
            </a:r>
            <a:endParaRPr lang="en-US" sz="2000" dirty="0"/>
          </a:p>
        </p:txBody>
      </p:sp>
      <p:sp>
        <p:nvSpPr>
          <p:cNvPr id="24" name="TextBox 23"/>
          <p:cNvSpPr txBox="1"/>
          <p:nvPr/>
        </p:nvSpPr>
        <p:spPr>
          <a:xfrm>
            <a:off x="1067268" y="5215875"/>
            <a:ext cx="10143482" cy="400110"/>
          </a:xfrm>
          <a:prstGeom prst="rect">
            <a:avLst/>
          </a:prstGeom>
          <a:noFill/>
        </p:spPr>
        <p:txBody>
          <a:bodyPr wrap="none" rtlCol="0">
            <a:spAutoFit/>
          </a:bodyPr>
          <a:lstStyle/>
          <a:p>
            <a:r>
              <a:rPr lang="en-US" sz="2000" dirty="0" smtClean="0"/>
              <a:t>Correctness proofs are the same as data elements sampling,  update efficiency: well get to soon</a:t>
            </a:r>
            <a:endParaRPr lang="en-US" sz="2000" dirty="0"/>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12</a:t>
            </a:fld>
            <a:endParaRPr lang="en-US"/>
          </a:p>
        </p:txBody>
      </p:sp>
    </p:spTree>
    <p:extLst>
      <p:ext uri="{BB962C8B-B14F-4D97-AF65-F5344CB8AC3E}">
        <p14:creationId xmlns:p14="http://schemas.microsoft.com/office/powerpoint/2010/main" val="3332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50" y="35971"/>
            <a:ext cx="10972800" cy="875309"/>
          </a:xfrm>
        </p:spPr>
        <p:txBody>
          <a:bodyPr>
            <a:normAutofit/>
          </a:bodyPr>
          <a:lstStyle/>
          <a:p>
            <a:r>
              <a:rPr lang="en-US" sz="4000" dirty="0">
                <a:solidFill>
                  <a:srgbClr val="C00000"/>
                </a:solidFill>
              </a:rPr>
              <a:t>D</a:t>
            </a:r>
            <a:r>
              <a:rPr lang="en-US" sz="4000" dirty="0" smtClean="0">
                <a:solidFill>
                  <a:srgbClr val="C00000"/>
                </a:solidFill>
              </a:rPr>
              <a:t>istinct </a:t>
            </a:r>
            <a:r>
              <a:rPr lang="en-US" sz="4000" dirty="0" smtClean="0"/>
              <a:t>counting</a:t>
            </a:r>
            <a:endParaRPr lang="en-US" sz="4000" dirty="0"/>
          </a:p>
        </p:txBody>
      </p:sp>
      <p:sp>
        <p:nvSpPr>
          <p:cNvPr id="47" name="TextBox 46"/>
          <p:cNvSpPr txBox="1"/>
          <p:nvPr/>
        </p:nvSpPr>
        <p:spPr>
          <a:xfrm>
            <a:off x="1712630" y="2424473"/>
            <a:ext cx="1817870" cy="461665"/>
          </a:xfrm>
          <a:prstGeom prst="rect">
            <a:avLst/>
          </a:prstGeom>
          <a:noFill/>
        </p:spPr>
        <p:txBody>
          <a:bodyPr wrap="none" rtlCol="0">
            <a:spAutoFit/>
          </a:bodyPr>
          <a:lstStyle/>
          <a:p>
            <a:r>
              <a:rPr lang="en-US" sz="2400" dirty="0" smtClean="0">
                <a:solidFill>
                  <a:srgbClr val="C00000"/>
                </a:solidFill>
              </a:rPr>
              <a:t>Distinct keys:</a:t>
            </a:r>
            <a:endParaRPr lang="en-US" sz="2400" dirty="0">
              <a:solidFill>
                <a:srgbClr val="C00000"/>
              </a:solidFill>
            </a:endParaRPr>
          </a:p>
        </p:txBody>
      </p:sp>
      <p:grpSp>
        <p:nvGrpSpPr>
          <p:cNvPr id="50" name="Group 49"/>
          <p:cNvGrpSpPr/>
          <p:nvPr/>
        </p:nvGrpSpPr>
        <p:grpSpPr>
          <a:xfrm>
            <a:off x="1828612" y="2660043"/>
            <a:ext cx="7456781" cy="1078437"/>
            <a:chOff x="926467" y="5262440"/>
            <a:chExt cx="7456781" cy="1078437"/>
          </a:xfrm>
          <a:solidFill>
            <a:schemeClr val="accent1">
              <a:lumMod val="20000"/>
              <a:lumOff val="80000"/>
            </a:schemeClr>
          </a:solidFill>
        </p:grpSpPr>
        <p:grpSp>
          <p:nvGrpSpPr>
            <p:cNvPr id="46" name="Group 45"/>
            <p:cNvGrpSpPr/>
            <p:nvPr/>
          </p:nvGrpSpPr>
          <p:grpSpPr>
            <a:xfrm>
              <a:off x="926467" y="5262440"/>
              <a:ext cx="6166809" cy="1078437"/>
              <a:chOff x="1105502" y="4887547"/>
              <a:chExt cx="6166809" cy="1078437"/>
            </a:xfrm>
            <a:grpFill/>
          </p:grpSpPr>
          <p:pic>
            <p:nvPicPr>
              <p:cNvPr id="37" name="Picture 36"/>
              <p:cNvPicPr>
                <a:picLocks noChangeAspect="1"/>
              </p:cNvPicPr>
              <p:nvPr/>
            </p:nvPicPr>
            <p:blipFill>
              <a:blip r:embed="rId3"/>
              <a:stretch>
                <a:fillRect/>
              </a:stretch>
            </p:blipFill>
            <p:spPr>
              <a:xfrm>
                <a:off x="1105502" y="5091362"/>
                <a:ext cx="756886" cy="756886"/>
              </a:xfrm>
              <a:prstGeom prst="rect">
                <a:avLst/>
              </a:prstGeom>
              <a:grpFill/>
            </p:spPr>
          </p:pic>
          <p:pic>
            <p:nvPicPr>
              <p:cNvPr id="38" name="Picture 37"/>
              <p:cNvPicPr>
                <a:picLocks noChangeAspect="1"/>
              </p:cNvPicPr>
              <p:nvPr/>
            </p:nvPicPr>
            <p:blipFill>
              <a:blip r:embed="rId4"/>
              <a:stretch>
                <a:fillRect/>
              </a:stretch>
            </p:blipFill>
            <p:spPr>
              <a:xfrm>
                <a:off x="1766053" y="5091362"/>
                <a:ext cx="748383" cy="748383"/>
              </a:xfrm>
              <a:prstGeom prst="rect">
                <a:avLst/>
              </a:prstGeom>
              <a:grpFill/>
            </p:spPr>
          </p:pic>
          <p:pic>
            <p:nvPicPr>
              <p:cNvPr id="39" name="Picture 38"/>
              <p:cNvPicPr>
                <a:picLocks noChangeAspect="1"/>
              </p:cNvPicPr>
              <p:nvPr/>
            </p:nvPicPr>
            <p:blipFill>
              <a:blip r:embed="rId5"/>
              <a:stretch>
                <a:fillRect/>
              </a:stretch>
            </p:blipFill>
            <p:spPr>
              <a:xfrm>
                <a:off x="2412591" y="5091362"/>
                <a:ext cx="670809" cy="670809"/>
              </a:xfrm>
              <a:prstGeom prst="rect">
                <a:avLst/>
              </a:prstGeom>
              <a:grpFill/>
            </p:spPr>
          </p:pic>
          <p:pic>
            <p:nvPicPr>
              <p:cNvPr id="40" name="Picture 39"/>
              <p:cNvPicPr>
                <a:picLocks noChangeAspect="1"/>
              </p:cNvPicPr>
              <p:nvPr/>
            </p:nvPicPr>
            <p:blipFill>
              <a:blip r:embed="rId6"/>
              <a:stretch>
                <a:fillRect/>
              </a:stretch>
            </p:blipFill>
            <p:spPr>
              <a:xfrm>
                <a:off x="3055080" y="5091362"/>
                <a:ext cx="709321" cy="709321"/>
              </a:xfrm>
              <a:prstGeom prst="rect">
                <a:avLst/>
              </a:prstGeom>
              <a:grpFill/>
            </p:spPr>
          </p:pic>
          <p:pic>
            <p:nvPicPr>
              <p:cNvPr id="41" name="Picture 40"/>
              <p:cNvPicPr>
                <a:picLocks noChangeAspect="1"/>
              </p:cNvPicPr>
              <p:nvPr/>
            </p:nvPicPr>
            <p:blipFill>
              <a:blip r:embed="rId7"/>
              <a:stretch>
                <a:fillRect/>
              </a:stretch>
            </p:blipFill>
            <p:spPr>
              <a:xfrm>
                <a:off x="3685766" y="4887547"/>
                <a:ext cx="1078437" cy="1078437"/>
              </a:xfrm>
              <a:prstGeom prst="rect">
                <a:avLst/>
              </a:prstGeom>
              <a:grpFill/>
            </p:spPr>
          </p:pic>
          <p:pic>
            <p:nvPicPr>
              <p:cNvPr id="42" name="Picture 41"/>
              <p:cNvPicPr>
                <a:picLocks noChangeAspect="1"/>
              </p:cNvPicPr>
              <p:nvPr/>
            </p:nvPicPr>
            <p:blipFill>
              <a:blip r:embed="rId8"/>
              <a:stretch>
                <a:fillRect/>
              </a:stretch>
            </p:blipFill>
            <p:spPr>
              <a:xfrm>
                <a:off x="4682406" y="5078008"/>
                <a:ext cx="684163" cy="684163"/>
              </a:xfrm>
              <a:prstGeom prst="rect">
                <a:avLst/>
              </a:prstGeom>
              <a:grpFill/>
            </p:spPr>
          </p:pic>
          <p:pic>
            <p:nvPicPr>
              <p:cNvPr id="43" name="Picture 42"/>
              <p:cNvPicPr>
                <a:picLocks noChangeAspect="1"/>
              </p:cNvPicPr>
              <p:nvPr/>
            </p:nvPicPr>
            <p:blipFill>
              <a:blip r:embed="rId9"/>
              <a:stretch>
                <a:fillRect/>
              </a:stretch>
            </p:blipFill>
            <p:spPr>
              <a:xfrm>
                <a:off x="5245358" y="5055851"/>
                <a:ext cx="780341" cy="780341"/>
              </a:xfrm>
              <a:prstGeom prst="rect">
                <a:avLst/>
              </a:prstGeom>
              <a:grpFill/>
            </p:spPr>
          </p:pic>
          <p:pic>
            <p:nvPicPr>
              <p:cNvPr id="44" name="Picture 43"/>
              <p:cNvPicPr>
                <a:picLocks noChangeAspect="1"/>
              </p:cNvPicPr>
              <p:nvPr/>
            </p:nvPicPr>
            <p:blipFill>
              <a:blip r:embed="rId10"/>
              <a:stretch>
                <a:fillRect/>
              </a:stretch>
            </p:blipFill>
            <p:spPr>
              <a:xfrm>
                <a:off x="5865907" y="5039538"/>
                <a:ext cx="722633" cy="722633"/>
              </a:xfrm>
              <a:prstGeom prst="rect">
                <a:avLst/>
              </a:prstGeom>
              <a:grpFill/>
            </p:spPr>
          </p:pic>
          <p:pic>
            <p:nvPicPr>
              <p:cNvPr id="45" name="Picture 44"/>
              <p:cNvPicPr>
                <a:picLocks noChangeAspect="1"/>
              </p:cNvPicPr>
              <p:nvPr/>
            </p:nvPicPr>
            <p:blipFill>
              <a:blip r:embed="rId11"/>
              <a:stretch>
                <a:fillRect/>
              </a:stretch>
            </p:blipFill>
            <p:spPr>
              <a:xfrm>
                <a:off x="6492018" y="4955337"/>
                <a:ext cx="780293" cy="780293"/>
              </a:xfrm>
              <a:prstGeom prst="rect">
                <a:avLst/>
              </a:prstGeom>
              <a:grpFill/>
            </p:spPr>
          </p:pic>
        </p:grpSp>
        <p:pic>
          <p:nvPicPr>
            <p:cNvPr id="48" name="Picture 47"/>
            <p:cNvPicPr>
              <a:picLocks noChangeAspect="1"/>
            </p:cNvPicPr>
            <p:nvPr/>
          </p:nvPicPr>
          <p:blipFill>
            <a:blip r:embed="rId12"/>
            <a:stretch>
              <a:fillRect/>
            </a:stretch>
          </p:blipFill>
          <p:spPr>
            <a:xfrm>
              <a:off x="6999202" y="5414431"/>
              <a:ext cx="695702" cy="695702"/>
            </a:xfrm>
            <a:prstGeom prst="rect">
              <a:avLst/>
            </a:prstGeom>
            <a:grpFill/>
          </p:spPr>
        </p:pic>
        <p:pic>
          <p:nvPicPr>
            <p:cNvPr id="49" name="Picture 48"/>
            <p:cNvPicPr>
              <a:picLocks noChangeAspect="1"/>
            </p:cNvPicPr>
            <p:nvPr/>
          </p:nvPicPr>
          <p:blipFill>
            <a:blip r:embed="rId13"/>
            <a:stretch>
              <a:fillRect/>
            </a:stretch>
          </p:blipFill>
          <p:spPr>
            <a:xfrm>
              <a:off x="7530867" y="5332938"/>
              <a:ext cx="852381" cy="852381"/>
            </a:xfrm>
            <a:prstGeom prst="rect">
              <a:avLst/>
            </a:prstGeom>
            <a:grpFill/>
          </p:spPr>
        </p:pic>
      </p:grpSp>
      <p:grpSp>
        <p:nvGrpSpPr>
          <p:cNvPr id="58" name="Group 57"/>
          <p:cNvGrpSpPr/>
          <p:nvPr/>
        </p:nvGrpSpPr>
        <p:grpSpPr>
          <a:xfrm>
            <a:off x="541219" y="707818"/>
            <a:ext cx="11581280" cy="1811519"/>
            <a:chOff x="580059" y="1779370"/>
            <a:chExt cx="11581280" cy="1811519"/>
          </a:xfrm>
        </p:grpSpPr>
        <p:pic>
          <p:nvPicPr>
            <p:cNvPr id="16" name="Picture 15"/>
            <p:cNvPicPr>
              <a:picLocks noChangeAspect="1"/>
            </p:cNvPicPr>
            <p:nvPr/>
          </p:nvPicPr>
          <p:blipFill>
            <a:blip r:embed="rId5"/>
            <a:stretch>
              <a:fillRect/>
            </a:stretch>
          </p:blipFill>
          <p:spPr>
            <a:xfrm>
              <a:off x="7654920" y="2224308"/>
              <a:ext cx="670809" cy="670809"/>
            </a:xfrm>
            <a:prstGeom prst="rect">
              <a:avLst/>
            </a:prstGeom>
          </p:spPr>
        </p:pic>
        <p:pic>
          <p:nvPicPr>
            <p:cNvPr id="17" name="Picture 16"/>
            <p:cNvPicPr>
              <a:picLocks noChangeAspect="1"/>
            </p:cNvPicPr>
            <p:nvPr/>
          </p:nvPicPr>
          <p:blipFill>
            <a:blip r:embed="rId6"/>
            <a:stretch>
              <a:fillRect/>
            </a:stretch>
          </p:blipFill>
          <p:spPr>
            <a:xfrm>
              <a:off x="1928100" y="2836723"/>
              <a:ext cx="709321" cy="709321"/>
            </a:xfrm>
            <a:prstGeom prst="rect">
              <a:avLst/>
            </a:prstGeom>
          </p:spPr>
        </p:pic>
        <p:pic>
          <p:nvPicPr>
            <p:cNvPr id="18" name="Picture 17"/>
            <p:cNvPicPr>
              <a:picLocks noChangeAspect="1"/>
            </p:cNvPicPr>
            <p:nvPr/>
          </p:nvPicPr>
          <p:blipFill>
            <a:blip r:embed="rId13"/>
            <a:stretch>
              <a:fillRect/>
            </a:stretch>
          </p:blipFill>
          <p:spPr>
            <a:xfrm>
              <a:off x="3190333" y="2051965"/>
              <a:ext cx="852381" cy="852381"/>
            </a:xfrm>
            <a:prstGeom prst="rect">
              <a:avLst/>
            </a:prstGeom>
          </p:spPr>
        </p:pic>
        <p:pic>
          <p:nvPicPr>
            <p:cNvPr id="19" name="Picture 18"/>
            <p:cNvPicPr>
              <a:picLocks noChangeAspect="1"/>
            </p:cNvPicPr>
            <p:nvPr/>
          </p:nvPicPr>
          <p:blipFill>
            <a:blip r:embed="rId12"/>
            <a:stretch>
              <a:fillRect/>
            </a:stretch>
          </p:blipFill>
          <p:spPr>
            <a:xfrm>
              <a:off x="4814245" y="2495504"/>
              <a:ext cx="695702" cy="695702"/>
            </a:xfrm>
            <a:prstGeom prst="rect">
              <a:avLst/>
            </a:prstGeom>
          </p:spPr>
        </p:pic>
        <p:pic>
          <p:nvPicPr>
            <p:cNvPr id="20" name="Picture 19"/>
            <p:cNvPicPr>
              <a:picLocks noChangeAspect="1"/>
            </p:cNvPicPr>
            <p:nvPr/>
          </p:nvPicPr>
          <p:blipFill>
            <a:blip r:embed="rId9"/>
            <a:stretch>
              <a:fillRect/>
            </a:stretch>
          </p:blipFill>
          <p:spPr>
            <a:xfrm>
              <a:off x="10509407" y="2517304"/>
              <a:ext cx="780341" cy="780341"/>
            </a:xfrm>
            <a:prstGeom prst="rect">
              <a:avLst/>
            </a:prstGeom>
          </p:spPr>
        </p:pic>
        <p:pic>
          <p:nvPicPr>
            <p:cNvPr id="21" name="Picture 20"/>
            <p:cNvPicPr>
              <a:picLocks noChangeAspect="1"/>
            </p:cNvPicPr>
            <p:nvPr/>
          </p:nvPicPr>
          <p:blipFill>
            <a:blip r:embed="rId3"/>
            <a:stretch>
              <a:fillRect/>
            </a:stretch>
          </p:blipFill>
          <p:spPr>
            <a:xfrm>
              <a:off x="580059" y="2600666"/>
              <a:ext cx="756886" cy="756886"/>
            </a:xfrm>
            <a:prstGeom prst="rect">
              <a:avLst/>
            </a:prstGeom>
          </p:spPr>
        </p:pic>
        <p:pic>
          <p:nvPicPr>
            <p:cNvPr id="22" name="Picture 21"/>
            <p:cNvPicPr>
              <a:picLocks noChangeAspect="1"/>
            </p:cNvPicPr>
            <p:nvPr/>
          </p:nvPicPr>
          <p:blipFill>
            <a:blip r:embed="rId4"/>
            <a:stretch>
              <a:fillRect/>
            </a:stretch>
          </p:blipFill>
          <p:spPr>
            <a:xfrm>
              <a:off x="9951734" y="1802866"/>
              <a:ext cx="748383" cy="748383"/>
            </a:xfrm>
            <a:prstGeom prst="rect">
              <a:avLst/>
            </a:prstGeom>
          </p:spPr>
        </p:pic>
        <p:pic>
          <p:nvPicPr>
            <p:cNvPr id="23" name="Picture 22"/>
            <p:cNvPicPr>
              <a:picLocks noChangeAspect="1"/>
            </p:cNvPicPr>
            <p:nvPr/>
          </p:nvPicPr>
          <p:blipFill>
            <a:blip r:embed="rId7"/>
            <a:stretch>
              <a:fillRect/>
            </a:stretch>
          </p:blipFill>
          <p:spPr>
            <a:xfrm>
              <a:off x="5398850" y="2495504"/>
              <a:ext cx="1078437" cy="1078437"/>
            </a:xfrm>
            <a:prstGeom prst="rect">
              <a:avLst/>
            </a:prstGeom>
          </p:spPr>
        </p:pic>
        <p:pic>
          <p:nvPicPr>
            <p:cNvPr id="24" name="Picture 23"/>
            <p:cNvPicPr>
              <a:picLocks noChangeAspect="1"/>
            </p:cNvPicPr>
            <p:nvPr/>
          </p:nvPicPr>
          <p:blipFill>
            <a:blip r:embed="rId7"/>
            <a:stretch>
              <a:fillRect/>
            </a:stretch>
          </p:blipFill>
          <p:spPr>
            <a:xfrm>
              <a:off x="1226835" y="2086248"/>
              <a:ext cx="1078437" cy="1078437"/>
            </a:xfrm>
            <a:prstGeom prst="rect">
              <a:avLst/>
            </a:prstGeom>
          </p:spPr>
        </p:pic>
        <p:pic>
          <p:nvPicPr>
            <p:cNvPr id="25" name="Picture 24"/>
            <p:cNvPicPr>
              <a:picLocks noChangeAspect="1"/>
            </p:cNvPicPr>
            <p:nvPr/>
          </p:nvPicPr>
          <p:blipFill>
            <a:blip r:embed="rId7"/>
            <a:stretch>
              <a:fillRect/>
            </a:stretch>
          </p:blipFill>
          <p:spPr>
            <a:xfrm>
              <a:off x="8694219" y="2451169"/>
              <a:ext cx="1078437" cy="1078437"/>
            </a:xfrm>
            <a:prstGeom prst="rect">
              <a:avLst/>
            </a:prstGeom>
          </p:spPr>
        </p:pic>
        <p:pic>
          <p:nvPicPr>
            <p:cNvPr id="26" name="Picture 25"/>
            <p:cNvPicPr>
              <a:picLocks noChangeAspect="1"/>
            </p:cNvPicPr>
            <p:nvPr/>
          </p:nvPicPr>
          <p:blipFill>
            <a:blip r:embed="rId7"/>
            <a:stretch>
              <a:fillRect/>
            </a:stretch>
          </p:blipFill>
          <p:spPr>
            <a:xfrm>
              <a:off x="11082902" y="1870439"/>
              <a:ext cx="1078437" cy="1078437"/>
            </a:xfrm>
            <a:prstGeom prst="rect">
              <a:avLst/>
            </a:prstGeom>
          </p:spPr>
        </p:pic>
        <p:pic>
          <p:nvPicPr>
            <p:cNvPr id="27" name="Picture 26"/>
            <p:cNvPicPr>
              <a:picLocks noChangeAspect="1"/>
            </p:cNvPicPr>
            <p:nvPr/>
          </p:nvPicPr>
          <p:blipFill>
            <a:blip r:embed="rId7"/>
            <a:stretch>
              <a:fillRect/>
            </a:stretch>
          </p:blipFill>
          <p:spPr>
            <a:xfrm>
              <a:off x="8195488" y="1889164"/>
              <a:ext cx="1078437" cy="1078437"/>
            </a:xfrm>
            <a:prstGeom prst="rect">
              <a:avLst/>
            </a:prstGeom>
          </p:spPr>
        </p:pic>
        <p:pic>
          <p:nvPicPr>
            <p:cNvPr id="28" name="Picture 27"/>
            <p:cNvPicPr>
              <a:picLocks noChangeAspect="1"/>
            </p:cNvPicPr>
            <p:nvPr/>
          </p:nvPicPr>
          <p:blipFill>
            <a:blip r:embed="rId9"/>
            <a:stretch>
              <a:fillRect/>
            </a:stretch>
          </p:blipFill>
          <p:spPr>
            <a:xfrm>
              <a:off x="6366465" y="2169541"/>
              <a:ext cx="780341" cy="780341"/>
            </a:xfrm>
            <a:prstGeom prst="rect">
              <a:avLst/>
            </a:prstGeom>
          </p:spPr>
        </p:pic>
        <p:pic>
          <p:nvPicPr>
            <p:cNvPr id="29" name="Picture 28"/>
            <p:cNvPicPr>
              <a:picLocks noChangeAspect="1"/>
            </p:cNvPicPr>
            <p:nvPr/>
          </p:nvPicPr>
          <p:blipFill>
            <a:blip r:embed="rId9"/>
            <a:stretch>
              <a:fillRect/>
            </a:stretch>
          </p:blipFill>
          <p:spPr>
            <a:xfrm>
              <a:off x="10692731" y="1779370"/>
              <a:ext cx="780341" cy="780341"/>
            </a:xfrm>
            <a:prstGeom prst="rect">
              <a:avLst/>
            </a:prstGeom>
          </p:spPr>
        </p:pic>
        <p:pic>
          <p:nvPicPr>
            <p:cNvPr id="30" name="Picture 29"/>
            <p:cNvPicPr>
              <a:picLocks noChangeAspect="1"/>
            </p:cNvPicPr>
            <p:nvPr/>
          </p:nvPicPr>
          <p:blipFill>
            <a:blip r:embed="rId5"/>
            <a:stretch>
              <a:fillRect/>
            </a:stretch>
          </p:blipFill>
          <p:spPr>
            <a:xfrm>
              <a:off x="7045502" y="2545082"/>
              <a:ext cx="670809" cy="670809"/>
            </a:xfrm>
            <a:prstGeom prst="rect">
              <a:avLst/>
            </a:prstGeom>
          </p:spPr>
        </p:pic>
        <p:pic>
          <p:nvPicPr>
            <p:cNvPr id="31" name="Picture 30"/>
            <p:cNvPicPr>
              <a:picLocks noChangeAspect="1"/>
            </p:cNvPicPr>
            <p:nvPr/>
          </p:nvPicPr>
          <p:blipFill>
            <a:blip r:embed="rId4"/>
            <a:stretch>
              <a:fillRect/>
            </a:stretch>
          </p:blipFill>
          <p:spPr>
            <a:xfrm>
              <a:off x="643479" y="2075769"/>
              <a:ext cx="748383" cy="748383"/>
            </a:xfrm>
            <a:prstGeom prst="rect">
              <a:avLst/>
            </a:prstGeom>
          </p:spPr>
        </p:pic>
        <p:pic>
          <p:nvPicPr>
            <p:cNvPr id="32" name="Picture 31"/>
            <p:cNvPicPr>
              <a:picLocks noChangeAspect="1"/>
            </p:cNvPicPr>
            <p:nvPr/>
          </p:nvPicPr>
          <p:blipFill>
            <a:blip r:embed="rId4"/>
            <a:stretch>
              <a:fillRect/>
            </a:stretch>
          </p:blipFill>
          <p:spPr>
            <a:xfrm>
              <a:off x="5312442" y="1979936"/>
              <a:ext cx="748383" cy="748383"/>
            </a:xfrm>
            <a:prstGeom prst="rect">
              <a:avLst/>
            </a:prstGeom>
          </p:spPr>
        </p:pic>
        <p:pic>
          <p:nvPicPr>
            <p:cNvPr id="33" name="Picture 32"/>
            <p:cNvPicPr>
              <a:picLocks noChangeAspect="1"/>
            </p:cNvPicPr>
            <p:nvPr/>
          </p:nvPicPr>
          <p:blipFill>
            <a:blip r:embed="rId8"/>
            <a:stretch>
              <a:fillRect/>
            </a:stretch>
          </p:blipFill>
          <p:spPr>
            <a:xfrm>
              <a:off x="2305272" y="2113282"/>
              <a:ext cx="684163" cy="684163"/>
            </a:xfrm>
            <a:prstGeom prst="rect">
              <a:avLst/>
            </a:prstGeom>
          </p:spPr>
        </p:pic>
        <p:pic>
          <p:nvPicPr>
            <p:cNvPr id="34" name="Picture 33"/>
            <p:cNvPicPr>
              <a:picLocks noChangeAspect="1"/>
            </p:cNvPicPr>
            <p:nvPr/>
          </p:nvPicPr>
          <p:blipFill>
            <a:blip r:embed="rId12"/>
            <a:stretch>
              <a:fillRect/>
            </a:stretch>
          </p:blipFill>
          <p:spPr>
            <a:xfrm>
              <a:off x="9357363" y="2197231"/>
              <a:ext cx="695702" cy="695702"/>
            </a:xfrm>
            <a:prstGeom prst="rect">
              <a:avLst/>
            </a:prstGeom>
          </p:spPr>
        </p:pic>
        <p:pic>
          <p:nvPicPr>
            <p:cNvPr id="35" name="Picture 34"/>
            <p:cNvPicPr>
              <a:picLocks noChangeAspect="1"/>
            </p:cNvPicPr>
            <p:nvPr/>
          </p:nvPicPr>
          <p:blipFill>
            <a:blip r:embed="rId11"/>
            <a:stretch>
              <a:fillRect/>
            </a:stretch>
          </p:blipFill>
          <p:spPr>
            <a:xfrm>
              <a:off x="9626145" y="2810596"/>
              <a:ext cx="780293" cy="780293"/>
            </a:xfrm>
            <a:prstGeom prst="rect">
              <a:avLst/>
            </a:prstGeom>
          </p:spPr>
        </p:pic>
        <p:pic>
          <p:nvPicPr>
            <p:cNvPr id="36" name="Picture 35"/>
            <p:cNvPicPr>
              <a:picLocks noChangeAspect="1"/>
            </p:cNvPicPr>
            <p:nvPr/>
          </p:nvPicPr>
          <p:blipFill>
            <a:blip r:embed="rId10"/>
            <a:stretch>
              <a:fillRect/>
            </a:stretch>
          </p:blipFill>
          <p:spPr>
            <a:xfrm>
              <a:off x="3522482" y="2731548"/>
              <a:ext cx="722633" cy="722633"/>
            </a:xfrm>
            <a:prstGeom prst="rect">
              <a:avLst/>
            </a:prstGeom>
          </p:spPr>
        </p:pic>
        <p:pic>
          <p:nvPicPr>
            <p:cNvPr id="51" name="Picture 50"/>
            <p:cNvPicPr>
              <a:picLocks noChangeAspect="1"/>
            </p:cNvPicPr>
            <p:nvPr/>
          </p:nvPicPr>
          <p:blipFill>
            <a:blip r:embed="rId9"/>
            <a:stretch>
              <a:fillRect/>
            </a:stretch>
          </p:blipFill>
          <p:spPr>
            <a:xfrm>
              <a:off x="4181365" y="2653756"/>
              <a:ext cx="780341" cy="780341"/>
            </a:xfrm>
            <a:prstGeom prst="rect">
              <a:avLst/>
            </a:prstGeom>
          </p:spPr>
        </p:pic>
        <p:pic>
          <p:nvPicPr>
            <p:cNvPr id="52" name="Picture 51"/>
            <p:cNvPicPr>
              <a:picLocks noChangeAspect="1"/>
            </p:cNvPicPr>
            <p:nvPr/>
          </p:nvPicPr>
          <p:blipFill>
            <a:blip r:embed="rId5"/>
            <a:stretch>
              <a:fillRect/>
            </a:stretch>
          </p:blipFill>
          <p:spPr>
            <a:xfrm>
              <a:off x="4005151" y="2051965"/>
              <a:ext cx="670809" cy="670809"/>
            </a:xfrm>
            <a:prstGeom prst="rect">
              <a:avLst/>
            </a:prstGeom>
          </p:spPr>
        </p:pic>
        <p:pic>
          <p:nvPicPr>
            <p:cNvPr id="53" name="Picture 52"/>
            <p:cNvPicPr>
              <a:picLocks noChangeAspect="1"/>
            </p:cNvPicPr>
            <p:nvPr/>
          </p:nvPicPr>
          <p:blipFill>
            <a:blip r:embed="rId7"/>
            <a:stretch>
              <a:fillRect/>
            </a:stretch>
          </p:blipFill>
          <p:spPr>
            <a:xfrm>
              <a:off x="2527251" y="2432986"/>
              <a:ext cx="1078437" cy="1078437"/>
            </a:xfrm>
            <a:prstGeom prst="rect">
              <a:avLst/>
            </a:prstGeom>
          </p:spPr>
        </p:pic>
      </p:grpSp>
      <p:sp>
        <p:nvSpPr>
          <p:cNvPr id="59" name="TextBox 58"/>
          <p:cNvSpPr txBox="1"/>
          <p:nvPr/>
        </p:nvSpPr>
        <p:spPr>
          <a:xfrm>
            <a:off x="671271" y="3663073"/>
            <a:ext cx="4734245" cy="1631216"/>
          </a:xfrm>
          <a:prstGeom prst="rect">
            <a:avLst/>
          </a:prstGeom>
          <a:noFill/>
        </p:spPr>
        <p:txBody>
          <a:bodyPr wrap="none" rtlCol="0">
            <a:spAutoFit/>
          </a:bodyPr>
          <a:lstStyle/>
          <a:p>
            <a:r>
              <a:rPr lang="en-US" sz="2000" u="sng" dirty="0" smtClean="0">
                <a:solidFill>
                  <a:srgbClr val="C00000"/>
                </a:solidFill>
              </a:rPr>
              <a:t>Example applications:</a:t>
            </a:r>
          </a:p>
          <a:p>
            <a:r>
              <a:rPr lang="en-US" sz="2000" dirty="0" smtClean="0"/>
              <a:t>Number of distinct search queries issued</a:t>
            </a:r>
          </a:p>
          <a:p>
            <a:r>
              <a:rPr lang="en-US" sz="2000" dirty="0" smtClean="0"/>
              <a:t>Number of distinct users of a set of services</a:t>
            </a:r>
          </a:p>
          <a:p>
            <a:r>
              <a:rPr lang="en-US" sz="2000" dirty="0"/>
              <a:t>N</a:t>
            </a:r>
            <a:r>
              <a:rPr lang="en-US" sz="2000" dirty="0" smtClean="0"/>
              <a:t>umber </a:t>
            </a:r>
            <a:r>
              <a:rPr lang="en-US" sz="2000" dirty="0"/>
              <a:t>of distinct source IP </a:t>
            </a:r>
            <a:r>
              <a:rPr lang="en-US" sz="2000" dirty="0" smtClean="0"/>
              <a:t>addresses</a:t>
            </a:r>
          </a:p>
          <a:p>
            <a:r>
              <a:rPr lang="en-US" sz="2000" dirty="0"/>
              <a:t>N</a:t>
            </a:r>
            <a:r>
              <a:rPr lang="en-US" sz="2000" dirty="0" smtClean="0"/>
              <a:t>umber </a:t>
            </a:r>
            <a:r>
              <a:rPr lang="en-US" sz="2000" dirty="0"/>
              <a:t>of distinct </a:t>
            </a:r>
            <a:r>
              <a:rPr lang="en-US" sz="2000" dirty="0" smtClean="0"/>
              <a:t>source-destination pairs</a:t>
            </a:r>
          </a:p>
        </p:txBody>
      </p:sp>
      <mc:AlternateContent xmlns:mc="http://schemas.openxmlformats.org/markup-compatibility/2006" xmlns:a14="http://schemas.microsoft.com/office/drawing/2010/main">
        <mc:Choice Requires="a14">
          <p:sp>
            <p:nvSpPr>
              <p:cNvPr id="61" name="Content Placeholder 2"/>
              <p:cNvSpPr txBox="1">
                <a:spLocks/>
              </p:cNvSpPr>
              <p:nvPr/>
            </p:nvSpPr>
            <p:spPr>
              <a:xfrm>
                <a:off x="346085" y="5528883"/>
                <a:ext cx="11487188" cy="7493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charset="2"/>
                  <a:buChar char="§"/>
                </a:pPr>
                <a:r>
                  <a:rPr lang="en-US" sz="2000" dirty="0" smtClean="0">
                    <a:solidFill>
                      <a:srgbClr val="C00000"/>
                    </a:solidFill>
                  </a:rPr>
                  <a:t>Exact counting: </a:t>
                </a:r>
                <a:r>
                  <a:rPr lang="en-US" sz="2000" dirty="0" smtClean="0"/>
                  <a:t>Aggregate (build dictionary or hash table of distinct keys)   </a:t>
                </a:r>
                <a:r>
                  <a:rPr lang="en-US" sz="2000" b="1" dirty="0" smtClean="0">
                    <a:solidFill>
                      <a:schemeClr val="accent5"/>
                    </a:solidFill>
                  </a:rPr>
                  <a:t>structure size </a:t>
                </a:r>
                <a14:m>
                  <m:oMath xmlns:m="http://schemas.openxmlformats.org/officeDocument/2006/math">
                    <m:r>
                      <a:rPr lang="en-US" sz="2000" b="1" i="1">
                        <a:solidFill>
                          <a:schemeClr val="accent5"/>
                        </a:solidFill>
                        <a:latin typeface="Cambria Math" charset="0"/>
                      </a:rPr>
                      <m:t>∝ </m:t>
                    </m:r>
                  </m:oMath>
                </a14:m>
                <a:r>
                  <a:rPr lang="en-US" sz="2000" b="1" dirty="0" smtClean="0">
                    <a:solidFill>
                      <a:schemeClr val="accent5"/>
                    </a:solidFill>
                  </a:rPr>
                  <a:t>#distinct keys</a:t>
                </a:r>
              </a:p>
              <a:p>
                <a:pPr marL="0" indent="0">
                  <a:buNone/>
                </a:pPr>
                <a:r>
                  <a:rPr lang="en-US" sz="2000" dirty="0" smtClean="0">
                    <a:solidFill>
                      <a:srgbClr val="C00000"/>
                    </a:solidFill>
                  </a:rPr>
                  <a:t>Can we do better (allowing for approximation)? </a:t>
                </a:r>
                <a:endParaRPr lang="en-US" sz="2000" b="1" dirty="0" smtClean="0">
                  <a:solidFill>
                    <a:schemeClr val="accent5"/>
                  </a:solidFill>
                </a:endParaRPr>
              </a:p>
            </p:txBody>
          </p:sp>
        </mc:Choice>
        <mc:Fallback xmlns="">
          <p:sp>
            <p:nvSpPr>
              <p:cNvPr id="61" name="Content Placeholder 2"/>
              <p:cNvSpPr txBox="1">
                <a:spLocks noRot="1" noChangeAspect="1" noMove="1" noResize="1" noEditPoints="1" noAdjustHandles="1" noChangeArrowheads="1" noChangeShapeType="1" noTextEdit="1"/>
              </p:cNvSpPr>
              <p:nvPr/>
            </p:nvSpPr>
            <p:spPr>
              <a:xfrm>
                <a:off x="346085" y="5528883"/>
                <a:ext cx="11487188" cy="749346"/>
              </a:xfrm>
              <a:prstGeom prst="rect">
                <a:avLst/>
              </a:prstGeom>
              <a:blipFill rotWithShape="0">
                <a:blip r:embed="rId14"/>
                <a:stretch>
                  <a:fillRect l="-584" t="-56911" b="-17073"/>
                </a:stretch>
              </a:blipFill>
            </p:spPr>
            <p:txBody>
              <a:bodyPr/>
              <a:lstStyle/>
              <a:p>
                <a:r>
                  <a:rPr lang="en-US">
                    <a:noFill/>
                  </a:rPr>
                  <a:t> </a:t>
                </a:r>
              </a:p>
            </p:txBody>
          </p:sp>
        </mc:Fallback>
      </mc:AlternateContent>
      <p:sp>
        <p:nvSpPr>
          <p:cNvPr id="54" name="Content Placeholder 2"/>
          <p:cNvSpPr txBox="1">
            <a:spLocks/>
          </p:cNvSpPr>
          <p:nvPr/>
        </p:nvSpPr>
        <p:spPr>
          <a:xfrm>
            <a:off x="293701" y="753197"/>
            <a:ext cx="10843431" cy="445623"/>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Multiple data elements may have the same key</a:t>
            </a:r>
            <a:r>
              <a:rPr lang="en-US" smtClean="0"/>
              <a:t>, return </a:t>
            </a:r>
            <a:r>
              <a:rPr lang="en-US" dirty="0" smtClean="0"/>
              <a:t>#</a:t>
            </a:r>
            <a:r>
              <a:rPr lang="en-US" i="1" dirty="0" smtClean="0"/>
              <a:t>distinct</a:t>
            </a:r>
            <a:r>
              <a:rPr lang="en-US" dirty="0" smtClean="0"/>
              <a:t> keys.</a:t>
            </a:r>
          </a:p>
        </p:txBody>
      </p:sp>
      <p:sp>
        <p:nvSpPr>
          <p:cNvPr id="3" name="TextBox 2"/>
          <p:cNvSpPr txBox="1"/>
          <p:nvPr/>
        </p:nvSpPr>
        <p:spPr>
          <a:xfrm>
            <a:off x="9604849" y="2378074"/>
            <a:ext cx="2345899" cy="461665"/>
          </a:xfrm>
          <a:prstGeom prst="rect">
            <a:avLst/>
          </a:prstGeom>
          <a:noFill/>
        </p:spPr>
        <p:txBody>
          <a:bodyPr wrap="none" rtlCol="0">
            <a:spAutoFit/>
          </a:bodyPr>
          <a:lstStyle/>
          <a:p>
            <a:r>
              <a:rPr lang="en-US" sz="2400" dirty="0" smtClean="0"/>
              <a:t>24 data elements</a:t>
            </a:r>
            <a:endParaRPr lang="en-US" sz="2400" dirty="0"/>
          </a:p>
        </p:txBody>
      </p:sp>
      <p:sp>
        <p:nvSpPr>
          <p:cNvPr id="62" name="TextBox 61"/>
          <p:cNvSpPr txBox="1"/>
          <p:nvPr/>
        </p:nvSpPr>
        <p:spPr>
          <a:xfrm>
            <a:off x="9609502" y="2978189"/>
            <a:ext cx="2088777" cy="461665"/>
          </a:xfrm>
          <a:prstGeom prst="rect">
            <a:avLst/>
          </a:prstGeom>
          <a:noFill/>
        </p:spPr>
        <p:txBody>
          <a:bodyPr wrap="none" rtlCol="0">
            <a:spAutoFit/>
          </a:bodyPr>
          <a:lstStyle/>
          <a:p>
            <a:r>
              <a:rPr lang="en-US" sz="2400" dirty="0" smtClean="0"/>
              <a:t>11 distinct keys</a:t>
            </a:r>
            <a:endParaRPr lang="en-US" sz="2400" dirty="0"/>
          </a:p>
        </p:txBody>
      </p:sp>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13</a:t>
            </a:fld>
            <a:endParaRPr lang="en-US"/>
          </a:p>
        </p:txBody>
      </p:sp>
    </p:spTree>
    <p:extLst>
      <p:ext uri="{BB962C8B-B14F-4D97-AF65-F5344CB8AC3E}">
        <p14:creationId xmlns:p14="http://schemas.microsoft.com/office/powerpoint/2010/main" val="166451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9" grpId="0"/>
      <p:bldP spid="61" grpId="0"/>
      <p:bldP spid="3"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8839200" cy="1143000"/>
          </a:xfrm>
        </p:spPr>
        <p:txBody>
          <a:bodyPr>
            <a:normAutofit/>
          </a:bodyPr>
          <a:lstStyle/>
          <a:p>
            <a:r>
              <a:rPr lang="en-US" dirty="0" smtClean="0"/>
              <a:t>Distinct Keys: Approximate Counting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71600" y="1219199"/>
                <a:ext cx="9480197" cy="855801"/>
              </a:xfrm>
            </p:spPr>
            <p:txBody>
              <a:bodyPr>
                <a:normAutofit fontScale="92500" lnSpcReduction="20000"/>
              </a:bodyPr>
              <a:lstStyle/>
              <a:p>
                <a:pPr marL="0" indent="0">
                  <a:buNone/>
                </a:pPr>
                <a:r>
                  <a:rPr lang="en-US" u="sng" dirty="0" smtClean="0"/>
                  <a:t>Idea</a:t>
                </a:r>
                <a:r>
                  <a:rPr lang="en-US" dirty="0" smtClean="0"/>
                  <a:t>: </a:t>
                </a:r>
                <a:r>
                  <a:rPr lang="en-US" b="1" dirty="0" err="1" smtClean="0"/>
                  <a:t>MinHash</a:t>
                </a:r>
                <a:r>
                  <a:rPr lang="en-US" dirty="0" smtClean="0"/>
                  <a:t> cardinality estimation: </a:t>
                </a:r>
                <a:r>
                  <a:rPr lang="en-US" sz="2600" dirty="0" smtClean="0"/>
                  <a:t>[</a:t>
                </a:r>
                <a:r>
                  <a:rPr lang="en-US" sz="2600" dirty="0" err="1"/>
                  <a:t>Flajolet</a:t>
                </a:r>
                <a:r>
                  <a:rPr lang="en-US" sz="2600" dirty="0"/>
                  <a:t>-Martin 85, C 94</a:t>
                </a:r>
                <a:r>
                  <a:rPr lang="en-US" sz="2600" dirty="0" smtClean="0"/>
                  <a:t>]</a:t>
                </a:r>
              </a:p>
              <a:p>
                <a:pPr marL="0" indent="0">
                  <a:buNone/>
                </a:pPr>
                <a:r>
                  <a:rPr lang="en-US" sz="2400" dirty="0" smtClean="0"/>
                  <a:t>Same as distinct bottom-1 sampling, but maintain  only the </a:t>
                </a:r>
                <a:r>
                  <a:rPr lang="en-US" sz="2400" b="1" dirty="0" err="1">
                    <a:solidFill>
                      <a:schemeClr val="tx2"/>
                    </a:solidFill>
                  </a:rPr>
                  <a:t>MinHash</a:t>
                </a:r>
                <a:r>
                  <a:rPr lang="en-US" sz="2400" dirty="0"/>
                  <a:t> value </a:t>
                </a:r>
                <a14:m>
                  <m:oMath xmlns:m="http://schemas.openxmlformats.org/officeDocument/2006/math">
                    <m:r>
                      <a:rPr lang="en-US" sz="2400" i="1" dirty="0" smtClean="0">
                        <a:solidFill>
                          <a:schemeClr val="tx2"/>
                        </a:solidFill>
                        <a:latin typeface="Cambria Math" charset="0"/>
                      </a:rPr>
                      <m:t>𝑠</m:t>
                    </m:r>
                  </m:oMath>
                </a14:m>
                <a:endParaRPr lang="en-US" sz="2600" dirty="0">
                  <a:solidFill>
                    <a:schemeClr val="tx2"/>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71600" y="1219199"/>
                <a:ext cx="9480197" cy="855801"/>
              </a:xfrm>
              <a:blipFill rotWithShape="0">
                <a:blip r:embed="rId2"/>
                <a:stretch>
                  <a:fillRect l="-1479" t="-18571" b="-78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ontent Placeholder 2"/>
              <p:cNvSpPr txBox="1">
                <a:spLocks/>
              </p:cNvSpPr>
              <p:nvPr/>
            </p:nvSpPr>
            <p:spPr>
              <a:xfrm>
                <a:off x="388370" y="3040693"/>
                <a:ext cx="11338550" cy="511348"/>
              </a:xfrm>
              <a:prstGeom prst="rect">
                <a:avLst/>
              </a:prstGeom>
              <a:solidFill>
                <a:schemeClr val="accent1">
                  <a:lumMod val="20000"/>
                  <a:lumOff val="80000"/>
                </a:schemeClr>
              </a:solidFill>
              <a:ln w="19050">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 </a:t>
                </a:r>
                <a14:m>
                  <m:oMath xmlns:m="http://schemas.openxmlformats.org/officeDocument/2006/math">
                    <m:r>
                      <a:rPr lang="en-US" sz="2400" i="1" dirty="0">
                        <a:solidFill>
                          <a:schemeClr val="tx2"/>
                        </a:solidFill>
                        <a:latin typeface="Cambria Math"/>
                      </a:rPr>
                      <m:t>h</m:t>
                    </m:r>
                    <m:d>
                      <m:dPr>
                        <m:ctrlPr>
                          <a:rPr lang="en-US" sz="2400" i="1" dirty="0">
                            <a:solidFill>
                              <a:schemeClr val="tx2"/>
                            </a:solidFill>
                            <a:latin typeface="Cambria Math" charset="0"/>
                          </a:rPr>
                        </m:ctrlPr>
                      </m:dPr>
                      <m:e>
                        <m:r>
                          <a:rPr lang="en-US" sz="2400" i="1" dirty="0">
                            <a:solidFill>
                              <a:schemeClr val="tx2"/>
                            </a:solidFill>
                            <a:latin typeface="Cambria Math"/>
                          </a:rPr>
                          <m:t>𝑥</m:t>
                        </m:r>
                      </m:e>
                    </m:d>
                    <m:r>
                      <a:rPr lang="en-US" sz="2400" i="1" dirty="0">
                        <a:solidFill>
                          <a:schemeClr val="tx2"/>
                        </a:solidFill>
                        <a:latin typeface="Cambria Math"/>
                      </a:rPr>
                      <m:t>∼</m:t>
                    </m:r>
                    <m:r>
                      <a:rPr lang="en-US" sz="2400" i="1" dirty="0">
                        <a:solidFill>
                          <a:schemeClr val="tx2"/>
                        </a:solidFill>
                        <a:latin typeface="Cambria Math"/>
                      </a:rPr>
                      <m:t>𝑈</m:t>
                    </m:r>
                    <m:r>
                      <a:rPr lang="en-US" sz="2400" i="1" dirty="0">
                        <a:solidFill>
                          <a:schemeClr val="tx2"/>
                        </a:solidFill>
                        <a:latin typeface="Cambria Math"/>
                      </a:rPr>
                      <m:t>[0,1]</m:t>
                    </m:r>
                  </m:oMath>
                </a14:m>
                <a:r>
                  <a:rPr lang="en-US" sz="2400" dirty="0"/>
                  <a:t> </a:t>
                </a:r>
                <a:r>
                  <a:rPr lang="en-US" sz="2400" dirty="0" smtClean="0"/>
                  <a:t>random </a:t>
                </a:r>
                <a:r>
                  <a:rPr lang="en-US" sz="2400" dirty="0"/>
                  <a:t>hash function </a:t>
                </a:r>
                <a:r>
                  <a:rPr lang="en-US" sz="2400" dirty="0" smtClean="0"/>
                  <a:t>that maps keys </a:t>
                </a:r>
                <a:r>
                  <a:rPr lang="en-US" sz="2400" dirty="0"/>
                  <a:t>to uniform random numbers in </a:t>
                </a:r>
                <a14:m>
                  <m:oMath xmlns:m="http://schemas.openxmlformats.org/officeDocument/2006/math">
                    <m:r>
                      <a:rPr lang="en-US" sz="2400" i="1" dirty="0">
                        <a:latin typeface="Cambria Math"/>
                      </a:rPr>
                      <m:t>[0,1]</m:t>
                    </m:r>
                  </m:oMath>
                </a14:m>
                <a:endParaRPr lang="en-US" sz="2400" dirty="0"/>
              </a:p>
            </p:txBody>
          </p:sp>
        </mc:Choice>
        <mc:Fallback xmlns="">
          <p:sp>
            <p:nvSpPr>
              <p:cNvPr id="15" name="Content Placeholder 2"/>
              <p:cNvSpPr txBox="1">
                <a:spLocks noRot="1" noChangeAspect="1" noMove="1" noResize="1" noEditPoints="1" noAdjustHandles="1" noChangeArrowheads="1" noChangeShapeType="1" noTextEdit="1"/>
              </p:cNvSpPr>
              <p:nvPr/>
            </p:nvSpPr>
            <p:spPr>
              <a:xfrm>
                <a:off x="388370" y="3040693"/>
                <a:ext cx="11338550" cy="511348"/>
              </a:xfrm>
              <a:prstGeom prst="rect">
                <a:avLst/>
              </a:prstGeom>
              <a:blipFill rotWithShape="0">
                <a:blip r:embed="rId3"/>
                <a:stretch>
                  <a:fillRect t="-9524" r="-538" b="-16667"/>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2"/>
              <p:cNvSpPr txBox="1">
                <a:spLocks/>
              </p:cNvSpPr>
              <p:nvPr/>
            </p:nvSpPr>
            <p:spPr>
              <a:xfrm>
                <a:off x="3840382" y="3893674"/>
                <a:ext cx="5166467" cy="1108842"/>
              </a:xfrm>
              <a:prstGeom prst="rect">
                <a:avLst/>
              </a:prstGeom>
              <a:solidFill>
                <a:schemeClr val="accent1">
                  <a:lumMod val="20000"/>
                  <a:lumOff val="80000"/>
                </a:schemeClr>
              </a:solidFill>
              <a:ln w="19050">
                <a:solidFill>
                  <a:schemeClr val="accent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dirty="0" smtClean="0"/>
                  <a:t>Process </a:t>
                </a:r>
                <a:r>
                  <a:rPr lang="en-US" sz="2800" dirty="0"/>
                  <a:t>an </a:t>
                </a:r>
                <a:r>
                  <a:rPr lang="en-US" sz="2800" dirty="0" smtClean="0"/>
                  <a:t>element with key </a:t>
                </a:r>
                <a14:m>
                  <m:oMath xmlns:m="http://schemas.openxmlformats.org/officeDocument/2006/math">
                    <m:r>
                      <a:rPr lang="en-US" sz="2800" i="1">
                        <a:latin typeface="Cambria Math"/>
                      </a:rPr>
                      <m:t>𝑥</m:t>
                    </m:r>
                    <m:r>
                      <a:rPr lang="en-US" sz="2800">
                        <a:latin typeface="Cambria Math"/>
                      </a:rPr>
                      <m:t>:</m:t>
                    </m:r>
                  </m:oMath>
                </a14:m>
                <a:r>
                  <a:rPr lang="en-US" sz="2800" dirty="0"/>
                  <a:t> </a:t>
                </a:r>
                <a:endParaRPr lang="en-US" sz="2800" dirty="0" smtClean="0"/>
              </a:p>
              <a:p>
                <a:pPr marL="0" indent="0">
                  <a:buNone/>
                </a:pPr>
                <a14:m>
                  <m:oMathPara xmlns:m="http://schemas.openxmlformats.org/officeDocument/2006/math">
                    <m:oMathParaPr>
                      <m:jc m:val="centerGroup"/>
                    </m:oMathParaPr>
                    <m:oMath xmlns:m="http://schemas.openxmlformats.org/officeDocument/2006/math">
                      <m:r>
                        <m:rPr>
                          <m:sty m:val="p"/>
                        </m:rPr>
                        <a:rPr lang="en-US" sz="2800" b="0" i="0" smtClean="0">
                          <a:solidFill>
                            <a:schemeClr val="tx2"/>
                          </a:solidFill>
                          <a:latin typeface="Cambria Math" charset="0"/>
                        </a:rPr>
                        <m:t>s</m:t>
                      </m:r>
                      <m:r>
                        <a:rPr lang="en-US" sz="2800" i="1">
                          <a:solidFill>
                            <a:schemeClr val="tx2"/>
                          </a:solidFill>
                          <a:latin typeface="Cambria Math"/>
                          <a:ea typeface="Cambria Math"/>
                        </a:rPr>
                        <m:t>←</m:t>
                      </m:r>
                      <m:r>
                        <m:rPr>
                          <m:sty m:val="p"/>
                        </m:rPr>
                        <a:rPr lang="en-US" sz="2800" i="1">
                          <a:solidFill>
                            <a:schemeClr val="tx2"/>
                          </a:solidFill>
                          <a:latin typeface="Cambria Math"/>
                          <a:ea typeface="Cambria Math"/>
                        </a:rPr>
                        <m:t>min</m:t>
                      </m:r>
                      <m:r>
                        <a:rPr lang="en-US" sz="2800" i="1">
                          <a:solidFill>
                            <a:schemeClr val="tx2"/>
                          </a:solidFill>
                          <a:latin typeface="Cambria Math"/>
                          <a:ea typeface="Cambria Math"/>
                        </a:rPr>
                        <m:t> {</m:t>
                      </m:r>
                      <m:r>
                        <a:rPr lang="en-US" sz="2800" b="0" i="1" smtClean="0">
                          <a:solidFill>
                            <a:schemeClr val="tx2"/>
                          </a:solidFill>
                          <a:latin typeface="Cambria Math" charset="0"/>
                          <a:ea typeface="Cambria Math"/>
                        </a:rPr>
                        <m:t>𝑠</m:t>
                      </m:r>
                      <m:r>
                        <a:rPr lang="en-US" sz="2800" i="1">
                          <a:solidFill>
                            <a:schemeClr val="tx2"/>
                          </a:solidFill>
                          <a:latin typeface="Cambria Math"/>
                          <a:ea typeface="Cambria Math"/>
                        </a:rPr>
                        <m:t>,</m:t>
                      </m:r>
                      <m:r>
                        <a:rPr lang="en-US" sz="2800" i="1" dirty="0">
                          <a:solidFill>
                            <a:schemeClr val="tx2"/>
                          </a:solidFill>
                          <a:latin typeface="Cambria Math"/>
                        </a:rPr>
                        <m:t>h</m:t>
                      </m:r>
                      <m:d>
                        <m:dPr>
                          <m:ctrlPr>
                            <a:rPr lang="en-US" sz="2800" i="1" dirty="0">
                              <a:solidFill>
                                <a:schemeClr val="tx2"/>
                              </a:solidFill>
                              <a:latin typeface="Cambria Math" charset="0"/>
                            </a:rPr>
                          </m:ctrlPr>
                        </m:dPr>
                        <m:e>
                          <m:r>
                            <a:rPr lang="en-US" sz="2800" i="1" dirty="0">
                              <a:solidFill>
                                <a:schemeClr val="tx2"/>
                              </a:solidFill>
                              <a:latin typeface="Cambria Math"/>
                            </a:rPr>
                            <m:t>𝑥</m:t>
                          </m:r>
                        </m:e>
                      </m:d>
                      <m:r>
                        <a:rPr lang="en-US" sz="2800" i="1" dirty="0">
                          <a:solidFill>
                            <a:schemeClr val="tx2"/>
                          </a:solidFill>
                          <a:latin typeface="Cambria Math"/>
                        </a:rPr>
                        <m:t>}</m:t>
                      </m:r>
                    </m:oMath>
                  </m:oMathPara>
                </a14:m>
                <a:endParaRPr lang="en-US" sz="2800" dirty="0">
                  <a:solidFill>
                    <a:schemeClr val="tx2"/>
                  </a:solidFill>
                </a:endParaRPr>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3840382" y="3893674"/>
                <a:ext cx="5166467" cy="1108842"/>
              </a:xfrm>
              <a:prstGeom prst="rect">
                <a:avLst/>
              </a:prstGeom>
              <a:blipFill rotWithShape="0">
                <a:blip r:embed="rId4"/>
                <a:stretch>
                  <a:fillRect l="-2350" t="-4865"/>
                </a:stretch>
              </a:blipFill>
              <a:ln w="19050">
                <a:solidFill>
                  <a:schemeClr val="accent1"/>
                </a:solidFill>
              </a:ln>
            </p:spPr>
            <p:txBody>
              <a:bodyPr/>
              <a:lstStyle/>
              <a:p>
                <a:r>
                  <a:rPr lang="en-US">
                    <a:noFill/>
                  </a:rPr>
                  <a:t> </a:t>
                </a:r>
              </a:p>
            </p:txBody>
          </p:sp>
        </mc:Fallback>
      </mc:AlternateContent>
      <p:sp>
        <p:nvSpPr>
          <p:cNvPr id="17" name="Footer Placeholder 16"/>
          <p:cNvSpPr>
            <a:spLocks noGrp="1"/>
          </p:cNvSpPr>
          <p:nvPr>
            <p:ph type="ftr" sz="quarter" idx="11"/>
          </p:nvPr>
        </p:nvSpPr>
        <p:spPr/>
        <p:txBody>
          <a:bodyPr/>
          <a:lstStyle/>
          <a:p>
            <a:r>
              <a:rPr lang="en-US" smtClean="0"/>
              <a:t>Edith Cohen   Lecture2</a:t>
            </a:r>
            <a:endParaRPr lang="en-US"/>
          </a:p>
        </p:txBody>
      </p:sp>
      <p:sp>
        <p:nvSpPr>
          <p:cNvPr id="18" name="Slide Number Placeholder 17"/>
          <p:cNvSpPr>
            <a:spLocks noGrp="1"/>
          </p:cNvSpPr>
          <p:nvPr>
            <p:ph type="sldNum" sz="quarter" idx="12"/>
          </p:nvPr>
        </p:nvSpPr>
        <p:spPr/>
        <p:txBody>
          <a:bodyPr/>
          <a:lstStyle/>
          <a:p>
            <a:fld id="{FBE62EB2-EEA5-4F0F-8417-A3BB824EEB18}" type="slidenum">
              <a:rPr lang="en-US" smtClean="0"/>
              <a:t>14</a:t>
            </a:fld>
            <a:endParaRPr lang="en-US"/>
          </a:p>
        </p:txBody>
      </p:sp>
      <p:grpSp>
        <p:nvGrpSpPr>
          <p:cNvPr id="19" name="Group 18"/>
          <p:cNvGrpSpPr/>
          <p:nvPr/>
        </p:nvGrpSpPr>
        <p:grpSpPr>
          <a:xfrm>
            <a:off x="1524000" y="1777858"/>
            <a:ext cx="9579941" cy="1187550"/>
            <a:chOff x="580059" y="1779370"/>
            <a:chExt cx="11581280" cy="1811519"/>
          </a:xfrm>
        </p:grpSpPr>
        <p:pic>
          <p:nvPicPr>
            <p:cNvPr id="20" name="Picture 19"/>
            <p:cNvPicPr>
              <a:picLocks noChangeAspect="1"/>
            </p:cNvPicPr>
            <p:nvPr/>
          </p:nvPicPr>
          <p:blipFill>
            <a:blip r:embed="rId5"/>
            <a:stretch>
              <a:fillRect/>
            </a:stretch>
          </p:blipFill>
          <p:spPr>
            <a:xfrm>
              <a:off x="7654920" y="2224308"/>
              <a:ext cx="670809" cy="670809"/>
            </a:xfrm>
            <a:prstGeom prst="rect">
              <a:avLst/>
            </a:prstGeom>
          </p:spPr>
        </p:pic>
        <p:pic>
          <p:nvPicPr>
            <p:cNvPr id="21" name="Picture 20"/>
            <p:cNvPicPr>
              <a:picLocks noChangeAspect="1"/>
            </p:cNvPicPr>
            <p:nvPr/>
          </p:nvPicPr>
          <p:blipFill>
            <a:blip r:embed="rId6"/>
            <a:stretch>
              <a:fillRect/>
            </a:stretch>
          </p:blipFill>
          <p:spPr>
            <a:xfrm>
              <a:off x="1928100" y="2836723"/>
              <a:ext cx="709321" cy="709321"/>
            </a:xfrm>
            <a:prstGeom prst="rect">
              <a:avLst/>
            </a:prstGeom>
          </p:spPr>
        </p:pic>
        <p:pic>
          <p:nvPicPr>
            <p:cNvPr id="22" name="Picture 21"/>
            <p:cNvPicPr>
              <a:picLocks noChangeAspect="1"/>
            </p:cNvPicPr>
            <p:nvPr/>
          </p:nvPicPr>
          <p:blipFill>
            <a:blip r:embed="rId7"/>
            <a:stretch>
              <a:fillRect/>
            </a:stretch>
          </p:blipFill>
          <p:spPr>
            <a:xfrm>
              <a:off x="3190333" y="2051965"/>
              <a:ext cx="852381" cy="852381"/>
            </a:xfrm>
            <a:prstGeom prst="rect">
              <a:avLst/>
            </a:prstGeom>
          </p:spPr>
        </p:pic>
        <p:pic>
          <p:nvPicPr>
            <p:cNvPr id="23" name="Picture 22"/>
            <p:cNvPicPr>
              <a:picLocks noChangeAspect="1"/>
            </p:cNvPicPr>
            <p:nvPr/>
          </p:nvPicPr>
          <p:blipFill>
            <a:blip r:embed="rId8"/>
            <a:stretch>
              <a:fillRect/>
            </a:stretch>
          </p:blipFill>
          <p:spPr>
            <a:xfrm>
              <a:off x="4814245" y="2495504"/>
              <a:ext cx="695702" cy="695702"/>
            </a:xfrm>
            <a:prstGeom prst="rect">
              <a:avLst/>
            </a:prstGeom>
          </p:spPr>
        </p:pic>
        <p:pic>
          <p:nvPicPr>
            <p:cNvPr id="24" name="Picture 23"/>
            <p:cNvPicPr>
              <a:picLocks noChangeAspect="1"/>
            </p:cNvPicPr>
            <p:nvPr/>
          </p:nvPicPr>
          <p:blipFill>
            <a:blip r:embed="rId9"/>
            <a:stretch>
              <a:fillRect/>
            </a:stretch>
          </p:blipFill>
          <p:spPr>
            <a:xfrm>
              <a:off x="10509407" y="2517304"/>
              <a:ext cx="780341" cy="780341"/>
            </a:xfrm>
            <a:prstGeom prst="rect">
              <a:avLst/>
            </a:prstGeom>
          </p:spPr>
        </p:pic>
        <p:pic>
          <p:nvPicPr>
            <p:cNvPr id="25" name="Picture 24"/>
            <p:cNvPicPr>
              <a:picLocks noChangeAspect="1"/>
            </p:cNvPicPr>
            <p:nvPr/>
          </p:nvPicPr>
          <p:blipFill>
            <a:blip r:embed="rId10"/>
            <a:stretch>
              <a:fillRect/>
            </a:stretch>
          </p:blipFill>
          <p:spPr>
            <a:xfrm>
              <a:off x="580059" y="2464912"/>
              <a:ext cx="756886" cy="756886"/>
            </a:xfrm>
            <a:prstGeom prst="rect">
              <a:avLst/>
            </a:prstGeom>
          </p:spPr>
        </p:pic>
        <p:pic>
          <p:nvPicPr>
            <p:cNvPr id="26" name="Picture 25"/>
            <p:cNvPicPr>
              <a:picLocks noChangeAspect="1"/>
            </p:cNvPicPr>
            <p:nvPr/>
          </p:nvPicPr>
          <p:blipFill>
            <a:blip r:embed="rId11"/>
            <a:stretch>
              <a:fillRect/>
            </a:stretch>
          </p:blipFill>
          <p:spPr>
            <a:xfrm>
              <a:off x="9951734" y="1802866"/>
              <a:ext cx="748383" cy="748383"/>
            </a:xfrm>
            <a:prstGeom prst="rect">
              <a:avLst/>
            </a:prstGeom>
          </p:spPr>
        </p:pic>
        <p:pic>
          <p:nvPicPr>
            <p:cNvPr id="27" name="Picture 26"/>
            <p:cNvPicPr>
              <a:picLocks noChangeAspect="1"/>
            </p:cNvPicPr>
            <p:nvPr/>
          </p:nvPicPr>
          <p:blipFill>
            <a:blip r:embed="rId12"/>
            <a:stretch>
              <a:fillRect/>
            </a:stretch>
          </p:blipFill>
          <p:spPr>
            <a:xfrm>
              <a:off x="5398850" y="2495504"/>
              <a:ext cx="1078437" cy="1078437"/>
            </a:xfrm>
            <a:prstGeom prst="rect">
              <a:avLst/>
            </a:prstGeom>
          </p:spPr>
        </p:pic>
        <p:pic>
          <p:nvPicPr>
            <p:cNvPr id="28" name="Picture 27"/>
            <p:cNvPicPr>
              <a:picLocks noChangeAspect="1"/>
            </p:cNvPicPr>
            <p:nvPr/>
          </p:nvPicPr>
          <p:blipFill>
            <a:blip r:embed="rId12"/>
            <a:stretch>
              <a:fillRect/>
            </a:stretch>
          </p:blipFill>
          <p:spPr>
            <a:xfrm>
              <a:off x="1226835" y="2086248"/>
              <a:ext cx="1078437" cy="1078437"/>
            </a:xfrm>
            <a:prstGeom prst="rect">
              <a:avLst/>
            </a:prstGeom>
          </p:spPr>
        </p:pic>
        <p:pic>
          <p:nvPicPr>
            <p:cNvPr id="29" name="Picture 28"/>
            <p:cNvPicPr>
              <a:picLocks noChangeAspect="1"/>
            </p:cNvPicPr>
            <p:nvPr/>
          </p:nvPicPr>
          <p:blipFill>
            <a:blip r:embed="rId12"/>
            <a:stretch>
              <a:fillRect/>
            </a:stretch>
          </p:blipFill>
          <p:spPr>
            <a:xfrm>
              <a:off x="8694219" y="2451169"/>
              <a:ext cx="1078437" cy="1078437"/>
            </a:xfrm>
            <a:prstGeom prst="rect">
              <a:avLst/>
            </a:prstGeom>
          </p:spPr>
        </p:pic>
        <p:pic>
          <p:nvPicPr>
            <p:cNvPr id="30" name="Picture 29"/>
            <p:cNvPicPr>
              <a:picLocks noChangeAspect="1"/>
            </p:cNvPicPr>
            <p:nvPr/>
          </p:nvPicPr>
          <p:blipFill>
            <a:blip r:embed="rId12"/>
            <a:stretch>
              <a:fillRect/>
            </a:stretch>
          </p:blipFill>
          <p:spPr>
            <a:xfrm>
              <a:off x="11082902" y="1870439"/>
              <a:ext cx="1078437" cy="1078437"/>
            </a:xfrm>
            <a:prstGeom prst="rect">
              <a:avLst/>
            </a:prstGeom>
          </p:spPr>
        </p:pic>
        <p:pic>
          <p:nvPicPr>
            <p:cNvPr id="31" name="Picture 30"/>
            <p:cNvPicPr>
              <a:picLocks noChangeAspect="1"/>
            </p:cNvPicPr>
            <p:nvPr/>
          </p:nvPicPr>
          <p:blipFill>
            <a:blip r:embed="rId12"/>
            <a:stretch>
              <a:fillRect/>
            </a:stretch>
          </p:blipFill>
          <p:spPr>
            <a:xfrm>
              <a:off x="8195488" y="1889164"/>
              <a:ext cx="1078437" cy="1078437"/>
            </a:xfrm>
            <a:prstGeom prst="rect">
              <a:avLst/>
            </a:prstGeom>
          </p:spPr>
        </p:pic>
        <p:pic>
          <p:nvPicPr>
            <p:cNvPr id="32" name="Picture 31"/>
            <p:cNvPicPr>
              <a:picLocks noChangeAspect="1"/>
            </p:cNvPicPr>
            <p:nvPr/>
          </p:nvPicPr>
          <p:blipFill>
            <a:blip r:embed="rId9"/>
            <a:stretch>
              <a:fillRect/>
            </a:stretch>
          </p:blipFill>
          <p:spPr>
            <a:xfrm>
              <a:off x="6366465" y="2169541"/>
              <a:ext cx="780341" cy="780341"/>
            </a:xfrm>
            <a:prstGeom prst="rect">
              <a:avLst/>
            </a:prstGeom>
          </p:spPr>
        </p:pic>
        <p:pic>
          <p:nvPicPr>
            <p:cNvPr id="33" name="Picture 32"/>
            <p:cNvPicPr>
              <a:picLocks noChangeAspect="1"/>
            </p:cNvPicPr>
            <p:nvPr/>
          </p:nvPicPr>
          <p:blipFill>
            <a:blip r:embed="rId9"/>
            <a:stretch>
              <a:fillRect/>
            </a:stretch>
          </p:blipFill>
          <p:spPr>
            <a:xfrm>
              <a:off x="10692731" y="1779370"/>
              <a:ext cx="780341" cy="780341"/>
            </a:xfrm>
            <a:prstGeom prst="rect">
              <a:avLst/>
            </a:prstGeom>
          </p:spPr>
        </p:pic>
        <p:pic>
          <p:nvPicPr>
            <p:cNvPr id="34" name="Picture 33"/>
            <p:cNvPicPr>
              <a:picLocks noChangeAspect="1"/>
            </p:cNvPicPr>
            <p:nvPr/>
          </p:nvPicPr>
          <p:blipFill>
            <a:blip r:embed="rId5"/>
            <a:stretch>
              <a:fillRect/>
            </a:stretch>
          </p:blipFill>
          <p:spPr>
            <a:xfrm>
              <a:off x="7045502" y="2545082"/>
              <a:ext cx="670809" cy="670809"/>
            </a:xfrm>
            <a:prstGeom prst="rect">
              <a:avLst/>
            </a:prstGeom>
          </p:spPr>
        </p:pic>
        <p:pic>
          <p:nvPicPr>
            <p:cNvPr id="35" name="Picture 34"/>
            <p:cNvPicPr>
              <a:picLocks noChangeAspect="1"/>
            </p:cNvPicPr>
            <p:nvPr/>
          </p:nvPicPr>
          <p:blipFill>
            <a:blip r:embed="rId11"/>
            <a:stretch>
              <a:fillRect/>
            </a:stretch>
          </p:blipFill>
          <p:spPr>
            <a:xfrm>
              <a:off x="643479" y="1877083"/>
              <a:ext cx="748383" cy="748383"/>
            </a:xfrm>
            <a:prstGeom prst="rect">
              <a:avLst/>
            </a:prstGeom>
          </p:spPr>
        </p:pic>
        <p:pic>
          <p:nvPicPr>
            <p:cNvPr id="36" name="Picture 35"/>
            <p:cNvPicPr>
              <a:picLocks noChangeAspect="1"/>
            </p:cNvPicPr>
            <p:nvPr/>
          </p:nvPicPr>
          <p:blipFill>
            <a:blip r:embed="rId11"/>
            <a:stretch>
              <a:fillRect/>
            </a:stretch>
          </p:blipFill>
          <p:spPr>
            <a:xfrm>
              <a:off x="5312442" y="1979936"/>
              <a:ext cx="748383" cy="748383"/>
            </a:xfrm>
            <a:prstGeom prst="rect">
              <a:avLst/>
            </a:prstGeom>
          </p:spPr>
        </p:pic>
        <p:pic>
          <p:nvPicPr>
            <p:cNvPr id="37" name="Picture 36"/>
            <p:cNvPicPr>
              <a:picLocks noChangeAspect="1"/>
            </p:cNvPicPr>
            <p:nvPr/>
          </p:nvPicPr>
          <p:blipFill>
            <a:blip r:embed="rId13"/>
            <a:stretch>
              <a:fillRect/>
            </a:stretch>
          </p:blipFill>
          <p:spPr>
            <a:xfrm>
              <a:off x="2305272" y="2113282"/>
              <a:ext cx="684163" cy="684163"/>
            </a:xfrm>
            <a:prstGeom prst="rect">
              <a:avLst/>
            </a:prstGeom>
          </p:spPr>
        </p:pic>
        <p:pic>
          <p:nvPicPr>
            <p:cNvPr id="38" name="Picture 37"/>
            <p:cNvPicPr>
              <a:picLocks noChangeAspect="1"/>
            </p:cNvPicPr>
            <p:nvPr/>
          </p:nvPicPr>
          <p:blipFill>
            <a:blip r:embed="rId8"/>
            <a:stretch>
              <a:fillRect/>
            </a:stretch>
          </p:blipFill>
          <p:spPr>
            <a:xfrm>
              <a:off x="9357363" y="2197231"/>
              <a:ext cx="695702" cy="695702"/>
            </a:xfrm>
            <a:prstGeom prst="rect">
              <a:avLst/>
            </a:prstGeom>
          </p:spPr>
        </p:pic>
        <p:pic>
          <p:nvPicPr>
            <p:cNvPr id="39" name="Picture 38"/>
            <p:cNvPicPr>
              <a:picLocks noChangeAspect="1"/>
            </p:cNvPicPr>
            <p:nvPr/>
          </p:nvPicPr>
          <p:blipFill>
            <a:blip r:embed="rId14"/>
            <a:stretch>
              <a:fillRect/>
            </a:stretch>
          </p:blipFill>
          <p:spPr>
            <a:xfrm>
              <a:off x="9626145" y="2810596"/>
              <a:ext cx="780293" cy="780293"/>
            </a:xfrm>
            <a:prstGeom prst="rect">
              <a:avLst/>
            </a:prstGeom>
          </p:spPr>
        </p:pic>
        <p:pic>
          <p:nvPicPr>
            <p:cNvPr id="40" name="Picture 39"/>
            <p:cNvPicPr>
              <a:picLocks noChangeAspect="1"/>
            </p:cNvPicPr>
            <p:nvPr/>
          </p:nvPicPr>
          <p:blipFill>
            <a:blip r:embed="rId15"/>
            <a:stretch>
              <a:fillRect/>
            </a:stretch>
          </p:blipFill>
          <p:spPr>
            <a:xfrm>
              <a:off x="3522482" y="2731548"/>
              <a:ext cx="722633" cy="722633"/>
            </a:xfrm>
            <a:prstGeom prst="rect">
              <a:avLst/>
            </a:prstGeom>
          </p:spPr>
        </p:pic>
        <p:pic>
          <p:nvPicPr>
            <p:cNvPr id="41" name="Picture 40"/>
            <p:cNvPicPr>
              <a:picLocks noChangeAspect="1"/>
            </p:cNvPicPr>
            <p:nvPr/>
          </p:nvPicPr>
          <p:blipFill>
            <a:blip r:embed="rId9"/>
            <a:stretch>
              <a:fillRect/>
            </a:stretch>
          </p:blipFill>
          <p:spPr>
            <a:xfrm>
              <a:off x="4181365" y="2653756"/>
              <a:ext cx="780341" cy="780341"/>
            </a:xfrm>
            <a:prstGeom prst="rect">
              <a:avLst/>
            </a:prstGeom>
          </p:spPr>
        </p:pic>
        <p:pic>
          <p:nvPicPr>
            <p:cNvPr id="42" name="Picture 41"/>
            <p:cNvPicPr>
              <a:picLocks noChangeAspect="1"/>
            </p:cNvPicPr>
            <p:nvPr/>
          </p:nvPicPr>
          <p:blipFill>
            <a:blip r:embed="rId5"/>
            <a:stretch>
              <a:fillRect/>
            </a:stretch>
          </p:blipFill>
          <p:spPr>
            <a:xfrm>
              <a:off x="4005151" y="2051965"/>
              <a:ext cx="670809" cy="670809"/>
            </a:xfrm>
            <a:prstGeom prst="rect">
              <a:avLst/>
            </a:prstGeom>
          </p:spPr>
        </p:pic>
        <p:pic>
          <p:nvPicPr>
            <p:cNvPr id="43" name="Picture 42"/>
            <p:cNvPicPr>
              <a:picLocks noChangeAspect="1"/>
            </p:cNvPicPr>
            <p:nvPr/>
          </p:nvPicPr>
          <p:blipFill>
            <a:blip r:embed="rId12"/>
            <a:stretch>
              <a:fillRect/>
            </a:stretch>
          </p:blipFill>
          <p:spPr>
            <a:xfrm>
              <a:off x="2527251" y="2432986"/>
              <a:ext cx="1078437" cy="1078437"/>
            </a:xfrm>
            <a:prstGeom prst="rect">
              <a:avLst/>
            </a:prstGeom>
          </p:spPr>
        </p:pic>
      </p:grpSp>
      <mc:AlternateContent xmlns:mc="http://schemas.openxmlformats.org/markup-compatibility/2006" xmlns:a14="http://schemas.microsoft.com/office/drawing/2010/main">
        <mc:Choice Requires="a14">
          <p:sp>
            <p:nvSpPr>
              <p:cNvPr id="44" name="Content Placeholder 2"/>
              <p:cNvSpPr txBox="1">
                <a:spLocks/>
              </p:cNvSpPr>
              <p:nvPr/>
            </p:nvSpPr>
            <p:spPr>
              <a:xfrm>
                <a:off x="412178" y="3889340"/>
                <a:ext cx="2947622" cy="694184"/>
              </a:xfrm>
              <a:prstGeom prst="rect">
                <a:avLst/>
              </a:prstGeom>
              <a:solidFill>
                <a:schemeClr val="accent1">
                  <a:lumMod val="20000"/>
                  <a:lumOff val="80000"/>
                </a:schemeClr>
              </a:solidFill>
              <a:ln w="19050">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u="sng" dirty="0" smtClean="0"/>
                  <a:t>Initialize</a:t>
                </a:r>
                <a:r>
                  <a:rPr lang="en-US" sz="2800" dirty="0" smtClean="0"/>
                  <a:t> </a:t>
                </a:r>
                <a14:m>
                  <m:oMath xmlns:m="http://schemas.openxmlformats.org/officeDocument/2006/math">
                    <m:r>
                      <a:rPr lang="en-US" sz="2800" b="0" i="1" smtClean="0">
                        <a:solidFill>
                          <a:schemeClr val="tx2"/>
                        </a:solidFill>
                        <a:latin typeface="Cambria Math" charset="0"/>
                        <a:ea typeface="Cambria Math"/>
                      </a:rPr>
                      <m:t>𝑠</m:t>
                    </m:r>
                    <m:r>
                      <a:rPr lang="en-US" sz="2800" i="1">
                        <a:solidFill>
                          <a:schemeClr val="tx2"/>
                        </a:solidFill>
                        <a:latin typeface="Cambria Math"/>
                        <a:ea typeface="Cambria Math"/>
                      </a:rPr>
                      <m:t>←1</m:t>
                    </m:r>
                  </m:oMath>
                </a14:m>
                <a:endParaRPr lang="en-US" sz="2800" dirty="0"/>
              </a:p>
            </p:txBody>
          </p:sp>
        </mc:Choice>
        <mc:Fallback xmlns="">
          <p:sp>
            <p:nvSpPr>
              <p:cNvPr id="44" name="Content Placeholder 2"/>
              <p:cNvSpPr txBox="1">
                <a:spLocks noRot="1" noChangeAspect="1" noMove="1" noResize="1" noEditPoints="1" noAdjustHandles="1" noChangeArrowheads="1" noChangeShapeType="1" noTextEdit="1"/>
              </p:cNvSpPr>
              <p:nvPr/>
            </p:nvSpPr>
            <p:spPr>
              <a:xfrm>
                <a:off x="412178" y="3889340"/>
                <a:ext cx="2947622" cy="694184"/>
              </a:xfrm>
              <a:prstGeom prst="rect">
                <a:avLst/>
              </a:prstGeom>
              <a:blipFill rotWithShape="0">
                <a:blip r:embed="rId16"/>
                <a:stretch>
                  <a:fillRect l="-4115" t="-6838"/>
                </a:stretch>
              </a:blipFill>
              <a:ln w="190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Content Placeholder 2"/>
              <p:cNvSpPr txBox="1">
                <a:spLocks/>
              </p:cNvSpPr>
              <p:nvPr/>
            </p:nvSpPr>
            <p:spPr>
              <a:xfrm>
                <a:off x="3894723" y="5486400"/>
                <a:ext cx="2947622" cy="694184"/>
              </a:xfrm>
              <a:prstGeom prst="rect">
                <a:avLst/>
              </a:prstGeom>
              <a:solidFill>
                <a:schemeClr val="accent1">
                  <a:lumMod val="20000"/>
                  <a:lumOff val="80000"/>
                </a:schemeClr>
              </a:solidFill>
              <a:ln w="19050">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u="sng" dirty="0" smtClean="0"/>
                  <a:t>estimator</a:t>
                </a:r>
                <a:r>
                  <a:rPr lang="en-US" sz="2800" dirty="0" smtClean="0"/>
                  <a:t> </a:t>
                </a:r>
                <a14:m>
                  <m:oMath xmlns:m="http://schemas.openxmlformats.org/officeDocument/2006/math">
                    <m:r>
                      <a:rPr lang="en-US" sz="2800" b="0" i="0" smtClean="0">
                        <a:solidFill>
                          <a:schemeClr val="tx2"/>
                        </a:solidFill>
                        <a:latin typeface="Cambria Math" charset="0"/>
                        <a:ea typeface="Cambria Math"/>
                      </a:rPr>
                      <m:t>?</m:t>
                    </m:r>
                  </m:oMath>
                </a14:m>
                <a:endParaRPr lang="en-US" sz="2800" dirty="0"/>
              </a:p>
            </p:txBody>
          </p:sp>
        </mc:Choice>
        <mc:Fallback xmlns="">
          <p:sp>
            <p:nvSpPr>
              <p:cNvPr id="45" name="Content Placeholder 2"/>
              <p:cNvSpPr txBox="1">
                <a:spLocks noRot="1" noChangeAspect="1" noMove="1" noResize="1" noEditPoints="1" noAdjustHandles="1" noChangeArrowheads="1" noChangeShapeType="1" noTextEdit="1"/>
              </p:cNvSpPr>
              <p:nvPr/>
            </p:nvSpPr>
            <p:spPr>
              <a:xfrm>
                <a:off x="3894723" y="5486400"/>
                <a:ext cx="2947622" cy="694184"/>
              </a:xfrm>
              <a:prstGeom prst="rect">
                <a:avLst/>
              </a:prstGeom>
              <a:blipFill rotWithShape="0">
                <a:blip r:embed="rId17"/>
                <a:stretch>
                  <a:fillRect l="-4115" t="-6838"/>
                </a:stretch>
              </a:blipFill>
              <a:ln w="19050">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0323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4"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74" y="214900"/>
            <a:ext cx="10744200" cy="1143000"/>
          </a:xfrm>
        </p:spPr>
        <p:txBody>
          <a:bodyPr>
            <a:normAutofit fontScale="90000"/>
          </a:bodyPr>
          <a:lstStyle/>
          <a:p>
            <a:r>
              <a:rPr lang="en-US" dirty="0" smtClean="0"/>
              <a:t>Relating the </a:t>
            </a:r>
            <a:r>
              <a:rPr lang="en-US" dirty="0" err="1" smtClean="0"/>
              <a:t>MinHash</a:t>
            </a:r>
            <a:r>
              <a:rPr lang="en-US" dirty="0" smtClean="0"/>
              <a:t> value and the distinct count</a:t>
            </a:r>
            <a:endParaRPr lang="en-US" dirty="0"/>
          </a:p>
        </p:txBody>
      </p:sp>
      <p:sp>
        <p:nvSpPr>
          <p:cNvPr id="4" name="TextBox 3"/>
          <p:cNvSpPr txBox="1"/>
          <p:nvPr/>
        </p:nvSpPr>
        <p:spPr>
          <a:xfrm>
            <a:off x="2563009" y="1473770"/>
            <a:ext cx="463588"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txBody>
          <a:bodyPr wrap="none" rtlCol="0">
            <a:spAutoFit/>
          </a:bodyPr>
          <a:lstStyle/>
          <a:p>
            <a:r>
              <a:rPr lang="en-US" sz="3200" dirty="0">
                <a:solidFill>
                  <a:srgbClr val="FF0000"/>
                </a:solidFill>
              </a:rPr>
              <a:t> </a:t>
            </a:r>
            <a:r>
              <a:rPr lang="en-US" sz="3200" dirty="0" smtClean="0">
                <a:solidFill>
                  <a:srgbClr val="FF0000"/>
                </a:solidFill>
              </a:rPr>
              <a:t>  </a:t>
            </a:r>
            <a:endParaRPr lang="en-US" sz="3200" dirty="0">
              <a:solidFill>
                <a:srgbClr val="00B050"/>
              </a:solidFill>
            </a:endParaRPr>
          </a:p>
        </p:txBody>
      </p:sp>
      <p:sp>
        <p:nvSpPr>
          <p:cNvPr id="5" name="TextBox 4"/>
          <p:cNvSpPr txBox="1"/>
          <p:nvPr/>
        </p:nvSpPr>
        <p:spPr>
          <a:xfrm>
            <a:off x="3356337" y="1484007"/>
            <a:ext cx="463588"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solidFill>
              <a:srgbClr val="00B050"/>
            </a:solidFill>
          </a:ln>
        </p:spPr>
        <p:txBody>
          <a:bodyPr wrap="none" rtlCol="0">
            <a:spAutoFit/>
          </a:bodyPr>
          <a:lstStyle/>
          <a:p>
            <a:r>
              <a:rPr lang="en-US" sz="3200" dirty="0" smtClean="0">
                <a:solidFill>
                  <a:srgbClr val="00B050"/>
                </a:solidFill>
              </a:rPr>
              <a:t>   </a:t>
            </a:r>
            <a:endParaRPr lang="en-US" sz="3200" dirty="0">
              <a:solidFill>
                <a:srgbClr val="00B050"/>
              </a:solidFill>
            </a:endParaRPr>
          </a:p>
        </p:txBody>
      </p:sp>
      <p:sp>
        <p:nvSpPr>
          <p:cNvPr id="6" name="TextBox 5"/>
          <p:cNvSpPr txBox="1"/>
          <p:nvPr/>
        </p:nvSpPr>
        <p:spPr>
          <a:xfrm>
            <a:off x="4080655" y="1484006"/>
            <a:ext cx="463588" cy="584775"/>
          </a:xfrm>
          <a:prstGeom prst="rect">
            <a:avLst/>
          </a:prstGeom>
          <a:solidFill>
            <a:schemeClr val="tx2">
              <a:tint val="66000"/>
              <a:satMod val="160000"/>
            </a:schemeClr>
          </a:solidFill>
          <a:ln>
            <a:solidFill>
              <a:schemeClr val="tx2"/>
            </a:solidFill>
          </a:ln>
        </p:spPr>
        <p:txBody>
          <a:bodyPr wrap="none" rtlCol="0">
            <a:spAutoFit/>
          </a:bodyPr>
          <a:lstStyle/>
          <a:p>
            <a:r>
              <a:rPr lang="en-US" sz="3200" smtClean="0">
                <a:solidFill>
                  <a:schemeClr val="tx2"/>
                </a:solidFill>
              </a:rPr>
              <a:t>   </a:t>
            </a:r>
            <a:endParaRPr lang="en-US" sz="3200" dirty="0">
              <a:solidFill>
                <a:schemeClr val="tx2"/>
              </a:solidFill>
            </a:endParaRPr>
          </a:p>
        </p:txBody>
      </p:sp>
      <p:sp>
        <p:nvSpPr>
          <p:cNvPr id="7" name="TextBox 6"/>
          <p:cNvSpPr txBox="1"/>
          <p:nvPr/>
        </p:nvSpPr>
        <p:spPr>
          <a:xfrm>
            <a:off x="4865481" y="1473768"/>
            <a:ext cx="463588"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txBody>
          <a:bodyPr wrap="none" rtlCol="0">
            <a:spAutoFit/>
          </a:bodyPr>
          <a:lstStyle/>
          <a:p>
            <a:r>
              <a:rPr lang="en-US" sz="3200" dirty="0">
                <a:solidFill>
                  <a:srgbClr val="FF0000"/>
                </a:solidFill>
              </a:rPr>
              <a:t> </a:t>
            </a:r>
            <a:r>
              <a:rPr lang="en-US" sz="3200" dirty="0" smtClean="0">
                <a:solidFill>
                  <a:srgbClr val="FF0000"/>
                </a:solidFill>
              </a:rPr>
              <a:t>  </a:t>
            </a:r>
            <a:endParaRPr lang="en-US" sz="3200" dirty="0">
              <a:solidFill>
                <a:srgbClr val="FF0000"/>
              </a:solidFill>
            </a:endParaRPr>
          </a:p>
        </p:txBody>
      </p:sp>
      <p:sp>
        <p:nvSpPr>
          <p:cNvPr id="8" name="TextBox 7"/>
          <p:cNvSpPr txBox="1"/>
          <p:nvPr/>
        </p:nvSpPr>
        <p:spPr>
          <a:xfrm>
            <a:off x="5480012" y="1479211"/>
            <a:ext cx="370614"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rgbClr val="7030A0"/>
            </a:solidFill>
          </a:ln>
        </p:spPr>
        <p:txBody>
          <a:bodyPr wrap="none" rtlCol="0">
            <a:spAutoFit/>
          </a:bodyPr>
          <a:lstStyle/>
          <a:p>
            <a:r>
              <a:rPr lang="en-US" sz="3200" dirty="0" smtClean="0">
                <a:solidFill>
                  <a:srgbClr val="7030A0"/>
                </a:solidFill>
              </a:rPr>
              <a:t>  </a:t>
            </a:r>
            <a:endParaRPr lang="en-US" sz="3200" dirty="0">
              <a:solidFill>
                <a:srgbClr val="7030A0"/>
              </a:solidFill>
            </a:endParaRPr>
          </a:p>
        </p:txBody>
      </p:sp>
      <p:sp>
        <p:nvSpPr>
          <p:cNvPr id="9" name="TextBox 8"/>
          <p:cNvSpPr txBox="1"/>
          <p:nvPr/>
        </p:nvSpPr>
        <p:spPr>
          <a:xfrm>
            <a:off x="6081498" y="1479210"/>
            <a:ext cx="463588"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solidFill>
              <a:srgbClr val="00B050"/>
            </a:solidFill>
          </a:ln>
        </p:spPr>
        <p:txBody>
          <a:bodyPr wrap="none" rtlCol="0">
            <a:spAutoFit/>
          </a:bodyPr>
          <a:lstStyle/>
          <a:p>
            <a:r>
              <a:rPr lang="en-US" sz="3200" dirty="0" smtClean="0">
                <a:solidFill>
                  <a:srgbClr val="00B050"/>
                </a:solidFill>
              </a:rPr>
              <a:t>   </a:t>
            </a:r>
            <a:endParaRPr lang="en-US" sz="3200" dirty="0">
              <a:solidFill>
                <a:srgbClr val="00B050"/>
              </a:solidFill>
            </a:endParaRPr>
          </a:p>
        </p:txBody>
      </p:sp>
      <p:sp>
        <p:nvSpPr>
          <p:cNvPr id="10" name="TextBox 9"/>
          <p:cNvSpPr txBox="1"/>
          <p:nvPr/>
        </p:nvSpPr>
        <p:spPr>
          <a:xfrm>
            <a:off x="6876093" y="1468934"/>
            <a:ext cx="463588"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txBody>
          <a:bodyPr wrap="none" rtlCol="0">
            <a:spAutoFit/>
          </a:bodyPr>
          <a:lstStyle/>
          <a:p>
            <a:r>
              <a:rPr lang="en-US" sz="3200" smtClean="0">
                <a:solidFill>
                  <a:srgbClr val="FF0000"/>
                </a:solidFill>
              </a:rPr>
              <a:t>   </a:t>
            </a:r>
            <a:endParaRPr lang="en-US" sz="3200" dirty="0">
              <a:solidFill>
                <a:srgbClr val="FF0000"/>
              </a:solidFill>
            </a:endParaRPr>
          </a:p>
        </p:txBody>
      </p:sp>
      <p:sp>
        <p:nvSpPr>
          <p:cNvPr id="11" name="TextBox 10"/>
          <p:cNvSpPr txBox="1"/>
          <p:nvPr/>
        </p:nvSpPr>
        <p:spPr>
          <a:xfrm>
            <a:off x="7679931" y="1479209"/>
            <a:ext cx="370614"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rgbClr val="7030A0"/>
            </a:solidFill>
          </a:ln>
        </p:spPr>
        <p:txBody>
          <a:bodyPr wrap="none" rtlCol="0">
            <a:spAutoFit/>
          </a:bodyPr>
          <a:lstStyle/>
          <a:p>
            <a:r>
              <a:rPr lang="en-US" sz="3200" dirty="0" smtClean="0">
                <a:solidFill>
                  <a:srgbClr val="7030A0"/>
                </a:solidFill>
              </a:rPr>
              <a:t>  </a:t>
            </a:r>
            <a:endParaRPr lang="en-US" sz="3200" dirty="0">
              <a:solidFill>
                <a:srgbClr val="7030A0"/>
              </a:solidFill>
            </a:endParaRPr>
          </a:p>
        </p:txBody>
      </p:sp>
      <p:sp>
        <p:nvSpPr>
          <p:cNvPr id="12" name="TextBox 11"/>
          <p:cNvSpPr txBox="1"/>
          <p:nvPr/>
        </p:nvSpPr>
        <p:spPr>
          <a:xfrm>
            <a:off x="8396008" y="1473767"/>
            <a:ext cx="370614" cy="584775"/>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lin ang="2700000" scaled="1"/>
            <a:tileRect/>
          </a:gradFill>
          <a:ln>
            <a:solidFill>
              <a:schemeClr val="accent5"/>
            </a:solidFill>
          </a:ln>
        </p:spPr>
        <p:txBody>
          <a:bodyPr wrap="none" rtlCol="0">
            <a:spAutoFit/>
          </a:bodyPr>
          <a:lstStyle/>
          <a:p>
            <a:r>
              <a:rPr lang="en-US" sz="3200" smtClean="0">
                <a:solidFill>
                  <a:srgbClr val="00B0F0"/>
                </a:solidFill>
              </a:rPr>
              <a:t>  </a:t>
            </a:r>
            <a:endParaRPr lang="en-US" sz="3200" dirty="0">
              <a:solidFill>
                <a:srgbClr val="00B0F0"/>
              </a:solidFill>
            </a:endParaRPr>
          </a:p>
        </p:txBody>
      </p:sp>
      <p:sp>
        <p:nvSpPr>
          <p:cNvPr id="13" name="TextBox 12"/>
          <p:cNvSpPr txBox="1"/>
          <p:nvPr/>
        </p:nvSpPr>
        <p:spPr>
          <a:xfrm>
            <a:off x="9137612" y="1473768"/>
            <a:ext cx="463588"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solidFill>
              <a:srgbClr val="00B050"/>
            </a:solidFill>
          </a:ln>
        </p:spPr>
        <p:txBody>
          <a:bodyPr wrap="none" rtlCol="0">
            <a:spAutoFit/>
          </a:bodyPr>
          <a:lstStyle/>
          <a:p>
            <a:r>
              <a:rPr lang="en-US" sz="3200" dirty="0" smtClean="0">
                <a:solidFill>
                  <a:srgbClr val="00B050"/>
                </a:solidFill>
              </a:rPr>
              <a:t>   </a:t>
            </a:r>
            <a:endParaRPr lang="en-US" sz="3200" dirty="0">
              <a:solidFill>
                <a:srgbClr val="00B050"/>
              </a:solidFill>
            </a:endParaRPr>
          </a:p>
        </p:txBody>
      </p:sp>
      <p:sp>
        <p:nvSpPr>
          <p:cNvPr id="14" name="TextBox 13"/>
          <p:cNvSpPr txBox="1"/>
          <p:nvPr/>
        </p:nvSpPr>
        <p:spPr>
          <a:xfrm>
            <a:off x="10068786" y="1473767"/>
            <a:ext cx="370614" cy="584775"/>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2700000" scaled="1"/>
            <a:tileRect/>
          </a:gradFill>
          <a:ln>
            <a:solidFill>
              <a:schemeClr val="accent6"/>
            </a:solidFill>
          </a:ln>
        </p:spPr>
        <p:txBody>
          <a:bodyPr wrap="none" rtlCol="0">
            <a:spAutoFit/>
          </a:bodyPr>
          <a:lstStyle/>
          <a:p>
            <a:r>
              <a:rPr lang="en-US" sz="3200" smtClean="0">
                <a:solidFill>
                  <a:srgbClr val="FFC000"/>
                </a:solidFill>
              </a:rPr>
              <a:t>  </a:t>
            </a:r>
            <a:endParaRPr lang="en-US" sz="3200" dirty="0">
              <a:solidFill>
                <a:srgbClr val="FFC000"/>
              </a:solidFill>
            </a:endParaRPr>
          </a:p>
        </p:txBody>
      </p:sp>
      <mc:AlternateContent xmlns:mc="http://schemas.openxmlformats.org/markup-compatibility/2006" xmlns:a14="http://schemas.microsoft.com/office/drawing/2010/main">
        <mc:Choice Requires="a14">
          <p:sp>
            <p:nvSpPr>
              <p:cNvPr id="18" name="TextBox 17"/>
              <p:cNvSpPr txBox="1"/>
              <p:nvPr/>
            </p:nvSpPr>
            <p:spPr>
              <a:xfrm>
                <a:off x="1574494" y="1456254"/>
                <a:ext cx="54809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𝑥</m:t>
                      </m:r>
                    </m:oMath>
                  </m:oMathPara>
                </a14:m>
                <a:endParaRPr lang="en-US" sz="3600" dirty="0"/>
              </a:p>
            </p:txBody>
          </p:sp>
        </mc:Choice>
        <mc:Fallback xmlns="">
          <p:sp>
            <p:nvSpPr>
              <p:cNvPr id="18" name="TextBox 17"/>
              <p:cNvSpPr txBox="1">
                <a:spLocks noRot="1" noChangeAspect="1" noMove="1" noResize="1" noEditPoints="1" noAdjustHandles="1" noChangeArrowheads="1" noChangeShapeType="1" noTextEdit="1"/>
              </p:cNvSpPr>
              <p:nvPr/>
            </p:nvSpPr>
            <p:spPr>
              <a:xfrm>
                <a:off x="50493" y="1456253"/>
                <a:ext cx="548099" cy="646331"/>
              </a:xfrm>
              <a:prstGeom prst="rect">
                <a:avLst/>
              </a:prstGeom>
              <a:blipFill rotWithShape="1">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524000" y="2971801"/>
                <a:ext cx="119718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h</m:t>
                      </m:r>
                      <m:r>
                        <a:rPr lang="en-US" sz="3600" i="1" dirty="0">
                          <a:latin typeface="Cambria Math"/>
                        </a:rPr>
                        <m:t>(</m:t>
                      </m:r>
                      <m:r>
                        <a:rPr lang="en-US" sz="3600" i="1" dirty="0">
                          <a:latin typeface="Cambria Math"/>
                        </a:rPr>
                        <m:t>𝑥</m:t>
                      </m:r>
                      <m:r>
                        <a:rPr lang="en-US" sz="3600" i="1" dirty="0">
                          <a:latin typeface="Cambria Math"/>
                        </a:rPr>
                        <m:t>)</m:t>
                      </m:r>
                    </m:oMath>
                  </m:oMathPara>
                </a14:m>
                <a:endParaRPr lang="en-US" sz="3600" dirty="0"/>
              </a:p>
            </p:txBody>
          </p:sp>
        </mc:Choice>
        <mc:Fallback xmlns="">
          <p:sp>
            <p:nvSpPr>
              <p:cNvPr id="19" name="TextBox 18"/>
              <p:cNvSpPr txBox="1">
                <a:spLocks noRot="1" noChangeAspect="1" noMove="1" noResize="1" noEditPoints="1" noAdjustHandles="1" noChangeArrowheads="1" noChangeShapeType="1" noTextEdit="1"/>
              </p:cNvSpPr>
              <p:nvPr/>
            </p:nvSpPr>
            <p:spPr>
              <a:xfrm>
                <a:off x="-1" y="2971800"/>
                <a:ext cx="1197187" cy="64633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567762" y="3828366"/>
                <a:ext cx="51155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b="0" i="1" dirty="0" smtClean="0">
                          <a:latin typeface="Cambria Math" charset="0"/>
                        </a:rPr>
                        <m:t>𝑠</m:t>
                      </m:r>
                    </m:oMath>
                  </m:oMathPara>
                </a14:m>
                <a:endParaRPr lang="en-US" sz="3600" dirty="0"/>
              </a:p>
            </p:txBody>
          </p:sp>
        </mc:Choice>
        <mc:Fallback xmlns="">
          <p:sp>
            <p:nvSpPr>
              <p:cNvPr id="20" name="TextBox 19"/>
              <p:cNvSpPr txBox="1">
                <a:spLocks noRot="1" noChangeAspect="1" noMove="1" noResize="1" noEditPoints="1" noAdjustHandles="1" noChangeArrowheads="1" noChangeShapeType="1" noTextEdit="1"/>
              </p:cNvSpPr>
              <p:nvPr/>
            </p:nvSpPr>
            <p:spPr>
              <a:xfrm>
                <a:off x="1567762" y="3828366"/>
                <a:ext cx="511550" cy="64633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561350" y="2306588"/>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𝑛</m:t>
                      </m:r>
                    </m:oMath>
                  </m:oMathPara>
                </a14:m>
                <a:endParaRPr lang="en-US" sz="36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7349" y="2306587"/>
                <a:ext cx="561243" cy="646331"/>
              </a:xfrm>
              <a:prstGeom prst="rect">
                <a:avLst/>
              </a:prstGeom>
              <a:blipFill rotWithShape="1">
                <a:blip r:embed="rId5"/>
                <a:stretch>
                  <a:fillRect/>
                </a:stretch>
              </a:blipFill>
            </p:spPr>
            <p:txBody>
              <a:bodyPr/>
              <a:lstStyle/>
              <a:p>
                <a:r>
                  <a:rPr lang="en-US">
                    <a:noFill/>
                  </a:rPr>
                  <a:t> </a:t>
                </a:r>
              </a:p>
            </p:txBody>
          </p:sp>
        </mc:Fallback>
      </mc:AlternateContent>
      <p:cxnSp>
        <p:nvCxnSpPr>
          <p:cNvPr id="23" name="Straight Connector 22"/>
          <p:cNvCxnSpPr/>
          <p:nvPr/>
        </p:nvCxnSpPr>
        <p:spPr>
          <a:xfrm>
            <a:off x="1510432" y="2306587"/>
            <a:ext cx="885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10433" y="2948105"/>
            <a:ext cx="885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537886" y="3823552"/>
            <a:ext cx="885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67047" y="1442988"/>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63008" y="1479211"/>
            <a:ext cx="0" cy="303170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2016158" y="2325470"/>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0</m:t>
                      </m:r>
                    </m:oMath>
                  </m:oMathPara>
                </a14:m>
                <a:endParaRPr lang="en-US" sz="3600" dirty="0"/>
              </a:p>
            </p:txBody>
          </p:sp>
        </mc:Choice>
        <mc:Fallback xmlns="">
          <p:sp>
            <p:nvSpPr>
              <p:cNvPr id="31" name="TextBox 30"/>
              <p:cNvSpPr txBox="1">
                <a:spLocks noRot="1" noChangeAspect="1" noMove="1" noResize="1" noEditPoints="1" noAdjustHandles="1" noChangeArrowheads="1" noChangeShapeType="1" noTextEdit="1"/>
              </p:cNvSpPr>
              <p:nvPr/>
            </p:nvSpPr>
            <p:spPr>
              <a:xfrm>
                <a:off x="492157" y="2325469"/>
                <a:ext cx="561243" cy="64633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2016158" y="3854308"/>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1</m:t>
                      </m:r>
                    </m:oMath>
                  </m:oMathPara>
                </a14:m>
                <a:endParaRPr lang="en-US" sz="3600" dirty="0"/>
              </a:p>
            </p:txBody>
          </p:sp>
        </mc:Choice>
        <mc:Fallback xmlns="">
          <p:sp>
            <p:nvSpPr>
              <p:cNvPr id="32" name="TextBox 31"/>
              <p:cNvSpPr txBox="1">
                <a:spLocks noRot="1" noChangeAspect="1" noMove="1" noResize="1" noEditPoints="1" noAdjustHandles="1" noChangeArrowheads="1" noChangeShapeType="1" noTextEdit="1"/>
              </p:cNvSpPr>
              <p:nvPr/>
            </p:nvSpPr>
            <p:spPr>
              <a:xfrm>
                <a:off x="492157" y="3854307"/>
                <a:ext cx="561243" cy="64633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634406" y="2325469"/>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1</m:t>
                      </m:r>
                    </m:oMath>
                  </m:oMathPara>
                </a14:m>
                <a:endParaRPr lang="en-US" sz="36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110405" y="2325468"/>
                <a:ext cx="561243" cy="646331"/>
              </a:xfrm>
              <a:prstGeom prst="rect">
                <a:avLst/>
              </a:prstGeom>
              <a:blipFill rotWithShape="1">
                <a:blip r:embed="rId8"/>
                <a:stretch>
                  <a:fillRect/>
                </a:stretch>
              </a:blipFill>
            </p:spPr>
            <p:txBody>
              <a:bodyPr/>
              <a:lstStyle/>
              <a:p>
                <a:r>
                  <a:rPr lang="en-US">
                    <a:noFill/>
                  </a:rPr>
                  <a:t> </a:t>
                </a:r>
              </a:p>
            </p:txBody>
          </p:sp>
        </mc:Fallback>
      </mc:AlternateContent>
      <p:cxnSp>
        <p:nvCxnSpPr>
          <p:cNvPr id="34" name="Straight Connector 33"/>
          <p:cNvCxnSpPr/>
          <p:nvPr/>
        </p:nvCxnSpPr>
        <p:spPr>
          <a:xfrm>
            <a:off x="6761469" y="1442988"/>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500461" y="1479211"/>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286309" y="1431139"/>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001234" y="1431140"/>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884742" y="1455945"/>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966081" y="1479211"/>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377458" y="1479211"/>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724400" y="1479211"/>
            <a:ext cx="0" cy="3031709"/>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971086" y="1479211"/>
            <a:ext cx="0" cy="3031709"/>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3293420" y="2348734"/>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2</m:t>
                      </m:r>
                    </m:oMath>
                  </m:oMathPara>
                </a14:m>
                <a:endParaRPr lang="en-US" sz="3600" dirty="0"/>
              </a:p>
            </p:txBody>
          </p:sp>
        </mc:Choice>
        <mc:Fallback xmlns="">
          <p:sp>
            <p:nvSpPr>
              <p:cNvPr id="43" name="TextBox 42"/>
              <p:cNvSpPr txBox="1">
                <a:spLocks noRot="1" noChangeAspect="1" noMove="1" noResize="1" noEditPoints="1" noAdjustHandles="1" noChangeArrowheads="1" noChangeShapeType="1" noTextEdit="1"/>
              </p:cNvSpPr>
              <p:nvPr/>
            </p:nvSpPr>
            <p:spPr>
              <a:xfrm>
                <a:off x="1769419" y="2348733"/>
                <a:ext cx="561243" cy="646331"/>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038601" y="2325469"/>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3</m:t>
                      </m:r>
                    </m:oMath>
                  </m:oMathPara>
                </a14:m>
                <a:endParaRPr lang="en-US" sz="3600" dirty="0"/>
              </a:p>
            </p:txBody>
          </p:sp>
        </mc:Choice>
        <mc:Fallback xmlns="">
          <p:sp>
            <p:nvSpPr>
              <p:cNvPr id="44" name="TextBox 43"/>
              <p:cNvSpPr txBox="1">
                <a:spLocks noRot="1" noChangeAspect="1" noMove="1" noResize="1" noEditPoints="1" noAdjustHandles="1" noChangeArrowheads="1" noChangeShapeType="1" noTextEdit="1"/>
              </p:cNvSpPr>
              <p:nvPr/>
            </p:nvSpPr>
            <p:spPr>
              <a:xfrm>
                <a:off x="2514600" y="2325468"/>
                <a:ext cx="561243" cy="646331"/>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4724401" y="2348733"/>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3</m:t>
                      </m:r>
                    </m:oMath>
                  </m:oMathPara>
                </a14:m>
                <a:endParaRPr lang="en-US" sz="3600" dirty="0"/>
              </a:p>
            </p:txBody>
          </p:sp>
        </mc:Choice>
        <mc:Fallback xmlns="">
          <p:sp>
            <p:nvSpPr>
              <p:cNvPr id="45" name="TextBox 44"/>
              <p:cNvSpPr txBox="1">
                <a:spLocks noRot="1" noChangeAspect="1" noMove="1" noResize="1" noEditPoints="1" noAdjustHandles="1" noChangeArrowheads="1" noChangeShapeType="1" noTextEdit="1"/>
              </p:cNvSpPr>
              <p:nvPr/>
            </p:nvSpPr>
            <p:spPr>
              <a:xfrm>
                <a:off x="3200400" y="2348732"/>
                <a:ext cx="561243" cy="646331"/>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372632" y="2325469"/>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4</m:t>
                      </m:r>
                    </m:oMath>
                  </m:oMathPara>
                </a14:m>
                <a:endParaRPr lang="en-US" sz="3600" dirty="0"/>
              </a:p>
            </p:txBody>
          </p:sp>
        </mc:Choice>
        <mc:Fallback xmlns="">
          <p:sp>
            <p:nvSpPr>
              <p:cNvPr id="46" name="TextBox 45"/>
              <p:cNvSpPr txBox="1">
                <a:spLocks noRot="1" noChangeAspect="1" noMove="1" noResize="1" noEditPoints="1" noAdjustHandles="1" noChangeArrowheads="1" noChangeShapeType="1" noTextEdit="1"/>
              </p:cNvSpPr>
              <p:nvPr/>
            </p:nvSpPr>
            <p:spPr>
              <a:xfrm>
                <a:off x="3848631" y="2325468"/>
                <a:ext cx="561243" cy="646331"/>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6152895" y="2300662"/>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4</m:t>
                      </m:r>
                    </m:oMath>
                  </m:oMathPara>
                </a14:m>
                <a:endParaRPr lang="en-US" sz="3600" dirty="0"/>
              </a:p>
            </p:txBody>
          </p:sp>
        </mc:Choice>
        <mc:Fallback xmlns="">
          <p:sp>
            <p:nvSpPr>
              <p:cNvPr id="47" name="TextBox 46"/>
              <p:cNvSpPr txBox="1">
                <a:spLocks noRot="1" noChangeAspect="1" noMove="1" noResize="1" noEditPoints="1" noAdjustHandles="1" noChangeArrowheads="1" noChangeShapeType="1" noTextEdit="1"/>
              </p:cNvSpPr>
              <p:nvPr/>
            </p:nvSpPr>
            <p:spPr>
              <a:xfrm>
                <a:off x="4628894" y="2300661"/>
                <a:ext cx="561243" cy="646331"/>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6823575" y="2325469"/>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4</m:t>
                      </m:r>
                    </m:oMath>
                  </m:oMathPara>
                </a14:m>
                <a:endParaRPr lang="en-US" sz="3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5299574" y="2325468"/>
                <a:ext cx="561243" cy="646331"/>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647133" y="2312511"/>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4</m:t>
                      </m:r>
                    </m:oMath>
                  </m:oMathPara>
                </a14:m>
                <a:endParaRPr lang="en-US" sz="3600" dirty="0"/>
              </a:p>
            </p:txBody>
          </p:sp>
        </mc:Choice>
        <mc:Fallback xmlns="">
          <p:sp>
            <p:nvSpPr>
              <p:cNvPr id="49" name="TextBox 48"/>
              <p:cNvSpPr txBox="1">
                <a:spLocks noRot="1" noChangeAspect="1" noMove="1" noResize="1" noEditPoints="1" noAdjustHandles="1" noChangeArrowheads="1" noChangeShapeType="1" noTextEdit="1"/>
              </p:cNvSpPr>
              <p:nvPr/>
            </p:nvSpPr>
            <p:spPr>
              <a:xfrm>
                <a:off x="6123132" y="2312510"/>
                <a:ext cx="561243" cy="646331"/>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8313462" y="2300661"/>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5</m:t>
                      </m:r>
                    </m:oMath>
                  </m:oMathPara>
                </a14:m>
                <a:endParaRPr lang="en-US" sz="3600" dirty="0"/>
              </a:p>
            </p:txBody>
          </p:sp>
        </mc:Choice>
        <mc:Fallback xmlns="">
          <p:sp>
            <p:nvSpPr>
              <p:cNvPr id="50" name="TextBox 49"/>
              <p:cNvSpPr txBox="1">
                <a:spLocks noRot="1" noChangeAspect="1" noMove="1" noResize="1" noEditPoints="1" noAdjustHandles="1" noChangeArrowheads="1" noChangeShapeType="1" noTextEdit="1"/>
              </p:cNvSpPr>
              <p:nvPr/>
            </p:nvSpPr>
            <p:spPr>
              <a:xfrm>
                <a:off x="6789461" y="2300660"/>
                <a:ext cx="561243" cy="646331"/>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9072632" y="2325468"/>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5</m:t>
                      </m:r>
                    </m:oMath>
                  </m:oMathPara>
                </a14:m>
                <a:endParaRPr lang="en-US" sz="3600" dirty="0"/>
              </a:p>
            </p:txBody>
          </p:sp>
        </mc:Choice>
        <mc:Fallback xmlns="">
          <p:sp>
            <p:nvSpPr>
              <p:cNvPr id="51" name="TextBox 50"/>
              <p:cNvSpPr txBox="1">
                <a:spLocks noRot="1" noChangeAspect="1" noMove="1" noResize="1" noEditPoints="1" noAdjustHandles="1" noChangeArrowheads="1" noChangeShapeType="1" noTextEdit="1"/>
              </p:cNvSpPr>
              <p:nvPr/>
            </p:nvSpPr>
            <p:spPr>
              <a:xfrm>
                <a:off x="7548631" y="2325467"/>
                <a:ext cx="561243" cy="646331"/>
              </a:xfrm>
              <a:prstGeom prst="rect">
                <a:avLst/>
              </a:prstGeom>
              <a:blipFill rotWithShape="1">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9884743" y="2325470"/>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6</m:t>
                      </m:r>
                    </m:oMath>
                  </m:oMathPara>
                </a14:m>
                <a:endParaRPr lang="en-US" sz="3600" dirty="0"/>
              </a:p>
            </p:txBody>
          </p:sp>
        </mc:Choice>
        <mc:Fallback xmlns="">
          <p:sp>
            <p:nvSpPr>
              <p:cNvPr id="52" name="TextBox 51"/>
              <p:cNvSpPr txBox="1">
                <a:spLocks noRot="1" noChangeAspect="1" noMove="1" noResize="1" noEditPoints="1" noAdjustHandles="1" noChangeArrowheads="1" noChangeShapeType="1" noTextEdit="1"/>
              </p:cNvSpPr>
              <p:nvPr/>
            </p:nvSpPr>
            <p:spPr>
              <a:xfrm>
                <a:off x="8360742" y="2325469"/>
                <a:ext cx="561243" cy="646331"/>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2618126" y="3951475"/>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0.45</m:t>
                      </m:r>
                    </m:oMath>
                  </m:oMathPara>
                </a14:m>
                <a:endParaRPr lang="en-US" sz="2000" dirty="0"/>
              </a:p>
            </p:txBody>
          </p:sp>
        </mc:Choice>
        <mc:Fallback xmlns="">
          <p:sp>
            <p:nvSpPr>
              <p:cNvPr id="53" name="TextBox 52"/>
              <p:cNvSpPr txBox="1">
                <a:spLocks noRot="1" noChangeAspect="1" noMove="1" noResize="1" noEditPoints="1" noAdjustHandles="1" noChangeArrowheads="1" noChangeShapeType="1" noTextEdit="1"/>
              </p:cNvSpPr>
              <p:nvPr/>
            </p:nvSpPr>
            <p:spPr>
              <a:xfrm>
                <a:off x="1094126" y="3951475"/>
                <a:ext cx="561242" cy="400110"/>
              </a:xfrm>
              <a:prstGeom prst="rect">
                <a:avLst/>
              </a:prstGeom>
              <a:blipFill rotWithShape="1">
                <a:blip r:embed="rId19"/>
                <a:stretch>
                  <a:fillRect r="-172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6081497" y="3993263"/>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0.21</m:t>
                      </m:r>
                    </m:oMath>
                  </m:oMathPara>
                </a14:m>
                <a:endParaRPr lang="en-US" sz="20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557497" y="3993263"/>
                <a:ext cx="561242" cy="400110"/>
              </a:xfrm>
              <a:prstGeom prst="rect">
                <a:avLst/>
              </a:prstGeom>
              <a:blipFill rotWithShape="1">
                <a:blip r:embed="rId20"/>
                <a:stretch>
                  <a:fillRect r="-16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6081497" y="3188236"/>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0.35</m:t>
                      </m:r>
                    </m:oMath>
                  </m:oMathPara>
                </a14:m>
                <a:endParaRPr lang="en-US" sz="2000" dirty="0"/>
              </a:p>
            </p:txBody>
          </p:sp>
        </mc:Choice>
        <mc:Fallback xmlns="">
          <p:sp>
            <p:nvSpPr>
              <p:cNvPr id="56" name="TextBox 55"/>
              <p:cNvSpPr txBox="1">
                <a:spLocks noRot="1" noChangeAspect="1" noMove="1" noResize="1" noEditPoints="1" noAdjustHandles="1" noChangeArrowheads="1" noChangeShapeType="1" noTextEdit="1"/>
              </p:cNvSpPr>
              <p:nvPr/>
            </p:nvSpPr>
            <p:spPr>
              <a:xfrm>
                <a:off x="4557497" y="3188236"/>
                <a:ext cx="561242" cy="400110"/>
              </a:xfrm>
              <a:prstGeom prst="rect">
                <a:avLst/>
              </a:prstGeom>
              <a:blipFill rotWithShape="1">
                <a:blip r:embed="rId21"/>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9967466" y="3188236"/>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0.92</m:t>
                      </m:r>
                    </m:oMath>
                  </m:oMathPara>
                </a14:m>
                <a:endParaRPr lang="en-US" sz="2000" dirty="0"/>
              </a:p>
            </p:txBody>
          </p:sp>
        </mc:Choice>
        <mc:Fallback xmlns="">
          <p:sp>
            <p:nvSpPr>
              <p:cNvPr id="57" name="TextBox 56"/>
              <p:cNvSpPr txBox="1">
                <a:spLocks noRot="1" noChangeAspect="1" noMove="1" noResize="1" noEditPoints="1" noAdjustHandles="1" noChangeArrowheads="1" noChangeShapeType="1" noTextEdit="1"/>
              </p:cNvSpPr>
              <p:nvPr/>
            </p:nvSpPr>
            <p:spPr>
              <a:xfrm>
                <a:off x="8443466" y="3188236"/>
                <a:ext cx="561242" cy="400110"/>
              </a:xfrm>
              <a:prstGeom prst="rect">
                <a:avLst/>
              </a:prstGeom>
              <a:blipFill rotWithShape="1">
                <a:blip r:embed="rId22"/>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9982200" y="3988105"/>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0.14</m:t>
                      </m:r>
                    </m:oMath>
                  </m:oMathPara>
                </a14:m>
                <a:endParaRPr lang="en-US" sz="2000" dirty="0"/>
              </a:p>
            </p:txBody>
          </p:sp>
        </mc:Choice>
        <mc:Fallback xmlns="">
          <p:sp>
            <p:nvSpPr>
              <p:cNvPr id="58" name="TextBox 57"/>
              <p:cNvSpPr txBox="1">
                <a:spLocks noRot="1" noChangeAspect="1" noMove="1" noResize="1" noEditPoints="1" noAdjustHandles="1" noChangeArrowheads="1" noChangeShapeType="1" noTextEdit="1"/>
              </p:cNvSpPr>
              <p:nvPr/>
            </p:nvSpPr>
            <p:spPr>
              <a:xfrm>
                <a:off x="8458200" y="3988105"/>
                <a:ext cx="561242" cy="400110"/>
              </a:xfrm>
              <a:prstGeom prst="rect">
                <a:avLst/>
              </a:prstGeom>
              <a:blipFill rotWithShape="1">
                <a:blip r:embed="rId23"/>
                <a:stretch>
                  <a:fillRect r="-16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2649549" y="319274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0.45</m:t>
                      </m:r>
                    </m:oMath>
                  </m:oMathPara>
                </a14:m>
                <a:endParaRPr lang="en-US" sz="2000" dirty="0"/>
              </a:p>
            </p:txBody>
          </p:sp>
        </mc:Choice>
        <mc:Fallback xmlns="">
          <p:sp>
            <p:nvSpPr>
              <p:cNvPr id="59" name="TextBox 58"/>
              <p:cNvSpPr txBox="1">
                <a:spLocks noRot="1" noChangeAspect="1" noMove="1" noResize="1" noEditPoints="1" noAdjustHandles="1" noChangeArrowheads="1" noChangeShapeType="1" noTextEdit="1"/>
              </p:cNvSpPr>
              <p:nvPr/>
            </p:nvSpPr>
            <p:spPr>
              <a:xfrm>
                <a:off x="1125549" y="3192747"/>
                <a:ext cx="561242" cy="400110"/>
              </a:xfrm>
              <a:prstGeom prst="rect">
                <a:avLst/>
              </a:prstGeom>
              <a:blipFill rotWithShape="1">
                <a:blip r:embed="rId24"/>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6823575" y="3208589"/>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0.45</m:t>
                      </m:r>
                    </m:oMath>
                  </m:oMathPara>
                </a14:m>
                <a:endParaRPr lang="en-US" sz="2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5299575" y="3208589"/>
                <a:ext cx="561242" cy="400110"/>
              </a:xfrm>
              <a:prstGeom prst="rect">
                <a:avLst/>
              </a:prstGeom>
              <a:blipFill rotWithShape="1">
                <a:blip r:embed="rId25"/>
                <a:stretch>
                  <a:fillRect r="-18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4785989" y="3188236"/>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0.45</m:t>
                      </m:r>
                    </m:oMath>
                  </m:oMathPara>
                </a14:m>
                <a:endParaRPr lang="en-US" sz="2000" dirty="0"/>
              </a:p>
            </p:txBody>
          </p:sp>
        </mc:Choice>
        <mc:Fallback xmlns="">
          <p:sp>
            <p:nvSpPr>
              <p:cNvPr id="61" name="TextBox 60"/>
              <p:cNvSpPr txBox="1">
                <a:spLocks noRot="1" noChangeAspect="1" noMove="1" noResize="1" noEditPoints="1" noAdjustHandles="1" noChangeArrowheads="1" noChangeShapeType="1" noTextEdit="1"/>
              </p:cNvSpPr>
              <p:nvPr/>
            </p:nvSpPr>
            <p:spPr>
              <a:xfrm>
                <a:off x="3261989" y="3188236"/>
                <a:ext cx="561242" cy="400110"/>
              </a:xfrm>
              <a:prstGeom prst="rect">
                <a:avLst/>
              </a:prstGeom>
              <a:blipFill rotWithShape="1">
                <a:blip r:embed="rId26"/>
                <a:stretch>
                  <a:fillRect r="-18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4038601" y="319274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0.74</m:t>
                      </m:r>
                    </m:oMath>
                  </m:oMathPara>
                </a14:m>
                <a:endParaRPr lang="en-US" sz="2000" dirty="0"/>
              </a:p>
            </p:txBody>
          </p:sp>
        </mc:Choice>
        <mc:Fallback xmlns="">
          <p:sp>
            <p:nvSpPr>
              <p:cNvPr id="62" name="TextBox 61"/>
              <p:cNvSpPr txBox="1">
                <a:spLocks noRot="1" noChangeAspect="1" noMove="1" noResize="1" noEditPoints="1" noAdjustHandles="1" noChangeArrowheads="1" noChangeShapeType="1" noTextEdit="1"/>
              </p:cNvSpPr>
              <p:nvPr/>
            </p:nvSpPr>
            <p:spPr>
              <a:xfrm>
                <a:off x="2514601" y="3192747"/>
                <a:ext cx="561242" cy="400110"/>
              </a:xfrm>
              <a:prstGeom prst="rect">
                <a:avLst/>
              </a:prstGeom>
              <a:blipFill rotWithShape="1">
                <a:blip r:embed="rId27"/>
                <a:stretch>
                  <a:fillRect r="-16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TextBox 63"/>
              <p:cNvSpPr txBox="1"/>
              <p:nvPr/>
            </p:nvSpPr>
            <p:spPr>
              <a:xfrm>
                <a:off x="3338445" y="397741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0.35</m:t>
                      </m:r>
                    </m:oMath>
                  </m:oMathPara>
                </a14:m>
                <a:endParaRPr lang="en-US" sz="2000" dirty="0"/>
              </a:p>
            </p:txBody>
          </p:sp>
        </mc:Choice>
        <mc:Fallback xmlns="">
          <p:sp>
            <p:nvSpPr>
              <p:cNvPr id="64" name="TextBox 63"/>
              <p:cNvSpPr txBox="1">
                <a:spLocks noRot="1" noChangeAspect="1" noMove="1" noResize="1" noEditPoints="1" noAdjustHandles="1" noChangeArrowheads="1" noChangeShapeType="1" noTextEdit="1"/>
              </p:cNvSpPr>
              <p:nvPr/>
            </p:nvSpPr>
            <p:spPr>
              <a:xfrm>
                <a:off x="1814445" y="3977417"/>
                <a:ext cx="561242" cy="400110"/>
              </a:xfrm>
              <a:prstGeom prst="rect">
                <a:avLst/>
              </a:prstGeom>
              <a:blipFill rotWithShape="1">
                <a:blip r:embed="rId28"/>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4771630" y="397741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0.35</m:t>
                      </m:r>
                    </m:oMath>
                  </m:oMathPara>
                </a14:m>
                <a:endParaRPr lang="en-US" sz="2000" dirty="0"/>
              </a:p>
            </p:txBody>
          </p:sp>
        </mc:Choice>
        <mc:Fallback xmlns="">
          <p:sp>
            <p:nvSpPr>
              <p:cNvPr id="65" name="TextBox 64"/>
              <p:cNvSpPr txBox="1">
                <a:spLocks noRot="1" noChangeAspect="1" noMove="1" noResize="1" noEditPoints="1" noAdjustHandles="1" noChangeArrowheads="1" noChangeShapeType="1" noTextEdit="1"/>
              </p:cNvSpPr>
              <p:nvPr/>
            </p:nvSpPr>
            <p:spPr>
              <a:xfrm>
                <a:off x="3247630" y="3977417"/>
                <a:ext cx="561242" cy="400110"/>
              </a:xfrm>
              <a:prstGeom prst="rect">
                <a:avLst/>
              </a:prstGeom>
              <a:blipFill rotWithShape="1">
                <a:blip r:embed="rId29"/>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338445" y="3208589"/>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0.35</m:t>
                      </m:r>
                    </m:oMath>
                  </m:oMathPara>
                </a14:m>
                <a:endParaRPr lang="en-US" sz="2000" dirty="0"/>
              </a:p>
            </p:txBody>
          </p:sp>
        </mc:Choice>
        <mc:Fallback xmlns="">
          <p:sp>
            <p:nvSpPr>
              <p:cNvPr id="66" name="TextBox 65"/>
              <p:cNvSpPr txBox="1">
                <a:spLocks noRot="1" noChangeAspect="1" noMove="1" noResize="1" noEditPoints="1" noAdjustHandles="1" noChangeArrowheads="1" noChangeShapeType="1" noTextEdit="1"/>
              </p:cNvSpPr>
              <p:nvPr/>
            </p:nvSpPr>
            <p:spPr>
              <a:xfrm>
                <a:off x="1814445" y="3208589"/>
                <a:ext cx="561242" cy="400110"/>
              </a:xfrm>
              <a:prstGeom prst="rect">
                <a:avLst/>
              </a:prstGeom>
              <a:blipFill rotWithShape="1">
                <a:blip r:embed="rId30"/>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9144031" y="3188236"/>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0.35</m:t>
                      </m:r>
                    </m:oMath>
                  </m:oMathPara>
                </a14:m>
                <a:endParaRPr lang="en-US" sz="2000" dirty="0"/>
              </a:p>
            </p:txBody>
          </p:sp>
        </mc:Choice>
        <mc:Fallback xmlns="">
          <p:sp>
            <p:nvSpPr>
              <p:cNvPr id="67" name="TextBox 66"/>
              <p:cNvSpPr txBox="1">
                <a:spLocks noRot="1" noChangeAspect="1" noMove="1" noResize="1" noEditPoints="1" noAdjustHandles="1" noChangeArrowheads="1" noChangeShapeType="1" noTextEdit="1"/>
              </p:cNvSpPr>
              <p:nvPr/>
            </p:nvSpPr>
            <p:spPr>
              <a:xfrm>
                <a:off x="7620031" y="3188236"/>
                <a:ext cx="561242" cy="400110"/>
              </a:xfrm>
              <a:prstGeom prst="rect">
                <a:avLst/>
              </a:prstGeom>
              <a:blipFill rotWithShape="1">
                <a:blip r:embed="rId31"/>
                <a:stretch>
                  <a:fillRect r="-184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4038600" y="397741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0.35</m:t>
                      </m:r>
                    </m:oMath>
                  </m:oMathPara>
                </a14:m>
                <a:endParaRPr lang="en-US" sz="2000" dirty="0"/>
              </a:p>
            </p:txBody>
          </p:sp>
        </mc:Choice>
        <mc:Fallback xmlns="">
          <p:sp>
            <p:nvSpPr>
              <p:cNvPr id="68" name="TextBox 67"/>
              <p:cNvSpPr txBox="1">
                <a:spLocks noRot="1" noChangeAspect="1" noMove="1" noResize="1" noEditPoints="1" noAdjustHandles="1" noChangeArrowheads="1" noChangeShapeType="1" noTextEdit="1"/>
              </p:cNvSpPr>
              <p:nvPr/>
            </p:nvSpPr>
            <p:spPr>
              <a:xfrm>
                <a:off x="2514600" y="3977417"/>
                <a:ext cx="561242" cy="400110"/>
              </a:xfrm>
              <a:prstGeom prst="rect">
                <a:avLst/>
              </a:prstGeom>
              <a:blipFill rotWithShape="1">
                <a:blip r:embed="rId32"/>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7591731" y="319274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0.21</m:t>
                      </m:r>
                    </m:oMath>
                  </m:oMathPara>
                </a14:m>
                <a:endParaRPr lang="en-US" sz="2000" dirty="0"/>
              </a:p>
            </p:txBody>
          </p:sp>
        </mc:Choice>
        <mc:Fallback xmlns="">
          <p:sp>
            <p:nvSpPr>
              <p:cNvPr id="69" name="TextBox 68"/>
              <p:cNvSpPr txBox="1">
                <a:spLocks noRot="1" noChangeAspect="1" noMove="1" noResize="1" noEditPoints="1" noAdjustHandles="1" noChangeArrowheads="1" noChangeShapeType="1" noTextEdit="1"/>
              </p:cNvSpPr>
              <p:nvPr/>
            </p:nvSpPr>
            <p:spPr>
              <a:xfrm>
                <a:off x="6067731" y="3192747"/>
                <a:ext cx="561242" cy="400110"/>
              </a:xfrm>
              <a:prstGeom prst="rect">
                <a:avLst/>
              </a:prstGeom>
              <a:blipFill rotWithShape="1">
                <a:blip r:embed="rId33"/>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5372632" y="316986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0.21</m:t>
                      </m:r>
                    </m:oMath>
                  </m:oMathPara>
                </a14:m>
                <a:endParaRPr lang="en-US" sz="2000" dirty="0"/>
              </a:p>
            </p:txBody>
          </p:sp>
        </mc:Choice>
        <mc:Fallback xmlns="">
          <p:sp>
            <p:nvSpPr>
              <p:cNvPr id="70" name="TextBox 69"/>
              <p:cNvSpPr txBox="1">
                <a:spLocks noRot="1" noChangeAspect="1" noMove="1" noResize="1" noEditPoints="1" noAdjustHandles="1" noChangeArrowheads="1" noChangeShapeType="1" noTextEdit="1"/>
              </p:cNvSpPr>
              <p:nvPr/>
            </p:nvSpPr>
            <p:spPr>
              <a:xfrm>
                <a:off x="3848632" y="3169867"/>
                <a:ext cx="561242" cy="400110"/>
              </a:xfrm>
              <a:prstGeom prst="rect">
                <a:avLst/>
              </a:prstGeom>
              <a:blipFill rotWithShape="1">
                <a:blip r:embed="rId34"/>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5372632" y="397741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0.21</m:t>
                      </m:r>
                    </m:oMath>
                  </m:oMathPara>
                </a14:m>
                <a:endParaRPr lang="en-US" sz="2000" dirty="0"/>
              </a:p>
            </p:txBody>
          </p:sp>
        </mc:Choice>
        <mc:Fallback xmlns="">
          <p:sp>
            <p:nvSpPr>
              <p:cNvPr id="71" name="TextBox 70"/>
              <p:cNvSpPr txBox="1">
                <a:spLocks noRot="1" noChangeAspect="1" noMove="1" noResize="1" noEditPoints="1" noAdjustHandles="1" noChangeArrowheads="1" noChangeShapeType="1" noTextEdit="1"/>
              </p:cNvSpPr>
              <p:nvPr/>
            </p:nvSpPr>
            <p:spPr>
              <a:xfrm>
                <a:off x="3848632" y="3977417"/>
                <a:ext cx="561242" cy="400110"/>
              </a:xfrm>
              <a:prstGeom prst="rect">
                <a:avLst/>
              </a:prstGeom>
              <a:blipFill rotWithShape="1">
                <a:blip r:embed="rId35"/>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TextBox 71"/>
              <p:cNvSpPr txBox="1"/>
              <p:nvPr/>
            </p:nvSpPr>
            <p:spPr>
              <a:xfrm>
                <a:off x="6831086" y="3977417"/>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0.21</m:t>
                      </m:r>
                    </m:oMath>
                  </m:oMathPara>
                </a14:m>
                <a:endParaRPr lang="en-US" sz="2000" dirty="0"/>
              </a:p>
            </p:txBody>
          </p:sp>
        </mc:Choice>
        <mc:Fallback xmlns="">
          <p:sp>
            <p:nvSpPr>
              <p:cNvPr id="72" name="TextBox 71"/>
              <p:cNvSpPr txBox="1">
                <a:spLocks noRot="1" noChangeAspect="1" noMove="1" noResize="1" noEditPoints="1" noAdjustHandles="1" noChangeArrowheads="1" noChangeShapeType="1" noTextEdit="1"/>
              </p:cNvSpPr>
              <p:nvPr/>
            </p:nvSpPr>
            <p:spPr>
              <a:xfrm>
                <a:off x="5307086" y="3977417"/>
                <a:ext cx="561242" cy="400110"/>
              </a:xfrm>
              <a:prstGeom prst="rect">
                <a:avLst/>
              </a:prstGeom>
              <a:blipFill rotWithShape="1">
                <a:blip r:embed="rId36"/>
                <a:stretch>
                  <a:fillRect r="-16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7591731" y="3996409"/>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0.21</m:t>
                      </m:r>
                    </m:oMath>
                  </m:oMathPara>
                </a14:m>
                <a:endParaRPr lang="en-US" sz="2000" dirty="0"/>
              </a:p>
            </p:txBody>
          </p:sp>
        </mc:Choice>
        <mc:Fallback xmlns="">
          <p:sp>
            <p:nvSpPr>
              <p:cNvPr id="73" name="TextBox 72"/>
              <p:cNvSpPr txBox="1">
                <a:spLocks noRot="1" noChangeAspect="1" noMove="1" noResize="1" noEditPoints="1" noAdjustHandles="1" noChangeArrowheads="1" noChangeShapeType="1" noTextEdit="1"/>
              </p:cNvSpPr>
              <p:nvPr/>
            </p:nvSpPr>
            <p:spPr>
              <a:xfrm>
                <a:off x="6067731" y="3996409"/>
                <a:ext cx="561242" cy="400110"/>
              </a:xfrm>
              <a:prstGeom prst="rect">
                <a:avLst/>
              </a:prstGeom>
              <a:blipFill rotWithShape="1">
                <a:blip r:embed="rId37"/>
                <a:stretch>
                  <a:fillRect r="-173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9177968" y="3951475"/>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0.14</m:t>
                      </m:r>
                    </m:oMath>
                  </m:oMathPara>
                </a14:m>
                <a:endParaRPr lang="en-US" sz="2000" dirty="0"/>
              </a:p>
            </p:txBody>
          </p:sp>
        </mc:Choice>
        <mc:Fallback xmlns="">
          <p:sp>
            <p:nvSpPr>
              <p:cNvPr id="74" name="TextBox 73"/>
              <p:cNvSpPr txBox="1">
                <a:spLocks noRot="1" noChangeAspect="1" noMove="1" noResize="1" noEditPoints="1" noAdjustHandles="1" noChangeArrowheads="1" noChangeShapeType="1" noTextEdit="1"/>
              </p:cNvSpPr>
              <p:nvPr/>
            </p:nvSpPr>
            <p:spPr>
              <a:xfrm>
                <a:off x="7653968" y="3951475"/>
                <a:ext cx="561242" cy="400110"/>
              </a:xfrm>
              <a:prstGeom prst="rect">
                <a:avLst/>
              </a:prstGeom>
              <a:blipFill rotWithShape="1">
                <a:blip r:embed="rId38"/>
                <a:stretch>
                  <a:fillRect r="-16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8326801" y="3951478"/>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0.14</m:t>
                      </m:r>
                    </m:oMath>
                  </m:oMathPara>
                </a14:m>
                <a:endParaRPr lang="en-US" sz="2000" dirty="0"/>
              </a:p>
            </p:txBody>
          </p:sp>
        </mc:Choice>
        <mc:Fallback xmlns="">
          <p:sp>
            <p:nvSpPr>
              <p:cNvPr id="75" name="TextBox 74"/>
              <p:cNvSpPr txBox="1">
                <a:spLocks noRot="1" noChangeAspect="1" noMove="1" noResize="1" noEditPoints="1" noAdjustHandles="1" noChangeArrowheads="1" noChangeShapeType="1" noTextEdit="1"/>
              </p:cNvSpPr>
              <p:nvPr/>
            </p:nvSpPr>
            <p:spPr>
              <a:xfrm>
                <a:off x="6802801" y="3951478"/>
                <a:ext cx="561242" cy="400110"/>
              </a:xfrm>
              <a:prstGeom prst="rect">
                <a:avLst/>
              </a:prstGeom>
              <a:blipFill rotWithShape="1">
                <a:blip r:embed="rId39"/>
                <a:stretch>
                  <a:fillRect r="-16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8326801" y="3208589"/>
                <a:ext cx="561242"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000" i="1">
                          <a:latin typeface="Cambria Math"/>
                        </a:rPr>
                        <m:t>0.14</m:t>
                      </m:r>
                    </m:oMath>
                  </m:oMathPara>
                </a14:m>
                <a:endParaRPr lang="en-US" sz="2000" dirty="0"/>
              </a:p>
            </p:txBody>
          </p:sp>
        </mc:Choice>
        <mc:Fallback xmlns="">
          <p:sp>
            <p:nvSpPr>
              <p:cNvPr id="76" name="TextBox 75"/>
              <p:cNvSpPr txBox="1">
                <a:spLocks noRot="1" noChangeAspect="1" noMove="1" noResize="1" noEditPoints="1" noAdjustHandles="1" noChangeArrowheads="1" noChangeShapeType="1" noTextEdit="1"/>
              </p:cNvSpPr>
              <p:nvPr/>
            </p:nvSpPr>
            <p:spPr>
              <a:xfrm>
                <a:off x="6802801" y="3208589"/>
                <a:ext cx="561242" cy="400110"/>
              </a:xfrm>
              <a:prstGeom prst="rect">
                <a:avLst/>
              </a:prstGeom>
              <a:blipFill rotWithShape="1">
                <a:blip r:embed="rId40"/>
                <a:stretch>
                  <a:fillRect r="-163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697377" y="4798815"/>
                <a:ext cx="9818223" cy="830997"/>
              </a:xfrm>
              <a:prstGeom prst="rect">
                <a:avLst/>
              </a:prstGeom>
              <a:noFill/>
            </p:spPr>
            <p:txBody>
              <a:bodyPr wrap="square" rtlCol="0">
                <a:spAutoFit/>
              </a:bodyPr>
              <a:lstStyle/>
              <a:p>
                <a:r>
                  <a:rPr lang="en-US" sz="2400" dirty="0" smtClean="0"/>
                  <a:t>The </a:t>
                </a:r>
                <a:r>
                  <a:rPr lang="en-US" sz="2400" dirty="0" err="1" smtClean="0"/>
                  <a:t>MinHash</a:t>
                </a:r>
                <a:r>
                  <a:rPr lang="en-US" sz="2400" dirty="0" smtClean="0"/>
                  <a:t> </a:t>
                </a:r>
                <a:r>
                  <a:rPr lang="en-US" sz="2400" dirty="0"/>
                  <a:t>value </a:t>
                </a:r>
                <a14:m>
                  <m:oMath xmlns:m="http://schemas.openxmlformats.org/officeDocument/2006/math">
                    <m:r>
                      <a:rPr lang="en-US" sz="2400" b="0" i="1" dirty="0" smtClean="0">
                        <a:solidFill>
                          <a:schemeClr val="tx2"/>
                        </a:solidFill>
                        <a:latin typeface="Cambria Math" charset="0"/>
                      </a:rPr>
                      <m:t>𝑠</m:t>
                    </m:r>
                  </m:oMath>
                </a14:m>
                <a:r>
                  <a:rPr lang="en-US" sz="2400" dirty="0" smtClean="0"/>
                  <a:t> depends only </a:t>
                </a:r>
                <a:r>
                  <a:rPr lang="en-US" sz="2400" dirty="0" smtClean="0">
                    <a:solidFill>
                      <a:schemeClr val="tx1"/>
                    </a:solidFill>
                  </a:rPr>
                  <a:t>on </a:t>
                </a:r>
                <a14:m>
                  <m:oMath xmlns:m="http://schemas.openxmlformats.org/officeDocument/2006/math">
                    <m:r>
                      <a:rPr lang="en-US" sz="2400" i="1" dirty="0" smtClean="0">
                        <a:solidFill>
                          <a:schemeClr val="tx2"/>
                        </a:solidFill>
                        <a:latin typeface="Cambria Math"/>
                      </a:rPr>
                      <m:t>h</m:t>
                    </m:r>
                  </m:oMath>
                </a14:m>
                <a:r>
                  <a:rPr lang="en-US" sz="2400" dirty="0" smtClean="0">
                    <a:solidFill>
                      <a:schemeClr val="tx1"/>
                    </a:solidFill>
                  </a:rPr>
                  <a:t> and the set of distinct keys:</a:t>
                </a:r>
                <a:endParaRPr lang="en-US" sz="2400" dirty="0">
                  <a:solidFill>
                    <a:schemeClr val="tx1"/>
                  </a:solidFill>
                </a:endParaRPr>
              </a:p>
              <a:p>
                <a:r>
                  <a:rPr lang="en-US" sz="2400" dirty="0"/>
                  <a:t> </a:t>
                </a:r>
                <a:r>
                  <a:rPr lang="en-US" sz="2400" dirty="0" smtClean="0"/>
                  <a:t>Distribution of </a:t>
                </a:r>
                <a14:m>
                  <m:oMath xmlns:m="http://schemas.openxmlformats.org/officeDocument/2006/math">
                    <m:r>
                      <a:rPr lang="en-US" sz="2400" i="1" dirty="0">
                        <a:solidFill>
                          <a:schemeClr val="tx2"/>
                        </a:solidFill>
                        <a:latin typeface="Cambria Math" charset="0"/>
                      </a:rPr>
                      <m:t>𝑠</m:t>
                    </m:r>
                  </m:oMath>
                </a14:m>
                <a:r>
                  <a:rPr lang="en-US" sz="2400" dirty="0" smtClean="0"/>
                  <a:t> (for </a:t>
                </a:r>
                <a14:m>
                  <m:oMath xmlns:m="http://schemas.openxmlformats.org/officeDocument/2006/math">
                    <m:r>
                      <a:rPr lang="en-US" sz="2400" i="1" dirty="0">
                        <a:solidFill>
                          <a:schemeClr val="tx2"/>
                        </a:solidFill>
                        <a:latin typeface="Cambria Math"/>
                      </a:rPr>
                      <m:t>h</m:t>
                    </m:r>
                    <m:r>
                      <a:rPr lang="en-US" sz="2400" b="0" i="1" dirty="0" smtClean="0">
                        <a:solidFill>
                          <a:schemeClr val="tx2"/>
                        </a:solidFill>
                        <a:latin typeface="Cambria Math" charset="0"/>
                      </a:rPr>
                      <m:t>∼</m:t>
                    </m:r>
                    <m:r>
                      <a:rPr lang="en-US" sz="2400" b="0" i="1" dirty="0" smtClean="0">
                        <a:solidFill>
                          <a:schemeClr val="tx2"/>
                        </a:solidFill>
                        <a:latin typeface="Cambria Math" charset="0"/>
                      </a:rPr>
                      <m:t>𝐻</m:t>
                    </m:r>
                    <m:r>
                      <a:rPr lang="en-US" sz="2400" b="0" i="1" dirty="0" smtClean="0">
                        <a:solidFill>
                          <a:schemeClr val="tx2"/>
                        </a:solidFill>
                        <a:latin typeface="Cambria Math" charset="0"/>
                      </a:rPr>
                      <m:t>)</m:t>
                    </m:r>
                  </m:oMath>
                </a14:m>
                <a:r>
                  <a:rPr lang="en-US" sz="2400" dirty="0" smtClean="0"/>
                  <a:t> only depends </a:t>
                </a:r>
                <a:r>
                  <a:rPr lang="en-US" sz="2400" dirty="0" smtClean="0">
                    <a:solidFill>
                      <a:schemeClr val="tx2"/>
                    </a:solidFill>
                  </a:rPr>
                  <a:t>on the </a:t>
                </a:r>
                <a:r>
                  <a:rPr lang="en-US" sz="2400" dirty="0">
                    <a:solidFill>
                      <a:schemeClr val="tx2"/>
                    </a:solidFill>
                  </a:rPr>
                  <a:t>number of distinct </a:t>
                </a:r>
                <a:r>
                  <a:rPr lang="en-US" sz="2400" dirty="0" smtClean="0">
                    <a:solidFill>
                      <a:schemeClr val="tx2"/>
                    </a:solidFill>
                  </a:rPr>
                  <a:t>keys  </a:t>
                </a:r>
                <a14:m>
                  <m:oMath xmlns:m="http://schemas.openxmlformats.org/officeDocument/2006/math">
                    <m:r>
                      <a:rPr lang="en-US" sz="2400" i="1" dirty="0">
                        <a:solidFill>
                          <a:schemeClr val="tx2"/>
                        </a:solidFill>
                        <a:latin typeface="Cambria Math"/>
                      </a:rPr>
                      <m:t>𝑛</m:t>
                    </m:r>
                  </m:oMath>
                </a14:m>
                <a:r>
                  <a:rPr lang="en-US" sz="2400" dirty="0">
                    <a:solidFill>
                      <a:schemeClr val="tx2"/>
                    </a:solidFill>
                  </a:rPr>
                  <a:t>.</a:t>
                </a:r>
              </a:p>
            </p:txBody>
          </p:sp>
        </mc:Choice>
        <mc:Fallback xmlns="">
          <p:sp>
            <p:nvSpPr>
              <p:cNvPr id="77" name="TextBox 76"/>
              <p:cNvSpPr txBox="1">
                <a:spLocks noRot="1" noChangeAspect="1" noMove="1" noResize="1" noEditPoints="1" noAdjustHandles="1" noChangeArrowheads="1" noChangeShapeType="1" noTextEdit="1"/>
              </p:cNvSpPr>
              <p:nvPr/>
            </p:nvSpPr>
            <p:spPr>
              <a:xfrm>
                <a:off x="697377" y="4798815"/>
                <a:ext cx="9818223" cy="830997"/>
              </a:xfrm>
              <a:prstGeom prst="rect">
                <a:avLst/>
              </a:prstGeom>
              <a:blipFill rotWithShape="0">
                <a:blip r:embed="rId41"/>
                <a:stretch>
                  <a:fillRect l="-931" t="-5839" b="-15328"/>
                </a:stretch>
              </a:blipFill>
            </p:spPr>
            <p:txBody>
              <a:bodyPr/>
              <a:lstStyle/>
              <a:p>
                <a:r>
                  <a:rPr lang="en-US">
                    <a:noFill/>
                  </a:rPr>
                  <a:t> </a:t>
                </a:r>
              </a:p>
            </p:txBody>
          </p:sp>
        </mc:Fallback>
      </mc:AlternateContent>
      <p:cxnSp>
        <p:nvCxnSpPr>
          <p:cNvPr id="80" name="Straight Arrow Connector 79"/>
          <p:cNvCxnSpPr/>
          <p:nvPr/>
        </p:nvCxnSpPr>
        <p:spPr>
          <a:xfrm>
            <a:off x="1822777" y="4326497"/>
            <a:ext cx="1500078" cy="6265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15" name="Slide Number Placeholder 14"/>
          <p:cNvSpPr>
            <a:spLocks noGrp="1"/>
          </p:cNvSpPr>
          <p:nvPr>
            <p:ph type="sldNum" sz="quarter" idx="12"/>
          </p:nvPr>
        </p:nvSpPr>
        <p:spPr/>
        <p:txBody>
          <a:bodyPr/>
          <a:lstStyle/>
          <a:p>
            <a:fld id="{FBE62EB2-EEA5-4F0F-8417-A3BB824EEB18}" type="slidenum">
              <a:rPr lang="en-US" smtClean="0"/>
              <a:t>15</a:t>
            </a:fld>
            <a:endParaRPr lang="en-US"/>
          </a:p>
        </p:txBody>
      </p:sp>
      <p:grpSp>
        <p:nvGrpSpPr>
          <p:cNvPr id="78" name="Group 77"/>
          <p:cNvGrpSpPr/>
          <p:nvPr/>
        </p:nvGrpSpPr>
        <p:grpSpPr>
          <a:xfrm>
            <a:off x="9808182" y="4805800"/>
            <a:ext cx="2126273" cy="400110"/>
            <a:chOff x="1815548" y="6508688"/>
            <a:chExt cx="2126273" cy="400110"/>
          </a:xfrm>
        </p:grpSpPr>
        <p:sp>
          <p:nvSpPr>
            <p:cNvPr id="79" name="TextBox 78"/>
            <p:cNvSpPr txBox="1"/>
            <p:nvPr/>
          </p:nvSpPr>
          <p:spPr>
            <a:xfrm>
              <a:off x="1815548" y="6508688"/>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smtClean="0">
                  <a:solidFill>
                    <a:srgbClr val="00B050"/>
                  </a:solidFill>
                </a:rPr>
                <a:t>  </a:t>
              </a:r>
              <a:endParaRPr lang="en-US" sz="2000" dirty="0">
                <a:solidFill>
                  <a:srgbClr val="00B050"/>
                </a:solidFill>
              </a:endParaRPr>
            </a:p>
          </p:txBody>
        </p:sp>
        <p:sp>
          <p:nvSpPr>
            <p:cNvPr id="81" name="TextBox 80"/>
            <p:cNvSpPr txBox="1"/>
            <p:nvPr/>
          </p:nvSpPr>
          <p:spPr>
            <a:xfrm>
              <a:off x="2181289" y="6508688"/>
              <a:ext cx="300082" cy="40011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w="38100">
              <a:solidFill>
                <a:srgbClr val="00B050"/>
              </a:solidFill>
            </a:ln>
          </p:spPr>
          <p:txBody>
            <a:bodyPr wrap="none" rtlCol="0">
              <a:spAutoFit/>
            </a:bodyPr>
            <a:lstStyle/>
            <a:p>
              <a:r>
                <a:rPr lang="en-US" sz="2000" dirty="0" smtClean="0">
                  <a:solidFill>
                    <a:srgbClr val="00B050"/>
                  </a:solidFill>
                </a:rPr>
                <a:t>  </a:t>
              </a:r>
              <a:endParaRPr lang="en-US" sz="2000" dirty="0">
                <a:solidFill>
                  <a:srgbClr val="00B050"/>
                </a:solidFill>
              </a:endParaRPr>
            </a:p>
          </p:txBody>
        </p:sp>
        <p:sp>
          <p:nvSpPr>
            <p:cNvPr id="82" name="TextBox 81"/>
            <p:cNvSpPr txBox="1"/>
            <p:nvPr/>
          </p:nvSpPr>
          <p:spPr>
            <a:xfrm>
              <a:off x="2547030" y="6508688"/>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83" name="TextBox 82"/>
            <p:cNvSpPr txBox="1"/>
            <p:nvPr/>
          </p:nvSpPr>
          <p:spPr>
            <a:xfrm>
              <a:off x="2912771" y="6508688"/>
              <a:ext cx="297570" cy="40011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w="38100">
              <a:solidFill>
                <a:schemeClr val="accent4"/>
              </a:solidFill>
            </a:ln>
          </p:spPr>
          <p:txBody>
            <a:bodyPr wrap="square" rtlCol="0">
              <a:spAutoFit/>
            </a:bodyPr>
            <a:lstStyle/>
            <a:p>
              <a:r>
                <a:rPr lang="en-US" sz="2000" dirty="0">
                  <a:solidFill>
                    <a:srgbClr val="7030A0"/>
                  </a:solidFill>
                </a:rPr>
                <a:t> </a:t>
              </a:r>
              <a:r>
                <a:rPr lang="en-US" sz="2000" dirty="0" smtClean="0">
                  <a:solidFill>
                    <a:srgbClr val="7030A0"/>
                  </a:solidFill>
                </a:rPr>
                <a:t>  </a:t>
              </a:r>
              <a:endParaRPr lang="en-US" sz="2000" dirty="0">
                <a:solidFill>
                  <a:srgbClr val="7030A0"/>
                </a:solidFill>
              </a:endParaRPr>
            </a:p>
          </p:txBody>
        </p:sp>
        <p:sp>
          <p:nvSpPr>
            <p:cNvPr id="84" name="TextBox 83"/>
            <p:cNvSpPr txBox="1"/>
            <p:nvPr/>
          </p:nvSpPr>
          <p:spPr>
            <a:xfrm>
              <a:off x="3276000" y="6508688"/>
              <a:ext cx="300082" cy="400110"/>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2700000" scaled="1"/>
              <a:tileRect/>
            </a:gradFill>
            <a:ln w="38100">
              <a:solidFill>
                <a:schemeClr val="accent5">
                  <a:lumMod val="60000"/>
                  <a:lumOff val="40000"/>
                </a:schemeClr>
              </a:solidFill>
            </a:ln>
          </p:spPr>
          <p:txBody>
            <a:bodyPr wrap="none" rtlCol="0">
              <a:spAutoFit/>
            </a:bodyPr>
            <a:lstStyle/>
            <a:p>
              <a:r>
                <a:rPr lang="en-US" sz="2000" dirty="0" smtClean="0">
                  <a:solidFill>
                    <a:srgbClr val="00B0F0"/>
                  </a:solidFill>
                </a:rPr>
                <a:t>  </a:t>
              </a:r>
              <a:endParaRPr lang="en-US" sz="2000" dirty="0">
                <a:solidFill>
                  <a:srgbClr val="00B0F0"/>
                </a:solidFill>
              </a:endParaRPr>
            </a:p>
          </p:txBody>
        </p:sp>
        <p:sp>
          <p:nvSpPr>
            <p:cNvPr id="85" name="TextBox 84"/>
            <p:cNvSpPr txBox="1"/>
            <p:nvPr/>
          </p:nvSpPr>
          <p:spPr>
            <a:xfrm>
              <a:off x="3641739" y="6508688"/>
              <a:ext cx="300082" cy="400110"/>
            </a:xfrm>
            <a:prstGeom prst="rect">
              <a:avLst/>
            </a:prstGeom>
            <a:solidFill>
              <a:srgbClr val="FFFF00"/>
            </a:solidFill>
            <a:ln w="38100">
              <a:solidFill>
                <a:schemeClr val="accent6"/>
              </a:solidFill>
            </a:ln>
          </p:spPr>
          <p:txBody>
            <a:bodyPr wrap="none" rtlCol="0">
              <a:spAutoFit/>
            </a:bodyPr>
            <a:lstStyle/>
            <a:p>
              <a:r>
                <a:rPr lang="en-US" sz="2000" dirty="0" smtClean="0">
                  <a:solidFill>
                    <a:srgbClr val="FFC000"/>
                  </a:solidFill>
                </a:rPr>
                <a:t>  </a:t>
              </a:r>
              <a:endParaRPr lang="en-US" sz="2000" dirty="0">
                <a:solidFill>
                  <a:srgbClr val="FFC000"/>
                </a:solidFill>
              </a:endParaRPr>
            </a:p>
          </p:txBody>
        </p:sp>
      </p:grpSp>
    </p:spTree>
    <p:extLst>
      <p:ext uri="{BB962C8B-B14F-4D97-AF65-F5344CB8AC3E}">
        <p14:creationId xmlns:p14="http://schemas.microsoft.com/office/powerpoint/2010/main" val="177710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7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1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50"/>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5"/>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3"/>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5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7"/>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4"/>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14"/>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52"/>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57"/>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5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6" presetClass="entr" presetSubtype="21" fill="hold" nodeType="clickEffect">
                                  <p:stCondLst>
                                    <p:cond delay="0"/>
                                  </p:stCondLst>
                                  <p:childTnLst>
                                    <p:set>
                                      <p:cBhvr>
                                        <p:cTn id="158" dur="1" fill="hold">
                                          <p:stCondLst>
                                            <p:cond delay="0"/>
                                          </p:stCondLst>
                                        </p:cTn>
                                        <p:tgtEl>
                                          <p:spTgt spid="80"/>
                                        </p:tgtEl>
                                        <p:attrNameLst>
                                          <p:attrName>style.visibility</p:attrName>
                                        </p:attrNameLst>
                                      </p:cBhvr>
                                      <p:to>
                                        <p:strVal val="visible"/>
                                      </p:to>
                                    </p:set>
                                    <p:animEffect transition="in" filter="barn(inVertical)">
                                      <p:cBhvr>
                                        <p:cTn id="159" dur="500"/>
                                        <p:tgtEl>
                                          <p:spTgt spid="80"/>
                                        </p:tgtEl>
                                      </p:cBhvr>
                                    </p:animEffect>
                                  </p:childTnLst>
                                </p:cTn>
                              </p:par>
                              <p:par>
                                <p:cTn id="160" presetID="16" presetClass="entr" presetSubtype="21" fill="hold" grpId="0" nodeType="withEffect">
                                  <p:stCondLst>
                                    <p:cond delay="0"/>
                                  </p:stCondLst>
                                  <p:childTnLst>
                                    <p:set>
                                      <p:cBhvr>
                                        <p:cTn id="161" dur="1" fill="hold">
                                          <p:stCondLst>
                                            <p:cond delay="0"/>
                                          </p:stCondLst>
                                        </p:cTn>
                                        <p:tgtEl>
                                          <p:spTgt spid="77"/>
                                        </p:tgtEl>
                                        <p:attrNameLst>
                                          <p:attrName>style.visibility</p:attrName>
                                        </p:attrNameLst>
                                      </p:cBhvr>
                                      <p:to>
                                        <p:strVal val="visible"/>
                                      </p:to>
                                    </p:set>
                                    <p:animEffect transition="in" filter="barn(inVertical)">
                                      <p:cBhvr>
                                        <p:cTn id="162"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33" grpId="0"/>
      <p:bldP spid="43" grpId="0"/>
      <p:bldP spid="44" grpId="0"/>
      <p:bldP spid="45" grpId="0"/>
      <p:bldP spid="46" grpId="0"/>
      <p:bldP spid="47" grpId="0"/>
      <p:bldP spid="48" grpId="0"/>
      <p:bldP spid="49" grpId="0"/>
      <p:bldP spid="50" grpId="0"/>
      <p:bldP spid="51" grpId="0"/>
      <p:bldP spid="52" grpId="0"/>
      <p:bldP spid="53" grpId="0"/>
      <p:bldP spid="54" grpId="0"/>
      <p:bldP spid="56" grpId="0"/>
      <p:bldP spid="57" grpId="0"/>
      <p:bldP spid="58" grpId="0"/>
      <p:bldP spid="59" grpId="0"/>
      <p:bldP spid="60" grpId="0"/>
      <p:bldP spid="61" grpId="0"/>
      <p:bldP spid="62"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a:off x="2649129" y="3161989"/>
            <a:ext cx="5105400" cy="0"/>
          </a:xfrm>
          <a:prstGeom prst="line">
            <a:avLst/>
          </a:prstGeom>
          <a:ln w="31750"/>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TextBox 78"/>
              <p:cNvSpPr txBox="1"/>
              <p:nvPr/>
            </p:nvSpPr>
            <p:spPr>
              <a:xfrm>
                <a:off x="2039530" y="2845858"/>
                <a:ext cx="561243"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0</m:t>
                      </m:r>
                    </m:oMath>
                  </m:oMathPara>
                </a14:m>
                <a:endParaRPr lang="en-US" sz="3600" dirty="0"/>
              </a:p>
            </p:txBody>
          </p:sp>
        </mc:Choice>
        <mc:Fallback xmlns="">
          <p:sp>
            <p:nvSpPr>
              <p:cNvPr id="79" name="TextBox 78"/>
              <p:cNvSpPr txBox="1">
                <a:spLocks noRot="1" noChangeAspect="1" noMove="1" noResize="1" noEditPoints="1" noAdjustHandles="1" noChangeArrowheads="1" noChangeShapeType="1" noTextEdit="1"/>
              </p:cNvSpPr>
              <p:nvPr/>
            </p:nvSpPr>
            <p:spPr>
              <a:xfrm>
                <a:off x="2039530" y="2845858"/>
                <a:ext cx="561243" cy="646331"/>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p:cNvSpPr txBox="1"/>
              <p:nvPr/>
            </p:nvSpPr>
            <p:spPr>
              <a:xfrm>
                <a:off x="7754530" y="2820458"/>
                <a:ext cx="54373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1</m:t>
                      </m:r>
                    </m:oMath>
                  </m:oMathPara>
                </a14:m>
                <a:endParaRPr lang="en-US" sz="3600" dirty="0"/>
              </a:p>
            </p:txBody>
          </p:sp>
        </mc:Choice>
        <mc:Fallback xmlns="">
          <p:sp>
            <p:nvSpPr>
              <p:cNvPr id="81" name="TextBox 80"/>
              <p:cNvSpPr txBox="1">
                <a:spLocks noRot="1" noChangeAspect="1" noMove="1" noResize="1" noEditPoints="1" noAdjustHandles="1" noChangeArrowheads="1" noChangeShapeType="1" noTextEdit="1"/>
              </p:cNvSpPr>
              <p:nvPr/>
            </p:nvSpPr>
            <p:spPr>
              <a:xfrm>
                <a:off x="7754530" y="2820458"/>
                <a:ext cx="543739" cy="646331"/>
              </a:xfrm>
              <a:prstGeom prst="rect">
                <a:avLst/>
              </a:prstGeom>
              <a:blipFill rotWithShape="0">
                <a:blip r:embed="rId4"/>
                <a:stretch>
                  <a:fillRect/>
                </a:stretch>
              </a:blipFill>
            </p:spPr>
            <p:txBody>
              <a:bodyPr/>
              <a:lstStyle/>
              <a:p>
                <a:r>
                  <a:rPr lang="en-US">
                    <a:noFill/>
                  </a:rPr>
                  <a:t> </a:t>
                </a:r>
              </a:p>
            </p:txBody>
          </p:sp>
        </mc:Fallback>
      </mc:AlternateContent>
      <p:sp>
        <p:nvSpPr>
          <p:cNvPr id="17" name="Down Arrow 16"/>
          <p:cNvSpPr/>
          <p:nvPr/>
        </p:nvSpPr>
        <p:spPr>
          <a:xfrm>
            <a:off x="5201829" y="2998257"/>
            <a:ext cx="152400" cy="14106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4" name="Down Arrow 83"/>
          <p:cNvSpPr/>
          <p:nvPr/>
        </p:nvSpPr>
        <p:spPr>
          <a:xfrm>
            <a:off x="4185829" y="2978521"/>
            <a:ext cx="152400" cy="14106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5" name="Down Arrow 84"/>
          <p:cNvSpPr/>
          <p:nvPr/>
        </p:nvSpPr>
        <p:spPr>
          <a:xfrm>
            <a:off x="4782729" y="3009589"/>
            <a:ext cx="152400" cy="14106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6" name="Down Arrow 85"/>
          <p:cNvSpPr/>
          <p:nvPr/>
        </p:nvSpPr>
        <p:spPr>
          <a:xfrm>
            <a:off x="6078129" y="3016623"/>
            <a:ext cx="152400" cy="14106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7" name="Down Arrow 86"/>
          <p:cNvSpPr/>
          <p:nvPr/>
        </p:nvSpPr>
        <p:spPr>
          <a:xfrm>
            <a:off x="3563529" y="2984188"/>
            <a:ext cx="152400" cy="14106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88" name="Down Arrow 87"/>
          <p:cNvSpPr/>
          <p:nvPr/>
        </p:nvSpPr>
        <p:spPr>
          <a:xfrm>
            <a:off x="6763929" y="2998257"/>
            <a:ext cx="152400" cy="141068"/>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mc:AlternateContent xmlns:mc="http://schemas.openxmlformats.org/markup-compatibility/2006" xmlns:a14="http://schemas.microsoft.com/office/drawing/2010/main">
        <mc:Choice Requires="a14">
          <p:sp>
            <p:nvSpPr>
              <p:cNvPr id="89" name="Content Placeholder 2"/>
              <p:cNvSpPr txBox="1">
                <a:spLocks/>
              </p:cNvSpPr>
              <p:nvPr/>
            </p:nvSpPr>
            <p:spPr>
              <a:xfrm>
                <a:off x="1714500" y="4122361"/>
                <a:ext cx="8762999" cy="96520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The expectation of the minimum is  </a:t>
                </a:r>
                <a14:m>
                  <m:oMath xmlns:m="http://schemas.openxmlformats.org/officeDocument/2006/math">
                    <m:r>
                      <a:rPr lang="en-US" b="1" i="1">
                        <a:solidFill>
                          <a:schemeClr val="tx2"/>
                        </a:solidFill>
                        <a:latin typeface="Cambria Math"/>
                      </a:rPr>
                      <m:t>𝐄</m:t>
                    </m:r>
                    <m:d>
                      <m:dPr>
                        <m:begChr m:val="["/>
                        <m:endChr m:val="]"/>
                        <m:ctrlPr>
                          <a:rPr lang="en-US" b="1" i="1">
                            <a:solidFill>
                              <a:schemeClr val="tx2"/>
                            </a:solidFill>
                            <a:latin typeface="Cambria Math" charset="0"/>
                          </a:rPr>
                        </m:ctrlPr>
                      </m:dPr>
                      <m:e>
                        <m:r>
                          <a:rPr lang="en-US" b="1" i="1">
                            <a:solidFill>
                              <a:schemeClr val="tx2"/>
                            </a:solidFill>
                            <a:latin typeface="Cambria Math"/>
                          </a:rPr>
                          <m:t>𝐦𝐢𝐧</m:t>
                        </m:r>
                        <m:r>
                          <a:rPr lang="en-US" b="1">
                            <a:solidFill>
                              <a:schemeClr val="tx2"/>
                            </a:solidFill>
                            <a:latin typeface="Cambria Math"/>
                          </a:rPr>
                          <m:t> </m:t>
                        </m:r>
                        <m:r>
                          <a:rPr lang="en-US" b="1" i="1">
                            <a:solidFill>
                              <a:schemeClr val="tx2"/>
                            </a:solidFill>
                            <a:latin typeface="Cambria Math"/>
                          </a:rPr>
                          <m:t>𝒉</m:t>
                        </m:r>
                        <m:d>
                          <m:dPr>
                            <m:ctrlPr>
                              <a:rPr lang="en-US" b="1" i="1">
                                <a:solidFill>
                                  <a:schemeClr val="tx2"/>
                                </a:solidFill>
                                <a:latin typeface="Cambria Math" charset="0"/>
                              </a:rPr>
                            </m:ctrlPr>
                          </m:dPr>
                          <m:e>
                            <m:r>
                              <a:rPr lang="en-US" b="1" i="1">
                                <a:solidFill>
                                  <a:schemeClr val="tx2"/>
                                </a:solidFill>
                                <a:latin typeface="Cambria Math"/>
                              </a:rPr>
                              <m:t>𝒙</m:t>
                            </m:r>
                          </m:e>
                        </m:d>
                      </m:e>
                    </m:d>
                    <m:r>
                      <a:rPr lang="en-US" b="1">
                        <a:solidFill>
                          <a:schemeClr val="tx2"/>
                        </a:solidFill>
                        <a:latin typeface="Cambria Math"/>
                      </a:rPr>
                      <m:t>=</m:t>
                    </m:r>
                    <m:f>
                      <m:fPr>
                        <m:ctrlPr>
                          <a:rPr lang="en-US" b="1" i="1">
                            <a:solidFill>
                              <a:schemeClr val="tx2"/>
                            </a:solidFill>
                            <a:latin typeface="Cambria Math" charset="0"/>
                          </a:rPr>
                        </m:ctrlPr>
                      </m:fPr>
                      <m:num>
                        <m:r>
                          <a:rPr lang="en-US" b="1" i="1">
                            <a:solidFill>
                              <a:schemeClr val="tx2"/>
                            </a:solidFill>
                            <a:latin typeface="Cambria Math"/>
                          </a:rPr>
                          <m:t>𝟏</m:t>
                        </m:r>
                      </m:num>
                      <m:den>
                        <m:r>
                          <a:rPr lang="en-US" b="1" i="1">
                            <a:solidFill>
                              <a:schemeClr val="tx2"/>
                            </a:solidFill>
                            <a:latin typeface="Cambria Math"/>
                          </a:rPr>
                          <m:t>𝒏</m:t>
                        </m:r>
                        <m:r>
                          <a:rPr lang="en-US" b="1" i="1">
                            <a:solidFill>
                              <a:schemeClr val="tx2"/>
                            </a:solidFill>
                            <a:latin typeface="Cambria Math"/>
                          </a:rPr>
                          <m:t>+</m:t>
                        </m:r>
                        <m:r>
                          <a:rPr lang="en-US" b="1" i="1">
                            <a:solidFill>
                              <a:schemeClr val="tx2"/>
                            </a:solidFill>
                            <a:latin typeface="Cambria Math"/>
                          </a:rPr>
                          <m:t>𝟏</m:t>
                        </m:r>
                      </m:den>
                    </m:f>
                  </m:oMath>
                </a14:m>
                <a:endParaRPr lang="en-US" b="1" dirty="0"/>
              </a:p>
              <a:p>
                <a:pPr>
                  <a:buFont typeface="Wingdings" pitchFamily="2" charset="2"/>
                  <a:buChar char="§"/>
                </a:pPr>
                <a:endParaRPr lang="en-US" dirty="0"/>
              </a:p>
            </p:txBody>
          </p:sp>
        </mc:Choice>
        <mc:Fallback xmlns="">
          <p:sp>
            <p:nvSpPr>
              <p:cNvPr id="89" name="Content Placeholder 2"/>
              <p:cNvSpPr txBox="1">
                <a:spLocks noRot="1" noChangeAspect="1" noMove="1" noResize="1" noEditPoints="1" noAdjustHandles="1" noChangeArrowheads="1" noChangeShapeType="1" noTextEdit="1"/>
              </p:cNvSpPr>
              <p:nvPr/>
            </p:nvSpPr>
            <p:spPr>
              <a:xfrm>
                <a:off x="1714500" y="4122361"/>
                <a:ext cx="8762999" cy="965201"/>
              </a:xfrm>
              <a:prstGeom prst="rect">
                <a:avLst/>
              </a:prstGeom>
              <a:blipFill rotWithShape="0">
                <a:blip r:embed="rId5"/>
                <a:stretch>
                  <a:fillRect l="-1321"/>
                </a:stretch>
              </a:blipFill>
            </p:spPr>
            <p:txBody>
              <a:bodyPr/>
              <a:lstStyle/>
              <a:p>
                <a:r>
                  <a:rPr lang="en-US">
                    <a:noFill/>
                  </a:rPr>
                  <a:t> </a:t>
                </a:r>
              </a:p>
            </p:txBody>
          </p:sp>
        </mc:Fallback>
      </mc:AlternateContent>
      <p:sp>
        <p:nvSpPr>
          <p:cNvPr id="22" name="Left Brace 21"/>
          <p:cNvSpPr/>
          <p:nvPr/>
        </p:nvSpPr>
        <p:spPr>
          <a:xfrm rot="16200000">
            <a:off x="2925784" y="2960010"/>
            <a:ext cx="460248" cy="1013557"/>
          </a:xfrm>
          <a:prstGeom prst="leftBrace">
            <a:avLst/>
          </a:prstGeom>
          <a:ln w="2222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extBox 23"/>
          <p:cNvSpPr txBox="1"/>
          <p:nvPr/>
        </p:nvSpPr>
        <p:spPr>
          <a:xfrm>
            <a:off x="2362261" y="3492188"/>
            <a:ext cx="1433406" cy="523220"/>
          </a:xfrm>
          <a:prstGeom prst="rect">
            <a:avLst/>
          </a:prstGeom>
          <a:noFill/>
        </p:spPr>
        <p:txBody>
          <a:bodyPr wrap="none" rtlCol="0">
            <a:spAutoFit/>
          </a:bodyPr>
          <a:lstStyle/>
          <a:p>
            <a:r>
              <a:rPr lang="en-US" sz="2800" dirty="0" err="1" smtClean="0"/>
              <a:t>minhash</a:t>
            </a:r>
            <a:endParaRPr lang="en-US" sz="2800" dirty="0"/>
          </a:p>
        </p:txBody>
      </p:sp>
      <mc:AlternateContent xmlns:mc="http://schemas.openxmlformats.org/markup-compatibility/2006" xmlns:a14="http://schemas.microsoft.com/office/drawing/2010/main">
        <mc:Choice Requires="a14">
          <p:sp>
            <p:nvSpPr>
              <p:cNvPr id="28" name="TextBox 27"/>
              <p:cNvSpPr txBox="1"/>
              <p:nvPr/>
            </p:nvSpPr>
            <p:spPr>
              <a:xfrm>
                <a:off x="2491746" y="5105400"/>
                <a:ext cx="8137235" cy="954107"/>
              </a:xfrm>
              <a:prstGeom prst="rect">
                <a:avLst/>
              </a:prstGeom>
              <a:noFill/>
            </p:spPr>
            <p:txBody>
              <a:bodyPr wrap="square" rtlCol="0">
                <a:spAutoFit/>
              </a:bodyPr>
              <a:lstStyle/>
              <a:p>
                <a:r>
                  <a:rPr lang="en-US" sz="2800" dirty="0" smtClean="0">
                    <a:solidFill>
                      <a:srgbClr val="FF0000"/>
                    </a:solidFill>
                  </a:rPr>
                  <a:t>But variance is high. So we work with sketches that maintain </a:t>
                </a:r>
                <a14:m>
                  <m:oMath xmlns:m="http://schemas.openxmlformats.org/officeDocument/2006/math">
                    <m:r>
                      <a:rPr lang="en-US" sz="2800" b="0" i="1">
                        <a:solidFill>
                          <a:schemeClr val="tx2"/>
                        </a:solidFill>
                        <a:latin typeface="Cambria Math"/>
                      </a:rPr>
                      <m:t>𝑘</m:t>
                    </m:r>
                    <m:r>
                      <a:rPr lang="en-US" sz="2800" b="0" i="1">
                        <a:solidFill>
                          <a:schemeClr val="tx2"/>
                        </a:solidFill>
                        <a:latin typeface="Cambria Math"/>
                      </a:rPr>
                      <m:t>≥1</m:t>
                    </m:r>
                  </m:oMath>
                </a14:m>
                <a:r>
                  <a:rPr lang="en-US" sz="2800" dirty="0">
                    <a:solidFill>
                      <a:srgbClr val="FF0000"/>
                    </a:solidFill>
                  </a:rPr>
                  <a:t> values</a:t>
                </a:r>
              </a:p>
            </p:txBody>
          </p:sp>
        </mc:Choice>
        <mc:Fallback xmlns="">
          <p:sp>
            <p:nvSpPr>
              <p:cNvPr id="28" name="TextBox 27"/>
              <p:cNvSpPr txBox="1">
                <a:spLocks noRot="1" noChangeAspect="1" noMove="1" noResize="1" noEditPoints="1" noAdjustHandles="1" noChangeArrowheads="1" noChangeShapeType="1" noTextEdit="1"/>
              </p:cNvSpPr>
              <p:nvPr/>
            </p:nvSpPr>
            <p:spPr>
              <a:xfrm>
                <a:off x="2491746" y="5105400"/>
                <a:ext cx="8137235" cy="954107"/>
              </a:xfrm>
              <a:prstGeom prst="rect">
                <a:avLst/>
              </a:prstGeom>
              <a:blipFill rotWithShape="0">
                <a:blip r:embed="rId6"/>
                <a:stretch>
                  <a:fillRect l="-1573" t="-6410" b="-17308"/>
                </a:stretch>
              </a:blipFill>
            </p:spPr>
            <p:txBody>
              <a:bodyPr/>
              <a:lstStyle/>
              <a:p>
                <a:r>
                  <a:rPr lang="en-US">
                    <a:noFill/>
                  </a:rPr>
                  <a:t> </a:t>
                </a:r>
              </a:p>
            </p:txBody>
          </p:sp>
        </mc:Fallback>
      </mc:AlternateContent>
      <p:sp>
        <p:nvSpPr>
          <p:cNvPr id="29" name="Right Arrow 28"/>
          <p:cNvSpPr/>
          <p:nvPr/>
        </p:nvSpPr>
        <p:spPr>
          <a:xfrm>
            <a:off x="1943156" y="5257800"/>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16</a:t>
            </a:fld>
            <a:endParaRPr lang="en-US"/>
          </a:p>
        </p:txBody>
      </p:sp>
      <mc:AlternateContent xmlns:mc="http://schemas.openxmlformats.org/markup-compatibility/2006" xmlns:a14="http://schemas.microsoft.com/office/drawing/2010/main">
        <mc:Choice Requires="a14">
          <p:sp>
            <p:nvSpPr>
              <p:cNvPr id="20" name="TextBox 19"/>
              <p:cNvSpPr txBox="1"/>
              <p:nvPr/>
            </p:nvSpPr>
            <p:spPr>
              <a:xfrm>
                <a:off x="882004" y="1528614"/>
                <a:ext cx="8799795" cy="942759"/>
              </a:xfrm>
              <a:prstGeom prst="rect">
                <a:avLst/>
              </a:prstGeom>
              <a:noFill/>
            </p:spPr>
            <p:txBody>
              <a:bodyPr wrap="square" rtlCol="0">
                <a:spAutoFit/>
              </a:bodyPr>
              <a:lstStyle/>
              <a:p>
                <a:r>
                  <a:rPr lang="en-US" sz="2400" dirty="0" smtClean="0"/>
                  <a:t>The distribution of the  </a:t>
                </a:r>
                <a:r>
                  <a:rPr lang="en-US" sz="2400" dirty="0" err="1" smtClean="0"/>
                  <a:t>MinHash</a:t>
                </a:r>
                <a:r>
                  <a:rPr lang="en-US" sz="2400" dirty="0" smtClean="0"/>
                  <a:t> </a:t>
                </a:r>
                <a:r>
                  <a:rPr lang="en-US" sz="2400" dirty="0"/>
                  <a:t>value </a:t>
                </a:r>
                <a14:m>
                  <m:oMath xmlns:m="http://schemas.openxmlformats.org/officeDocument/2006/math">
                    <m:r>
                      <a:rPr lang="en-US" sz="3200" b="0" i="1" dirty="0" smtClean="0">
                        <a:solidFill>
                          <a:schemeClr val="tx2"/>
                        </a:solidFill>
                        <a:latin typeface="Cambria Math" charset="0"/>
                      </a:rPr>
                      <m:t>𝑠</m:t>
                    </m:r>
                    <m:r>
                      <a:rPr lang="en-US" sz="3200" b="0" i="1" dirty="0" smtClean="0">
                        <a:solidFill>
                          <a:schemeClr val="tx2"/>
                        </a:solidFill>
                        <a:latin typeface="Cambria Math" charset="0"/>
                      </a:rPr>
                      <m:t>=</m:t>
                    </m:r>
                    <m:r>
                      <a:rPr lang="en-US" sz="2400" b="1" i="1">
                        <a:solidFill>
                          <a:schemeClr val="tx2"/>
                        </a:solidFill>
                        <a:latin typeface="Cambria Math"/>
                      </a:rPr>
                      <m:t>𝐦𝐢𝐧</m:t>
                    </m:r>
                    <m:r>
                      <a:rPr lang="en-US" sz="2400" b="1">
                        <a:solidFill>
                          <a:schemeClr val="tx2"/>
                        </a:solidFill>
                        <a:latin typeface="Cambria Math"/>
                      </a:rPr>
                      <m:t> </m:t>
                    </m:r>
                    <m:r>
                      <a:rPr lang="en-US" sz="2400" b="1" i="1">
                        <a:solidFill>
                          <a:schemeClr val="tx2"/>
                        </a:solidFill>
                        <a:latin typeface="Cambria Math"/>
                      </a:rPr>
                      <m:t>𝒉</m:t>
                    </m:r>
                    <m:d>
                      <m:dPr>
                        <m:ctrlPr>
                          <a:rPr lang="en-US" sz="2400" b="1" i="1">
                            <a:solidFill>
                              <a:schemeClr val="tx2"/>
                            </a:solidFill>
                            <a:latin typeface="Cambria Math" charset="0"/>
                          </a:rPr>
                        </m:ctrlPr>
                      </m:dPr>
                      <m:e>
                        <m:r>
                          <a:rPr lang="en-US" sz="2400" b="1" i="1">
                            <a:solidFill>
                              <a:schemeClr val="tx2"/>
                            </a:solidFill>
                            <a:latin typeface="Cambria Math"/>
                          </a:rPr>
                          <m:t>𝒙</m:t>
                        </m:r>
                      </m:e>
                    </m:d>
                  </m:oMath>
                </a14:m>
                <a:r>
                  <a:rPr lang="en-US" sz="2400" dirty="0" smtClean="0"/>
                  <a:t> depends only </a:t>
                </a:r>
                <a:r>
                  <a:rPr lang="en-US" sz="2400" dirty="0" smtClean="0">
                    <a:solidFill>
                      <a:schemeClr val="tx1"/>
                    </a:solidFill>
                  </a:rPr>
                  <a:t>on</a:t>
                </a:r>
                <a:r>
                  <a:rPr lang="en-US" sz="2400" dirty="0" smtClean="0"/>
                  <a:t> </a:t>
                </a:r>
                <a:r>
                  <a:rPr lang="en-US" sz="2400" dirty="0" smtClean="0">
                    <a:solidFill>
                      <a:schemeClr val="tx2"/>
                    </a:solidFill>
                  </a:rPr>
                  <a:t>the </a:t>
                </a:r>
                <a:r>
                  <a:rPr lang="en-US" sz="2400" dirty="0">
                    <a:solidFill>
                      <a:schemeClr val="tx2"/>
                    </a:solidFill>
                  </a:rPr>
                  <a:t>number of distinct </a:t>
                </a:r>
                <a:r>
                  <a:rPr lang="en-US" sz="2400" dirty="0" smtClean="0">
                    <a:solidFill>
                      <a:schemeClr val="tx2"/>
                    </a:solidFill>
                  </a:rPr>
                  <a:t>keys  </a:t>
                </a:r>
                <a14:m>
                  <m:oMath xmlns:m="http://schemas.openxmlformats.org/officeDocument/2006/math">
                    <m:r>
                      <a:rPr lang="en-US" sz="2400" i="1" dirty="0">
                        <a:solidFill>
                          <a:schemeClr val="tx2"/>
                        </a:solidFill>
                        <a:latin typeface="Cambria Math"/>
                      </a:rPr>
                      <m:t>𝑛</m:t>
                    </m:r>
                  </m:oMath>
                </a14:m>
                <a:r>
                  <a:rPr lang="en-US" sz="2400" dirty="0">
                    <a:solidFill>
                      <a:schemeClr val="tx2"/>
                    </a:solidFill>
                  </a:rPr>
                  <a:t>.</a:t>
                </a:r>
              </a:p>
            </p:txBody>
          </p:sp>
        </mc:Choice>
        <mc:Fallback xmlns="">
          <p:sp>
            <p:nvSpPr>
              <p:cNvPr id="20" name="TextBox 19"/>
              <p:cNvSpPr txBox="1">
                <a:spLocks noRot="1" noChangeAspect="1" noMove="1" noResize="1" noEditPoints="1" noAdjustHandles="1" noChangeArrowheads="1" noChangeShapeType="1" noTextEdit="1"/>
              </p:cNvSpPr>
              <p:nvPr/>
            </p:nvSpPr>
            <p:spPr>
              <a:xfrm>
                <a:off x="882004" y="1528614"/>
                <a:ext cx="8799795" cy="942759"/>
              </a:xfrm>
              <a:prstGeom prst="rect">
                <a:avLst/>
              </a:prstGeom>
              <a:blipFill rotWithShape="0">
                <a:blip r:embed="rId7"/>
                <a:stretch>
                  <a:fillRect l="-1109" r="-762" b="-14286"/>
                </a:stretch>
              </a:blipFill>
            </p:spPr>
            <p:txBody>
              <a:bodyPr/>
              <a:lstStyle/>
              <a:p>
                <a:r>
                  <a:rPr lang="en-US">
                    <a:noFill/>
                  </a:rPr>
                  <a:t> </a:t>
                </a:r>
              </a:p>
            </p:txBody>
          </p:sp>
        </mc:Fallback>
      </mc:AlternateContent>
      <p:grpSp>
        <p:nvGrpSpPr>
          <p:cNvPr id="21" name="Group 20"/>
          <p:cNvGrpSpPr/>
          <p:nvPr/>
        </p:nvGrpSpPr>
        <p:grpSpPr>
          <a:xfrm>
            <a:off x="9747458" y="2095080"/>
            <a:ext cx="2126273" cy="400110"/>
            <a:chOff x="1815548" y="6508688"/>
            <a:chExt cx="2126273" cy="400110"/>
          </a:xfrm>
        </p:grpSpPr>
        <p:sp>
          <p:nvSpPr>
            <p:cNvPr id="23" name="TextBox 22"/>
            <p:cNvSpPr txBox="1"/>
            <p:nvPr/>
          </p:nvSpPr>
          <p:spPr>
            <a:xfrm>
              <a:off x="1815548" y="6508688"/>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smtClean="0">
                  <a:solidFill>
                    <a:srgbClr val="00B050"/>
                  </a:solidFill>
                </a:rPr>
                <a:t>  </a:t>
              </a:r>
              <a:endParaRPr lang="en-US" sz="2000" dirty="0">
                <a:solidFill>
                  <a:srgbClr val="00B050"/>
                </a:solidFill>
              </a:endParaRPr>
            </a:p>
          </p:txBody>
        </p:sp>
        <p:sp>
          <p:nvSpPr>
            <p:cNvPr id="25" name="TextBox 24"/>
            <p:cNvSpPr txBox="1"/>
            <p:nvPr/>
          </p:nvSpPr>
          <p:spPr>
            <a:xfrm>
              <a:off x="2181289" y="6508688"/>
              <a:ext cx="300082" cy="40011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w="38100">
              <a:solidFill>
                <a:srgbClr val="00B050"/>
              </a:solidFill>
            </a:ln>
          </p:spPr>
          <p:txBody>
            <a:bodyPr wrap="none" rtlCol="0">
              <a:spAutoFit/>
            </a:bodyPr>
            <a:lstStyle/>
            <a:p>
              <a:r>
                <a:rPr lang="en-US" sz="2000" dirty="0" smtClean="0">
                  <a:solidFill>
                    <a:srgbClr val="00B050"/>
                  </a:solidFill>
                </a:rPr>
                <a:t>  </a:t>
              </a:r>
              <a:endParaRPr lang="en-US" sz="2000" dirty="0">
                <a:solidFill>
                  <a:srgbClr val="00B050"/>
                </a:solidFill>
              </a:endParaRPr>
            </a:p>
          </p:txBody>
        </p:sp>
        <p:sp>
          <p:nvSpPr>
            <p:cNvPr id="26" name="TextBox 25"/>
            <p:cNvSpPr txBox="1"/>
            <p:nvPr/>
          </p:nvSpPr>
          <p:spPr>
            <a:xfrm>
              <a:off x="2547030" y="6508688"/>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27" name="TextBox 26"/>
            <p:cNvSpPr txBox="1"/>
            <p:nvPr/>
          </p:nvSpPr>
          <p:spPr>
            <a:xfrm>
              <a:off x="2912771" y="6508688"/>
              <a:ext cx="297570" cy="40011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w="38100">
              <a:solidFill>
                <a:schemeClr val="accent4"/>
              </a:solidFill>
            </a:ln>
          </p:spPr>
          <p:txBody>
            <a:bodyPr wrap="square" rtlCol="0">
              <a:spAutoFit/>
            </a:bodyPr>
            <a:lstStyle/>
            <a:p>
              <a:r>
                <a:rPr lang="en-US" sz="2000" dirty="0">
                  <a:solidFill>
                    <a:srgbClr val="7030A0"/>
                  </a:solidFill>
                </a:rPr>
                <a:t> </a:t>
              </a:r>
              <a:r>
                <a:rPr lang="en-US" sz="2000" dirty="0" smtClean="0">
                  <a:solidFill>
                    <a:srgbClr val="7030A0"/>
                  </a:solidFill>
                </a:rPr>
                <a:t>  </a:t>
              </a:r>
              <a:endParaRPr lang="en-US" sz="2000" dirty="0">
                <a:solidFill>
                  <a:srgbClr val="7030A0"/>
                </a:solidFill>
              </a:endParaRPr>
            </a:p>
          </p:txBody>
        </p:sp>
        <p:sp>
          <p:nvSpPr>
            <p:cNvPr id="30" name="TextBox 29"/>
            <p:cNvSpPr txBox="1"/>
            <p:nvPr/>
          </p:nvSpPr>
          <p:spPr>
            <a:xfrm>
              <a:off x="3276000" y="6508688"/>
              <a:ext cx="300082" cy="400110"/>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2700000" scaled="1"/>
              <a:tileRect/>
            </a:gradFill>
            <a:ln w="38100">
              <a:solidFill>
                <a:schemeClr val="accent5">
                  <a:lumMod val="60000"/>
                  <a:lumOff val="40000"/>
                </a:schemeClr>
              </a:solidFill>
            </a:ln>
          </p:spPr>
          <p:txBody>
            <a:bodyPr wrap="none" rtlCol="0">
              <a:spAutoFit/>
            </a:bodyPr>
            <a:lstStyle/>
            <a:p>
              <a:r>
                <a:rPr lang="en-US" sz="2000" dirty="0" smtClean="0">
                  <a:solidFill>
                    <a:srgbClr val="00B0F0"/>
                  </a:solidFill>
                </a:rPr>
                <a:t>  </a:t>
              </a:r>
              <a:endParaRPr lang="en-US" sz="2000" dirty="0">
                <a:solidFill>
                  <a:srgbClr val="00B0F0"/>
                </a:solidFill>
              </a:endParaRPr>
            </a:p>
          </p:txBody>
        </p:sp>
        <p:sp>
          <p:nvSpPr>
            <p:cNvPr id="31" name="TextBox 30"/>
            <p:cNvSpPr txBox="1"/>
            <p:nvPr/>
          </p:nvSpPr>
          <p:spPr>
            <a:xfrm>
              <a:off x="3641739" y="6508688"/>
              <a:ext cx="300082" cy="400110"/>
            </a:xfrm>
            <a:prstGeom prst="rect">
              <a:avLst/>
            </a:prstGeom>
            <a:solidFill>
              <a:srgbClr val="FFFF00"/>
            </a:solidFill>
            <a:ln w="38100">
              <a:solidFill>
                <a:schemeClr val="accent6"/>
              </a:solidFill>
            </a:ln>
          </p:spPr>
          <p:txBody>
            <a:bodyPr wrap="none" rtlCol="0">
              <a:spAutoFit/>
            </a:bodyPr>
            <a:lstStyle/>
            <a:p>
              <a:r>
                <a:rPr lang="en-US" sz="2000" dirty="0" smtClean="0">
                  <a:solidFill>
                    <a:srgbClr val="FFC000"/>
                  </a:solidFill>
                </a:rPr>
                <a:t>  </a:t>
              </a:r>
              <a:endParaRPr lang="en-US" sz="2000" dirty="0">
                <a:solidFill>
                  <a:srgbClr val="FFC000"/>
                </a:solidFill>
              </a:endParaRPr>
            </a:p>
          </p:txBody>
        </p:sp>
      </p:grpSp>
      <p:sp>
        <p:nvSpPr>
          <p:cNvPr id="32" name="Title 1"/>
          <p:cNvSpPr txBox="1">
            <a:spLocks/>
          </p:cNvSpPr>
          <p:nvPr/>
        </p:nvSpPr>
        <p:spPr>
          <a:xfrm>
            <a:off x="463710" y="351886"/>
            <a:ext cx="1111869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mr-IN" smtClean="0"/>
              <a:t>…</a:t>
            </a:r>
            <a:r>
              <a:rPr lang="en-US" dirty="0" smtClean="0"/>
              <a:t>Relating the </a:t>
            </a:r>
            <a:r>
              <a:rPr lang="en-US" dirty="0" err="1" smtClean="0"/>
              <a:t>MinHash</a:t>
            </a:r>
            <a:r>
              <a:rPr lang="en-US" dirty="0" smtClean="0"/>
              <a:t> value and the distinct count</a:t>
            </a:r>
            <a:endParaRPr lang="en-US" dirty="0"/>
          </a:p>
        </p:txBody>
      </p:sp>
    </p:spTree>
    <p:extLst>
      <p:ext uri="{BB962C8B-B14F-4D97-AF65-F5344CB8AC3E}">
        <p14:creationId xmlns:p14="http://schemas.microsoft.com/office/powerpoint/2010/main" val="107609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1000"/>
                                        <p:tgtEl>
                                          <p:spTgt spid="85"/>
                                        </p:tgtEl>
                                      </p:cBhvr>
                                    </p:animEffec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1000"/>
                                        <p:tgtEl>
                                          <p:spTgt spid="84"/>
                                        </p:tgtEl>
                                      </p:cBhvr>
                                    </p:animEffect>
                                    <p:anim calcmode="lin" valueType="num">
                                      <p:cBhvr>
                                        <p:cTn id="29" dur="1000" fill="hold"/>
                                        <p:tgtEl>
                                          <p:spTgt spid="84"/>
                                        </p:tgtEl>
                                        <p:attrNameLst>
                                          <p:attrName>ppt_x</p:attrName>
                                        </p:attrNameLst>
                                      </p:cBhvr>
                                      <p:tavLst>
                                        <p:tav tm="0">
                                          <p:val>
                                            <p:strVal val="#ppt_x"/>
                                          </p:val>
                                        </p:tav>
                                        <p:tav tm="100000">
                                          <p:val>
                                            <p:strVal val="#ppt_x"/>
                                          </p:val>
                                        </p:tav>
                                      </p:tavLst>
                                    </p:anim>
                                    <p:anim calcmode="lin" valueType="num">
                                      <p:cBhvr>
                                        <p:cTn id="30"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1000"/>
                                        <p:tgtEl>
                                          <p:spTgt spid="88"/>
                                        </p:tgtEl>
                                      </p:cBhvr>
                                    </p:animEffect>
                                    <p:anim calcmode="lin" valueType="num">
                                      <p:cBhvr>
                                        <p:cTn id="36" dur="1000" fill="hold"/>
                                        <p:tgtEl>
                                          <p:spTgt spid="88"/>
                                        </p:tgtEl>
                                        <p:attrNameLst>
                                          <p:attrName>ppt_x</p:attrName>
                                        </p:attrNameLst>
                                      </p:cBhvr>
                                      <p:tavLst>
                                        <p:tav tm="0">
                                          <p:val>
                                            <p:strVal val="#ppt_x"/>
                                          </p:val>
                                        </p:tav>
                                        <p:tav tm="100000">
                                          <p:val>
                                            <p:strVal val="#ppt_x"/>
                                          </p:val>
                                        </p:tav>
                                      </p:tavLst>
                                    </p:anim>
                                    <p:anim calcmode="lin" valueType="num">
                                      <p:cBhvr>
                                        <p:cTn id="37"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87"/>
                                        </p:tgtEl>
                                        <p:attrNameLst>
                                          <p:attrName>style.visibility</p:attrName>
                                        </p:attrNameLst>
                                      </p:cBhvr>
                                      <p:to>
                                        <p:strVal val="visible"/>
                                      </p:to>
                                    </p:set>
                                    <p:animEffect transition="in" filter="fade">
                                      <p:cBhvr>
                                        <p:cTn id="42" dur="1000"/>
                                        <p:tgtEl>
                                          <p:spTgt spid="87"/>
                                        </p:tgtEl>
                                      </p:cBhvr>
                                    </p:animEffect>
                                    <p:anim calcmode="lin" valueType="num">
                                      <p:cBhvr>
                                        <p:cTn id="43" dur="1000" fill="hold"/>
                                        <p:tgtEl>
                                          <p:spTgt spid="87"/>
                                        </p:tgtEl>
                                        <p:attrNameLst>
                                          <p:attrName>ppt_x</p:attrName>
                                        </p:attrNameLst>
                                      </p:cBhvr>
                                      <p:tavLst>
                                        <p:tav tm="0">
                                          <p:val>
                                            <p:strVal val="#ppt_x"/>
                                          </p:val>
                                        </p:tav>
                                        <p:tav tm="100000">
                                          <p:val>
                                            <p:strVal val="#ppt_x"/>
                                          </p:val>
                                        </p:tav>
                                      </p:tavLst>
                                    </p:anim>
                                    <p:anim calcmode="lin" valueType="num">
                                      <p:cBhvr>
                                        <p:cTn id="44"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9">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4" grpId="0" animBg="1"/>
      <p:bldP spid="85" grpId="0" animBg="1"/>
      <p:bldP spid="86" grpId="0" animBg="1"/>
      <p:bldP spid="87" grpId="0" animBg="1"/>
      <p:bldP spid="88" grpId="0" animBg="1"/>
      <p:bldP spid="22" grpId="0" animBg="1"/>
      <p:bldP spid="24" grpId="0"/>
      <p:bldP spid="28" grpId="0"/>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Why expectation is </a:t>
                </a:r>
                <a14:m>
                  <m:oMath xmlns:m="http://schemas.openxmlformats.org/officeDocument/2006/math">
                    <m:f>
                      <m:fPr>
                        <m:ctrlPr>
                          <a:rPr lang="en-US" b="0" i="1" smtClean="0">
                            <a:solidFill>
                              <a:schemeClr val="tx2"/>
                            </a:solidFill>
                            <a:latin typeface="Cambria Math" charset="0"/>
                          </a:rPr>
                        </m:ctrlPr>
                      </m:fPr>
                      <m:num>
                        <m:r>
                          <a:rPr lang="en-US" b="0" i="1" smtClean="0">
                            <a:solidFill>
                              <a:schemeClr val="tx2"/>
                            </a:solidFill>
                            <a:latin typeface="Cambria Math"/>
                          </a:rPr>
                          <m:t>1</m:t>
                        </m:r>
                      </m:num>
                      <m:den>
                        <m:r>
                          <a:rPr lang="en-US" b="0" i="1" smtClean="0">
                            <a:solidFill>
                              <a:schemeClr val="tx2"/>
                            </a:solidFill>
                            <a:latin typeface="Cambria Math"/>
                          </a:rPr>
                          <m:t>𝑛</m:t>
                        </m:r>
                        <m:r>
                          <a:rPr lang="en-US" b="0" i="1" smtClean="0">
                            <a:solidFill>
                              <a:schemeClr val="tx2"/>
                            </a:solidFill>
                            <a:latin typeface="Cambria Math"/>
                          </a:rPr>
                          <m:t>+1</m:t>
                        </m:r>
                      </m:den>
                    </m:f>
                  </m:oMath>
                </a14:m>
                <a:r>
                  <a:rPr lang="en-US" dirty="0" smtClean="0"/>
                  <a: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txBox="1">
                <a:spLocks/>
              </p:cNvSpPr>
              <p:nvPr/>
            </p:nvSpPr>
            <p:spPr>
              <a:xfrm>
                <a:off x="762000" y="1600200"/>
                <a:ext cx="10972799" cy="41910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dirty="0" smtClean="0"/>
                  <a:t>Take a circle of length 1</a:t>
                </a:r>
              </a:p>
              <a:p>
                <a:pPr>
                  <a:buFont typeface="Wingdings" panose="05000000000000000000" pitchFamily="2" charset="2"/>
                  <a:buChar char="§"/>
                </a:pPr>
                <a:r>
                  <a:rPr lang="en-US" dirty="0"/>
                  <a:t>Throw a random red point  to “mark” the start of a segment of length </a:t>
                </a:r>
                <a14:m>
                  <m:oMath xmlns:m="http://schemas.openxmlformats.org/officeDocument/2006/math">
                    <m:r>
                      <a:rPr lang="en-US" i="1" dirty="0">
                        <a:latin typeface="Cambria Math"/>
                      </a:rPr>
                      <m:t>1</m:t>
                    </m:r>
                  </m:oMath>
                </a14:m>
                <a:r>
                  <a:rPr lang="en-US" dirty="0"/>
                  <a:t> (circle points map to </a:t>
                </a:r>
                <a14:m>
                  <m:oMath xmlns:m="http://schemas.openxmlformats.org/officeDocument/2006/math">
                    <m:r>
                      <a:rPr lang="en-US" i="1" dirty="0" smtClean="0">
                        <a:solidFill>
                          <a:schemeClr val="tx2"/>
                        </a:solidFill>
                        <a:latin typeface="Cambria Math"/>
                      </a:rPr>
                      <m:t>[0,1]</m:t>
                    </m:r>
                  </m:oMath>
                </a14:m>
                <a:r>
                  <a:rPr lang="en-US" dirty="0">
                    <a:solidFill>
                      <a:schemeClr val="tx2"/>
                    </a:solidFill>
                  </a:rPr>
                  <a:t> </a:t>
                </a:r>
                <a:r>
                  <a:rPr lang="en-US" dirty="0"/>
                  <a:t>)</a:t>
                </a:r>
              </a:p>
              <a:p>
                <a:pPr>
                  <a:buFont typeface="Wingdings" panose="05000000000000000000" pitchFamily="2" charset="2"/>
                  <a:buChar char="§"/>
                </a:pPr>
                <a:r>
                  <a:rPr lang="en-US" dirty="0" smtClean="0"/>
                  <a:t>Put </a:t>
                </a:r>
                <a14:m>
                  <m:oMath xmlns:m="http://schemas.openxmlformats.org/officeDocument/2006/math">
                    <m:r>
                      <a:rPr lang="en-US" i="1" dirty="0" smtClean="0">
                        <a:solidFill>
                          <a:schemeClr val="tx2"/>
                        </a:solidFill>
                        <a:latin typeface="Cambria Math"/>
                      </a:rPr>
                      <m:t>𝑛</m:t>
                    </m:r>
                  </m:oMath>
                </a14:m>
                <a:r>
                  <a:rPr lang="en-US" dirty="0"/>
                  <a:t> </a:t>
                </a:r>
                <a:r>
                  <a:rPr lang="en-US" dirty="0" smtClean="0"/>
                  <a:t>more points at positions </a:t>
                </a:r>
                <a14:m>
                  <m:oMath xmlns:m="http://schemas.openxmlformats.org/officeDocument/2006/math">
                    <m:r>
                      <a:rPr lang="en-US" b="0" i="1" smtClean="0">
                        <a:solidFill>
                          <a:schemeClr val="tx2"/>
                        </a:solidFill>
                        <a:latin typeface="Cambria Math" charset="0"/>
                      </a:rPr>
                      <m:t>h</m:t>
                    </m:r>
                    <m:r>
                      <a:rPr lang="en-US" b="0" i="1" smtClean="0">
                        <a:solidFill>
                          <a:schemeClr val="tx2"/>
                        </a:solidFill>
                        <a:latin typeface="Cambria Math" charset="0"/>
                      </a:rPr>
                      <m:t>(</m:t>
                    </m:r>
                    <m:r>
                      <a:rPr lang="en-US" b="0" i="1" smtClean="0">
                        <a:solidFill>
                          <a:schemeClr val="tx2"/>
                        </a:solidFill>
                        <a:latin typeface="Cambria Math" charset="0"/>
                      </a:rPr>
                      <m:t>𝑥</m:t>
                    </m:r>
                    <m:r>
                      <a:rPr lang="en-US" b="0" i="1" smtClean="0">
                        <a:solidFill>
                          <a:schemeClr val="tx2"/>
                        </a:solidFill>
                        <a:latin typeface="Cambria Math" charset="0"/>
                      </a:rPr>
                      <m:t>)</m:t>
                    </m:r>
                  </m:oMath>
                </a14:m>
                <a:r>
                  <a:rPr lang="en-US" dirty="0" smtClean="0">
                    <a:solidFill>
                      <a:schemeClr val="tx2"/>
                    </a:solidFill>
                  </a:rPr>
                  <a:t> </a:t>
                </a:r>
                <a:r>
                  <a:rPr lang="en-US" dirty="0" smtClean="0"/>
                  <a:t>for </a:t>
                </a:r>
                <a14:m>
                  <m:oMath xmlns:m="http://schemas.openxmlformats.org/officeDocument/2006/math">
                    <m:r>
                      <a:rPr lang="en-US" b="0" i="1" smtClean="0">
                        <a:solidFill>
                          <a:schemeClr val="tx2"/>
                        </a:solidFill>
                        <a:latin typeface="Cambria Math" charset="0"/>
                      </a:rPr>
                      <m:t>𝑥</m:t>
                    </m:r>
                    <m:r>
                      <a:rPr lang="en-US" b="0" i="1" smtClean="0">
                        <a:solidFill>
                          <a:schemeClr val="tx2"/>
                        </a:solidFill>
                        <a:latin typeface="Cambria Math" charset="0"/>
                      </a:rPr>
                      <m:t>∈</m:t>
                    </m:r>
                    <m:r>
                      <a:rPr lang="en-US" b="0" i="1" smtClean="0">
                        <a:solidFill>
                          <a:schemeClr val="tx2"/>
                        </a:solidFill>
                        <a:latin typeface="Cambria Math" charset="0"/>
                      </a:rPr>
                      <m:t>𝐷</m:t>
                    </m:r>
                  </m:oMath>
                </a14:m>
                <a:endParaRPr lang="en-US" dirty="0">
                  <a:solidFill>
                    <a:schemeClr val="tx2"/>
                  </a:solidFill>
                </a:endParaRPr>
              </a:p>
              <a:p>
                <a:pPr>
                  <a:buFont typeface="Wingdings" panose="05000000000000000000" pitchFamily="2" charset="2"/>
                  <a:buChar char="§"/>
                </a:pPr>
                <a:r>
                  <a:rPr lang="en-US" dirty="0"/>
                  <a:t>The circle is cut into </a:t>
                </a:r>
                <a14:m>
                  <m:oMath xmlns:m="http://schemas.openxmlformats.org/officeDocument/2006/math">
                    <m:r>
                      <a:rPr lang="en-US" i="1" dirty="0" smtClean="0">
                        <a:solidFill>
                          <a:schemeClr val="tx2"/>
                        </a:solidFill>
                        <a:latin typeface="Cambria Math"/>
                      </a:rPr>
                      <m:t>𝑛</m:t>
                    </m:r>
                    <m:r>
                      <a:rPr lang="en-US" i="1" dirty="0" smtClean="0">
                        <a:solidFill>
                          <a:schemeClr val="tx2"/>
                        </a:solidFill>
                        <a:latin typeface="Cambria Math"/>
                      </a:rPr>
                      <m:t>+1</m:t>
                    </m:r>
                  </m:oMath>
                </a14:m>
                <a:r>
                  <a:rPr lang="en-US" dirty="0"/>
                  <a:t> segments by </a:t>
                </a:r>
                <a:r>
                  <a:rPr lang="en-US" dirty="0" smtClean="0"/>
                  <a:t>these </a:t>
                </a:r>
                <a14:m>
                  <m:oMath xmlns:m="http://schemas.openxmlformats.org/officeDocument/2006/math">
                    <m:r>
                      <a:rPr lang="en-US" i="1" smtClean="0">
                        <a:solidFill>
                          <a:schemeClr val="tx2"/>
                        </a:solidFill>
                        <a:latin typeface="Cambria Math"/>
                      </a:rPr>
                      <m:t>𝑛</m:t>
                    </m:r>
                    <m:r>
                      <a:rPr lang="en-US" i="1" smtClean="0">
                        <a:solidFill>
                          <a:schemeClr val="tx2"/>
                        </a:solidFill>
                        <a:latin typeface="Cambria Math"/>
                      </a:rPr>
                      <m:t>+1</m:t>
                    </m:r>
                  </m:oMath>
                </a14:m>
                <a:r>
                  <a:rPr lang="en-US" dirty="0" smtClean="0"/>
                  <a:t> random points</a:t>
                </a:r>
                <a:r>
                  <a:rPr lang="en-US" dirty="0"/>
                  <a:t>.</a:t>
                </a:r>
              </a:p>
              <a:p>
                <a:pPr>
                  <a:buFont typeface="Wingdings" panose="05000000000000000000" pitchFamily="2" charset="2"/>
                  <a:buChar char="§"/>
                </a:pPr>
                <a:r>
                  <a:rPr lang="en-US" dirty="0"/>
                  <a:t>The expected length of each segment is </a:t>
                </a:r>
                <a14:m>
                  <m:oMath xmlns:m="http://schemas.openxmlformats.org/officeDocument/2006/math">
                    <m:f>
                      <m:fPr>
                        <m:ctrlPr>
                          <a:rPr lang="en-US" i="1" smtClean="0">
                            <a:solidFill>
                              <a:schemeClr val="tx2"/>
                            </a:solidFill>
                            <a:latin typeface="Cambria Math" charset="0"/>
                          </a:rPr>
                        </m:ctrlPr>
                      </m:fPr>
                      <m:num>
                        <m:r>
                          <a:rPr lang="en-US" i="1">
                            <a:solidFill>
                              <a:schemeClr val="tx2"/>
                            </a:solidFill>
                            <a:latin typeface="Cambria Math"/>
                          </a:rPr>
                          <m:t>1</m:t>
                        </m:r>
                      </m:num>
                      <m:den>
                        <m:r>
                          <a:rPr lang="en-US" i="1">
                            <a:solidFill>
                              <a:schemeClr val="tx2"/>
                            </a:solidFill>
                            <a:latin typeface="Cambria Math"/>
                          </a:rPr>
                          <m:t>𝑛</m:t>
                        </m:r>
                        <m:r>
                          <a:rPr lang="en-US" i="1">
                            <a:solidFill>
                              <a:schemeClr val="tx2"/>
                            </a:solidFill>
                            <a:latin typeface="Cambria Math"/>
                          </a:rPr>
                          <m:t>+1</m:t>
                        </m:r>
                      </m:den>
                    </m:f>
                  </m:oMath>
                </a14:m>
                <a:endParaRPr lang="en-US" dirty="0"/>
              </a:p>
              <a:p>
                <a:pPr>
                  <a:buFont typeface="Wingdings" panose="05000000000000000000" pitchFamily="2" charset="2"/>
                  <a:buChar char="§"/>
                </a:pPr>
                <a:r>
                  <a:rPr lang="en-US" dirty="0"/>
                  <a:t>Same also  for the segment clockwise from the red </a:t>
                </a:r>
                <a:r>
                  <a:rPr lang="en-US" dirty="0" smtClean="0"/>
                  <a:t>point (min hash)</a:t>
                </a:r>
                <a:endParaRPr lang="en-US" dirty="0"/>
              </a:p>
            </p:txBody>
          </p:sp>
        </mc:Choice>
        <mc:Fallback xmlns="">
          <p:sp>
            <p:nvSpPr>
              <p:cNvPr id="3" name="Content Placeholder 2"/>
              <p:cNvSpPr txBox="1">
                <a:spLocks noRot="1" noChangeAspect="1" noMove="1" noResize="1" noEditPoints="1" noAdjustHandles="1" noChangeArrowheads="1" noChangeShapeType="1" noTextEdit="1"/>
              </p:cNvSpPr>
              <p:nvPr/>
            </p:nvSpPr>
            <p:spPr>
              <a:xfrm>
                <a:off x="762000" y="1600200"/>
                <a:ext cx="10972799" cy="4191000"/>
              </a:xfrm>
              <a:prstGeom prst="rect">
                <a:avLst/>
              </a:prstGeom>
              <a:blipFill rotWithShape="0">
                <a:blip r:embed="rId3"/>
                <a:stretch>
                  <a:fillRect l="-1111" t="-1747" r="-111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17</a:t>
            </a:fld>
            <a:endParaRPr lang="en-US"/>
          </a:p>
        </p:txBody>
      </p:sp>
      <p:sp>
        <p:nvSpPr>
          <p:cNvPr id="6" name="Oval 5"/>
          <p:cNvSpPr/>
          <p:nvPr/>
        </p:nvSpPr>
        <p:spPr>
          <a:xfrm>
            <a:off x="1143000" y="609600"/>
            <a:ext cx="838200" cy="8080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905000" y="762000"/>
            <a:ext cx="76200" cy="762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c 13"/>
          <p:cNvSpPr/>
          <p:nvPr/>
        </p:nvSpPr>
        <p:spPr>
          <a:xfrm rot="2913445">
            <a:off x="1363761" y="646665"/>
            <a:ext cx="764867" cy="802158"/>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2065335" y="928087"/>
                <a:ext cx="692562"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h</m:t>
                      </m:r>
                      <m:r>
                        <a:rPr lang="en-US" b="0" i="1" smtClean="0">
                          <a:latin typeface="Cambria Math" charset="0"/>
                        </a:rPr>
                        <m:t>(</m:t>
                      </m:r>
                      <m:r>
                        <a:rPr lang="en-US" b="0" i="1" smtClean="0">
                          <a:latin typeface="Cambria Math" charset="0"/>
                        </a:rPr>
                        <m:t>𝑥</m:t>
                      </m:r>
                      <m:r>
                        <a:rPr lang="en-US" b="0" i="1" smtClean="0">
                          <a:latin typeface="Cambria Math" charset="0"/>
                        </a:rPr>
                        <m:t>)</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065335" y="928087"/>
                <a:ext cx="692562" cy="369332"/>
              </a:xfrm>
              <a:prstGeom prst="rect">
                <a:avLst/>
              </a:prstGeom>
              <a:blipFill rotWithShape="0">
                <a:blip r:embed="rId4"/>
                <a:stretch>
                  <a:fillRect b="-13115"/>
                </a:stretch>
              </a:blipFill>
            </p:spPr>
            <p:txBody>
              <a:bodyPr/>
              <a:lstStyle/>
              <a:p>
                <a:r>
                  <a:rPr lang="en-US">
                    <a:noFill/>
                  </a:rPr>
                  <a:t> </a:t>
                </a:r>
              </a:p>
            </p:txBody>
          </p:sp>
        </mc:Fallback>
      </mc:AlternateContent>
      <p:sp>
        <p:nvSpPr>
          <p:cNvPr id="16" name="Oval 15"/>
          <p:cNvSpPr/>
          <p:nvPr/>
        </p:nvSpPr>
        <p:spPr>
          <a:xfrm>
            <a:off x="1828800" y="1219200"/>
            <a:ext cx="76200" cy="762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61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3698" y="228600"/>
            <a:ext cx="8839200" cy="1143000"/>
          </a:xfrm>
        </p:spPr>
        <p:txBody>
          <a:bodyPr>
            <a:normAutofit/>
          </a:bodyPr>
          <a:lstStyle/>
          <a:p>
            <a:r>
              <a:rPr lang="en-US" dirty="0" smtClean="0"/>
              <a:t>The </a:t>
            </a:r>
            <a:r>
              <a:rPr lang="en-US" dirty="0" err="1" smtClean="0"/>
              <a:t>MinHash</a:t>
            </a:r>
            <a:r>
              <a:rPr lang="en-US" dirty="0" smtClean="0"/>
              <a:t> Sketch Variety</a:t>
            </a:r>
            <a:endParaRPr lang="en-US" dirty="0"/>
          </a:p>
        </p:txBody>
      </p:sp>
      <mc:AlternateContent xmlns:mc="http://schemas.openxmlformats.org/markup-compatibility/2006" xmlns:a14="http://schemas.microsoft.com/office/drawing/2010/main">
        <mc:Choice Requires="a14">
          <p:sp>
            <p:nvSpPr>
              <p:cNvPr id="78" name="Content Placeholder 2"/>
              <p:cNvSpPr txBox="1">
                <a:spLocks/>
              </p:cNvSpPr>
              <p:nvPr/>
            </p:nvSpPr>
            <p:spPr>
              <a:xfrm>
                <a:off x="914400" y="1676400"/>
                <a:ext cx="8762999" cy="952500"/>
              </a:xfrm>
              <a:prstGeom prst="rect">
                <a:avLst/>
              </a:prstGeom>
              <a:solidFill>
                <a:schemeClr val="accent1">
                  <a:lumMod val="20000"/>
                  <a:lumOff val="80000"/>
                </a:schemeClr>
              </a:solidFill>
              <a:ln>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k-</a:t>
                </a:r>
                <a:r>
                  <a:rPr lang="en-US" b="1" u="sng" dirty="0" err="1">
                    <a:solidFill>
                      <a:schemeClr val="tx2"/>
                    </a:solidFill>
                  </a:rPr>
                  <a:t>mins</a:t>
                </a:r>
                <a:r>
                  <a:rPr lang="en-US" b="1" u="sng" dirty="0">
                    <a:solidFill>
                      <a:schemeClr val="tx2"/>
                    </a:solidFill>
                  </a:rPr>
                  <a:t> sketch</a:t>
                </a:r>
                <a:r>
                  <a:rPr lang="en-US" b="1" dirty="0">
                    <a:solidFill>
                      <a:schemeClr val="tx2"/>
                    </a:solidFill>
                  </a:rPr>
                  <a:t>: </a:t>
                </a:r>
                <a:r>
                  <a:rPr lang="en-US" dirty="0"/>
                  <a:t>Use </a:t>
                </a:r>
                <a14:m>
                  <m:oMath xmlns:m="http://schemas.openxmlformats.org/officeDocument/2006/math">
                    <m:r>
                      <a:rPr lang="en-US" i="1" dirty="0">
                        <a:solidFill>
                          <a:srgbClr val="7030A0"/>
                        </a:solidFill>
                        <a:latin typeface="Cambria Math"/>
                      </a:rPr>
                      <m:t>𝑘</m:t>
                    </m:r>
                  </m:oMath>
                </a14:m>
                <a:r>
                  <a:rPr lang="en-US" dirty="0">
                    <a:solidFill>
                      <a:srgbClr val="7030A0"/>
                    </a:solidFill>
                  </a:rPr>
                  <a:t> “independent” hash functions</a:t>
                </a:r>
                <a:r>
                  <a:rPr lang="en-US" dirty="0">
                    <a:solidFill>
                      <a:schemeClr val="tx2"/>
                    </a:solidFill>
                  </a:rPr>
                  <a:t>: </a:t>
                </a:r>
                <a14:m>
                  <m:oMath xmlns:m="http://schemas.openxmlformats.org/officeDocument/2006/math">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1</m:t>
                        </m:r>
                      </m:sub>
                    </m:sSub>
                    <m:r>
                      <a:rPr lang="en-US" i="1">
                        <a:solidFill>
                          <a:schemeClr val="tx2"/>
                        </a:solidFill>
                        <a:latin typeface="Cambria Math"/>
                      </a:rPr>
                      <m:t>,</m:t>
                    </m:r>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2</m:t>
                        </m:r>
                      </m:sub>
                    </m:sSub>
                    <m:r>
                      <a:rPr lang="en-US" i="1">
                        <a:solidFill>
                          <a:schemeClr val="tx2"/>
                        </a:solidFill>
                        <a:latin typeface="Cambria Math"/>
                      </a:rPr>
                      <m:t>,…,</m:t>
                    </m:r>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𝑘</m:t>
                        </m:r>
                      </m:sub>
                    </m:sSub>
                  </m:oMath>
                </a14:m>
                <a:r>
                  <a:rPr lang="en-US" dirty="0">
                    <a:solidFill>
                      <a:schemeClr val="tx2"/>
                    </a:solidFill>
                  </a:rPr>
                  <a:t> </a:t>
                </a:r>
              </a:p>
              <a:p>
                <a:pPr marL="0" indent="0">
                  <a:buNone/>
                </a:pPr>
                <a:r>
                  <a:rPr lang="en-US" dirty="0"/>
                  <a:t>Track the respective minimum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1</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𝑘</m:t>
                        </m:r>
                      </m:sub>
                    </m:sSub>
                  </m:oMath>
                </a14:m>
                <a:r>
                  <a:rPr lang="en-US" dirty="0"/>
                  <a:t> for each function.</a:t>
                </a:r>
              </a:p>
            </p:txBody>
          </p:sp>
        </mc:Choice>
        <mc:Fallback xmlns="">
          <p:sp>
            <p:nvSpPr>
              <p:cNvPr id="78" name="Content Placeholder 2"/>
              <p:cNvSpPr txBox="1">
                <a:spLocks noRot="1" noChangeAspect="1" noMove="1" noResize="1" noEditPoints="1" noAdjustHandles="1" noChangeArrowheads="1" noChangeShapeType="1" noTextEdit="1"/>
              </p:cNvSpPr>
              <p:nvPr/>
            </p:nvSpPr>
            <p:spPr>
              <a:xfrm>
                <a:off x="914400" y="1676400"/>
                <a:ext cx="8762999" cy="952500"/>
              </a:xfrm>
              <a:prstGeom prst="rect">
                <a:avLst/>
              </a:prstGeom>
              <a:blipFill rotWithShape="0">
                <a:blip r:embed="rId2"/>
                <a:stretch>
                  <a:fillRect l="-1113" t="-11538"/>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ontent Placeholder 2"/>
              <p:cNvSpPr txBox="1">
                <a:spLocks/>
              </p:cNvSpPr>
              <p:nvPr/>
            </p:nvSpPr>
            <p:spPr>
              <a:xfrm>
                <a:off x="914400" y="2739214"/>
                <a:ext cx="6984375" cy="838200"/>
              </a:xfrm>
              <a:prstGeom prst="rect">
                <a:avLst/>
              </a:prstGeom>
              <a:solidFill>
                <a:schemeClr val="accent1">
                  <a:lumMod val="20000"/>
                  <a:lumOff val="80000"/>
                </a:schemeClr>
              </a:solidFill>
              <a:ln>
                <a:no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Bottom-k sketch</a:t>
                </a:r>
                <a:r>
                  <a:rPr lang="en-US" b="1">
                    <a:solidFill>
                      <a:schemeClr val="tx2"/>
                    </a:solidFill>
                  </a:rPr>
                  <a:t>:  </a:t>
                </a:r>
                <a:r>
                  <a:rPr lang="en-US" smtClean="0">
                    <a:solidFill>
                      <a:srgbClr val="7030A0"/>
                    </a:solidFill>
                  </a:rPr>
                  <a:t>One </a:t>
                </a:r>
                <a:r>
                  <a:rPr lang="en-US" dirty="0">
                    <a:solidFill>
                      <a:srgbClr val="7030A0"/>
                    </a:solidFill>
                  </a:rPr>
                  <a:t>hash function</a:t>
                </a:r>
                <a:r>
                  <a:rPr lang="en-US" dirty="0">
                    <a:solidFill>
                      <a:schemeClr val="tx2"/>
                    </a:solidFill>
                  </a:rPr>
                  <a:t>: </a:t>
                </a:r>
                <a14:m>
                  <m:oMath xmlns:m="http://schemas.openxmlformats.org/officeDocument/2006/math">
                    <m:r>
                      <a:rPr lang="en-US" i="1">
                        <a:solidFill>
                          <a:schemeClr val="tx2"/>
                        </a:solidFill>
                        <a:latin typeface="Cambria Math"/>
                      </a:rPr>
                      <m:t>h</m:t>
                    </m:r>
                  </m:oMath>
                </a14:m>
                <a:r>
                  <a:rPr lang="en-US" dirty="0">
                    <a:solidFill>
                      <a:schemeClr val="tx2"/>
                    </a:solidFill>
                  </a:rPr>
                  <a:t> </a:t>
                </a:r>
              </a:p>
              <a:p>
                <a:pPr marL="0" indent="0">
                  <a:buNone/>
                </a:pPr>
                <a:r>
                  <a:rPr lang="en-US" dirty="0"/>
                  <a:t>Track the </a:t>
                </a:r>
                <a14:m>
                  <m:oMath xmlns:m="http://schemas.openxmlformats.org/officeDocument/2006/math">
                    <m:r>
                      <a:rPr lang="en-US" i="1">
                        <a:solidFill>
                          <a:schemeClr val="tx2"/>
                        </a:solidFill>
                        <a:latin typeface="Cambria Math"/>
                      </a:rPr>
                      <m:t>𝑘</m:t>
                    </m:r>
                  </m:oMath>
                </a14:m>
                <a:r>
                  <a:rPr lang="en-US" dirty="0"/>
                  <a:t>  smallest values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1</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𝑘</m:t>
                        </m:r>
                      </m:sub>
                    </m:sSub>
                  </m:oMath>
                </a14:m>
                <a:r>
                  <a:rPr lang="en-US" dirty="0"/>
                  <a:t> </a:t>
                </a:r>
              </a:p>
            </p:txBody>
          </p:sp>
        </mc:Choice>
        <mc:Fallback xmlns="">
          <p:sp>
            <p:nvSpPr>
              <p:cNvPr id="18" name="Content Placeholder 2"/>
              <p:cNvSpPr txBox="1">
                <a:spLocks noRot="1" noChangeAspect="1" noMove="1" noResize="1" noEditPoints="1" noAdjustHandles="1" noChangeArrowheads="1" noChangeShapeType="1" noTextEdit="1"/>
              </p:cNvSpPr>
              <p:nvPr/>
            </p:nvSpPr>
            <p:spPr>
              <a:xfrm>
                <a:off x="914400" y="2739214"/>
                <a:ext cx="6984375" cy="838200"/>
              </a:xfrm>
              <a:prstGeom prst="rect">
                <a:avLst/>
              </a:prstGeom>
              <a:blipFill rotWithShape="0">
                <a:blip r:embed="rId3"/>
                <a:stretch>
                  <a:fillRect l="-1658" t="-14493" b="-195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ontent Placeholder 2"/>
              <p:cNvSpPr txBox="1">
                <a:spLocks/>
              </p:cNvSpPr>
              <p:nvPr/>
            </p:nvSpPr>
            <p:spPr>
              <a:xfrm>
                <a:off x="914400" y="3774507"/>
                <a:ext cx="10032375" cy="1473350"/>
              </a:xfrm>
              <a:prstGeom prst="rect">
                <a:avLst/>
              </a:prstGeom>
              <a:solidFill>
                <a:schemeClr val="accent1">
                  <a:lumMod val="20000"/>
                  <a:lumOff val="80000"/>
                </a:schemeClr>
              </a:solidFill>
              <a:ln>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k-partition sketch</a:t>
                </a:r>
                <a:r>
                  <a:rPr lang="en-US" b="1" dirty="0">
                    <a:solidFill>
                      <a:schemeClr val="tx2"/>
                    </a:solidFill>
                  </a:rPr>
                  <a:t>:  </a:t>
                </a:r>
                <a:r>
                  <a:rPr lang="en-US" dirty="0"/>
                  <a:t>Use a </a:t>
                </a:r>
                <a:r>
                  <a:rPr lang="en-US" dirty="0">
                    <a:solidFill>
                      <a:srgbClr val="7030A0"/>
                    </a:solidFill>
                  </a:rPr>
                  <a:t>single hash function</a:t>
                </a:r>
                <a:r>
                  <a:rPr lang="en-US" dirty="0">
                    <a:solidFill>
                      <a:schemeClr val="tx2"/>
                    </a:solidFill>
                  </a:rPr>
                  <a:t>: </a:t>
                </a:r>
                <a14:m>
                  <m:oMath xmlns:m="http://schemas.openxmlformats.org/officeDocument/2006/math">
                    <m:r>
                      <a:rPr lang="en-US" i="1">
                        <a:solidFill>
                          <a:schemeClr val="tx2"/>
                        </a:solidFill>
                        <a:latin typeface="Cambria Math"/>
                      </a:rPr>
                      <m:t>h</m:t>
                    </m:r>
                    <m:r>
                      <a:rPr lang="en-US" i="1">
                        <a:solidFill>
                          <a:schemeClr val="tx2"/>
                        </a:solidFill>
                        <a:latin typeface="Cambria Math"/>
                      </a:rPr>
                      <m:t>′</m:t>
                    </m:r>
                  </m:oMath>
                </a14:m>
                <a:endParaRPr lang="en-US" dirty="0">
                  <a:solidFill>
                    <a:schemeClr val="tx2"/>
                  </a:solidFill>
                </a:endParaRPr>
              </a:p>
              <a:p>
                <a:pPr marL="0" indent="0">
                  <a:buNone/>
                </a:pPr>
                <a:r>
                  <a:rPr lang="en-US" dirty="0"/>
                  <a:t>Use the first </a:t>
                </a:r>
                <a14:m>
                  <m:oMath xmlns:m="http://schemas.openxmlformats.org/officeDocument/2006/math">
                    <m:r>
                      <a:rPr lang="en-US" i="1">
                        <a:latin typeface="Cambria Math"/>
                      </a:rPr>
                      <m:t> </m:t>
                    </m:r>
                    <m:sSub>
                      <m:sSubPr>
                        <m:ctrlPr>
                          <a:rPr lang="en-US" i="1">
                            <a:solidFill>
                              <a:schemeClr val="tx2"/>
                            </a:solidFill>
                            <a:latin typeface="Cambria Math" charset="0"/>
                          </a:rPr>
                        </m:ctrlPr>
                      </m:sSubPr>
                      <m:e>
                        <m:r>
                          <m:rPr>
                            <m:sty m:val="p"/>
                          </m:rPr>
                          <a:rPr lang="en-US">
                            <a:solidFill>
                              <a:schemeClr val="tx2"/>
                            </a:solidFill>
                            <a:latin typeface="Cambria Math"/>
                          </a:rPr>
                          <m:t>log</m:t>
                        </m:r>
                      </m:e>
                      <m:sub>
                        <m:r>
                          <a:rPr lang="en-US" i="1">
                            <a:solidFill>
                              <a:schemeClr val="tx2"/>
                            </a:solidFill>
                            <a:latin typeface="Cambria Math"/>
                          </a:rPr>
                          <m:t>2</m:t>
                        </m:r>
                      </m:sub>
                    </m:sSub>
                    <m:r>
                      <a:rPr lang="en-US" i="1">
                        <a:solidFill>
                          <a:schemeClr val="tx2"/>
                        </a:solidFill>
                        <a:latin typeface="Cambria Math"/>
                      </a:rPr>
                      <m:t> </m:t>
                    </m:r>
                    <m:r>
                      <a:rPr lang="en-US" i="1">
                        <a:solidFill>
                          <a:schemeClr val="tx2"/>
                        </a:solidFill>
                        <a:latin typeface="Cambria Math"/>
                      </a:rPr>
                      <m:t>𝑘</m:t>
                    </m:r>
                    <m:r>
                      <a:rPr lang="en-US" i="1">
                        <a:solidFill>
                          <a:schemeClr val="tx2"/>
                        </a:solidFill>
                        <a:latin typeface="Cambria Math"/>
                      </a:rPr>
                      <m:t> </m:t>
                    </m:r>
                  </m:oMath>
                </a14:m>
                <a:r>
                  <a:rPr lang="en-US" dirty="0">
                    <a:solidFill>
                      <a:schemeClr val="tx2"/>
                    </a:solidFill>
                  </a:rPr>
                  <a:t> </a:t>
                </a:r>
                <a:r>
                  <a:rPr lang="en-US" dirty="0"/>
                  <a:t>bits of  </a:t>
                </a:r>
                <a14:m>
                  <m:oMath xmlns:m="http://schemas.openxmlformats.org/officeDocument/2006/math">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r>
                  <a:rPr lang="en-US" dirty="0">
                    <a:solidFill>
                      <a:schemeClr val="tx2"/>
                    </a:solidFill>
                  </a:rPr>
                  <a:t> </a:t>
                </a:r>
                <a:r>
                  <a:rPr lang="en-US" dirty="0"/>
                  <a:t>to map </a:t>
                </a:r>
                <a14:m>
                  <m:oMath xmlns:m="http://schemas.openxmlformats.org/officeDocument/2006/math">
                    <m:r>
                      <a:rPr lang="en-US" i="1">
                        <a:solidFill>
                          <a:schemeClr val="tx2"/>
                        </a:solidFill>
                        <a:latin typeface="Cambria Math"/>
                      </a:rPr>
                      <m:t>𝑥</m:t>
                    </m:r>
                    <m:r>
                      <a:rPr lang="en-US" i="1">
                        <a:solidFill>
                          <a:schemeClr val="tx2"/>
                        </a:solidFill>
                        <a:latin typeface="Cambria Math"/>
                      </a:rPr>
                      <m:t> </m:t>
                    </m:r>
                  </m:oMath>
                </a14:m>
                <a:r>
                  <a:rPr lang="en-US" dirty="0"/>
                  <a:t>uniformly  to one of </a:t>
                </a:r>
                <a14:m>
                  <m:oMath xmlns:m="http://schemas.openxmlformats.org/officeDocument/2006/math">
                    <m:r>
                      <a:rPr lang="en-US" i="1">
                        <a:solidFill>
                          <a:schemeClr val="tx2"/>
                        </a:solidFill>
                        <a:latin typeface="Cambria Math"/>
                      </a:rPr>
                      <m:t>𝑘</m:t>
                    </m:r>
                  </m:oMath>
                </a14:m>
                <a:r>
                  <a:rPr lang="en-US" dirty="0">
                    <a:solidFill>
                      <a:schemeClr val="tx2"/>
                    </a:solidFill>
                  </a:rPr>
                  <a:t> </a:t>
                </a:r>
                <a:r>
                  <a:rPr lang="en-US" dirty="0"/>
                  <a:t>parts</a:t>
                </a:r>
                <a:r>
                  <a:rPr lang="en-US" dirty="0">
                    <a:solidFill>
                      <a:schemeClr val="tx2"/>
                    </a:solidFill>
                  </a:rPr>
                  <a:t>.  </a:t>
                </a:r>
                <a:r>
                  <a:rPr lang="en-US" dirty="0"/>
                  <a:t>Call the remaining bits </a:t>
                </a:r>
                <a14:m>
                  <m:oMath xmlns:m="http://schemas.openxmlformats.org/officeDocument/2006/math">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r>
                  <a:rPr lang="en-US" dirty="0">
                    <a:solidFill>
                      <a:schemeClr val="tx2"/>
                    </a:solidFill>
                  </a:rPr>
                  <a:t>.</a:t>
                </a:r>
              </a:p>
              <a:p>
                <a:pPr marL="0" indent="0">
                  <a:buNone/>
                </a:pPr>
                <a:r>
                  <a:rPr lang="en-US" dirty="0">
                    <a:solidFill>
                      <a:schemeClr val="tx2"/>
                    </a:solidFill>
                  </a:rPr>
                  <a:t>For </a:t>
                </a:r>
                <a14:m>
                  <m:oMath xmlns:m="http://schemas.openxmlformats.org/officeDocument/2006/math">
                    <m:r>
                      <a:rPr lang="en-US" i="1">
                        <a:solidFill>
                          <a:schemeClr val="tx2"/>
                        </a:solidFill>
                        <a:latin typeface="Cambria Math"/>
                      </a:rPr>
                      <m:t>𝑖</m:t>
                    </m:r>
                    <m:r>
                      <a:rPr lang="en-US" i="1">
                        <a:solidFill>
                          <a:schemeClr val="tx2"/>
                        </a:solidFill>
                        <a:latin typeface="Cambria Math"/>
                      </a:rPr>
                      <m:t>=1,…,</m:t>
                    </m:r>
                    <m:r>
                      <a:rPr lang="en-US" i="1">
                        <a:solidFill>
                          <a:schemeClr val="tx2"/>
                        </a:solidFill>
                        <a:latin typeface="Cambria Math"/>
                      </a:rPr>
                      <m:t>𝑘</m:t>
                    </m:r>
                    <m:r>
                      <a:rPr lang="en-US" i="1">
                        <a:solidFill>
                          <a:schemeClr val="tx2"/>
                        </a:solidFill>
                        <a:latin typeface="Cambria Math"/>
                      </a:rPr>
                      <m:t> </m:t>
                    </m:r>
                  </m:oMath>
                </a14:m>
                <a:r>
                  <a:rPr lang="en-US" dirty="0">
                    <a:solidFill>
                      <a:schemeClr val="tx2"/>
                    </a:solidFill>
                  </a:rPr>
                  <a:t>: Track the minimum hash value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𝑖</m:t>
                        </m:r>
                      </m:sub>
                    </m:sSub>
                  </m:oMath>
                </a14:m>
                <a:r>
                  <a:rPr lang="en-US" dirty="0">
                    <a:solidFill>
                      <a:schemeClr val="tx2"/>
                    </a:solidFill>
                  </a:rPr>
                  <a:t> of the elements in part </a:t>
                </a:r>
                <a14:m>
                  <m:oMath xmlns:m="http://schemas.openxmlformats.org/officeDocument/2006/math">
                    <m:r>
                      <a:rPr lang="en-US" i="1">
                        <a:solidFill>
                          <a:schemeClr val="tx2"/>
                        </a:solidFill>
                        <a:latin typeface="Cambria Math"/>
                      </a:rPr>
                      <m:t>𝑖</m:t>
                    </m:r>
                  </m:oMath>
                </a14:m>
                <a:r>
                  <a:rPr lang="en-US" dirty="0">
                    <a:solidFill>
                      <a:schemeClr val="tx2"/>
                    </a:solidFill>
                  </a:rPr>
                  <a:t>.</a:t>
                </a:r>
              </a:p>
            </p:txBody>
          </p:sp>
        </mc:Choice>
        <mc:Fallback xmlns="">
          <p:sp>
            <p:nvSpPr>
              <p:cNvPr id="19" name="Content Placeholder 2"/>
              <p:cNvSpPr txBox="1">
                <a:spLocks noRot="1" noChangeAspect="1" noMove="1" noResize="1" noEditPoints="1" noAdjustHandles="1" noChangeArrowheads="1" noChangeShapeType="1" noTextEdit="1"/>
              </p:cNvSpPr>
              <p:nvPr/>
            </p:nvSpPr>
            <p:spPr>
              <a:xfrm>
                <a:off x="914400" y="3774507"/>
                <a:ext cx="10032375" cy="1473350"/>
              </a:xfrm>
              <a:prstGeom prst="rect">
                <a:avLst/>
              </a:prstGeom>
              <a:blipFill rotWithShape="0">
                <a:blip r:embed="rId4"/>
                <a:stretch>
                  <a:fillRect l="-972" t="-12810" b="-4297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p:cNvSpPr txBox="1">
                <a:spLocks/>
              </p:cNvSpPr>
              <p:nvPr/>
            </p:nvSpPr>
            <p:spPr>
              <a:xfrm>
                <a:off x="2768597" y="1154068"/>
                <a:ext cx="6629400" cy="508816"/>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Sketch maintains </a:t>
                </a:r>
                <a14:m>
                  <m:oMath xmlns:m="http://schemas.openxmlformats.org/officeDocument/2006/math">
                    <m:r>
                      <a:rPr lang="en-US" i="1" dirty="0">
                        <a:solidFill>
                          <a:schemeClr val="tx2"/>
                        </a:solidFill>
                        <a:latin typeface="Cambria Math"/>
                      </a:rPr>
                      <m:t>𝑘</m:t>
                    </m:r>
                  </m:oMath>
                </a14:m>
                <a:r>
                  <a:rPr lang="en-US" dirty="0"/>
                  <a:t> </a:t>
                </a:r>
                <a:r>
                  <a:rPr lang="en-US" dirty="0" smtClean="0"/>
                  <a:t>hash values </a:t>
                </a:r>
                <a14:m>
                  <m:oMath xmlns:m="http://schemas.openxmlformats.org/officeDocument/2006/math">
                    <m:sSub>
                      <m:sSubPr>
                        <m:ctrlPr>
                          <a:rPr lang="en-US" b="1" i="1">
                            <a:solidFill>
                              <a:schemeClr val="tx2"/>
                            </a:solidFill>
                            <a:latin typeface="Cambria Math" charset="0"/>
                          </a:rPr>
                        </m:ctrlPr>
                      </m:sSubPr>
                      <m:e>
                        <m:r>
                          <a:rPr lang="en-US" b="1" i="1" smtClean="0">
                            <a:solidFill>
                              <a:schemeClr val="tx2"/>
                            </a:solidFill>
                            <a:latin typeface="Cambria Math" charset="0"/>
                          </a:rPr>
                          <m:t>𝒔</m:t>
                        </m:r>
                      </m:e>
                      <m:sub>
                        <m:r>
                          <a:rPr lang="en-US" b="1" i="1">
                            <a:solidFill>
                              <a:schemeClr val="tx2"/>
                            </a:solidFill>
                            <a:latin typeface="Cambria Math"/>
                          </a:rPr>
                          <m:t>𝟏</m:t>
                        </m:r>
                      </m:sub>
                    </m:sSub>
                    <m:r>
                      <a:rPr lang="en-US" b="1" i="1">
                        <a:solidFill>
                          <a:schemeClr val="tx2"/>
                        </a:solidFill>
                        <a:latin typeface="Cambria Math"/>
                      </a:rPr>
                      <m:t>,</m:t>
                    </m:r>
                    <m:sSub>
                      <m:sSubPr>
                        <m:ctrlPr>
                          <a:rPr lang="en-US" b="1" i="1">
                            <a:solidFill>
                              <a:schemeClr val="tx2"/>
                            </a:solidFill>
                            <a:latin typeface="Cambria Math" charset="0"/>
                          </a:rPr>
                        </m:ctrlPr>
                      </m:sSubPr>
                      <m:e>
                        <m:r>
                          <a:rPr lang="en-US" b="1" i="1" smtClean="0">
                            <a:solidFill>
                              <a:schemeClr val="tx2"/>
                            </a:solidFill>
                            <a:latin typeface="Cambria Math" charset="0"/>
                          </a:rPr>
                          <m:t>𝒔</m:t>
                        </m:r>
                      </m:e>
                      <m:sub>
                        <m:r>
                          <a:rPr lang="en-US" b="1" i="1">
                            <a:solidFill>
                              <a:schemeClr val="tx2"/>
                            </a:solidFill>
                            <a:latin typeface="Cambria Math"/>
                          </a:rPr>
                          <m:t>𝟐</m:t>
                        </m:r>
                      </m:sub>
                    </m:sSub>
                    <m:r>
                      <a:rPr lang="en-US" b="1" i="1">
                        <a:solidFill>
                          <a:schemeClr val="tx2"/>
                        </a:solidFill>
                        <a:latin typeface="Cambria Math"/>
                      </a:rPr>
                      <m:t>,…,</m:t>
                    </m:r>
                    <m:sSub>
                      <m:sSubPr>
                        <m:ctrlPr>
                          <a:rPr lang="en-US" b="1" i="1">
                            <a:solidFill>
                              <a:schemeClr val="tx2"/>
                            </a:solidFill>
                            <a:latin typeface="Cambria Math" charset="0"/>
                          </a:rPr>
                        </m:ctrlPr>
                      </m:sSubPr>
                      <m:e>
                        <m:r>
                          <a:rPr lang="en-US" b="1" i="1" smtClean="0">
                            <a:solidFill>
                              <a:schemeClr val="tx2"/>
                            </a:solidFill>
                            <a:latin typeface="Cambria Math" charset="0"/>
                          </a:rPr>
                          <m:t>𝒔</m:t>
                        </m:r>
                      </m:e>
                      <m:sub>
                        <m:r>
                          <a:rPr lang="en-US" b="1" i="1">
                            <a:solidFill>
                              <a:schemeClr val="tx2"/>
                            </a:solidFill>
                            <a:latin typeface="Cambria Math"/>
                          </a:rPr>
                          <m:t>𝒌</m:t>
                        </m:r>
                      </m:sub>
                    </m:sSub>
                  </m:oMath>
                </a14:m>
                <a:r>
                  <a:rPr lang="en-US" dirty="0"/>
                  <a:t> </a:t>
                </a:r>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2768597" y="1154068"/>
                <a:ext cx="6629400" cy="508816"/>
              </a:xfrm>
              <a:prstGeom prst="rect">
                <a:avLst/>
              </a:prstGeom>
              <a:blipFill rotWithShape="0">
                <a:blip r:embed="rId5"/>
                <a:stretch>
                  <a:fillRect l="-1746" t="-17857"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ontent Placeholder 2"/>
              <p:cNvSpPr txBox="1">
                <a:spLocks/>
              </p:cNvSpPr>
              <p:nvPr/>
            </p:nvSpPr>
            <p:spPr>
              <a:xfrm>
                <a:off x="1752600" y="5321055"/>
                <a:ext cx="9982200" cy="754812"/>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t>All sketch types </a:t>
                </a:r>
                <a:r>
                  <a:rPr lang="en-US" sz="2400" dirty="0"/>
                  <a:t>are the same for </a:t>
                </a:r>
                <a14:m>
                  <m:oMath xmlns:m="http://schemas.openxmlformats.org/officeDocument/2006/math">
                    <m:r>
                      <a:rPr lang="en-US" sz="2400" i="1" dirty="0">
                        <a:solidFill>
                          <a:schemeClr val="tx2"/>
                        </a:solidFill>
                        <a:latin typeface="Cambria Math"/>
                      </a:rPr>
                      <m:t>𝑘</m:t>
                    </m:r>
                    <m:r>
                      <a:rPr lang="en-US" sz="2400" i="1" dirty="0">
                        <a:solidFill>
                          <a:schemeClr val="tx2"/>
                        </a:solidFill>
                        <a:latin typeface="Cambria Math"/>
                      </a:rPr>
                      <m:t>=1</m:t>
                    </m:r>
                  </m:oMath>
                </a14:m>
                <a:r>
                  <a:rPr lang="en-US" sz="2400" dirty="0" smtClean="0"/>
                  <a:t>. </a:t>
                </a:r>
              </a:p>
              <a:p>
                <a:pPr marL="0" indent="0">
                  <a:buNone/>
                </a:pPr>
                <a:r>
                  <a:rPr lang="en-US" sz="2400" dirty="0"/>
                  <a:t>S</a:t>
                </a:r>
                <a:r>
                  <a:rPr lang="en-US" sz="2400" dirty="0" smtClean="0"/>
                  <a:t>ketch depends only on set of distinct keys and </a:t>
                </a:r>
                <a14:m>
                  <m:oMath xmlns:m="http://schemas.openxmlformats.org/officeDocument/2006/math">
                    <m:r>
                      <a:rPr lang="en-US" sz="2600" i="1">
                        <a:solidFill>
                          <a:schemeClr val="tx2"/>
                        </a:solidFill>
                        <a:latin typeface="Cambria Math"/>
                      </a:rPr>
                      <m:t>h</m:t>
                    </m:r>
                  </m:oMath>
                </a14:m>
                <a:r>
                  <a:rPr lang="en-US" sz="2400" dirty="0" smtClean="0"/>
                  <a:t>.  Distribution only depends on </a:t>
                </a:r>
                <a14:m>
                  <m:oMath xmlns:m="http://schemas.openxmlformats.org/officeDocument/2006/math">
                    <m:r>
                      <a:rPr lang="en-US" sz="2600" b="0" i="1" smtClean="0">
                        <a:solidFill>
                          <a:schemeClr val="tx2"/>
                        </a:solidFill>
                        <a:latin typeface="Cambria Math" charset="0"/>
                      </a:rPr>
                      <m:t>𝑛</m:t>
                    </m:r>
                  </m:oMath>
                </a14:m>
                <a:endParaRPr lang="en-US" sz="3900" dirty="0"/>
              </a:p>
            </p:txBody>
          </p:sp>
        </mc:Choice>
        <mc:Fallback xmlns="">
          <p:sp>
            <p:nvSpPr>
              <p:cNvPr id="23" name="Content Placeholder 2"/>
              <p:cNvSpPr txBox="1">
                <a:spLocks noRot="1" noChangeAspect="1" noMove="1" noResize="1" noEditPoints="1" noAdjustHandles="1" noChangeArrowheads="1" noChangeShapeType="1" noTextEdit="1"/>
              </p:cNvSpPr>
              <p:nvPr/>
            </p:nvSpPr>
            <p:spPr>
              <a:xfrm>
                <a:off x="1752600" y="5321055"/>
                <a:ext cx="9982200" cy="754812"/>
              </a:xfrm>
              <a:prstGeom prst="rect">
                <a:avLst/>
              </a:prstGeom>
              <a:blipFill rotWithShape="0">
                <a:blip r:embed="rId6"/>
                <a:stretch>
                  <a:fillRect l="-794" t="-13710" b="-12097"/>
                </a:stretch>
              </a:blipFill>
            </p:spPr>
            <p:txBody>
              <a:bodyPr/>
              <a:lstStyle/>
              <a:p>
                <a:r>
                  <a:rPr lang="en-US">
                    <a:noFill/>
                  </a:rPr>
                  <a:t> </a:t>
                </a:r>
              </a:p>
            </p:txBody>
          </p:sp>
        </mc:Fallback>
      </mc:AlternateContent>
      <p:sp>
        <p:nvSpPr>
          <p:cNvPr id="25" name="Right Arrow 24"/>
          <p:cNvSpPr/>
          <p:nvPr/>
        </p:nvSpPr>
        <p:spPr>
          <a:xfrm>
            <a:off x="1253457" y="5450079"/>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18</a:t>
            </a:fld>
            <a:endParaRPr lang="en-US"/>
          </a:p>
        </p:txBody>
      </p:sp>
      <p:sp>
        <p:nvSpPr>
          <p:cNvPr id="5" name="TextBox 4"/>
          <p:cNvSpPr txBox="1"/>
          <p:nvPr/>
        </p:nvSpPr>
        <p:spPr>
          <a:xfrm>
            <a:off x="8060047" y="2786205"/>
            <a:ext cx="4023153" cy="830997"/>
          </a:xfrm>
          <a:prstGeom prst="rect">
            <a:avLst/>
          </a:prstGeom>
          <a:noFill/>
        </p:spPr>
        <p:txBody>
          <a:bodyPr wrap="none" rtlCol="0">
            <a:spAutoFit/>
          </a:bodyPr>
          <a:lstStyle/>
          <a:p>
            <a:r>
              <a:rPr lang="en-US" sz="2400" dirty="0" smtClean="0">
                <a:solidFill>
                  <a:srgbClr val="C00000"/>
                </a:solidFill>
              </a:rPr>
              <a:t>!!Same as our distinct sampler,</a:t>
            </a:r>
          </a:p>
          <a:p>
            <a:r>
              <a:rPr lang="en-US" sz="2400" dirty="0" smtClean="0">
                <a:solidFill>
                  <a:srgbClr val="C00000"/>
                </a:solidFill>
              </a:rPr>
              <a:t>Keep only hash values</a:t>
            </a:r>
            <a:r>
              <a:rPr lang="mr-IN" sz="2400" dirty="0" smtClean="0">
                <a:solidFill>
                  <a:srgbClr val="C00000"/>
                </a:solidFill>
              </a:rPr>
              <a:t>…</a:t>
            </a:r>
            <a:endParaRPr lang="en-US" sz="2400" dirty="0">
              <a:solidFill>
                <a:srgbClr val="C00000"/>
              </a:solidFill>
            </a:endParaRPr>
          </a:p>
        </p:txBody>
      </p:sp>
      <p:sp>
        <p:nvSpPr>
          <p:cNvPr id="12" name="Content Placeholder 2"/>
          <p:cNvSpPr txBox="1">
            <a:spLocks/>
          </p:cNvSpPr>
          <p:nvPr/>
        </p:nvSpPr>
        <p:spPr>
          <a:xfrm>
            <a:off x="1752600" y="5985876"/>
            <a:ext cx="6943060" cy="53015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All </a:t>
            </a:r>
            <a:r>
              <a:rPr lang="en-US" sz="2400" dirty="0" smtClean="0"/>
              <a:t>sketches correspond to distinct sampling schemes</a:t>
            </a:r>
            <a:endParaRPr lang="en-US" sz="2400" dirty="0"/>
          </a:p>
        </p:txBody>
      </p:sp>
      <p:sp>
        <p:nvSpPr>
          <p:cNvPr id="13" name="Right Arrow 12"/>
          <p:cNvSpPr/>
          <p:nvPr/>
        </p:nvSpPr>
        <p:spPr>
          <a:xfrm>
            <a:off x="1253457" y="6114900"/>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86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8" grpId="0" animBg="1"/>
      <p:bldP spid="19" grpId="0" animBg="1"/>
      <p:bldP spid="25" grpId="0" animBg="1"/>
      <p:bldP spid="5" grpId="0"/>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38299" y="165100"/>
                <a:ext cx="8839200" cy="1143000"/>
              </a:xfrm>
            </p:spPr>
            <p:txBody>
              <a:bodyPr>
                <a:normAutofit/>
              </a:bodyPr>
              <a:lstStyle/>
              <a:p>
                <a14:m>
                  <m:oMath xmlns:m="http://schemas.openxmlformats.org/officeDocument/2006/math">
                    <m:r>
                      <a:rPr lang="en-US" i="1">
                        <a:solidFill>
                          <a:schemeClr val="tx2"/>
                        </a:solidFill>
                        <a:latin typeface="Cambria Math"/>
                      </a:rPr>
                      <m:t>𝑘</m:t>
                    </m:r>
                  </m:oMath>
                </a14:m>
                <a:r>
                  <a:rPr lang="en-US" dirty="0"/>
                  <a:t>-mins </a:t>
                </a:r>
                <a:r>
                  <a:rPr lang="en-US" dirty="0" err="1" smtClean="0"/>
                  <a:t>MinHash</a:t>
                </a:r>
                <a:r>
                  <a:rPr lang="en-US" dirty="0" smtClean="0"/>
                  <a:t> Sketch: Example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38299" y="165100"/>
                <a:ext cx="8839200" cy="1143000"/>
              </a:xfrm>
              <a:blipFill rotWithShape="0">
                <a:blip r:embed="rId3"/>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Content Placeholder 2"/>
              <p:cNvSpPr txBox="1">
                <a:spLocks/>
              </p:cNvSpPr>
              <p:nvPr/>
            </p:nvSpPr>
            <p:spPr>
              <a:xfrm>
                <a:off x="4247920" y="1194816"/>
                <a:ext cx="3306251" cy="466459"/>
              </a:xfrm>
              <a:prstGeom prst="rect">
                <a:avLst/>
              </a:prstGeom>
              <a:ln>
                <a:solidFill>
                  <a:schemeClr val="tx2"/>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r>
                      <a:rPr lang="en-US" b="0" i="1" dirty="0" smtClean="0">
                        <a:solidFill>
                          <a:schemeClr val="tx2"/>
                        </a:solidFill>
                        <a:latin typeface="Cambria Math" charset="0"/>
                      </a:rPr>
                      <m:t>𝑘</m:t>
                    </m:r>
                  </m:oMath>
                </a14:m>
                <a:r>
                  <a:rPr lang="en-US" dirty="0">
                    <a:solidFill>
                      <a:schemeClr val="tx2"/>
                    </a:solidFill>
                  </a:rPr>
                  <a:t>-</a:t>
                </a:r>
                <a:r>
                  <a:rPr lang="en-US" dirty="0" err="1">
                    <a:solidFill>
                      <a:schemeClr val="tx2"/>
                    </a:solidFill>
                  </a:rPr>
                  <a:t>mins</a:t>
                </a:r>
                <a:r>
                  <a:rPr lang="en-US" dirty="0">
                    <a:solidFill>
                      <a:schemeClr val="tx2"/>
                    </a:solidFill>
                  </a:rPr>
                  <a:t>  </a:t>
                </a:r>
                <a14:m>
                  <m:oMath xmlns:m="http://schemas.openxmlformats.org/officeDocument/2006/math">
                    <m:r>
                      <a:rPr lang="en-US" b="0" i="1" dirty="0">
                        <a:solidFill>
                          <a:schemeClr val="tx2"/>
                        </a:solidFill>
                        <a:latin typeface="Cambria Math"/>
                      </a:rPr>
                      <m:t>𝑘</m:t>
                    </m:r>
                    <m:r>
                      <a:rPr lang="en-US" b="0" i="1" dirty="0">
                        <a:solidFill>
                          <a:schemeClr val="tx2"/>
                        </a:solidFill>
                        <a:latin typeface="Cambria Math"/>
                      </a:rPr>
                      <m:t>=3</m:t>
                    </m:r>
                  </m:oMath>
                </a14:m>
                <a:r>
                  <a:rPr lang="en-US" dirty="0" smtClean="0"/>
                  <a:t>, </a:t>
                </a:r>
                <a14:m>
                  <m:oMath xmlns:m="http://schemas.openxmlformats.org/officeDocument/2006/math">
                    <m:r>
                      <a:rPr lang="en-US" b="0" i="1" dirty="0" smtClean="0">
                        <a:solidFill>
                          <a:schemeClr val="tx2"/>
                        </a:solidFill>
                        <a:latin typeface="Cambria Math" charset="0"/>
                      </a:rPr>
                      <m:t>𝑛</m:t>
                    </m:r>
                    <m:r>
                      <a:rPr lang="en-US" b="0" i="1" dirty="0" smtClean="0">
                        <a:solidFill>
                          <a:schemeClr val="tx2"/>
                        </a:solidFill>
                        <a:latin typeface="Cambria Math" charset="0"/>
                      </a:rPr>
                      <m:t>=6</m:t>
                    </m:r>
                  </m:oMath>
                </a14:m>
                <a:endParaRPr lang="en-US" dirty="0"/>
              </a:p>
            </p:txBody>
          </p:sp>
        </mc:Choice>
        <mc:Fallback xmlns="">
          <p:sp>
            <p:nvSpPr>
              <p:cNvPr id="78" name="Content Placeholder 2"/>
              <p:cNvSpPr txBox="1">
                <a:spLocks noRot="1" noChangeAspect="1" noMove="1" noResize="1" noEditPoints="1" noAdjustHandles="1" noChangeArrowheads="1" noChangeShapeType="1" noTextEdit="1"/>
              </p:cNvSpPr>
              <p:nvPr/>
            </p:nvSpPr>
            <p:spPr>
              <a:xfrm>
                <a:off x="4247920" y="1194816"/>
                <a:ext cx="3306251" cy="466459"/>
              </a:xfrm>
              <a:prstGeom prst="rect">
                <a:avLst/>
              </a:prstGeom>
              <a:blipFill rotWithShape="0">
                <a:blip r:embed="rId4"/>
                <a:stretch>
                  <a:fillRect t="-18987" b="-30380"/>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349100" y="2526474"/>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0.92</m:t>
                      </m:r>
                    </m:oMath>
                  </m:oMathPara>
                </a14:m>
                <a:endParaRPr lang="en-US" sz="2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7349100" y="2526474"/>
                <a:ext cx="561242" cy="461665"/>
              </a:xfrm>
              <a:prstGeom prst="rect">
                <a:avLst/>
              </a:prstGeom>
              <a:blipFill rotWithShape="0">
                <a:blip r:embed="rId5"/>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236082" y="2526479"/>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0.45</m:t>
                      </m:r>
                    </m:oMath>
                  </m:oMathPara>
                </a14:m>
                <a:endParaRPr lang="en-US"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3236082" y="2526479"/>
                <a:ext cx="561242" cy="461665"/>
              </a:xfrm>
              <a:prstGeom prst="rect">
                <a:avLst/>
              </a:prstGeom>
              <a:blipFill rotWithShape="0">
                <a:blip r:embed="rId6"/>
                <a:stretch>
                  <a:fillRect l="-3261"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011661" y="2526477"/>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0.74</m:t>
                      </m:r>
                    </m:oMath>
                  </m:oMathPara>
                </a14:m>
                <a:endParaRPr lang="en-US" sz="2400" dirty="0"/>
              </a:p>
            </p:txBody>
          </p:sp>
        </mc:Choice>
        <mc:Fallback xmlns="">
          <p:sp>
            <p:nvSpPr>
              <p:cNvPr id="42" name="TextBox 41"/>
              <p:cNvSpPr txBox="1">
                <a:spLocks noRot="1" noChangeAspect="1" noMove="1" noResize="1" noEditPoints="1" noAdjustHandles="1" noChangeArrowheads="1" noChangeShapeType="1" noTextEdit="1"/>
              </p:cNvSpPr>
              <p:nvPr/>
            </p:nvSpPr>
            <p:spPr>
              <a:xfrm>
                <a:off x="5011661" y="2526477"/>
                <a:ext cx="561242" cy="461665"/>
              </a:xfrm>
              <a:prstGeom prst="rect">
                <a:avLst/>
              </a:prstGeom>
              <a:blipFill rotWithShape="0">
                <a:blip r:embed="rId7"/>
                <a:stretch>
                  <a:fillRect l="-2174"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4117267" y="2526478"/>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0.35</m:t>
                      </m:r>
                    </m:oMath>
                  </m:oMathPara>
                </a14:m>
                <a:endParaRPr lang="en-US" sz="2400" dirty="0"/>
              </a:p>
            </p:txBody>
          </p:sp>
        </mc:Choice>
        <mc:Fallback xmlns="">
          <p:sp>
            <p:nvSpPr>
              <p:cNvPr id="43" name="TextBox 42"/>
              <p:cNvSpPr txBox="1">
                <a:spLocks noRot="1" noChangeAspect="1" noMove="1" noResize="1" noEditPoints="1" noAdjustHandles="1" noChangeArrowheads="1" noChangeShapeType="1" noTextEdit="1"/>
              </p:cNvSpPr>
              <p:nvPr/>
            </p:nvSpPr>
            <p:spPr>
              <a:xfrm>
                <a:off x="4117267" y="2526478"/>
                <a:ext cx="561242" cy="461665"/>
              </a:xfrm>
              <a:prstGeom prst="rect">
                <a:avLst/>
              </a:prstGeom>
              <a:blipFill rotWithShape="0">
                <a:blip r:embed="rId8"/>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827459" y="2526476"/>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0.21</m:t>
                      </m:r>
                    </m:oMath>
                  </m:oMathPara>
                </a14:m>
                <a:endParaRPr 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5827459" y="2526476"/>
                <a:ext cx="561242" cy="461665"/>
              </a:xfrm>
              <a:prstGeom prst="rect">
                <a:avLst/>
              </a:prstGeom>
              <a:blipFill rotWithShape="0">
                <a:blip r:embed="rId9"/>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6622485" y="2526475"/>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0.14</m:t>
                      </m:r>
                    </m:oMath>
                  </m:oMathPara>
                </a14:m>
                <a:endParaRPr lang="en-US" sz="2400" dirty="0"/>
              </a:p>
            </p:txBody>
          </p:sp>
        </mc:Choice>
        <mc:Fallback xmlns="">
          <p:sp>
            <p:nvSpPr>
              <p:cNvPr id="47" name="TextBox 46"/>
              <p:cNvSpPr txBox="1">
                <a:spLocks noRot="1" noChangeAspect="1" noMove="1" noResize="1" noEditPoints="1" noAdjustHandles="1" noChangeArrowheads="1" noChangeShapeType="1" noTextEdit="1"/>
              </p:cNvSpPr>
              <p:nvPr/>
            </p:nvSpPr>
            <p:spPr>
              <a:xfrm>
                <a:off x="6622485" y="2526475"/>
                <a:ext cx="561242" cy="461665"/>
              </a:xfrm>
              <a:prstGeom prst="rect">
                <a:avLst/>
              </a:prstGeom>
              <a:blipFill rotWithShape="0">
                <a:blip r:embed="rId10"/>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2213270" y="1750698"/>
                <a:ext cx="54809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𝑥</m:t>
                      </m:r>
                    </m:oMath>
                  </m:oMathPara>
                </a14:m>
                <a:endParaRPr lang="en-US" sz="3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2213270" y="1750698"/>
                <a:ext cx="548099" cy="646331"/>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1971162" y="2434145"/>
                <a:ext cx="1393330"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charset="0"/>
                            </a:rPr>
                          </m:ctrlPr>
                        </m:sSubPr>
                        <m:e>
                          <m:r>
                            <a:rPr lang="en-US" sz="3600" i="1" dirty="0">
                              <a:latin typeface="Cambria Math"/>
                            </a:rPr>
                            <m:t>h</m:t>
                          </m:r>
                        </m:e>
                        <m:sub>
                          <m:r>
                            <a:rPr lang="en-US" sz="3600" i="1" dirty="0">
                              <a:latin typeface="Cambria Math"/>
                            </a:rPr>
                            <m:t>1</m:t>
                          </m:r>
                        </m:sub>
                      </m:sSub>
                      <m:r>
                        <a:rPr lang="en-US" sz="3600" i="1" dirty="0">
                          <a:latin typeface="Cambria Math"/>
                        </a:rPr>
                        <m:t>(</m:t>
                      </m:r>
                      <m:r>
                        <a:rPr lang="en-US" sz="3600" i="1" dirty="0">
                          <a:latin typeface="Cambria Math"/>
                        </a:rPr>
                        <m:t>𝑥</m:t>
                      </m:r>
                      <m:r>
                        <a:rPr lang="en-US" sz="3600" i="1" dirty="0">
                          <a:latin typeface="Cambria Math"/>
                        </a:rPr>
                        <m:t>)</m:t>
                      </m:r>
                    </m:oMath>
                  </m:oMathPara>
                </a14:m>
                <a:endParaRPr lang="en-US" sz="3600" dirty="0"/>
              </a:p>
            </p:txBody>
          </p:sp>
        </mc:Choice>
        <mc:Fallback xmlns="">
          <p:sp>
            <p:nvSpPr>
              <p:cNvPr id="49" name="TextBox 48"/>
              <p:cNvSpPr txBox="1">
                <a:spLocks noRot="1" noChangeAspect="1" noMove="1" noResize="1" noEditPoints="1" noAdjustHandles="1" noChangeArrowheads="1" noChangeShapeType="1" noTextEdit="1"/>
              </p:cNvSpPr>
              <p:nvPr/>
            </p:nvSpPr>
            <p:spPr>
              <a:xfrm>
                <a:off x="1971162" y="2434145"/>
                <a:ext cx="1393330" cy="646331"/>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349100" y="3215066"/>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0.20</m:t>
                      </m:r>
                    </m:oMath>
                  </m:oMathPara>
                </a14:m>
                <a:endParaRPr lang="en-US" sz="2400" dirty="0"/>
              </a:p>
            </p:txBody>
          </p:sp>
        </mc:Choice>
        <mc:Fallback xmlns="">
          <p:sp>
            <p:nvSpPr>
              <p:cNvPr id="50" name="TextBox 49"/>
              <p:cNvSpPr txBox="1">
                <a:spLocks noRot="1" noChangeAspect="1" noMove="1" noResize="1" noEditPoints="1" noAdjustHandles="1" noChangeArrowheads="1" noChangeShapeType="1" noTextEdit="1"/>
              </p:cNvSpPr>
              <p:nvPr/>
            </p:nvSpPr>
            <p:spPr>
              <a:xfrm>
                <a:off x="7349100" y="3215066"/>
                <a:ext cx="561242" cy="461665"/>
              </a:xfrm>
              <a:prstGeom prst="rect">
                <a:avLst/>
              </a:prstGeom>
              <a:blipFill rotWithShape="0">
                <a:blip r:embed="rId13"/>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236082" y="3215071"/>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0.19</m:t>
                      </m:r>
                    </m:oMath>
                  </m:oMathPara>
                </a14:m>
                <a:endParaRPr lang="en-US" sz="2400" dirty="0"/>
              </a:p>
            </p:txBody>
          </p:sp>
        </mc:Choice>
        <mc:Fallback xmlns="">
          <p:sp>
            <p:nvSpPr>
              <p:cNvPr id="51" name="TextBox 50"/>
              <p:cNvSpPr txBox="1">
                <a:spLocks noRot="1" noChangeAspect="1" noMove="1" noResize="1" noEditPoints="1" noAdjustHandles="1" noChangeArrowheads="1" noChangeShapeType="1" noTextEdit="1"/>
              </p:cNvSpPr>
              <p:nvPr/>
            </p:nvSpPr>
            <p:spPr>
              <a:xfrm>
                <a:off x="3236082" y="3215071"/>
                <a:ext cx="561242" cy="461665"/>
              </a:xfrm>
              <a:prstGeom prst="rect">
                <a:avLst/>
              </a:prstGeom>
              <a:blipFill rotWithShape="0">
                <a:blip r:embed="rId14"/>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5011661" y="3215069"/>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0.07</m:t>
                      </m:r>
                    </m:oMath>
                  </m:oMathPara>
                </a14:m>
                <a:endParaRPr 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5011661" y="3215069"/>
                <a:ext cx="561242" cy="461665"/>
              </a:xfrm>
              <a:prstGeom prst="rect">
                <a:avLst/>
              </a:prstGeom>
              <a:blipFill rotWithShape="0">
                <a:blip r:embed="rId15"/>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4117267" y="3215070"/>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0.51</m:t>
                      </m:r>
                    </m:oMath>
                  </m:oMathPara>
                </a14:m>
                <a:endParaRPr 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4117267" y="3215070"/>
                <a:ext cx="561242" cy="461665"/>
              </a:xfrm>
              <a:prstGeom prst="rect">
                <a:avLst/>
              </a:prstGeom>
              <a:blipFill rotWithShape="0">
                <a:blip r:embed="rId16"/>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827459" y="3215068"/>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0.70</m:t>
                      </m:r>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827459" y="3215068"/>
                <a:ext cx="561242" cy="461665"/>
              </a:xfrm>
              <a:prstGeom prst="rect">
                <a:avLst/>
              </a:prstGeom>
              <a:blipFill rotWithShape="0">
                <a:blip r:embed="rId17"/>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6622485" y="3215067"/>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0.55</m:t>
                      </m:r>
                    </m:oMath>
                  </m:oMathPara>
                </a14:m>
                <a:endParaRPr 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6622485" y="3215067"/>
                <a:ext cx="561242" cy="461665"/>
              </a:xfrm>
              <a:prstGeom prst="rect">
                <a:avLst/>
              </a:prstGeom>
              <a:blipFill rotWithShape="0">
                <a:blip r:embed="rId18"/>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971163" y="3122737"/>
                <a:ext cx="140403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charset="0"/>
                            </a:rPr>
                          </m:ctrlPr>
                        </m:sSubPr>
                        <m:e>
                          <m:r>
                            <a:rPr lang="en-US" sz="3600" i="1" dirty="0">
                              <a:latin typeface="Cambria Math"/>
                            </a:rPr>
                            <m:t>h</m:t>
                          </m:r>
                        </m:e>
                        <m:sub>
                          <m:r>
                            <a:rPr lang="en-US" sz="3600" i="1" dirty="0">
                              <a:latin typeface="Cambria Math"/>
                            </a:rPr>
                            <m:t>2</m:t>
                          </m:r>
                        </m:sub>
                      </m:sSub>
                      <m:r>
                        <a:rPr lang="en-US" sz="3600" i="1" dirty="0">
                          <a:latin typeface="Cambria Math"/>
                        </a:rPr>
                        <m:t>(</m:t>
                      </m:r>
                      <m:r>
                        <a:rPr lang="en-US" sz="3600" i="1" dirty="0">
                          <a:latin typeface="Cambria Math"/>
                        </a:rPr>
                        <m:t>𝑥</m:t>
                      </m:r>
                      <m:r>
                        <a:rPr lang="en-US" sz="3600" i="1" dirty="0">
                          <a:latin typeface="Cambria Math"/>
                        </a:rPr>
                        <m:t>)</m:t>
                      </m:r>
                    </m:oMath>
                  </m:oMathPara>
                </a14:m>
                <a:endParaRPr lang="en-US" sz="3600" dirty="0"/>
              </a:p>
            </p:txBody>
          </p:sp>
        </mc:Choice>
        <mc:Fallback xmlns="">
          <p:sp>
            <p:nvSpPr>
              <p:cNvPr id="56" name="TextBox 55"/>
              <p:cNvSpPr txBox="1">
                <a:spLocks noRot="1" noChangeAspect="1" noMove="1" noResize="1" noEditPoints="1" noAdjustHandles="1" noChangeArrowheads="1" noChangeShapeType="1" noTextEdit="1"/>
              </p:cNvSpPr>
              <p:nvPr/>
            </p:nvSpPr>
            <p:spPr>
              <a:xfrm>
                <a:off x="1971163" y="3122737"/>
                <a:ext cx="1404039" cy="646331"/>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7349100" y="3861149"/>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0.18</m:t>
                      </m:r>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7349100" y="3861149"/>
                <a:ext cx="561242" cy="461665"/>
              </a:xfrm>
              <a:prstGeom prst="rect">
                <a:avLst/>
              </a:prstGeom>
              <a:blipFill rotWithShape="0">
                <a:blip r:embed="rId20"/>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3236082" y="3861154"/>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0.10</m:t>
                      </m:r>
                    </m:oMath>
                  </m:oMathPara>
                </a14:m>
                <a:endParaRPr lang="en-US" sz="2400" dirty="0"/>
              </a:p>
            </p:txBody>
          </p:sp>
        </mc:Choice>
        <mc:Fallback xmlns="">
          <p:sp>
            <p:nvSpPr>
              <p:cNvPr id="58" name="TextBox 57"/>
              <p:cNvSpPr txBox="1">
                <a:spLocks noRot="1" noChangeAspect="1" noMove="1" noResize="1" noEditPoints="1" noAdjustHandles="1" noChangeArrowheads="1" noChangeShapeType="1" noTextEdit="1"/>
              </p:cNvSpPr>
              <p:nvPr/>
            </p:nvSpPr>
            <p:spPr>
              <a:xfrm>
                <a:off x="3236082" y="3861154"/>
                <a:ext cx="561242" cy="461665"/>
              </a:xfrm>
              <a:prstGeom prst="rect">
                <a:avLst/>
              </a:prstGeom>
              <a:blipFill rotWithShape="0">
                <a:blip r:embed="rId21"/>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5011661" y="3861152"/>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0.93</m:t>
                      </m:r>
                    </m:oMath>
                  </m:oMathPara>
                </a14:m>
                <a:endParaRPr lang="en-US" sz="2400" dirty="0"/>
              </a:p>
            </p:txBody>
          </p:sp>
        </mc:Choice>
        <mc:Fallback xmlns="">
          <p:sp>
            <p:nvSpPr>
              <p:cNvPr id="59" name="TextBox 58"/>
              <p:cNvSpPr txBox="1">
                <a:spLocks noRot="1" noChangeAspect="1" noMove="1" noResize="1" noEditPoints="1" noAdjustHandles="1" noChangeArrowheads="1" noChangeShapeType="1" noTextEdit="1"/>
              </p:cNvSpPr>
              <p:nvPr/>
            </p:nvSpPr>
            <p:spPr>
              <a:xfrm>
                <a:off x="5011661" y="3861152"/>
                <a:ext cx="561242" cy="461665"/>
              </a:xfrm>
              <a:prstGeom prst="rect">
                <a:avLst/>
              </a:prstGeom>
              <a:blipFill rotWithShape="0">
                <a:blip r:embed="rId22"/>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4117267" y="3861153"/>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0.71</m:t>
                      </m:r>
                    </m:oMath>
                  </m:oMathPara>
                </a14:m>
                <a:endParaRPr lang="en-US" sz="2400" dirty="0"/>
              </a:p>
            </p:txBody>
          </p:sp>
        </mc:Choice>
        <mc:Fallback xmlns="">
          <p:sp>
            <p:nvSpPr>
              <p:cNvPr id="60" name="TextBox 59"/>
              <p:cNvSpPr txBox="1">
                <a:spLocks noRot="1" noChangeAspect="1" noMove="1" noResize="1" noEditPoints="1" noAdjustHandles="1" noChangeArrowheads="1" noChangeShapeType="1" noTextEdit="1"/>
              </p:cNvSpPr>
              <p:nvPr/>
            </p:nvSpPr>
            <p:spPr>
              <a:xfrm>
                <a:off x="4117267" y="3861153"/>
                <a:ext cx="561242" cy="461665"/>
              </a:xfrm>
              <a:prstGeom prst="rect">
                <a:avLst/>
              </a:prstGeom>
              <a:blipFill rotWithShape="0">
                <a:blip r:embed="rId23"/>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5827459" y="3861151"/>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0.50</m:t>
                      </m:r>
                    </m:oMath>
                  </m:oMathPara>
                </a14:m>
                <a:endParaRPr lang="en-US" sz="2400" dirty="0"/>
              </a:p>
            </p:txBody>
          </p:sp>
        </mc:Choice>
        <mc:Fallback xmlns="">
          <p:sp>
            <p:nvSpPr>
              <p:cNvPr id="61" name="TextBox 60"/>
              <p:cNvSpPr txBox="1">
                <a:spLocks noRot="1" noChangeAspect="1" noMove="1" noResize="1" noEditPoints="1" noAdjustHandles="1" noChangeArrowheads="1" noChangeShapeType="1" noTextEdit="1"/>
              </p:cNvSpPr>
              <p:nvPr/>
            </p:nvSpPr>
            <p:spPr>
              <a:xfrm>
                <a:off x="5827459" y="3861151"/>
                <a:ext cx="561242" cy="461665"/>
              </a:xfrm>
              <a:prstGeom prst="rect">
                <a:avLst/>
              </a:prstGeom>
              <a:blipFill rotWithShape="0">
                <a:blip r:embed="rId24"/>
                <a:stretch>
                  <a:fillRect l="-3261"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6622485" y="3861150"/>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0.89</m:t>
                      </m:r>
                    </m:oMath>
                  </m:oMathPara>
                </a14:m>
                <a:endParaRPr lang="en-US" sz="2400" dirty="0"/>
              </a:p>
            </p:txBody>
          </p:sp>
        </mc:Choice>
        <mc:Fallback xmlns="">
          <p:sp>
            <p:nvSpPr>
              <p:cNvPr id="62" name="TextBox 61"/>
              <p:cNvSpPr txBox="1">
                <a:spLocks noRot="1" noChangeAspect="1" noMove="1" noResize="1" noEditPoints="1" noAdjustHandles="1" noChangeArrowheads="1" noChangeShapeType="1" noTextEdit="1"/>
              </p:cNvSpPr>
              <p:nvPr/>
            </p:nvSpPr>
            <p:spPr>
              <a:xfrm>
                <a:off x="6622485" y="3861150"/>
                <a:ext cx="561242" cy="461665"/>
              </a:xfrm>
              <a:prstGeom prst="rect">
                <a:avLst/>
              </a:prstGeom>
              <a:blipFill rotWithShape="0">
                <a:blip r:embed="rId25"/>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1971163" y="3768820"/>
                <a:ext cx="140403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a:latin typeface="Cambria Math" charset="0"/>
                            </a:rPr>
                          </m:ctrlPr>
                        </m:sSubPr>
                        <m:e>
                          <m:r>
                            <a:rPr lang="en-US" sz="3600" i="1" dirty="0">
                              <a:latin typeface="Cambria Math"/>
                            </a:rPr>
                            <m:t>h</m:t>
                          </m:r>
                        </m:e>
                        <m:sub>
                          <m:r>
                            <a:rPr lang="en-US" sz="3600" i="1" dirty="0">
                              <a:latin typeface="Cambria Math"/>
                            </a:rPr>
                            <m:t>3</m:t>
                          </m:r>
                        </m:sub>
                      </m:sSub>
                      <m:r>
                        <a:rPr lang="en-US" sz="3600" i="1" dirty="0">
                          <a:latin typeface="Cambria Math"/>
                        </a:rPr>
                        <m:t>(</m:t>
                      </m:r>
                      <m:r>
                        <a:rPr lang="en-US" sz="3600" i="1" dirty="0">
                          <a:latin typeface="Cambria Math"/>
                        </a:rPr>
                        <m:t>𝑥</m:t>
                      </m:r>
                      <m:r>
                        <a:rPr lang="en-US" sz="3600" i="1" dirty="0">
                          <a:latin typeface="Cambria Math"/>
                        </a:rPr>
                        <m:t>)</m:t>
                      </m:r>
                    </m:oMath>
                  </m:oMathPara>
                </a14:m>
                <a:endParaRPr lang="en-US" sz="3600" dirty="0"/>
              </a:p>
            </p:txBody>
          </p:sp>
        </mc:Choice>
        <mc:Fallback xmlns="">
          <p:sp>
            <p:nvSpPr>
              <p:cNvPr id="63" name="TextBox 62"/>
              <p:cNvSpPr txBox="1">
                <a:spLocks noRot="1" noChangeAspect="1" noMove="1" noResize="1" noEditPoints="1" noAdjustHandles="1" noChangeArrowheads="1" noChangeShapeType="1" noTextEdit="1"/>
              </p:cNvSpPr>
              <p:nvPr/>
            </p:nvSpPr>
            <p:spPr>
              <a:xfrm>
                <a:off x="1971163" y="3768820"/>
                <a:ext cx="1404039" cy="646331"/>
              </a:xfrm>
              <a:prstGeom prst="rect">
                <a:avLst/>
              </a:prstGeom>
              <a:blipFill rotWithShape="0">
                <a:blip r:embed="rId26"/>
                <a:stretch>
                  <a:fillRect/>
                </a:stretch>
              </a:blipFill>
            </p:spPr>
            <p:txBody>
              <a:bodyPr/>
              <a:lstStyle/>
              <a:p>
                <a:r>
                  <a:rPr lang="en-US">
                    <a:noFill/>
                  </a:rPr>
                  <a:t> </a:t>
                </a:r>
              </a:p>
            </p:txBody>
          </p:sp>
        </mc:Fallback>
      </mc:AlternateContent>
      <p:cxnSp>
        <p:nvCxnSpPr>
          <p:cNvPr id="5" name="Straight Connector 4"/>
          <p:cNvCxnSpPr/>
          <p:nvPr/>
        </p:nvCxnSpPr>
        <p:spPr>
          <a:xfrm>
            <a:off x="3266562" y="1750698"/>
            <a:ext cx="0" cy="275912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2123562" y="2397028"/>
            <a:ext cx="60960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p:cNvSpPr txBox="1"/>
              <p:nvPr/>
            </p:nvSpPr>
            <p:spPr>
              <a:xfrm>
                <a:off x="2358015" y="4726572"/>
                <a:ext cx="608544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smtClean="0">
                              <a:latin typeface="Cambria Math" charset="0"/>
                            </a:rPr>
                          </m:ctrlPr>
                        </m:sSubPr>
                        <m:e>
                          <m:r>
                            <a:rPr lang="en-US" sz="3600" i="1" dirty="0">
                              <a:latin typeface="Cambria Math"/>
                            </a:rPr>
                            <m:t>(</m:t>
                          </m:r>
                          <m:r>
                            <a:rPr lang="en-US" sz="3600" b="0" i="1" dirty="0" smtClean="0">
                              <a:latin typeface="Cambria Math" charset="0"/>
                            </a:rPr>
                            <m:t>𝑠</m:t>
                          </m:r>
                        </m:e>
                        <m:sub>
                          <m:r>
                            <a:rPr lang="en-US" sz="3600" i="1" dirty="0">
                              <a:latin typeface="Cambria Math"/>
                            </a:rPr>
                            <m:t>1</m:t>
                          </m:r>
                        </m:sub>
                      </m:sSub>
                      <m:r>
                        <a:rPr lang="en-US" sz="3600" i="1" dirty="0">
                          <a:latin typeface="Cambria Math"/>
                        </a:rPr>
                        <m:t>,</m:t>
                      </m:r>
                      <m:sSub>
                        <m:sSubPr>
                          <m:ctrlPr>
                            <a:rPr lang="en-US" sz="3600" i="1" dirty="0">
                              <a:latin typeface="Cambria Math" charset="0"/>
                            </a:rPr>
                          </m:ctrlPr>
                        </m:sSubPr>
                        <m:e>
                          <m:r>
                            <a:rPr lang="en-US" sz="3600" b="0" i="1" dirty="0" smtClean="0">
                              <a:latin typeface="Cambria Math" charset="0"/>
                            </a:rPr>
                            <m:t>𝑠</m:t>
                          </m:r>
                        </m:e>
                        <m:sub>
                          <m:r>
                            <a:rPr lang="en-US" sz="3600" i="1" dirty="0">
                              <a:latin typeface="Cambria Math"/>
                            </a:rPr>
                            <m:t>2</m:t>
                          </m:r>
                        </m:sub>
                      </m:sSub>
                      <m:r>
                        <a:rPr lang="en-US" sz="3600" i="1" dirty="0">
                          <a:latin typeface="Cambria Math"/>
                        </a:rPr>
                        <m:t>,</m:t>
                      </m:r>
                      <m:sSub>
                        <m:sSubPr>
                          <m:ctrlPr>
                            <a:rPr lang="en-US" sz="3600" i="1" dirty="0">
                              <a:latin typeface="Cambria Math" charset="0"/>
                            </a:rPr>
                          </m:ctrlPr>
                        </m:sSubPr>
                        <m:e>
                          <m:r>
                            <a:rPr lang="en-US" sz="3600" b="0" i="1" dirty="0" smtClean="0">
                              <a:latin typeface="Cambria Math" charset="0"/>
                            </a:rPr>
                            <m:t>𝑠</m:t>
                          </m:r>
                        </m:e>
                        <m:sub>
                          <m:r>
                            <a:rPr lang="en-US" sz="3600" i="1" dirty="0">
                              <a:latin typeface="Cambria Math"/>
                            </a:rPr>
                            <m:t>3</m:t>
                          </m:r>
                        </m:sub>
                      </m:sSub>
                      <m:r>
                        <a:rPr lang="en-US" sz="3600" i="1" dirty="0">
                          <a:latin typeface="Cambria Math"/>
                        </a:rPr>
                        <m:t>)</m:t>
                      </m:r>
                      <m:r>
                        <a:rPr lang="en-US" sz="3600" dirty="0">
                          <a:latin typeface="Cambria Math"/>
                        </a:rPr>
                        <m:t>=(       ,  ,  ) </m:t>
                      </m:r>
                    </m:oMath>
                  </m:oMathPara>
                </a14:m>
                <a:endParaRPr lang="en-US" sz="36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358015" y="4726572"/>
                <a:ext cx="6085447" cy="646331"/>
              </a:xfrm>
              <a:prstGeom prst="rect">
                <a:avLst/>
              </a:prstGeom>
              <a:blipFill rotWithShape="0">
                <a:blip r:embed="rId27"/>
                <a:stretch>
                  <a:fillRect/>
                </a:stretch>
              </a:blipFill>
            </p:spPr>
            <p:txBody>
              <a:bodyPr/>
              <a:lstStyle/>
              <a:p>
                <a:r>
                  <a:rPr lang="en-US">
                    <a:noFill/>
                  </a:rPr>
                  <a:t> </a:t>
                </a:r>
              </a:p>
            </p:txBody>
          </p:sp>
        </mc:Fallback>
      </mc:AlternateContent>
      <p:sp>
        <p:nvSpPr>
          <p:cNvPr id="70" name="Oval 69"/>
          <p:cNvSpPr/>
          <p:nvPr/>
        </p:nvSpPr>
        <p:spPr>
          <a:xfrm>
            <a:off x="3257418" y="3861158"/>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019739" y="3211117"/>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622485" y="2528631"/>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TextBox 74"/>
              <p:cNvSpPr txBox="1"/>
              <p:nvPr/>
            </p:nvSpPr>
            <p:spPr>
              <a:xfrm>
                <a:off x="5220497" y="4879691"/>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0.14</m:t>
                      </m:r>
                    </m:oMath>
                  </m:oMathPara>
                </a14:m>
                <a:endParaRPr lang="en-US" sz="2400" dirty="0"/>
              </a:p>
            </p:txBody>
          </p:sp>
        </mc:Choice>
        <mc:Fallback xmlns="">
          <p:sp>
            <p:nvSpPr>
              <p:cNvPr id="75" name="TextBox 74"/>
              <p:cNvSpPr txBox="1">
                <a:spLocks noRot="1" noChangeAspect="1" noMove="1" noResize="1" noEditPoints="1" noAdjustHandles="1" noChangeArrowheads="1" noChangeShapeType="1" noTextEdit="1"/>
              </p:cNvSpPr>
              <p:nvPr/>
            </p:nvSpPr>
            <p:spPr>
              <a:xfrm>
                <a:off x="5220497" y="4879691"/>
                <a:ext cx="561242" cy="461665"/>
              </a:xfrm>
              <a:prstGeom prst="rect">
                <a:avLst/>
              </a:prstGeom>
              <a:blipFill rotWithShape="0">
                <a:blip r:embed="rId10"/>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6230044" y="4879691"/>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0.07</m:t>
                      </m:r>
                    </m:oMath>
                  </m:oMathPara>
                </a14:m>
                <a:endParaRPr lang="en-US" sz="2400" dirty="0"/>
              </a:p>
            </p:txBody>
          </p:sp>
        </mc:Choice>
        <mc:Fallback xmlns="">
          <p:sp>
            <p:nvSpPr>
              <p:cNvPr id="76" name="TextBox 75"/>
              <p:cNvSpPr txBox="1">
                <a:spLocks noRot="1" noChangeAspect="1" noMove="1" noResize="1" noEditPoints="1" noAdjustHandles="1" noChangeArrowheads="1" noChangeShapeType="1" noTextEdit="1"/>
              </p:cNvSpPr>
              <p:nvPr/>
            </p:nvSpPr>
            <p:spPr>
              <a:xfrm>
                <a:off x="6230044" y="4879691"/>
                <a:ext cx="561242" cy="461665"/>
              </a:xfrm>
              <a:prstGeom prst="rect">
                <a:avLst/>
              </a:prstGeom>
              <a:blipFill rotWithShape="0">
                <a:blip r:embed="rId15"/>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7227442" y="4879691"/>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0.10</m:t>
                      </m:r>
                    </m:oMath>
                  </m:oMathPara>
                </a14:m>
                <a:endParaRPr lang="en-US" sz="2400" dirty="0"/>
              </a:p>
            </p:txBody>
          </p:sp>
        </mc:Choice>
        <mc:Fallback xmlns="">
          <p:sp>
            <p:nvSpPr>
              <p:cNvPr id="77" name="TextBox 76"/>
              <p:cNvSpPr txBox="1">
                <a:spLocks noRot="1" noChangeAspect="1" noMove="1" noResize="1" noEditPoints="1" noAdjustHandles="1" noChangeArrowheads="1" noChangeShapeType="1" noTextEdit="1"/>
              </p:cNvSpPr>
              <p:nvPr/>
            </p:nvSpPr>
            <p:spPr>
              <a:xfrm>
                <a:off x="7227442" y="4879691"/>
                <a:ext cx="561242" cy="461665"/>
              </a:xfrm>
              <a:prstGeom prst="rect">
                <a:avLst/>
              </a:prstGeom>
              <a:blipFill rotWithShape="0">
                <a:blip r:embed="rId21"/>
                <a:stretch>
                  <a:fillRect l="-3261" r="-36957"/>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19</a:t>
            </a:fld>
            <a:endParaRPr lang="en-US"/>
          </a:p>
        </p:txBody>
      </p:sp>
      <p:grpSp>
        <p:nvGrpSpPr>
          <p:cNvPr id="44" name="Group 43"/>
          <p:cNvGrpSpPr/>
          <p:nvPr/>
        </p:nvGrpSpPr>
        <p:grpSpPr>
          <a:xfrm>
            <a:off x="3581400" y="1917603"/>
            <a:ext cx="4328525" cy="420213"/>
            <a:chOff x="-3094646" y="7432222"/>
            <a:chExt cx="4328525" cy="420213"/>
          </a:xfrm>
        </p:grpSpPr>
        <p:sp>
          <p:nvSpPr>
            <p:cNvPr id="45" name="TextBox 44"/>
            <p:cNvSpPr txBox="1"/>
            <p:nvPr/>
          </p:nvSpPr>
          <p:spPr>
            <a:xfrm>
              <a:off x="-3094646" y="7448748"/>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dirty="0" smtClean="0">
                  <a:solidFill>
                    <a:srgbClr val="00B050"/>
                  </a:solidFill>
                </a:rPr>
                <a:t>  </a:t>
              </a:r>
              <a:endParaRPr lang="en-US" sz="2000" dirty="0">
                <a:solidFill>
                  <a:srgbClr val="00B050"/>
                </a:solidFill>
              </a:endParaRPr>
            </a:p>
          </p:txBody>
        </p:sp>
        <p:sp>
          <p:nvSpPr>
            <p:cNvPr id="64" name="TextBox 63"/>
            <p:cNvSpPr txBox="1"/>
            <p:nvPr/>
          </p:nvSpPr>
          <p:spPr>
            <a:xfrm>
              <a:off x="-2280014" y="7452325"/>
              <a:ext cx="300082" cy="40011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w="38100">
              <a:solidFill>
                <a:srgbClr val="00B050"/>
              </a:solidFill>
            </a:ln>
          </p:spPr>
          <p:txBody>
            <a:bodyPr wrap="none" rtlCol="0">
              <a:spAutoFit/>
            </a:bodyPr>
            <a:lstStyle/>
            <a:p>
              <a:r>
                <a:rPr lang="en-US" sz="2000" dirty="0" smtClean="0">
                  <a:solidFill>
                    <a:srgbClr val="00B050"/>
                  </a:solidFill>
                </a:rPr>
                <a:t>  </a:t>
              </a:r>
              <a:endParaRPr lang="en-US" sz="2000" dirty="0">
                <a:solidFill>
                  <a:srgbClr val="00B050"/>
                </a:solidFill>
              </a:endParaRPr>
            </a:p>
          </p:txBody>
        </p:sp>
        <p:sp>
          <p:nvSpPr>
            <p:cNvPr id="66" name="TextBox 65"/>
            <p:cNvSpPr txBox="1"/>
            <p:nvPr/>
          </p:nvSpPr>
          <p:spPr>
            <a:xfrm>
              <a:off x="-1410313" y="7440059"/>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67" name="TextBox 66"/>
            <p:cNvSpPr txBox="1"/>
            <p:nvPr/>
          </p:nvSpPr>
          <p:spPr>
            <a:xfrm>
              <a:off x="-643103" y="7432222"/>
              <a:ext cx="297570" cy="40011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w="38100">
              <a:solidFill>
                <a:schemeClr val="accent4"/>
              </a:solidFill>
            </a:ln>
          </p:spPr>
          <p:txBody>
            <a:bodyPr wrap="square" rtlCol="0">
              <a:spAutoFit/>
            </a:bodyPr>
            <a:lstStyle/>
            <a:p>
              <a:r>
                <a:rPr lang="en-US" sz="2000" dirty="0">
                  <a:solidFill>
                    <a:srgbClr val="7030A0"/>
                  </a:solidFill>
                </a:rPr>
                <a:t> </a:t>
              </a:r>
              <a:r>
                <a:rPr lang="en-US" sz="2000" dirty="0" smtClean="0">
                  <a:solidFill>
                    <a:srgbClr val="7030A0"/>
                  </a:solidFill>
                </a:rPr>
                <a:t>  </a:t>
              </a:r>
              <a:endParaRPr lang="en-US" sz="2000" dirty="0">
                <a:solidFill>
                  <a:srgbClr val="7030A0"/>
                </a:solidFill>
              </a:endParaRPr>
            </a:p>
          </p:txBody>
        </p:sp>
        <p:sp>
          <p:nvSpPr>
            <p:cNvPr id="68" name="TextBox 67"/>
            <p:cNvSpPr txBox="1"/>
            <p:nvPr/>
          </p:nvSpPr>
          <p:spPr>
            <a:xfrm>
              <a:off x="177398" y="7432563"/>
              <a:ext cx="300082" cy="400110"/>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2700000" scaled="1"/>
              <a:tileRect/>
            </a:gradFill>
            <a:ln w="38100">
              <a:solidFill>
                <a:schemeClr val="accent5">
                  <a:lumMod val="60000"/>
                  <a:lumOff val="40000"/>
                </a:schemeClr>
              </a:solidFill>
            </a:ln>
          </p:spPr>
          <p:txBody>
            <a:bodyPr wrap="none" rtlCol="0">
              <a:spAutoFit/>
            </a:bodyPr>
            <a:lstStyle/>
            <a:p>
              <a:r>
                <a:rPr lang="en-US" sz="2000" dirty="0" smtClean="0">
                  <a:solidFill>
                    <a:srgbClr val="00B0F0"/>
                  </a:solidFill>
                </a:rPr>
                <a:t>  </a:t>
              </a:r>
              <a:endParaRPr lang="en-US" sz="2000" dirty="0">
                <a:solidFill>
                  <a:srgbClr val="00B0F0"/>
                </a:solidFill>
              </a:endParaRPr>
            </a:p>
          </p:txBody>
        </p:sp>
        <p:sp>
          <p:nvSpPr>
            <p:cNvPr id="69" name="TextBox 68"/>
            <p:cNvSpPr txBox="1"/>
            <p:nvPr/>
          </p:nvSpPr>
          <p:spPr>
            <a:xfrm>
              <a:off x="933797" y="7432222"/>
              <a:ext cx="300082" cy="400110"/>
            </a:xfrm>
            <a:prstGeom prst="rect">
              <a:avLst/>
            </a:prstGeom>
            <a:solidFill>
              <a:srgbClr val="FFFF00"/>
            </a:solidFill>
            <a:ln w="38100">
              <a:solidFill>
                <a:schemeClr val="accent6"/>
              </a:solidFill>
            </a:ln>
          </p:spPr>
          <p:txBody>
            <a:bodyPr wrap="none" rtlCol="0">
              <a:spAutoFit/>
            </a:bodyPr>
            <a:lstStyle/>
            <a:p>
              <a:r>
                <a:rPr lang="en-US" sz="2000" dirty="0" smtClean="0">
                  <a:solidFill>
                    <a:srgbClr val="FFC000"/>
                  </a:solidFill>
                </a:rPr>
                <a:t>  </a:t>
              </a:r>
              <a:endParaRPr lang="en-US" sz="2000" dirty="0">
                <a:solidFill>
                  <a:srgbClr val="FFC000"/>
                </a:solidFill>
              </a:endParaRPr>
            </a:p>
          </p:txBody>
        </p:sp>
      </p:grpSp>
      <p:grpSp>
        <p:nvGrpSpPr>
          <p:cNvPr id="6" name="Group 5"/>
          <p:cNvGrpSpPr/>
          <p:nvPr/>
        </p:nvGrpSpPr>
        <p:grpSpPr>
          <a:xfrm>
            <a:off x="424369" y="5334001"/>
            <a:ext cx="10806179" cy="912106"/>
            <a:chOff x="424369" y="5334000"/>
            <a:chExt cx="10806179" cy="945611"/>
          </a:xfrm>
        </p:grpSpPr>
        <p:sp>
          <p:nvSpPr>
            <p:cNvPr id="72" name="Content Placeholder 2"/>
            <p:cNvSpPr txBox="1">
              <a:spLocks/>
            </p:cNvSpPr>
            <p:nvPr/>
          </p:nvSpPr>
          <p:spPr>
            <a:xfrm>
              <a:off x="424369" y="5917610"/>
              <a:ext cx="10806179" cy="36200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u="sng" dirty="0" smtClean="0"/>
                <a:t>Distinct sample</a:t>
              </a:r>
              <a:r>
                <a:rPr lang="en-US" sz="2400" dirty="0" smtClean="0"/>
                <a:t>: The keys with the </a:t>
              </a:r>
              <a:r>
                <a:rPr lang="en-US" sz="2400" dirty="0" err="1" smtClean="0"/>
                <a:t>MinHash</a:t>
              </a:r>
              <a:r>
                <a:rPr lang="en-US" sz="2400" dirty="0" smtClean="0"/>
                <a:t> values (</a:t>
              </a:r>
              <a:r>
                <a:rPr lang="en-US" sz="2400" dirty="0" smtClean="0">
                  <a:solidFill>
                    <a:srgbClr val="C00000"/>
                  </a:solidFill>
                </a:rPr>
                <a:t>with replacement </a:t>
              </a:r>
              <a:r>
                <a:rPr lang="en-US" sz="2400" dirty="0" smtClean="0"/>
                <a:t>sampling) </a:t>
              </a:r>
              <a:endParaRPr lang="en-US" sz="2400" dirty="0"/>
            </a:p>
          </p:txBody>
        </p:sp>
        <p:sp>
          <p:nvSpPr>
            <p:cNvPr id="80" name="TextBox 79"/>
            <p:cNvSpPr txBox="1"/>
            <p:nvPr/>
          </p:nvSpPr>
          <p:spPr>
            <a:xfrm>
              <a:off x="5462229" y="5334000"/>
              <a:ext cx="300082" cy="400110"/>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2700000" scaled="1"/>
              <a:tileRect/>
            </a:gradFill>
            <a:ln w="38100">
              <a:solidFill>
                <a:schemeClr val="accent5">
                  <a:lumMod val="60000"/>
                  <a:lumOff val="40000"/>
                </a:schemeClr>
              </a:solidFill>
            </a:ln>
          </p:spPr>
          <p:txBody>
            <a:bodyPr wrap="none" rtlCol="0">
              <a:spAutoFit/>
            </a:bodyPr>
            <a:lstStyle/>
            <a:p>
              <a:r>
                <a:rPr lang="en-US" sz="2000" dirty="0" smtClean="0">
                  <a:solidFill>
                    <a:srgbClr val="00B0F0"/>
                  </a:solidFill>
                </a:rPr>
                <a:t>  </a:t>
              </a:r>
              <a:endParaRPr lang="en-US" sz="2000" dirty="0">
                <a:solidFill>
                  <a:srgbClr val="00B0F0"/>
                </a:solidFill>
              </a:endParaRPr>
            </a:p>
          </p:txBody>
        </p:sp>
        <p:sp>
          <p:nvSpPr>
            <p:cNvPr id="81" name="TextBox 80"/>
            <p:cNvSpPr txBox="1"/>
            <p:nvPr/>
          </p:nvSpPr>
          <p:spPr>
            <a:xfrm>
              <a:off x="6433896" y="5334000"/>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83" name="TextBox 82"/>
            <p:cNvSpPr txBox="1"/>
            <p:nvPr/>
          </p:nvSpPr>
          <p:spPr>
            <a:xfrm>
              <a:off x="7404130" y="5334000"/>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dirty="0" smtClean="0">
                  <a:solidFill>
                    <a:srgbClr val="00B050"/>
                  </a:solidFill>
                </a:rPr>
                <a:t>  </a:t>
              </a:r>
              <a:endParaRPr lang="en-US" sz="2000" dirty="0">
                <a:solidFill>
                  <a:srgbClr val="00B050"/>
                </a:solidFill>
              </a:endParaRPr>
            </a:p>
          </p:txBody>
        </p:sp>
      </p:grpSp>
    </p:spTree>
    <p:extLst>
      <p:ext uri="{BB962C8B-B14F-4D97-AF65-F5344CB8AC3E}">
        <p14:creationId xmlns:p14="http://schemas.microsoft.com/office/powerpoint/2010/main" val="9305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500" fill="hold"/>
                                        <p:tgtEl>
                                          <p:spTgt spid="50"/>
                                        </p:tgtEl>
                                        <p:attrNameLst>
                                          <p:attrName>ppt_x</p:attrName>
                                        </p:attrNameLst>
                                      </p:cBhvr>
                                      <p:tavLst>
                                        <p:tav tm="0">
                                          <p:val>
                                            <p:strVal val="#ppt_x"/>
                                          </p:val>
                                        </p:tav>
                                        <p:tav tm="100000">
                                          <p:val>
                                            <p:strVal val="#ppt_x"/>
                                          </p:val>
                                        </p:tav>
                                      </p:tavLst>
                                    </p:anim>
                                    <p:anim calcmode="lin" valueType="num">
                                      <p:cBhvr additive="base">
                                        <p:cTn id="38" dur="500" fill="hold"/>
                                        <p:tgtEl>
                                          <p:spTgt spid="5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fill="hold"/>
                                        <p:tgtEl>
                                          <p:spTgt spid="51"/>
                                        </p:tgtEl>
                                        <p:attrNameLst>
                                          <p:attrName>ppt_x</p:attrName>
                                        </p:attrNameLst>
                                      </p:cBhvr>
                                      <p:tavLst>
                                        <p:tav tm="0">
                                          <p:val>
                                            <p:strVal val="#ppt_x"/>
                                          </p:val>
                                        </p:tav>
                                        <p:tav tm="100000">
                                          <p:val>
                                            <p:strVal val="#ppt_x"/>
                                          </p:val>
                                        </p:tav>
                                      </p:tavLst>
                                    </p:anim>
                                    <p:anim calcmode="lin" valueType="num">
                                      <p:cBhvr additive="base">
                                        <p:cTn id="42" dur="500" fill="hold"/>
                                        <p:tgtEl>
                                          <p:spTgt spid="5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anim calcmode="lin" valueType="num">
                                      <p:cBhvr additive="base">
                                        <p:cTn id="45" dur="500" fill="hold"/>
                                        <p:tgtEl>
                                          <p:spTgt spid="52"/>
                                        </p:tgtEl>
                                        <p:attrNameLst>
                                          <p:attrName>ppt_x</p:attrName>
                                        </p:attrNameLst>
                                      </p:cBhvr>
                                      <p:tavLst>
                                        <p:tav tm="0">
                                          <p:val>
                                            <p:strVal val="#ppt_x"/>
                                          </p:val>
                                        </p:tav>
                                        <p:tav tm="100000">
                                          <p:val>
                                            <p:strVal val="#ppt_x"/>
                                          </p:val>
                                        </p:tav>
                                      </p:tavLst>
                                    </p:anim>
                                    <p:anim calcmode="lin" valueType="num">
                                      <p:cBhvr additive="base">
                                        <p:cTn id="46" dur="500" fill="hold"/>
                                        <p:tgtEl>
                                          <p:spTgt spid="5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additive="base">
                                        <p:cTn id="49" dur="500" fill="hold"/>
                                        <p:tgtEl>
                                          <p:spTgt spid="53"/>
                                        </p:tgtEl>
                                        <p:attrNameLst>
                                          <p:attrName>ppt_x</p:attrName>
                                        </p:attrNameLst>
                                      </p:cBhvr>
                                      <p:tavLst>
                                        <p:tav tm="0">
                                          <p:val>
                                            <p:strVal val="#ppt_x"/>
                                          </p:val>
                                        </p:tav>
                                        <p:tav tm="100000">
                                          <p:val>
                                            <p:strVal val="#ppt_x"/>
                                          </p:val>
                                        </p:tav>
                                      </p:tavLst>
                                    </p:anim>
                                    <p:anim calcmode="lin" valueType="num">
                                      <p:cBhvr additive="base">
                                        <p:cTn id="50" dur="500" fill="hold"/>
                                        <p:tgtEl>
                                          <p:spTgt spid="5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 calcmode="lin" valueType="num">
                                      <p:cBhvr additive="base">
                                        <p:cTn id="53" dur="500" fill="hold"/>
                                        <p:tgtEl>
                                          <p:spTgt spid="54"/>
                                        </p:tgtEl>
                                        <p:attrNameLst>
                                          <p:attrName>ppt_x</p:attrName>
                                        </p:attrNameLst>
                                      </p:cBhvr>
                                      <p:tavLst>
                                        <p:tav tm="0">
                                          <p:val>
                                            <p:strVal val="#ppt_x"/>
                                          </p:val>
                                        </p:tav>
                                        <p:tav tm="100000">
                                          <p:val>
                                            <p:strVal val="#ppt_x"/>
                                          </p:val>
                                        </p:tav>
                                      </p:tavLst>
                                    </p:anim>
                                    <p:anim calcmode="lin" valueType="num">
                                      <p:cBhvr additive="base">
                                        <p:cTn id="54" dur="500" fill="hold"/>
                                        <p:tgtEl>
                                          <p:spTgt spid="5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anim calcmode="lin" valueType="num">
                                      <p:cBhvr additive="base">
                                        <p:cTn id="57" dur="500" fill="hold"/>
                                        <p:tgtEl>
                                          <p:spTgt spid="55"/>
                                        </p:tgtEl>
                                        <p:attrNameLst>
                                          <p:attrName>ppt_x</p:attrName>
                                        </p:attrNameLst>
                                      </p:cBhvr>
                                      <p:tavLst>
                                        <p:tav tm="0">
                                          <p:val>
                                            <p:strVal val="#ppt_x"/>
                                          </p:val>
                                        </p:tav>
                                        <p:tav tm="100000">
                                          <p:val>
                                            <p:strVal val="#ppt_x"/>
                                          </p:val>
                                        </p:tav>
                                      </p:tavLst>
                                    </p:anim>
                                    <p:anim calcmode="lin" valueType="num">
                                      <p:cBhvr additive="base">
                                        <p:cTn id="58" dur="500" fill="hold"/>
                                        <p:tgtEl>
                                          <p:spTgt spid="5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56"/>
                                        </p:tgtEl>
                                        <p:attrNameLst>
                                          <p:attrName>style.visibility</p:attrName>
                                        </p:attrNameLst>
                                      </p:cBhvr>
                                      <p:to>
                                        <p:strVal val="visible"/>
                                      </p:to>
                                    </p:set>
                                    <p:anim calcmode="lin" valueType="num">
                                      <p:cBhvr additive="base">
                                        <p:cTn id="61" dur="500" fill="hold"/>
                                        <p:tgtEl>
                                          <p:spTgt spid="56"/>
                                        </p:tgtEl>
                                        <p:attrNameLst>
                                          <p:attrName>ppt_x</p:attrName>
                                        </p:attrNameLst>
                                      </p:cBhvr>
                                      <p:tavLst>
                                        <p:tav tm="0">
                                          <p:val>
                                            <p:strVal val="#ppt_x"/>
                                          </p:val>
                                        </p:tav>
                                        <p:tav tm="100000">
                                          <p:val>
                                            <p:strVal val="#ppt_x"/>
                                          </p:val>
                                        </p:tav>
                                      </p:tavLst>
                                    </p:anim>
                                    <p:anim calcmode="lin" valueType="num">
                                      <p:cBhvr additive="base">
                                        <p:cTn id="6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500" fill="hold"/>
                                        <p:tgtEl>
                                          <p:spTgt spid="57"/>
                                        </p:tgtEl>
                                        <p:attrNameLst>
                                          <p:attrName>ppt_x</p:attrName>
                                        </p:attrNameLst>
                                      </p:cBhvr>
                                      <p:tavLst>
                                        <p:tav tm="0">
                                          <p:val>
                                            <p:strVal val="#ppt_x"/>
                                          </p:val>
                                        </p:tav>
                                        <p:tav tm="100000">
                                          <p:val>
                                            <p:strVal val="#ppt_x"/>
                                          </p:val>
                                        </p:tav>
                                      </p:tavLst>
                                    </p:anim>
                                    <p:anim calcmode="lin" valueType="num">
                                      <p:cBhvr additive="base">
                                        <p:cTn id="68" dur="500" fill="hold"/>
                                        <p:tgtEl>
                                          <p:spTgt spid="5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anim calcmode="lin" valueType="num">
                                      <p:cBhvr additive="base">
                                        <p:cTn id="71" dur="500" fill="hold"/>
                                        <p:tgtEl>
                                          <p:spTgt spid="58"/>
                                        </p:tgtEl>
                                        <p:attrNameLst>
                                          <p:attrName>ppt_x</p:attrName>
                                        </p:attrNameLst>
                                      </p:cBhvr>
                                      <p:tavLst>
                                        <p:tav tm="0">
                                          <p:val>
                                            <p:strVal val="#ppt_x"/>
                                          </p:val>
                                        </p:tav>
                                        <p:tav tm="100000">
                                          <p:val>
                                            <p:strVal val="#ppt_x"/>
                                          </p:val>
                                        </p:tav>
                                      </p:tavLst>
                                    </p:anim>
                                    <p:anim calcmode="lin" valueType="num">
                                      <p:cBhvr additive="base">
                                        <p:cTn id="72" dur="500" fill="hold"/>
                                        <p:tgtEl>
                                          <p:spTgt spid="5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9"/>
                                        </p:tgtEl>
                                        <p:attrNameLst>
                                          <p:attrName>style.visibility</p:attrName>
                                        </p:attrNameLst>
                                      </p:cBhvr>
                                      <p:to>
                                        <p:strVal val="visible"/>
                                      </p:to>
                                    </p:set>
                                    <p:anim calcmode="lin" valueType="num">
                                      <p:cBhvr additive="base">
                                        <p:cTn id="75" dur="500" fill="hold"/>
                                        <p:tgtEl>
                                          <p:spTgt spid="59"/>
                                        </p:tgtEl>
                                        <p:attrNameLst>
                                          <p:attrName>ppt_x</p:attrName>
                                        </p:attrNameLst>
                                      </p:cBhvr>
                                      <p:tavLst>
                                        <p:tav tm="0">
                                          <p:val>
                                            <p:strVal val="#ppt_x"/>
                                          </p:val>
                                        </p:tav>
                                        <p:tav tm="100000">
                                          <p:val>
                                            <p:strVal val="#ppt_x"/>
                                          </p:val>
                                        </p:tav>
                                      </p:tavLst>
                                    </p:anim>
                                    <p:anim calcmode="lin" valueType="num">
                                      <p:cBhvr additive="base">
                                        <p:cTn id="76" dur="500" fill="hold"/>
                                        <p:tgtEl>
                                          <p:spTgt spid="5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60"/>
                                        </p:tgtEl>
                                        <p:attrNameLst>
                                          <p:attrName>style.visibility</p:attrName>
                                        </p:attrNameLst>
                                      </p:cBhvr>
                                      <p:to>
                                        <p:strVal val="visible"/>
                                      </p:to>
                                    </p:set>
                                    <p:anim calcmode="lin" valueType="num">
                                      <p:cBhvr additive="base">
                                        <p:cTn id="79" dur="500" fill="hold"/>
                                        <p:tgtEl>
                                          <p:spTgt spid="60"/>
                                        </p:tgtEl>
                                        <p:attrNameLst>
                                          <p:attrName>ppt_x</p:attrName>
                                        </p:attrNameLst>
                                      </p:cBhvr>
                                      <p:tavLst>
                                        <p:tav tm="0">
                                          <p:val>
                                            <p:strVal val="#ppt_x"/>
                                          </p:val>
                                        </p:tav>
                                        <p:tav tm="100000">
                                          <p:val>
                                            <p:strVal val="#ppt_x"/>
                                          </p:val>
                                        </p:tav>
                                      </p:tavLst>
                                    </p:anim>
                                    <p:anim calcmode="lin" valueType="num">
                                      <p:cBhvr additive="base">
                                        <p:cTn id="80" dur="500" fill="hold"/>
                                        <p:tgtEl>
                                          <p:spTgt spid="6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500" fill="hold"/>
                                        <p:tgtEl>
                                          <p:spTgt spid="61"/>
                                        </p:tgtEl>
                                        <p:attrNameLst>
                                          <p:attrName>ppt_x</p:attrName>
                                        </p:attrNameLst>
                                      </p:cBhvr>
                                      <p:tavLst>
                                        <p:tav tm="0">
                                          <p:val>
                                            <p:strVal val="#ppt_x"/>
                                          </p:val>
                                        </p:tav>
                                        <p:tav tm="100000">
                                          <p:val>
                                            <p:strVal val="#ppt_x"/>
                                          </p:val>
                                        </p:tav>
                                      </p:tavLst>
                                    </p:anim>
                                    <p:anim calcmode="lin" valueType="num">
                                      <p:cBhvr additive="base">
                                        <p:cTn id="84" dur="500" fill="hold"/>
                                        <p:tgtEl>
                                          <p:spTgt spid="6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2"/>
                                        </p:tgtEl>
                                        <p:attrNameLst>
                                          <p:attrName>style.visibility</p:attrName>
                                        </p:attrNameLst>
                                      </p:cBhvr>
                                      <p:to>
                                        <p:strVal val="visible"/>
                                      </p:to>
                                    </p:set>
                                    <p:anim calcmode="lin" valueType="num">
                                      <p:cBhvr additive="base">
                                        <p:cTn id="87" dur="500" fill="hold"/>
                                        <p:tgtEl>
                                          <p:spTgt spid="62"/>
                                        </p:tgtEl>
                                        <p:attrNameLst>
                                          <p:attrName>ppt_x</p:attrName>
                                        </p:attrNameLst>
                                      </p:cBhvr>
                                      <p:tavLst>
                                        <p:tav tm="0">
                                          <p:val>
                                            <p:strVal val="#ppt_x"/>
                                          </p:val>
                                        </p:tav>
                                        <p:tav tm="100000">
                                          <p:val>
                                            <p:strVal val="#ppt_x"/>
                                          </p:val>
                                        </p:tav>
                                      </p:tavLst>
                                    </p:anim>
                                    <p:anim calcmode="lin" valueType="num">
                                      <p:cBhvr additive="base">
                                        <p:cTn id="88" dur="500" fill="hold"/>
                                        <p:tgtEl>
                                          <p:spTgt spid="62"/>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fill="hold"/>
                                        <p:tgtEl>
                                          <p:spTgt spid="63"/>
                                        </p:tgtEl>
                                        <p:attrNameLst>
                                          <p:attrName>ppt_x</p:attrName>
                                        </p:attrNameLst>
                                      </p:cBhvr>
                                      <p:tavLst>
                                        <p:tav tm="0">
                                          <p:val>
                                            <p:strVal val="#ppt_x"/>
                                          </p:val>
                                        </p:tav>
                                        <p:tav tm="100000">
                                          <p:val>
                                            <p:strVal val="#ppt_x"/>
                                          </p:val>
                                        </p:tav>
                                      </p:tavLst>
                                    </p:anim>
                                    <p:anim calcmode="lin" valueType="num">
                                      <p:cBhvr additive="base">
                                        <p:cTn id="9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1"/>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barn(inVertical)">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barn(inVertical)">
                                      <p:cBhvr>
                                        <p:cTn id="110" dur="500"/>
                                        <p:tgtEl>
                                          <p:spTgt spid="73"/>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7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barn(inVertical)">
                                      <p:cBhvr>
                                        <p:cTn id="119" dur="500"/>
                                        <p:tgtEl>
                                          <p:spTgt spid="70"/>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77"/>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nodeType="clickEffect">
                                  <p:stCondLst>
                                    <p:cond delay="0"/>
                                  </p:stCondLst>
                                  <p:childTnLst>
                                    <p:set>
                                      <p:cBhvr>
                                        <p:cTn id="12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p:bldP spid="43" grpId="0"/>
      <p:bldP spid="46" grpId="0"/>
      <p:bldP spid="47"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71" grpId="0"/>
      <p:bldP spid="70" grpId="0" animBg="1"/>
      <p:bldP spid="73" grpId="0" animBg="1"/>
      <p:bldP spid="74" grpId="0" animBg="1"/>
      <p:bldP spid="75" grpId="0"/>
      <p:bldP spid="76" grpId="0"/>
      <p:bldP spid="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a:t>
            </a:r>
            <a:endParaRPr lang="en-US" dirty="0"/>
          </a:p>
        </p:txBody>
      </p:sp>
      <p:sp>
        <p:nvSpPr>
          <p:cNvPr id="3" name="Content Placeholder 2"/>
          <p:cNvSpPr>
            <a:spLocks noGrp="1"/>
          </p:cNvSpPr>
          <p:nvPr>
            <p:ph idx="1"/>
          </p:nvPr>
        </p:nvSpPr>
        <p:spPr/>
        <p:txBody>
          <a:bodyPr>
            <a:normAutofit fontScale="92500" lnSpcReduction="10000"/>
          </a:bodyPr>
          <a:lstStyle/>
          <a:p>
            <a:pPr>
              <a:buFont typeface="Wingdings" charset="2"/>
              <a:buChar char="§"/>
            </a:pPr>
            <a:r>
              <a:rPr lang="en-US" dirty="0" smtClean="0">
                <a:solidFill>
                  <a:schemeClr val="tx2"/>
                </a:solidFill>
              </a:rPr>
              <a:t>Sampling and counting sketches:</a:t>
            </a:r>
          </a:p>
          <a:p>
            <a:pPr lvl="1">
              <a:buFont typeface="Wingdings" charset="2"/>
              <a:buChar char="§"/>
            </a:pPr>
            <a:r>
              <a:rPr lang="en-US" dirty="0" smtClean="0">
                <a:solidFill>
                  <a:schemeClr val="tx2"/>
                </a:solidFill>
              </a:rPr>
              <a:t>Uniform Reservoir sampling</a:t>
            </a:r>
          </a:p>
          <a:p>
            <a:pPr lvl="1">
              <a:buFont typeface="Wingdings" charset="2"/>
              <a:buChar char="§"/>
            </a:pPr>
            <a:r>
              <a:rPr lang="en-US" dirty="0" smtClean="0">
                <a:solidFill>
                  <a:schemeClr val="tx2"/>
                </a:solidFill>
              </a:rPr>
              <a:t>Uniform bottom-k sampling</a:t>
            </a:r>
          </a:p>
          <a:p>
            <a:pPr lvl="1">
              <a:buFont typeface="Wingdings" charset="2"/>
              <a:buChar char="§"/>
            </a:pPr>
            <a:r>
              <a:rPr lang="en-US" dirty="0" smtClean="0">
                <a:solidFill>
                  <a:schemeClr val="tx2"/>
                </a:solidFill>
              </a:rPr>
              <a:t>Distinct sampling</a:t>
            </a:r>
          </a:p>
          <a:p>
            <a:pPr lvl="1">
              <a:buFont typeface="Wingdings" charset="2"/>
              <a:buChar char="§"/>
            </a:pPr>
            <a:r>
              <a:rPr lang="en-US" dirty="0" smtClean="0">
                <a:solidFill>
                  <a:schemeClr val="tx2"/>
                </a:solidFill>
              </a:rPr>
              <a:t>Distinct counting</a:t>
            </a:r>
            <a:r>
              <a:rPr lang="en-US" dirty="0" smtClean="0"/>
              <a:t>  </a:t>
            </a:r>
          </a:p>
          <a:p>
            <a:pPr lvl="1">
              <a:buFont typeface="Wingdings" charset="2"/>
              <a:buChar char="§"/>
            </a:pPr>
            <a:r>
              <a:rPr lang="en-US" dirty="0" err="1" smtClean="0"/>
              <a:t>MinHash</a:t>
            </a:r>
            <a:r>
              <a:rPr lang="en-US" dirty="0" smtClean="0"/>
              <a:t> Sketch variety </a:t>
            </a:r>
          </a:p>
          <a:p>
            <a:pPr lvl="1">
              <a:buFont typeface="Wingdings" charset="2"/>
              <a:buChar char="§"/>
            </a:pPr>
            <a:r>
              <a:rPr lang="en-US" dirty="0" smtClean="0"/>
              <a:t>Distinct count estimators  (and introduction to estimation methods)</a:t>
            </a:r>
          </a:p>
          <a:p>
            <a:pPr>
              <a:buFont typeface="Wingdings" charset="2"/>
              <a:buChar char="§"/>
            </a:pPr>
            <a:r>
              <a:rPr lang="en-US" dirty="0" smtClean="0">
                <a:solidFill>
                  <a:schemeClr val="tx2"/>
                </a:solidFill>
              </a:rPr>
              <a:t>Analysis/Derivation Tools</a:t>
            </a:r>
            <a:r>
              <a:rPr lang="en-US" dirty="0">
                <a:solidFill>
                  <a:schemeClr val="tx2"/>
                </a:solidFill>
              </a:rPr>
              <a:t>:  Bounds on quality of estimates, </a:t>
            </a:r>
            <a:r>
              <a:rPr lang="en-US" dirty="0" smtClean="0">
                <a:solidFill>
                  <a:schemeClr val="tx2"/>
                </a:solidFill>
              </a:rPr>
              <a:t>The Exponential </a:t>
            </a:r>
            <a:r>
              <a:rPr lang="en-US" dirty="0">
                <a:solidFill>
                  <a:schemeClr val="tx2"/>
                </a:solidFill>
              </a:rPr>
              <a:t>distribution, Maximum Likelihood, Inverse </a:t>
            </a:r>
            <a:r>
              <a:rPr lang="en-US" dirty="0" smtClean="0">
                <a:solidFill>
                  <a:schemeClr val="tx2"/>
                </a:solidFill>
              </a:rPr>
              <a:t>Probability, </a:t>
            </a:r>
            <a:r>
              <a:rPr lang="en-US" dirty="0">
                <a:solidFill>
                  <a:schemeClr val="tx2"/>
                </a:solidFill>
              </a:rPr>
              <a:t>Cramer Rao, Sufficient </a:t>
            </a:r>
            <a:r>
              <a:rPr lang="en-US" dirty="0" smtClean="0">
                <a:solidFill>
                  <a:schemeClr val="tx2"/>
                </a:solidFill>
              </a:rPr>
              <a:t>statistics</a:t>
            </a:r>
            <a:endParaRPr lang="en-US" dirty="0" smtClean="0"/>
          </a:p>
          <a:p>
            <a:pPr>
              <a:buFont typeface="Wingdings" charset="2"/>
              <a:buChar char="§"/>
            </a:pPr>
            <a:endParaRPr lang="en-US" dirty="0" smtClean="0"/>
          </a:p>
        </p:txBody>
      </p:sp>
      <p:sp>
        <p:nvSpPr>
          <p:cNvPr id="4" name="Slide Number Placeholder 3"/>
          <p:cNvSpPr>
            <a:spLocks noGrp="1"/>
          </p:cNvSpPr>
          <p:nvPr>
            <p:ph type="sldNum" sz="quarter" idx="12"/>
          </p:nvPr>
        </p:nvSpPr>
        <p:spPr/>
        <p:txBody>
          <a:bodyPr/>
          <a:lstStyle/>
          <a:p>
            <a:fld id="{EB271389-96DB-44CD-96F7-395762860BAC}" type="slidenum">
              <a:rPr lang="en-US" smtClean="0"/>
              <a:t>2</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p:pic>
        <p:nvPicPr>
          <p:cNvPr id="6" name="Picture 5" descr="C:\Users\edith\AppData\Local\Microsoft\Windows\Temporary Internet Files\Content.IE5\7V25XCQL\MC900432556[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5029200"/>
            <a:ext cx="533401" cy="533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348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63698" y="228600"/>
                <a:ext cx="8839200" cy="1143000"/>
              </a:xfrm>
            </p:spPr>
            <p:txBody>
              <a:bodyPr>
                <a:normAutofit/>
              </a:bodyPr>
              <a:lstStyle/>
              <a:p>
                <a14:m>
                  <m:oMath xmlns:m="http://schemas.openxmlformats.org/officeDocument/2006/math">
                    <m:r>
                      <a:rPr lang="en-US" i="1">
                        <a:solidFill>
                          <a:schemeClr val="tx2"/>
                        </a:solidFill>
                        <a:latin typeface="Cambria Math"/>
                      </a:rPr>
                      <m:t>𝑘</m:t>
                    </m:r>
                  </m:oMath>
                </a14:m>
                <a:r>
                  <a:rPr lang="en-US" dirty="0"/>
                  <a:t>-mins </a:t>
                </a:r>
                <a:r>
                  <a:rPr lang="en-US" dirty="0" err="1" smtClean="0"/>
                  <a:t>MinHash</a:t>
                </a:r>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63698" y="228600"/>
                <a:ext cx="8839200" cy="1143000"/>
              </a:xfrm>
              <a:blipFill rotWithShape="0">
                <a:blip r:embed="rId2"/>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p:cNvSpPr txBox="1">
                <a:spLocks/>
              </p:cNvSpPr>
              <p:nvPr/>
            </p:nvSpPr>
            <p:spPr>
              <a:xfrm>
                <a:off x="1447800" y="2630161"/>
                <a:ext cx="5095267" cy="789009"/>
              </a:xfrm>
              <a:prstGeom prst="rect">
                <a:avLst/>
              </a:prstGeom>
              <a:solidFill>
                <a:schemeClr val="accent1">
                  <a:lumMod val="20000"/>
                  <a:lumOff val="80000"/>
                </a:schemeClr>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u="sng" dirty="0" smtClean="0"/>
                  <a:t>Processing element </a:t>
                </a:r>
                <a:r>
                  <a:rPr lang="en-US" dirty="0" smtClean="0"/>
                  <a:t>with key </a:t>
                </a:r>
                <a14:m>
                  <m:oMath xmlns:m="http://schemas.openxmlformats.org/officeDocument/2006/math">
                    <m:r>
                      <a:rPr lang="en-US" i="1" dirty="0">
                        <a:solidFill>
                          <a:schemeClr val="tx2"/>
                        </a:solidFill>
                        <a:latin typeface="Cambria Math"/>
                      </a:rPr>
                      <m:t>𝑥</m:t>
                    </m:r>
                    <m:r>
                      <a:rPr lang="en-US" i="1" dirty="0">
                        <a:solidFill>
                          <a:schemeClr val="tx2"/>
                        </a:solidFill>
                        <a:latin typeface="Cambria Math"/>
                      </a:rPr>
                      <m:t> </m:t>
                    </m:r>
                  </m:oMath>
                </a14:m>
                <a:r>
                  <a:rPr lang="en-US" dirty="0"/>
                  <a:t>:</a:t>
                </a:r>
              </a:p>
              <a:p>
                <a:pPr marL="0" indent="0">
                  <a:buNone/>
                </a:pPr>
                <a:r>
                  <a:rPr lang="en-US" dirty="0"/>
                  <a:t>For </a:t>
                </a:r>
                <a14:m>
                  <m:oMath xmlns:m="http://schemas.openxmlformats.org/officeDocument/2006/math">
                    <m:r>
                      <a:rPr lang="en-US" i="1" dirty="0">
                        <a:latin typeface="Cambria Math"/>
                      </a:rPr>
                      <m:t>𝑖</m:t>
                    </m:r>
                    <m:r>
                      <a:rPr lang="en-US" i="1" dirty="0">
                        <a:latin typeface="Cambria Math"/>
                      </a:rPr>
                      <m:t>=1,…,</m:t>
                    </m:r>
                    <m:r>
                      <a:rPr lang="en-US" i="1" dirty="0">
                        <a:latin typeface="Cambria Math"/>
                      </a:rPr>
                      <m:t>𝑘</m:t>
                    </m:r>
                  </m:oMath>
                </a14:m>
                <a:r>
                  <a:rPr lang="en-US" dirty="0"/>
                  <a:t> :  </a:t>
                </a:r>
                <a14:m>
                  <m:oMath xmlns:m="http://schemas.openxmlformats.org/officeDocument/2006/math">
                    <m:r>
                      <a:rPr lang="en-US" i="1" dirty="0">
                        <a:solidFill>
                          <a:schemeClr val="tx2"/>
                        </a:solidFill>
                        <a:latin typeface="Cambria Math"/>
                      </a:rPr>
                      <m:t> </m:t>
                    </m:r>
                    <m:sSub>
                      <m:sSubPr>
                        <m:ctrlPr>
                          <a:rPr lang="en-US" i="1">
                            <a:latin typeface="Cambria Math" charset="0"/>
                          </a:rPr>
                        </m:ctrlPr>
                      </m:sSubPr>
                      <m:e>
                        <m:r>
                          <a:rPr lang="en-US" b="0" i="1" smtClean="0">
                            <a:latin typeface="Cambria Math" charset="0"/>
                          </a:rPr>
                          <m:t>𝑠</m:t>
                        </m:r>
                      </m:e>
                      <m:sub>
                        <m:r>
                          <a:rPr lang="en-US" i="1">
                            <a:latin typeface="Cambria Math"/>
                          </a:rPr>
                          <m:t>𝑖</m:t>
                        </m:r>
                      </m:sub>
                    </m:sSub>
                    <m:r>
                      <a:rPr lang="en-US" i="1">
                        <a:latin typeface="Cambria Math"/>
                      </a:rPr>
                      <m:t>←</m:t>
                    </m:r>
                    <m:r>
                      <m:rPr>
                        <m:sty m:val="p"/>
                      </m:rPr>
                      <a:rPr lang="en-US" i="1">
                        <a:latin typeface="Cambria Math"/>
                      </a:rPr>
                      <m:t>min</m:t>
                    </m:r>
                    <m:r>
                      <a:rPr lang="en-US" i="1">
                        <a:latin typeface="Cambria Math"/>
                      </a:rPr>
                      <m:t>{ </m:t>
                    </m:r>
                    <m:sSub>
                      <m:sSubPr>
                        <m:ctrlPr>
                          <a:rPr lang="en-US" i="1">
                            <a:latin typeface="Cambria Math" charset="0"/>
                          </a:rPr>
                        </m:ctrlPr>
                      </m:sSubPr>
                      <m:e>
                        <m:r>
                          <a:rPr lang="en-US" b="0" i="1" smtClean="0">
                            <a:latin typeface="Cambria Math" charset="0"/>
                          </a:rPr>
                          <m:t>𝑠</m:t>
                        </m:r>
                      </m:e>
                      <m:sub>
                        <m:r>
                          <a:rPr lang="en-US" i="1">
                            <a:latin typeface="Cambria Math"/>
                          </a:rPr>
                          <m:t>𝑖</m:t>
                        </m:r>
                      </m:sub>
                    </m:sSub>
                    <m:r>
                      <a:rPr lang="en-US" i="1">
                        <a:latin typeface="Cambria Math"/>
                      </a:rPr>
                      <m:t>,</m:t>
                    </m:r>
                    <m:sSub>
                      <m:sSubPr>
                        <m:ctrlPr>
                          <a:rPr lang="en-US" i="1">
                            <a:latin typeface="Cambria Math" charset="0"/>
                          </a:rPr>
                        </m:ctrlPr>
                      </m:sSubPr>
                      <m:e>
                        <m:r>
                          <a:rPr lang="en-US" i="1">
                            <a:latin typeface="Cambria Math"/>
                          </a:rPr>
                          <m:t>h</m:t>
                        </m:r>
                      </m:e>
                      <m:sub>
                        <m:r>
                          <a:rPr lang="en-US" i="1">
                            <a:latin typeface="Cambria Math"/>
                          </a:rPr>
                          <m:t>𝑖</m:t>
                        </m:r>
                      </m:sub>
                    </m:sSub>
                    <m:d>
                      <m:dPr>
                        <m:ctrlPr>
                          <a:rPr lang="en-US" i="1">
                            <a:latin typeface="Cambria Math" charset="0"/>
                          </a:rPr>
                        </m:ctrlPr>
                      </m:dPr>
                      <m:e>
                        <m:r>
                          <a:rPr lang="en-US" i="1">
                            <a:latin typeface="Cambria Math"/>
                          </a:rPr>
                          <m:t>𝑥</m:t>
                        </m:r>
                      </m:e>
                    </m:d>
                    <m:r>
                      <a:rPr lang="en-US" i="1">
                        <a:latin typeface="Cambria Math"/>
                      </a:rPr>
                      <m:t>}</m:t>
                    </m:r>
                  </m:oMath>
                </a14:m>
                <a:endParaRPr lang="en-US" dirty="0"/>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1447800" y="2630161"/>
                <a:ext cx="5095267" cy="789009"/>
              </a:xfrm>
              <a:prstGeom prst="rect">
                <a:avLst/>
              </a:prstGeom>
              <a:blipFill rotWithShape="0">
                <a:blip r:embed="rId3"/>
                <a:stretch>
                  <a:fillRect l="-2036" t="-70769" r="-599" b="-792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1187013" y="4816019"/>
                <a:ext cx="8999706" cy="526168"/>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Computation: </a:t>
                </a:r>
                <a14:m>
                  <m:oMath xmlns:m="http://schemas.openxmlformats.org/officeDocument/2006/math">
                    <m:r>
                      <a:rPr lang="en-US" i="1" dirty="0">
                        <a:solidFill>
                          <a:schemeClr val="tx2"/>
                        </a:solidFill>
                        <a:latin typeface="Cambria Math"/>
                      </a:rPr>
                      <m:t>𝑂</m:t>
                    </m:r>
                    <m:r>
                      <a:rPr lang="en-US" i="1" dirty="0">
                        <a:solidFill>
                          <a:schemeClr val="tx2"/>
                        </a:solidFill>
                        <a:latin typeface="Cambria Math"/>
                      </a:rPr>
                      <m:t>(</m:t>
                    </m:r>
                    <m:r>
                      <a:rPr lang="en-US" i="1" dirty="0">
                        <a:solidFill>
                          <a:schemeClr val="tx2"/>
                        </a:solidFill>
                        <a:latin typeface="Cambria Math"/>
                      </a:rPr>
                      <m:t>𝑘</m:t>
                    </m:r>
                    <m:r>
                      <a:rPr lang="en-US" i="1" dirty="0">
                        <a:solidFill>
                          <a:schemeClr val="tx2"/>
                        </a:solidFill>
                        <a:latin typeface="Cambria Math"/>
                      </a:rPr>
                      <m:t>) </m:t>
                    </m:r>
                  </m:oMath>
                </a14:m>
                <a:r>
                  <a:rPr lang="en-US" dirty="0"/>
                  <a:t> </a:t>
                </a:r>
                <a:r>
                  <a:rPr lang="en-US" dirty="0" smtClean="0"/>
                  <a:t>When </a:t>
                </a:r>
                <a:r>
                  <a:rPr lang="en-US" dirty="0"/>
                  <a:t>sketch is </a:t>
                </a:r>
                <a:r>
                  <a:rPr lang="en-US" dirty="0" smtClean="0"/>
                  <a:t>modified </a:t>
                </a:r>
                <a:r>
                  <a:rPr lang="en-US" dirty="0"/>
                  <a:t>or </a:t>
                </a:r>
                <a:r>
                  <a:rPr lang="en-US" dirty="0" smtClean="0"/>
                  <a:t>is not</a:t>
                </a:r>
                <a:r>
                  <a:rPr lang="en-US" dirty="0"/>
                  <a:t>.</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187013" y="4816019"/>
                <a:ext cx="8999706" cy="526168"/>
              </a:xfrm>
              <a:prstGeom prst="rect">
                <a:avLst/>
              </a:prstGeom>
              <a:blipFill rotWithShape="0">
                <a:blip r:embed="rId4"/>
                <a:stretch>
                  <a:fillRect l="-1626" t="-23256" b="-32558"/>
                </a:stretch>
              </a:blipFill>
            </p:spPr>
            <p:txBody>
              <a:bodyPr/>
              <a:lstStyle/>
              <a:p>
                <a:r>
                  <a:rPr lang="en-US">
                    <a:noFill/>
                  </a:rPr>
                  <a:t> </a:t>
                </a:r>
              </a:p>
            </p:txBody>
          </p:sp>
        </mc:Fallback>
      </mc:AlternateContent>
      <p:grpSp>
        <p:nvGrpSpPr>
          <p:cNvPr id="6" name="Group 5"/>
          <p:cNvGrpSpPr/>
          <p:nvPr/>
        </p:nvGrpSpPr>
        <p:grpSpPr>
          <a:xfrm>
            <a:off x="8464393" y="2462749"/>
            <a:ext cx="2004999" cy="1653857"/>
            <a:chOff x="8614509" y="3088512"/>
            <a:chExt cx="2004999" cy="1653857"/>
          </a:xfrm>
        </p:grpSpPr>
        <mc:AlternateContent xmlns:mc="http://schemas.openxmlformats.org/markup-compatibility/2006" xmlns:a14="http://schemas.microsoft.com/office/drawing/2010/main">
          <mc:Choice Requires="a14">
            <p:sp>
              <p:nvSpPr>
                <p:cNvPr id="9" name="TextBox 8"/>
                <p:cNvSpPr txBox="1"/>
                <p:nvPr/>
              </p:nvSpPr>
              <p:spPr>
                <a:xfrm>
                  <a:off x="8658201" y="3222944"/>
                  <a:ext cx="196130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charset="0"/>
                              </a:rPr>
                            </m:ctrlPr>
                          </m:sSubPr>
                          <m:e>
                            <m:r>
                              <a:rPr lang="en-US" sz="2400" i="1" dirty="0">
                                <a:latin typeface="Cambria Math"/>
                              </a:rPr>
                              <m:t>h</m:t>
                            </m:r>
                          </m:e>
                          <m:sub>
                            <m:r>
                              <a:rPr lang="en-US" sz="2400" i="1" dirty="0">
                                <a:latin typeface="Cambria Math"/>
                              </a:rPr>
                              <m:t>1</m:t>
                            </m:r>
                          </m:sub>
                        </m:sSub>
                        <m:d>
                          <m:dPr>
                            <m:ctrlPr>
                              <a:rPr lang="en-US" sz="2400" i="1" dirty="0">
                                <a:latin typeface="Cambria Math" charset="0"/>
                              </a:rPr>
                            </m:ctrlPr>
                          </m:dPr>
                          <m:e>
                            <m:r>
                              <a:rPr lang="en-US" sz="2400" i="1" dirty="0">
                                <a:latin typeface="Cambria Math"/>
                              </a:rPr>
                              <m:t>𝑥</m:t>
                            </m:r>
                          </m:e>
                        </m:d>
                        <m:r>
                          <a:rPr lang="en-US" sz="2400" i="1" dirty="0">
                            <a:latin typeface="Cambria Math"/>
                          </a:rPr>
                          <m:t>=0.35</m:t>
                        </m:r>
                      </m:oMath>
                    </m:oMathPara>
                  </a14:m>
                  <a:endParaRPr lang="en-US" sz="2400" dirty="0"/>
                </a:p>
              </p:txBody>
            </p:sp>
          </mc:Choice>
          <mc:Fallback xmlns="">
            <p:sp>
              <p:nvSpPr>
                <p:cNvPr id="9" name="TextBox 8"/>
                <p:cNvSpPr txBox="1">
                  <a:spLocks noRot="1" noChangeAspect="1" noMove="1" noResize="1" noEditPoints="1" noAdjustHandles="1" noChangeArrowheads="1" noChangeShapeType="1" noTextEdit="1"/>
                </p:cNvSpPr>
                <p:nvPr/>
              </p:nvSpPr>
              <p:spPr>
                <a:xfrm>
                  <a:off x="8658201" y="3222944"/>
                  <a:ext cx="1961306" cy="461665"/>
                </a:xfrm>
                <a:prstGeom prst="rect">
                  <a:avLst/>
                </a:prstGeom>
                <a:blipFill rotWithShape="0">
                  <a:blip r:embed="rId5"/>
                  <a:stretch>
                    <a:fillRect b="-13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8651085" y="3684609"/>
                  <a:ext cx="196842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charset="0"/>
                              </a:rPr>
                            </m:ctrlPr>
                          </m:sSubPr>
                          <m:e>
                            <m:r>
                              <a:rPr lang="en-US" sz="2400" i="1" dirty="0">
                                <a:latin typeface="Cambria Math"/>
                              </a:rPr>
                              <m:t>h</m:t>
                            </m:r>
                          </m:e>
                          <m:sub>
                            <m:r>
                              <a:rPr lang="en-US" sz="2400" i="1" dirty="0">
                                <a:latin typeface="Cambria Math"/>
                              </a:rPr>
                              <m:t>2</m:t>
                            </m:r>
                          </m:sub>
                        </m:sSub>
                        <m:d>
                          <m:dPr>
                            <m:ctrlPr>
                              <a:rPr lang="en-US" sz="2400" i="1" dirty="0">
                                <a:latin typeface="Cambria Math" charset="0"/>
                              </a:rPr>
                            </m:ctrlPr>
                          </m:dPr>
                          <m:e>
                            <m:r>
                              <a:rPr lang="en-US" sz="2400" i="1" dirty="0">
                                <a:latin typeface="Cambria Math"/>
                              </a:rPr>
                              <m:t>𝑥</m:t>
                            </m:r>
                          </m:e>
                        </m:d>
                        <m:r>
                          <a:rPr lang="en-US" sz="2400" i="1" dirty="0">
                            <a:latin typeface="Cambria Math"/>
                          </a:rPr>
                          <m:t>=0.51</m:t>
                        </m:r>
                      </m:oMath>
                    </m:oMathPara>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8651085" y="3684609"/>
                  <a:ext cx="1968423"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8614509" y="4146274"/>
                  <a:ext cx="196842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a:latin typeface="Cambria Math" charset="0"/>
                              </a:rPr>
                            </m:ctrlPr>
                          </m:sSubPr>
                          <m:e>
                            <m:r>
                              <a:rPr lang="en-US" sz="2400" i="1" dirty="0">
                                <a:latin typeface="Cambria Math"/>
                              </a:rPr>
                              <m:t>h</m:t>
                            </m:r>
                          </m:e>
                          <m:sub>
                            <m:r>
                              <a:rPr lang="en-US" sz="2400" i="1" dirty="0">
                                <a:latin typeface="Cambria Math"/>
                              </a:rPr>
                              <m:t>3</m:t>
                            </m:r>
                          </m:sub>
                        </m:sSub>
                        <m:d>
                          <m:dPr>
                            <m:ctrlPr>
                              <a:rPr lang="en-US" sz="2400" i="1" dirty="0">
                                <a:latin typeface="Cambria Math" charset="0"/>
                              </a:rPr>
                            </m:ctrlPr>
                          </m:dPr>
                          <m:e>
                            <m:r>
                              <a:rPr lang="en-US" sz="2400" i="1" dirty="0">
                                <a:latin typeface="Cambria Math"/>
                              </a:rPr>
                              <m:t>𝑥</m:t>
                            </m:r>
                          </m:e>
                        </m:d>
                        <m:r>
                          <a:rPr lang="en-US" sz="2400" i="1" dirty="0">
                            <a:latin typeface="Cambria Math"/>
                          </a:rPr>
                          <m:t>=0.71</m:t>
                        </m:r>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8614509" y="4146274"/>
                  <a:ext cx="1968423" cy="461665"/>
                </a:xfrm>
                <a:prstGeom prst="rect">
                  <a:avLst/>
                </a:prstGeom>
                <a:blipFill rotWithShape="0">
                  <a:blip r:embed="rId7"/>
                  <a:stretch>
                    <a:fillRect b="-4000"/>
                  </a:stretch>
                </a:blipFill>
              </p:spPr>
              <p:txBody>
                <a:bodyPr/>
                <a:lstStyle/>
                <a:p>
                  <a:r>
                    <a:rPr lang="en-US">
                      <a:noFill/>
                    </a:rPr>
                    <a:t> </a:t>
                  </a:r>
                </a:p>
              </p:txBody>
            </p:sp>
          </mc:Fallback>
        </mc:AlternateContent>
        <p:sp>
          <p:nvSpPr>
            <p:cNvPr id="3" name="Rectangle 2"/>
            <p:cNvSpPr/>
            <p:nvPr/>
          </p:nvSpPr>
          <p:spPr>
            <a:xfrm>
              <a:off x="8636354" y="3088512"/>
              <a:ext cx="1924730" cy="16538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20</a:t>
            </a:fld>
            <a:endParaRPr lang="en-US"/>
          </a:p>
        </p:txBody>
      </p:sp>
      <mc:AlternateContent xmlns:mc="http://schemas.openxmlformats.org/markup-compatibility/2006" xmlns:a14="http://schemas.microsoft.com/office/drawing/2010/main">
        <mc:Choice Requires="a14">
          <p:sp>
            <p:nvSpPr>
              <p:cNvPr id="12" name="Content Placeholder 2"/>
              <p:cNvSpPr txBox="1">
                <a:spLocks/>
              </p:cNvSpPr>
              <p:nvPr/>
            </p:nvSpPr>
            <p:spPr>
              <a:xfrm>
                <a:off x="1600200" y="1373587"/>
                <a:ext cx="8762999" cy="952500"/>
              </a:xfrm>
              <a:prstGeom prst="rect">
                <a:avLst/>
              </a:prstGeom>
              <a:solidFill>
                <a:schemeClr val="accent1">
                  <a:lumMod val="20000"/>
                  <a:lumOff val="80000"/>
                </a:schemeClr>
              </a:solidFill>
              <a:ln>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k-</a:t>
                </a:r>
                <a:r>
                  <a:rPr lang="en-US" b="1" u="sng" dirty="0" err="1">
                    <a:solidFill>
                      <a:schemeClr val="tx2"/>
                    </a:solidFill>
                  </a:rPr>
                  <a:t>mins</a:t>
                </a:r>
                <a:r>
                  <a:rPr lang="en-US" b="1" u="sng" dirty="0">
                    <a:solidFill>
                      <a:schemeClr val="tx2"/>
                    </a:solidFill>
                  </a:rPr>
                  <a:t> sketch</a:t>
                </a:r>
                <a:r>
                  <a:rPr lang="en-US" b="1" dirty="0">
                    <a:solidFill>
                      <a:schemeClr val="tx2"/>
                    </a:solidFill>
                  </a:rPr>
                  <a:t>: </a:t>
                </a:r>
                <a:r>
                  <a:rPr lang="en-US" dirty="0"/>
                  <a:t>Use </a:t>
                </a:r>
                <a14:m>
                  <m:oMath xmlns:m="http://schemas.openxmlformats.org/officeDocument/2006/math">
                    <m:r>
                      <a:rPr lang="en-US" i="1" dirty="0">
                        <a:solidFill>
                          <a:srgbClr val="7030A0"/>
                        </a:solidFill>
                        <a:latin typeface="Cambria Math"/>
                      </a:rPr>
                      <m:t>𝑘</m:t>
                    </m:r>
                  </m:oMath>
                </a14:m>
                <a:r>
                  <a:rPr lang="en-US" dirty="0">
                    <a:solidFill>
                      <a:srgbClr val="7030A0"/>
                    </a:solidFill>
                  </a:rPr>
                  <a:t> “independent” hash functions</a:t>
                </a:r>
                <a:r>
                  <a:rPr lang="en-US" dirty="0">
                    <a:solidFill>
                      <a:schemeClr val="tx2"/>
                    </a:solidFill>
                  </a:rPr>
                  <a:t>: </a:t>
                </a:r>
                <a14:m>
                  <m:oMath xmlns:m="http://schemas.openxmlformats.org/officeDocument/2006/math">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1</m:t>
                        </m:r>
                      </m:sub>
                    </m:sSub>
                    <m:r>
                      <a:rPr lang="en-US" i="1">
                        <a:solidFill>
                          <a:schemeClr val="tx2"/>
                        </a:solidFill>
                        <a:latin typeface="Cambria Math"/>
                      </a:rPr>
                      <m:t>,</m:t>
                    </m:r>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2</m:t>
                        </m:r>
                      </m:sub>
                    </m:sSub>
                    <m:r>
                      <a:rPr lang="en-US" i="1">
                        <a:solidFill>
                          <a:schemeClr val="tx2"/>
                        </a:solidFill>
                        <a:latin typeface="Cambria Math"/>
                      </a:rPr>
                      <m:t>,…,</m:t>
                    </m:r>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𝑘</m:t>
                        </m:r>
                      </m:sub>
                    </m:sSub>
                  </m:oMath>
                </a14:m>
                <a:r>
                  <a:rPr lang="en-US" dirty="0">
                    <a:solidFill>
                      <a:schemeClr val="tx2"/>
                    </a:solidFill>
                  </a:rPr>
                  <a:t> </a:t>
                </a:r>
              </a:p>
              <a:p>
                <a:pPr marL="0" indent="0">
                  <a:buNone/>
                </a:pPr>
                <a:r>
                  <a:rPr lang="en-US" dirty="0"/>
                  <a:t>Track the respective minimum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1</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𝑘</m:t>
                        </m:r>
                      </m:sub>
                    </m:sSub>
                  </m:oMath>
                </a14:m>
                <a:r>
                  <a:rPr lang="en-US" dirty="0"/>
                  <a:t> for each function.</a:t>
                </a:r>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1600200" y="1373587"/>
                <a:ext cx="8762999" cy="952500"/>
              </a:xfrm>
              <a:prstGeom prst="rect">
                <a:avLst/>
              </a:prstGeom>
              <a:blipFill rotWithShape="0">
                <a:blip r:embed="rId8"/>
                <a:stretch>
                  <a:fillRect l="-1183" t="-1146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6905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38299" y="165100"/>
                <a:ext cx="8839200" cy="1143000"/>
              </a:xfrm>
            </p:spPr>
            <p:txBody>
              <a:bodyPr>
                <a:normAutofit/>
              </a:bodyPr>
              <a:lstStyle/>
              <a:p>
                <a14:m>
                  <m:oMath xmlns:m="http://schemas.openxmlformats.org/officeDocument/2006/math">
                    <m:r>
                      <a:rPr lang="en-US" i="1" dirty="0">
                        <a:solidFill>
                          <a:schemeClr val="tx2"/>
                        </a:solidFill>
                        <a:latin typeface="Cambria Math" charset="0"/>
                      </a:rPr>
                      <m:t>𝑘</m:t>
                    </m:r>
                  </m:oMath>
                </a14:m>
                <a:r>
                  <a:rPr lang="en-US" dirty="0">
                    <a:solidFill>
                      <a:schemeClr val="tx2"/>
                    </a:solidFill>
                  </a:rPr>
                  <a:t>-partition </a:t>
                </a:r>
                <a:r>
                  <a:rPr lang="en-US" dirty="0" err="1" smtClean="0"/>
                  <a:t>MinHash</a:t>
                </a:r>
                <a:r>
                  <a:rPr lang="en-US" dirty="0" smtClean="0"/>
                  <a:t> Sketch: Example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38299" y="165100"/>
                <a:ext cx="8839200" cy="1143000"/>
              </a:xfrm>
              <a:blipFill rotWithShape="0">
                <a:blip r:embed="rId3"/>
                <a:stretch>
                  <a:fillRect r="-1448"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Content Placeholder 2"/>
              <p:cNvSpPr txBox="1">
                <a:spLocks/>
              </p:cNvSpPr>
              <p:nvPr/>
            </p:nvSpPr>
            <p:spPr>
              <a:xfrm>
                <a:off x="3825557" y="1196874"/>
                <a:ext cx="3940341" cy="409620"/>
              </a:xfrm>
              <a:prstGeom prst="rect">
                <a:avLst/>
              </a:prstGeom>
              <a:ln>
                <a:solidFill>
                  <a:schemeClr val="tx2"/>
                </a:solid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r>
                      <a:rPr lang="en-US" i="1" dirty="0" smtClean="0">
                        <a:solidFill>
                          <a:schemeClr val="tx2"/>
                        </a:solidFill>
                        <a:latin typeface="Cambria Math" charset="0"/>
                      </a:rPr>
                      <m:t>𝑘</m:t>
                    </m:r>
                  </m:oMath>
                </a14:m>
                <a:r>
                  <a:rPr lang="en-US" dirty="0">
                    <a:solidFill>
                      <a:schemeClr val="tx2"/>
                    </a:solidFill>
                  </a:rPr>
                  <a:t>-partition  </a:t>
                </a:r>
                <a14:m>
                  <m:oMath xmlns:m="http://schemas.openxmlformats.org/officeDocument/2006/math">
                    <m:r>
                      <a:rPr lang="en-US" b="0" i="1" dirty="0">
                        <a:solidFill>
                          <a:schemeClr val="tx2"/>
                        </a:solidFill>
                        <a:latin typeface="Cambria Math"/>
                      </a:rPr>
                      <m:t>𝑘</m:t>
                    </m:r>
                    <m:r>
                      <a:rPr lang="en-US" b="0" i="1" dirty="0">
                        <a:solidFill>
                          <a:schemeClr val="tx2"/>
                        </a:solidFill>
                        <a:latin typeface="Cambria Math"/>
                      </a:rPr>
                      <m:t>=3</m:t>
                    </m:r>
                  </m:oMath>
                </a14:m>
                <a:r>
                  <a:rPr lang="en-US" dirty="0" smtClean="0"/>
                  <a:t>, </a:t>
                </a:r>
                <a14:m>
                  <m:oMath xmlns:m="http://schemas.openxmlformats.org/officeDocument/2006/math">
                    <m:r>
                      <a:rPr lang="en-US" i="1" dirty="0">
                        <a:solidFill>
                          <a:schemeClr val="tx2"/>
                        </a:solidFill>
                        <a:latin typeface="Cambria Math" charset="0"/>
                      </a:rPr>
                      <m:t>𝑛</m:t>
                    </m:r>
                    <m:r>
                      <a:rPr lang="en-US" i="1" dirty="0">
                        <a:solidFill>
                          <a:schemeClr val="tx2"/>
                        </a:solidFill>
                        <a:latin typeface="Cambria Math" charset="0"/>
                      </a:rPr>
                      <m:t>=6</m:t>
                    </m:r>
                  </m:oMath>
                </a14:m>
                <a:endParaRPr lang="en-US" dirty="0"/>
              </a:p>
              <a:p>
                <a:pPr marL="0" indent="0">
                  <a:buNone/>
                </a:pPr>
                <a:endParaRPr lang="en-US" dirty="0"/>
              </a:p>
            </p:txBody>
          </p:sp>
        </mc:Choice>
        <mc:Fallback xmlns="">
          <p:sp>
            <p:nvSpPr>
              <p:cNvPr id="78" name="Content Placeholder 2"/>
              <p:cNvSpPr txBox="1">
                <a:spLocks noRot="1" noChangeAspect="1" noMove="1" noResize="1" noEditPoints="1" noAdjustHandles="1" noChangeArrowheads="1" noChangeShapeType="1" noTextEdit="1"/>
              </p:cNvSpPr>
              <p:nvPr/>
            </p:nvSpPr>
            <p:spPr>
              <a:xfrm>
                <a:off x="3825557" y="1196874"/>
                <a:ext cx="3940341" cy="409620"/>
              </a:xfrm>
              <a:prstGeom prst="rect">
                <a:avLst/>
              </a:prstGeom>
              <a:blipFill rotWithShape="0">
                <a:blip r:embed="rId4"/>
                <a:stretch>
                  <a:fillRect l="-463" t="-24286" b="-31429"/>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114587" y="2528377"/>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3</m:t>
                      </m:r>
                    </m:oMath>
                  </m:oMathPara>
                </a14:m>
                <a:endParaRPr lang="en-US" sz="2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7114587" y="2528377"/>
                <a:ext cx="561242" cy="461665"/>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3001569" y="2528382"/>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2</m:t>
                      </m:r>
                    </m:oMath>
                  </m:oMathPara>
                </a14:m>
                <a:endParaRPr lang="en-US" sz="2400" dirty="0"/>
              </a:p>
            </p:txBody>
          </p:sp>
        </mc:Choice>
        <mc:Fallback xmlns="">
          <p:sp>
            <p:nvSpPr>
              <p:cNvPr id="39" name="TextBox 38"/>
              <p:cNvSpPr txBox="1">
                <a:spLocks noRot="1" noChangeAspect="1" noMove="1" noResize="1" noEditPoints="1" noAdjustHandles="1" noChangeArrowheads="1" noChangeShapeType="1" noTextEdit="1"/>
              </p:cNvSpPr>
              <p:nvPr/>
            </p:nvSpPr>
            <p:spPr>
              <a:xfrm>
                <a:off x="3001569" y="2528382"/>
                <a:ext cx="561242" cy="46166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4777148" y="2528380"/>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1</m:t>
                      </m:r>
                    </m:oMath>
                  </m:oMathPara>
                </a14:m>
                <a:endParaRPr lang="en-US" sz="2400" dirty="0"/>
              </a:p>
            </p:txBody>
          </p:sp>
        </mc:Choice>
        <mc:Fallback xmlns="">
          <p:sp>
            <p:nvSpPr>
              <p:cNvPr id="42" name="TextBox 41"/>
              <p:cNvSpPr txBox="1">
                <a:spLocks noRot="1" noChangeAspect="1" noMove="1" noResize="1" noEditPoints="1" noAdjustHandles="1" noChangeArrowheads="1" noChangeShapeType="1" noTextEdit="1"/>
              </p:cNvSpPr>
              <p:nvPr/>
            </p:nvSpPr>
            <p:spPr>
              <a:xfrm>
                <a:off x="4777148" y="2528380"/>
                <a:ext cx="561242" cy="461665"/>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3882754" y="2528381"/>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3</m:t>
                      </m:r>
                    </m:oMath>
                  </m:oMathPara>
                </a14:m>
                <a:endParaRPr lang="en-US" sz="2400" dirty="0"/>
              </a:p>
            </p:txBody>
          </p:sp>
        </mc:Choice>
        <mc:Fallback xmlns="">
          <p:sp>
            <p:nvSpPr>
              <p:cNvPr id="43" name="TextBox 42"/>
              <p:cNvSpPr txBox="1">
                <a:spLocks noRot="1" noChangeAspect="1" noMove="1" noResize="1" noEditPoints="1" noAdjustHandles="1" noChangeArrowheads="1" noChangeShapeType="1" noTextEdit="1"/>
              </p:cNvSpPr>
              <p:nvPr/>
            </p:nvSpPr>
            <p:spPr>
              <a:xfrm>
                <a:off x="3882754" y="2528381"/>
                <a:ext cx="561242" cy="4616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5592946" y="2528379"/>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1</m:t>
                      </m:r>
                    </m:oMath>
                  </m:oMathPara>
                </a14:m>
                <a:endParaRPr lang="en-US" sz="2400" dirty="0"/>
              </a:p>
            </p:txBody>
          </p:sp>
        </mc:Choice>
        <mc:Fallback xmlns="">
          <p:sp>
            <p:nvSpPr>
              <p:cNvPr id="46" name="TextBox 45"/>
              <p:cNvSpPr txBox="1">
                <a:spLocks noRot="1" noChangeAspect="1" noMove="1" noResize="1" noEditPoints="1" noAdjustHandles="1" noChangeArrowheads="1" noChangeShapeType="1" noTextEdit="1"/>
              </p:cNvSpPr>
              <p:nvPr/>
            </p:nvSpPr>
            <p:spPr>
              <a:xfrm>
                <a:off x="5592946" y="2528379"/>
                <a:ext cx="561242" cy="461665"/>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6387972" y="2528378"/>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2</m:t>
                      </m:r>
                    </m:oMath>
                  </m:oMathPara>
                </a14:m>
                <a:endParaRPr lang="en-US" sz="2400" dirty="0"/>
              </a:p>
            </p:txBody>
          </p:sp>
        </mc:Choice>
        <mc:Fallback xmlns="">
          <p:sp>
            <p:nvSpPr>
              <p:cNvPr id="47" name="TextBox 46"/>
              <p:cNvSpPr txBox="1">
                <a:spLocks noRot="1" noChangeAspect="1" noMove="1" noResize="1" noEditPoints="1" noAdjustHandles="1" noChangeArrowheads="1" noChangeShapeType="1" noTextEdit="1"/>
              </p:cNvSpPr>
              <p:nvPr/>
            </p:nvSpPr>
            <p:spPr>
              <a:xfrm>
                <a:off x="6387972" y="2528378"/>
                <a:ext cx="561242" cy="461665"/>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1978757" y="1752601"/>
                <a:ext cx="54809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𝑥</m:t>
                      </m:r>
                    </m:oMath>
                  </m:oMathPara>
                </a14:m>
                <a:endParaRPr lang="en-US" sz="3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1978757" y="1752601"/>
                <a:ext cx="548099" cy="646331"/>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1736649" y="2436048"/>
                <a:ext cx="109337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𝑖</m:t>
                      </m:r>
                      <m:r>
                        <a:rPr lang="en-US" sz="3600" i="1" dirty="0">
                          <a:latin typeface="Cambria Math"/>
                        </a:rPr>
                        <m:t>(</m:t>
                      </m:r>
                      <m:r>
                        <a:rPr lang="en-US" sz="3600" i="1" dirty="0">
                          <a:latin typeface="Cambria Math"/>
                        </a:rPr>
                        <m:t>𝑥</m:t>
                      </m:r>
                      <m:r>
                        <a:rPr lang="en-US" sz="3600" i="1" dirty="0">
                          <a:latin typeface="Cambria Math"/>
                        </a:rPr>
                        <m:t>)</m:t>
                      </m:r>
                    </m:oMath>
                  </m:oMathPara>
                </a14:m>
                <a:endParaRPr lang="en-US" sz="3600" dirty="0"/>
              </a:p>
            </p:txBody>
          </p:sp>
        </mc:Choice>
        <mc:Fallback xmlns="">
          <p:sp>
            <p:nvSpPr>
              <p:cNvPr id="49" name="TextBox 48"/>
              <p:cNvSpPr txBox="1">
                <a:spLocks noRot="1" noChangeAspect="1" noMove="1" noResize="1" noEditPoints="1" noAdjustHandles="1" noChangeArrowheads="1" noChangeShapeType="1" noTextEdit="1"/>
              </p:cNvSpPr>
              <p:nvPr/>
            </p:nvSpPr>
            <p:spPr>
              <a:xfrm>
                <a:off x="1736649" y="2436048"/>
                <a:ext cx="1093376" cy="646331"/>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114587" y="3216969"/>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0.20</m:t>
                      </m:r>
                    </m:oMath>
                  </m:oMathPara>
                </a14:m>
                <a:endParaRPr lang="en-US" sz="2400" dirty="0"/>
              </a:p>
            </p:txBody>
          </p:sp>
        </mc:Choice>
        <mc:Fallback xmlns="">
          <p:sp>
            <p:nvSpPr>
              <p:cNvPr id="50" name="TextBox 49"/>
              <p:cNvSpPr txBox="1">
                <a:spLocks noRot="1" noChangeAspect="1" noMove="1" noResize="1" noEditPoints="1" noAdjustHandles="1" noChangeArrowheads="1" noChangeShapeType="1" noTextEdit="1"/>
              </p:cNvSpPr>
              <p:nvPr/>
            </p:nvSpPr>
            <p:spPr>
              <a:xfrm>
                <a:off x="7114587" y="3216969"/>
                <a:ext cx="561242" cy="461665"/>
              </a:xfrm>
              <a:prstGeom prst="rect">
                <a:avLst/>
              </a:prstGeom>
              <a:blipFill rotWithShape="0">
                <a:blip r:embed="rId13"/>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001569" y="3216974"/>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0.19</m:t>
                      </m:r>
                    </m:oMath>
                  </m:oMathPara>
                </a14:m>
                <a:endParaRPr lang="en-US" sz="2400" dirty="0"/>
              </a:p>
            </p:txBody>
          </p:sp>
        </mc:Choice>
        <mc:Fallback xmlns="">
          <p:sp>
            <p:nvSpPr>
              <p:cNvPr id="51" name="TextBox 50"/>
              <p:cNvSpPr txBox="1">
                <a:spLocks noRot="1" noChangeAspect="1" noMove="1" noResize="1" noEditPoints="1" noAdjustHandles="1" noChangeArrowheads="1" noChangeShapeType="1" noTextEdit="1"/>
              </p:cNvSpPr>
              <p:nvPr/>
            </p:nvSpPr>
            <p:spPr>
              <a:xfrm>
                <a:off x="3001569" y="3216974"/>
                <a:ext cx="561242" cy="461665"/>
              </a:xfrm>
              <a:prstGeom prst="rect">
                <a:avLst/>
              </a:prstGeom>
              <a:blipFill rotWithShape="0">
                <a:blip r:embed="rId14"/>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777148" y="3216972"/>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0.07</m:t>
                      </m:r>
                    </m:oMath>
                  </m:oMathPara>
                </a14:m>
                <a:endParaRPr 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4777148" y="3216972"/>
                <a:ext cx="561242" cy="461665"/>
              </a:xfrm>
              <a:prstGeom prst="rect">
                <a:avLst/>
              </a:prstGeom>
              <a:blipFill rotWithShape="0">
                <a:blip r:embed="rId15"/>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882754" y="3216973"/>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0.51</m:t>
                      </m:r>
                    </m:oMath>
                  </m:oMathPara>
                </a14:m>
                <a:endParaRPr 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3882754" y="3216973"/>
                <a:ext cx="561242" cy="461665"/>
              </a:xfrm>
              <a:prstGeom prst="rect">
                <a:avLst/>
              </a:prstGeom>
              <a:blipFill rotWithShape="0">
                <a:blip r:embed="rId16"/>
                <a:stretch>
                  <a:fillRect l="-3261"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592946" y="3216971"/>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0.70</m:t>
                      </m:r>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5592946" y="3216971"/>
                <a:ext cx="561242" cy="461665"/>
              </a:xfrm>
              <a:prstGeom prst="rect">
                <a:avLst/>
              </a:prstGeom>
              <a:blipFill rotWithShape="0">
                <a:blip r:embed="rId17"/>
                <a:stretch>
                  <a:fillRect l="-2151" r="-36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6387972" y="3216970"/>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0.55</m:t>
                      </m:r>
                    </m:oMath>
                  </m:oMathPara>
                </a14:m>
                <a:endParaRPr 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6387972" y="3216970"/>
                <a:ext cx="561242" cy="461665"/>
              </a:xfrm>
              <a:prstGeom prst="rect">
                <a:avLst/>
              </a:prstGeom>
              <a:blipFill rotWithShape="0">
                <a:blip r:embed="rId18"/>
                <a:stretch>
                  <a:fillRect l="-3261"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736650" y="3124640"/>
                <a:ext cx="119718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h</m:t>
                      </m:r>
                      <m:r>
                        <a:rPr lang="en-US" sz="3600" i="1" dirty="0">
                          <a:latin typeface="Cambria Math"/>
                        </a:rPr>
                        <m:t>(</m:t>
                      </m:r>
                      <m:r>
                        <a:rPr lang="en-US" sz="3600" i="1" dirty="0">
                          <a:latin typeface="Cambria Math"/>
                        </a:rPr>
                        <m:t>𝑥</m:t>
                      </m:r>
                      <m:r>
                        <a:rPr lang="en-US" sz="3600" i="1" dirty="0">
                          <a:latin typeface="Cambria Math"/>
                        </a:rPr>
                        <m:t>)</m:t>
                      </m:r>
                    </m:oMath>
                  </m:oMathPara>
                </a14:m>
                <a:endParaRPr lang="en-US" sz="3600" dirty="0"/>
              </a:p>
            </p:txBody>
          </p:sp>
        </mc:Choice>
        <mc:Fallback xmlns="">
          <p:sp>
            <p:nvSpPr>
              <p:cNvPr id="56" name="TextBox 55"/>
              <p:cNvSpPr txBox="1">
                <a:spLocks noRot="1" noChangeAspect="1" noMove="1" noResize="1" noEditPoints="1" noAdjustHandles="1" noChangeArrowheads="1" noChangeShapeType="1" noTextEdit="1"/>
              </p:cNvSpPr>
              <p:nvPr/>
            </p:nvSpPr>
            <p:spPr>
              <a:xfrm>
                <a:off x="1736650" y="3124640"/>
                <a:ext cx="1197187" cy="646331"/>
              </a:xfrm>
              <a:prstGeom prst="rect">
                <a:avLst/>
              </a:prstGeom>
              <a:blipFill rotWithShape="0">
                <a:blip r:embed="rId19"/>
                <a:stretch>
                  <a:fillRect/>
                </a:stretch>
              </a:blipFill>
            </p:spPr>
            <p:txBody>
              <a:bodyPr/>
              <a:lstStyle/>
              <a:p>
                <a:r>
                  <a:rPr lang="en-US">
                    <a:noFill/>
                  </a:rPr>
                  <a:t> </a:t>
                </a:r>
              </a:p>
            </p:txBody>
          </p:sp>
        </mc:Fallback>
      </mc:AlternateContent>
      <p:cxnSp>
        <p:nvCxnSpPr>
          <p:cNvPr id="5" name="Straight Connector 4"/>
          <p:cNvCxnSpPr/>
          <p:nvPr/>
        </p:nvCxnSpPr>
        <p:spPr>
          <a:xfrm>
            <a:off x="3032049" y="1752600"/>
            <a:ext cx="0" cy="201837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889049" y="2398931"/>
            <a:ext cx="60960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p:cNvSpPr txBox="1"/>
              <p:nvPr/>
            </p:nvSpPr>
            <p:spPr>
              <a:xfrm>
                <a:off x="2345322" y="4042127"/>
                <a:ext cx="608544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smtClean="0">
                              <a:latin typeface="Cambria Math" charset="0"/>
                            </a:rPr>
                          </m:ctrlPr>
                        </m:sSubPr>
                        <m:e>
                          <m:r>
                            <a:rPr lang="en-US" sz="3600" i="1" dirty="0">
                              <a:latin typeface="Cambria Math"/>
                            </a:rPr>
                            <m:t>(</m:t>
                          </m:r>
                          <m:r>
                            <a:rPr lang="en-US" sz="3600" b="0" i="1" dirty="0" smtClean="0">
                              <a:latin typeface="Cambria Math" charset="0"/>
                            </a:rPr>
                            <m:t>𝑠</m:t>
                          </m:r>
                        </m:e>
                        <m:sub>
                          <m:r>
                            <a:rPr lang="en-US" sz="3600" i="1" dirty="0">
                              <a:latin typeface="Cambria Math"/>
                            </a:rPr>
                            <m:t>1</m:t>
                          </m:r>
                        </m:sub>
                      </m:sSub>
                      <m:r>
                        <a:rPr lang="en-US" sz="3600" i="1" dirty="0">
                          <a:latin typeface="Cambria Math"/>
                        </a:rPr>
                        <m:t>,</m:t>
                      </m:r>
                      <m:sSub>
                        <m:sSubPr>
                          <m:ctrlPr>
                            <a:rPr lang="en-US" sz="3600" i="1" dirty="0">
                              <a:latin typeface="Cambria Math" charset="0"/>
                            </a:rPr>
                          </m:ctrlPr>
                        </m:sSubPr>
                        <m:e>
                          <m:r>
                            <a:rPr lang="en-US" sz="3600" b="0" i="1" dirty="0" smtClean="0">
                              <a:latin typeface="Cambria Math" charset="0"/>
                            </a:rPr>
                            <m:t>𝑠</m:t>
                          </m:r>
                        </m:e>
                        <m:sub>
                          <m:r>
                            <a:rPr lang="en-US" sz="3600" i="1" dirty="0">
                              <a:latin typeface="Cambria Math"/>
                            </a:rPr>
                            <m:t>2</m:t>
                          </m:r>
                        </m:sub>
                      </m:sSub>
                      <m:r>
                        <a:rPr lang="en-US" sz="3600" i="1" dirty="0">
                          <a:latin typeface="Cambria Math"/>
                        </a:rPr>
                        <m:t>,</m:t>
                      </m:r>
                      <m:sSub>
                        <m:sSubPr>
                          <m:ctrlPr>
                            <a:rPr lang="en-US" sz="3600" i="1" dirty="0">
                              <a:latin typeface="Cambria Math" charset="0"/>
                            </a:rPr>
                          </m:ctrlPr>
                        </m:sSubPr>
                        <m:e>
                          <m:r>
                            <a:rPr lang="en-US" sz="3600" b="0" i="1" dirty="0" smtClean="0">
                              <a:latin typeface="Cambria Math" charset="0"/>
                            </a:rPr>
                            <m:t>𝑠</m:t>
                          </m:r>
                        </m:e>
                        <m:sub>
                          <m:r>
                            <a:rPr lang="en-US" sz="3600" i="1" dirty="0">
                              <a:latin typeface="Cambria Math"/>
                            </a:rPr>
                            <m:t>3</m:t>
                          </m:r>
                        </m:sub>
                      </m:sSub>
                      <m:r>
                        <a:rPr lang="en-US" sz="3600" i="1" dirty="0">
                          <a:latin typeface="Cambria Math"/>
                        </a:rPr>
                        <m:t>)</m:t>
                      </m:r>
                      <m:r>
                        <a:rPr lang="en-US" sz="3600" dirty="0">
                          <a:latin typeface="Cambria Math"/>
                        </a:rPr>
                        <m:t>=(       ,  ,  ) </m:t>
                      </m:r>
                    </m:oMath>
                  </m:oMathPara>
                </a14:m>
                <a:endParaRPr lang="en-US" sz="36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345322" y="4042127"/>
                <a:ext cx="6085447" cy="646331"/>
              </a:xfrm>
              <a:prstGeom prst="rect">
                <a:avLst/>
              </a:prstGeom>
              <a:blipFill rotWithShape="0">
                <a:blip r:embed="rId20"/>
                <a:stretch>
                  <a:fillRect/>
                </a:stretch>
              </a:blipFill>
            </p:spPr>
            <p:txBody>
              <a:bodyPr/>
              <a:lstStyle/>
              <a:p>
                <a:r>
                  <a:rPr lang="en-US">
                    <a:noFill/>
                  </a:rPr>
                  <a:t> </a:t>
                </a:r>
              </a:p>
            </p:txBody>
          </p:sp>
        </mc:Fallback>
      </mc:AlternateContent>
      <p:sp>
        <p:nvSpPr>
          <p:cNvPr id="73" name="Oval 72"/>
          <p:cNvSpPr/>
          <p:nvPr/>
        </p:nvSpPr>
        <p:spPr>
          <a:xfrm>
            <a:off x="3032049" y="3232218"/>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772909" y="3216968"/>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TextBox 74"/>
              <p:cNvSpPr txBox="1"/>
              <p:nvPr/>
            </p:nvSpPr>
            <p:spPr>
              <a:xfrm>
                <a:off x="5220121" y="4163215"/>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0.07</m:t>
                      </m:r>
                    </m:oMath>
                  </m:oMathPara>
                </a14:m>
                <a:endParaRPr lang="en-US" sz="2400" dirty="0"/>
              </a:p>
            </p:txBody>
          </p:sp>
        </mc:Choice>
        <mc:Fallback xmlns="">
          <p:sp>
            <p:nvSpPr>
              <p:cNvPr id="75" name="TextBox 74"/>
              <p:cNvSpPr txBox="1">
                <a:spLocks noRot="1" noChangeAspect="1" noMove="1" noResize="1" noEditPoints="1" noAdjustHandles="1" noChangeArrowheads="1" noChangeShapeType="1" noTextEdit="1"/>
              </p:cNvSpPr>
              <p:nvPr/>
            </p:nvSpPr>
            <p:spPr>
              <a:xfrm>
                <a:off x="5220121" y="4163215"/>
                <a:ext cx="561242" cy="461665"/>
              </a:xfrm>
              <a:prstGeom prst="rect">
                <a:avLst/>
              </a:prstGeom>
              <a:blipFill rotWithShape="0">
                <a:blip r:embed="rId21"/>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6229668" y="4163215"/>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0.19</m:t>
                      </m:r>
                    </m:oMath>
                  </m:oMathPara>
                </a14:m>
                <a:endParaRPr lang="en-US" sz="2400" dirty="0"/>
              </a:p>
            </p:txBody>
          </p:sp>
        </mc:Choice>
        <mc:Fallback xmlns="">
          <p:sp>
            <p:nvSpPr>
              <p:cNvPr id="76" name="TextBox 75"/>
              <p:cNvSpPr txBox="1">
                <a:spLocks noRot="1" noChangeAspect="1" noMove="1" noResize="1" noEditPoints="1" noAdjustHandles="1" noChangeArrowheads="1" noChangeShapeType="1" noTextEdit="1"/>
              </p:cNvSpPr>
              <p:nvPr/>
            </p:nvSpPr>
            <p:spPr>
              <a:xfrm>
                <a:off x="6229668" y="4163215"/>
                <a:ext cx="561242" cy="461665"/>
              </a:xfrm>
              <a:prstGeom prst="rect">
                <a:avLst/>
              </a:prstGeom>
              <a:blipFill rotWithShape="0">
                <a:blip r:embed="rId22"/>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7227066" y="4163215"/>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0.20</m:t>
                      </m:r>
                    </m:oMath>
                  </m:oMathPara>
                </a14:m>
                <a:endParaRPr lang="en-US" sz="2400" dirty="0"/>
              </a:p>
            </p:txBody>
          </p:sp>
        </mc:Choice>
        <mc:Fallback xmlns="">
          <p:sp>
            <p:nvSpPr>
              <p:cNvPr id="77" name="TextBox 76"/>
              <p:cNvSpPr txBox="1">
                <a:spLocks noRot="1" noChangeAspect="1" noMove="1" noResize="1" noEditPoints="1" noAdjustHandles="1" noChangeArrowheads="1" noChangeShapeType="1" noTextEdit="1"/>
              </p:cNvSpPr>
              <p:nvPr/>
            </p:nvSpPr>
            <p:spPr>
              <a:xfrm>
                <a:off x="7227066" y="4163215"/>
                <a:ext cx="561242" cy="461665"/>
              </a:xfrm>
              <a:prstGeom prst="rect">
                <a:avLst/>
              </a:prstGeom>
              <a:blipFill rotWithShape="0">
                <a:blip r:embed="rId23"/>
                <a:stretch>
                  <a:fillRect l="-3261" r="-36957"/>
                </a:stretch>
              </a:blipFill>
            </p:spPr>
            <p:txBody>
              <a:bodyPr/>
              <a:lstStyle/>
              <a:p>
                <a:r>
                  <a:rPr lang="en-US">
                    <a:noFill/>
                  </a:rPr>
                  <a:t> </a:t>
                </a:r>
              </a:p>
            </p:txBody>
          </p:sp>
        </mc:Fallback>
      </mc:AlternateContent>
      <p:sp>
        <p:nvSpPr>
          <p:cNvPr id="44" name="Oval 43"/>
          <p:cNvSpPr/>
          <p:nvPr/>
        </p:nvSpPr>
        <p:spPr>
          <a:xfrm>
            <a:off x="7114587" y="3216968"/>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8409433" y="2500175"/>
            <a:ext cx="1592103" cy="523220"/>
          </a:xfrm>
          <a:prstGeom prst="rect">
            <a:avLst/>
          </a:prstGeom>
          <a:noFill/>
        </p:spPr>
        <p:txBody>
          <a:bodyPr wrap="none" rtlCol="0">
            <a:spAutoFit/>
          </a:bodyPr>
          <a:lstStyle/>
          <a:p>
            <a:r>
              <a:rPr lang="en-US" sz="2800" dirty="0"/>
              <a:t>part-hash</a:t>
            </a:r>
          </a:p>
        </p:txBody>
      </p:sp>
      <p:sp>
        <p:nvSpPr>
          <p:cNvPr id="45" name="TextBox 44"/>
          <p:cNvSpPr txBox="1"/>
          <p:nvPr/>
        </p:nvSpPr>
        <p:spPr>
          <a:xfrm>
            <a:off x="8430769" y="3186195"/>
            <a:ext cx="1763175" cy="523220"/>
          </a:xfrm>
          <a:prstGeom prst="rect">
            <a:avLst/>
          </a:prstGeom>
          <a:noFill/>
        </p:spPr>
        <p:txBody>
          <a:bodyPr wrap="none" rtlCol="0">
            <a:spAutoFit/>
          </a:bodyPr>
          <a:lstStyle/>
          <a:p>
            <a:r>
              <a:rPr lang="en-US" sz="2800" dirty="0"/>
              <a:t>value-hash</a:t>
            </a:r>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21</a:t>
            </a:fld>
            <a:endParaRPr lang="en-US"/>
          </a:p>
        </p:txBody>
      </p:sp>
      <p:grpSp>
        <p:nvGrpSpPr>
          <p:cNvPr id="40" name="Group 39"/>
          <p:cNvGrpSpPr/>
          <p:nvPr/>
        </p:nvGrpSpPr>
        <p:grpSpPr>
          <a:xfrm>
            <a:off x="3174127" y="1830903"/>
            <a:ext cx="4328525" cy="420213"/>
            <a:chOff x="-3094646" y="7432222"/>
            <a:chExt cx="4328525" cy="420213"/>
          </a:xfrm>
        </p:grpSpPr>
        <p:sp>
          <p:nvSpPr>
            <p:cNvPr id="41" name="TextBox 40"/>
            <p:cNvSpPr txBox="1"/>
            <p:nvPr/>
          </p:nvSpPr>
          <p:spPr>
            <a:xfrm>
              <a:off x="-3094646" y="7448748"/>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smtClean="0">
                  <a:solidFill>
                    <a:srgbClr val="00B050"/>
                  </a:solidFill>
                </a:rPr>
                <a:t>  </a:t>
              </a:r>
              <a:endParaRPr lang="en-US" sz="2000" dirty="0">
                <a:solidFill>
                  <a:srgbClr val="00B050"/>
                </a:solidFill>
              </a:endParaRPr>
            </a:p>
          </p:txBody>
        </p:sp>
        <p:sp>
          <p:nvSpPr>
            <p:cNvPr id="57" name="TextBox 56"/>
            <p:cNvSpPr txBox="1"/>
            <p:nvPr/>
          </p:nvSpPr>
          <p:spPr>
            <a:xfrm>
              <a:off x="-2280014" y="7452325"/>
              <a:ext cx="300082" cy="40011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w="38100">
              <a:solidFill>
                <a:srgbClr val="00B050"/>
              </a:solidFill>
            </a:ln>
          </p:spPr>
          <p:txBody>
            <a:bodyPr wrap="none" rtlCol="0">
              <a:spAutoFit/>
            </a:bodyPr>
            <a:lstStyle/>
            <a:p>
              <a:r>
                <a:rPr lang="en-US" sz="2000" dirty="0" smtClean="0">
                  <a:solidFill>
                    <a:srgbClr val="00B050"/>
                  </a:solidFill>
                </a:rPr>
                <a:t>  </a:t>
              </a:r>
              <a:endParaRPr lang="en-US" sz="2000" dirty="0">
                <a:solidFill>
                  <a:srgbClr val="00B050"/>
                </a:solidFill>
              </a:endParaRPr>
            </a:p>
          </p:txBody>
        </p:sp>
        <p:sp>
          <p:nvSpPr>
            <p:cNvPr id="58" name="TextBox 57"/>
            <p:cNvSpPr txBox="1"/>
            <p:nvPr/>
          </p:nvSpPr>
          <p:spPr>
            <a:xfrm>
              <a:off x="-1410313" y="7440059"/>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59" name="TextBox 58"/>
            <p:cNvSpPr txBox="1"/>
            <p:nvPr/>
          </p:nvSpPr>
          <p:spPr>
            <a:xfrm>
              <a:off x="-643103" y="7432222"/>
              <a:ext cx="297570" cy="40011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w="38100">
              <a:solidFill>
                <a:schemeClr val="accent4"/>
              </a:solidFill>
            </a:ln>
          </p:spPr>
          <p:txBody>
            <a:bodyPr wrap="square" rtlCol="0">
              <a:spAutoFit/>
            </a:bodyPr>
            <a:lstStyle/>
            <a:p>
              <a:r>
                <a:rPr lang="en-US" sz="2000" dirty="0">
                  <a:solidFill>
                    <a:srgbClr val="7030A0"/>
                  </a:solidFill>
                </a:rPr>
                <a:t> </a:t>
              </a:r>
              <a:r>
                <a:rPr lang="en-US" sz="2000" dirty="0" smtClean="0">
                  <a:solidFill>
                    <a:srgbClr val="7030A0"/>
                  </a:solidFill>
                </a:rPr>
                <a:t>  </a:t>
              </a:r>
              <a:endParaRPr lang="en-US" sz="2000" dirty="0">
                <a:solidFill>
                  <a:srgbClr val="7030A0"/>
                </a:solidFill>
              </a:endParaRPr>
            </a:p>
          </p:txBody>
        </p:sp>
        <p:sp>
          <p:nvSpPr>
            <p:cNvPr id="60" name="TextBox 59"/>
            <p:cNvSpPr txBox="1"/>
            <p:nvPr/>
          </p:nvSpPr>
          <p:spPr>
            <a:xfrm>
              <a:off x="177398" y="7432563"/>
              <a:ext cx="300082" cy="400110"/>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2700000" scaled="1"/>
              <a:tileRect/>
            </a:gradFill>
            <a:ln w="38100">
              <a:solidFill>
                <a:schemeClr val="accent5">
                  <a:lumMod val="60000"/>
                  <a:lumOff val="40000"/>
                </a:schemeClr>
              </a:solidFill>
            </a:ln>
          </p:spPr>
          <p:txBody>
            <a:bodyPr wrap="none" rtlCol="0">
              <a:spAutoFit/>
            </a:bodyPr>
            <a:lstStyle/>
            <a:p>
              <a:r>
                <a:rPr lang="en-US" sz="2000" dirty="0" smtClean="0">
                  <a:solidFill>
                    <a:srgbClr val="00B0F0"/>
                  </a:solidFill>
                </a:rPr>
                <a:t>  </a:t>
              </a:r>
              <a:endParaRPr lang="en-US" sz="2000" dirty="0">
                <a:solidFill>
                  <a:srgbClr val="00B0F0"/>
                </a:solidFill>
              </a:endParaRPr>
            </a:p>
          </p:txBody>
        </p:sp>
        <p:sp>
          <p:nvSpPr>
            <p:cNvPr id="61" name="TextBox 60"/>
            <p:cNvSpPr txBox="1"/>
            <p:nvPr/>
          </p:nvSpPr>
          <p:spPr>
            <a:xfrm>
              <a:off x="933797" y="7432222"/>
              <a:ext cx="300082" cy="400110"/>
            </a:xfrm>
            <a:prstGeom prst="rect">
              <a:avLst/>
            </a:prstGeom>
            <a:solidFill>
              <a:srgbClr val="FFFF00"/>
            </a:solidFill>
            <a:ln w="38100">
              <a:solidFill>
                <a:schemeClr val="accent6"/>
              </a:solidFill>
            </a:ln>
          </p:spPr>
          <p:txBody>
            <a:bodyPr wrap="none" rtlCol="0">
              <a:spAutoFit/>
            </a:bodyPr>
            <a:lstStyle/>
            <a:p>
              <a:r>
                <a:rPr lang="en-US" sz="2000" dirty="0" smtClean="0">
                  <a:solidFill>
                    <a:srgbClr val="FFC000"/>
                  </a:solidFill>
                </a:rPr>
                <a:t>  </a:t>
              </a:r>
              <a:endParaRPr lang="en-US" sz="2000" dirty="0">
                <a:solidFill>
                  <a:srgbClr val="FFC000"/>
                </a:solidFill>
              </a:endParaRPr>
            </a:p>
          </p:txBody>
        </p:sp>
      </p:grpSp>
      <mc:AlternateContent xmlns:mc="http://schemas.openxmlformats.org/markup-compatibility/2006" xmlns:a14="http://schemas.microsoft.com/office/drawing/2010/main">
        <mc:Choice Requires="a14">
          <p:sp>
            <p:nvSpPr>
              <p:cNvPr id="7" name="TextBox 6"/>
              <p:cNvSpPr txBox="1"/>
              <p:nvPr/>
            </p:nvSpPr>
            <p:spPr>
              <a:xfrm>
                <a:off x="518631" y="5879149"/>
                <a:ext cx="10032555" cy="461665"/>
              </a:xfrm>
              <a:prstGeom prst="rect">
                <a:avLst/>
              </a:prstGeom>
              <a:noFill/>
            </p:spPr>
            <p:txBody>
              <a:bodyPr wrap="none" rtlCol="0">
                <a:spAutoFit/>
              </a:bodyPr>
              <a:lstStyle/>
              <a:p>
                <a:r>
                  <a:rPr lang="en-US" sz="2400" dirty="0" err="1" smtClean="0"/>
                  <a:t>HyperLogLog</a:t>
                </a:r>
                <a:r>
                  <a:rPr lang="en-US" sz="2400" dirty="0" smtClean="0"/>
                  <a:t>:  Common distinct counter in industry uses </a:t>
                </a:r>
                <a14:m>
                  <m:oMath xmlns:m="http://schemas.openxmlformats.org/officeDocument/2006/math">
                    <m:r>
                      <a:rPr lang="en-US" sz="2400" i="1" dirty="0">
                        <a:solidFill>
                          <a:schemeClr val="tx2"/>
                        </a:solidFill>
                        <a:latin typeface="Cambria Math" charset="0"/>
                      </a:rPr>
                      <m:t>𝑘</m:t>
                    </m:r>
                  </m:oMath>
                </a14:m>
                <a:r>
                  <a:rPr lang="en-US" sz="2400" dirty="0">
                    <a:solidFill>
                      <a:schemeClr val="tx2"/>
                    </a:solidFill>
                  </a:rPr>
                  <a:t>-</a:t>
                </a:r>
                <a:r>
                  <a:rPr lang="en-US" sz="2400" dirty="0" smtClean="0">
                    <a:solidFill>
                      <a:schemeClr val="tx2"/>
                    </a:solidFill>
                  </a:rPr>
                  <a:t>partition</a:t>
                </a:r>
                <a:r>
                  <a:rPr lang="en-US" sz="2400" dirty="0" smtClean="0"/>
                  <a:t> structure</a:t>
                </a:r>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518631" y="5879149"/>
                <a:ext cx="10032555" cy="461665"/>
              </a:xfrm>
              <a:prstGeom prst="rect">
                <a:avLst/>
              </a:prstGeom>
              <a:blipFill rotWithShape="0">
                <a:blip r:embed="rId24"/>
                <a:stretch>
                  <a:fillRect l="-911" t="-10526" b="-28947"/>
                </a:stretch>
              </a:blipFill>
            </p:spPr>
            <p:txBody>
              <a:bodyPr/>
              <a:lstStyle/>
              <a:p>
                <a:r>
                  <a:rPr lang="en-US">
                    <a:noFill/>
                  </a:rPr>
                  <a:t> </a:t>
                </a:r>
              </a:p>
            </p:txBody>
          </p:sp>
        </mc:Fallback>
      </mc:AlternateContent>
      <p:grpSp>
        <p:nvGrpSpPr>
          <p:cNvPr id="8" name="Group 7"/>
          <p:cNvGrpSpPr/>
          <p:nvPr/>
        </p:nvGrpSpPr>
        <p:grpSpPr>
          <a:xfrm>
            <a:off x="1941284" y="4781490"/>
            <a:ext cx="6741085" cy="965975"/>
            <a:chOff x="1941284" y="4781490"/>
            <a:chExt cx="6741085" cy="965975"/>
          </a:xfrm>
        </p:grpSpPr>
        <p:sp>
          <p:nvSpPr>
            <p:cNvPr id="62" name="TextBox 61"/>
            <p:cNvSpPr txBox="1"/>
            <p:nvPr/>
          </p:nvSpPr>
          <p:spPr>
            <a:xfrm>
              <a:off x="5475629" y="4781490"/>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smtClean="0">
                  <a:solidFill>
                    <a:srgbClr val="00B050"/>
                  </a:solidFill>
                </a:rPr>
                <a:t>  </a:t>
              </a:r>
              <a:endParaRPr lang="en-US" sz="2000" dirty="0">
                <a:solidFill>
                  <a:srgbClr val="00B050"/>
                </a:solidFill>
              </a:endParaRPr>
            </a:p>
          </p:txBody>
        </p:sp>
        <p:sp>
          <p:nvSpPr>
            <p:cNvPr id="63" name="TextBox 62"/>
            <p:cNvSpPr txBox="1"/>
            <p:nvPr/>
          </p:nvSpPr>
          <p:spPr>
            <a:xfrm>
              <a:off x="6571200" y="4781490"/>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64" name="TextBox 63"/>
            <p:cNvSpPr txBox="1"/>
            <p:nvPr/>
          </p:nvSpPr>
          <p:spPr>
            <a:xfrm>
              <a:off x="7488226" y="4781490"/>
              <a:ext cx="300082" cy="400110"/>
            </a:xfrm>
            <a:prstGeom prst="rect">
              <a:avLst/>
            </a:prstGeom>
            <a:solidFill>
              <a:srgbClr val="FFFF00"/>
            </a:solidFill>
            <a:ln w="38100">
              <a:solidFill>
                <a:schemeClr val="accent6"/>
              </a:solidFill>
            </a:ln>
          </p:spPr>
          <p:txBody>
            <a:bodyPr wrap="none" rtlCol="0">
              <a:spAutoFit/>
            </a:bodyPr>
            <a:lstStyle/>
            <a:p>
              <a:r>
                <a:rPr lang="en-US" sz="2000" dirty="0" smtClean="0">
                  <a:solidFill>
                    <a:srgbClr val="FFC000"/>
                  </a:solidFill>
                </a:rPr>
                <a:t>  </a:t>
              </a:r>
              <a:endParaRPr lang="en-US" sz="2000" dirty="0">
                <a:solidFill>
                  <a:srgbClr val="FFC000"/>
                </a:solidFill>
              </a:endParaRPr>
            </a:p>
          </p:txBody>
        </p:sp>
        <p:sp>
          <p:nvSpPr>
            <p:cNvPr id="66" name="Content Placeholder 2"/>
            <p:cNvSpPr txBox="1">
              <a:spLocks/>
            </p:cNvSpPr>
            <p:nvPr/>
          </p:nvSpPr>
          <p:spPr>
            <a:xfrm>
              <a:off x="1941284" y="5363240"/>
              <a:ext cx="6741085" cy="38422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u="sng" dirty="0" smtClean="0"/>
                <a:t>Distinct sampler</a:t>
              </a:r>
              <a:r>
                <a:rPr lang="en-US" sz="2400" dirty="0" smtClean="0"/>
                <a:t>: </a:t>
              </a:r>
              <a:r>
                <a:rPr lang="en-US" sz="2400" dirty="0"/>
                <a:t>T</a:t>
              </a:r>
              <a:r>
                <a:rPr lang="en-US" sz="2400" dirty="0" smtClean="0"/>
                <a:t>he keys with the </a:t>
              </a:r>
              <a:r>
                <a:rPr lang="en-US" sz="2400" dirty="0" err="1" smtClean="0"/>
                <a:t>minhash</a:t>
              </a:r>
              <a:r>
                <a:rPr lang="en-US" sz="2400" dirty="0" smtClean="0"/>
                <a:t> values </a:t>
              </a:r>
              <a:endParaRPr lang="en-US" sz="2400" dirty="0"/>
            </a:p>
          </p:txBody>
        </p:sp>
      </p:grpSp>
    </p:spTree>
    <p:extLst>
      <p:ext uri="{BB962C8B-B14F-4D97-AF65-F5344CB8AC3E}">
        <p14:creationId xmlns:p14="http://schemas.microsoft.com/office/powerpoint/2010/main" val="275607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ppt_x"/>
                                          </p:val>
                                        </p:tav>
                                        <p:tav tm="100000">
                                          <p:val>
                                            <p:strVal val="#ppt_x"/>
                                          </p:val>
                                        </p:tav>
                                      </p:tavLst>
                                    </p:anim>
                                    <p:anim calcmode="lin" valueType="num">
                                      <p:cBhvr additive="base">
                                        <p:cTn id="20" dur="5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 calcmode="lin" valueType="num">
                                      <p:cBhvr additive="base">
                                        <p:cTn id="27" dur="500" fill="hold"/>
                                        <p:tgtEl>
                                          <p:spTgt spid="47"/>
                                        </p:tgtEl>
                                        <p:attrNameLst>
                                          <p:attrName>ppt_x</p:attrName>
                                        </p:attrNameLst>
                                      </p:cBhvr>
                                      <p:tavLst>
                                        <p:tav tm="0">
                                          <p:val>
                                            <p:strVal val="#ppt_x"/>
                                          </p:val>
                                        </p:tav>
                                        <p:tav tm="100000">
                                          <p:val>
                                            <p:strVal val="#ppt_x"/>
                                          </p:val>
                                        </p:tav>
                                      </p:tavLst>
                                    </p:anim>
                                    <p:anim calcmode="lin" valueType="num">
                                      <p:cBhvr additive="base">
                                        <p:cTn id="28" dur="500" fill="hold"/>
                                        <p:tgtEl>
                                          <p:spTgt spid="4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additive="base">
                                        <p:cTn id="31" dur="500" fill="hold"/>
                                        <p:tgtEl>
                                          <p:spTgt spid="49"/>
                                        </p:tgtEl>
                                        <p:attrNameLst>
                                          <p:attrName>ppt_x</p:attrName>
                                        </p:attrNameLst>
                                      </p:cBhvr>
                                      <p:tavLst>
                                        <p:tav tm="0">
                                          <p:val>
                                            <p:strVal val="#ppt_x"/>
                                          </p:val>
                                        </p:tav>
                                        <p:tav tm="100000">
                                          <p:val>
                                            <p:strVal val="#ppt_x"/>
                                          </p:val>
                                        </p:tav>
                                      </p:tavLst>
                                    </p:anim>
                                    <p:anim calcmode="lin" valueType="num">
                                      <p:cBhvr additive="base">
                                        <p:cTn id="3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additive="base">
                                        <p:cTn id="42" dur="500" fill="hold"/>
                                        <p:tgtEl>
                                          <p:spTgt spid="50"/>
                                        </p:tgtEl>
                                        <p:attrNameLst>
                                          <p:attrName>ppt_x</p:attrName>
                                        </p:attrNameLst>
                                      </p:cBhvr>
                                      <p:tavLst>
                                        <p:tav tm="0">
                                          <p:val>
                                            <p:strVal val="#ppt_x"/>
                                          </p:val>
                                        </p:tav>
                                        <p:tav tm="100000">
                                          <p:val>
                                            <p:strVal val="#ppt_x"/>
                                          </p:val>
                                        </p:tav>
                                      </p:tavLst>
                                    </p:anim>
                                    <p:anim calcmode="lin" valueType="num">
                                      <p:cBhvr additive="base">
                                        <p:cTn id="43" dur="500" fill="hold"/>
                                        <p:tgtEl>
                                          <p:spTgt spid="5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additive="base">
                                        <p:cTn id="50" dur="500" fill="hold"/>
                                        <p:tgtEl>
                                          <p:spTgt spid="52"/>
                                        </p:tgtEl>
                                        <p:attrNameLst>
                                          <p:attrName>ppt_x</p:attrName>
                                        </p:attrNameLst>
                                      </p:cBhvr>
                                      <p:tavLst>
                                        <p:tav tm="0">
                                          <p:val>
                                            <p:strVal val="#ppt_x"/>
                                          </p:val>
                                        </p:tav>
                                        <p:tav tm="100000">
                                          <p:val>
                                            <p:strVal val="#ppt_x"/>
                                          </p:val>
                                        </p:tav>
                                      </p:tavLst>
                                    </p:anim>
                                    <p:anim calcmode="lin" valueType="num">
                                      <p:cBhvr additive="base">
                                        <p:cTn id="51" dur="500" fill="hold"/>
                                        <p:tgtEl>
                                          <p:spTgt spid="52"/>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 calcmode="lin" valueType="num">
                                      <p:cBhvr additive="base">
                                        <p:cTn id="54" dur="500" fill="hold"/>
                                        <p:tgtEl>
                                          <p:spTgt spid="53"/>
                                        </p:tgtEl>
                                        <p:attrNameLst>
                                          <p:attrName>ppt_x</p:attrName>
                                        </p:attrNameLst>
                                      </p:cBhvr>
                                      <p:tavLst>
                                        <p:tav tm="0">
                                          <p:val>
                                            <p:strVal val="#ppt_x"/>
                                          </p:val>
                                        </p:tav>
                                        <p:tav tm="100000">
                                          <p:val>
                                            <p:strVal val="#ppt_x"/>
                                          </p:val>
                                        </p:tav>
                                      </p:tavLst>
                                    </p:anim>
                                    <p:anim calcmode="lin" valueType="num">
                                      <p:cBhvr additive="base">
                                        <p:cTn id="55" dur="500" fill="hold"/>
                                        <p:tgtEl>
                                          <p:spTgt spid="5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54"/>
                                        </p:tgtEl>
                                        <p:attrNameLst>
                                          <p:attrName>style.visibility</p:attrName>
                                        </p:attrNameLst>
                                      </p:cBhvr>
                                      <p:to>
                                        <p:strVal val="visible"/>
                                      </p:to>
                                    </p:set>
                                    <p:anim calcmode="lin" valueType="num">
                                      <p:cBhvr additive="base">
                                        <p:cTn id="58" dur="500" fill="hold"/>
                                        <p:tgtEl>
                                          <p:spTgt spid="54"/>
                                        </p:tgtEl>
                                        <p:attrNameLst>
                                          <p:attrName>ppt_x</p:attrName>
                                        </p:attrNameLst>
                                      </p:cBhvr>
                                      <p:tavLst>
                                        <p:tav tm="0">
                                          <p:val>
                                            <p:strVal val="#ppt_x"/>
                                          </p:val>
                                        </p:tav>
                                        <p:tav tm="100000">
                                          <p:val>
                                            <p:strVal val="#ppt_x"/>
                                          </p:val>
                                        </p:tav>
                                      </p:tavLst>
                                    </p:anim>
                                    <p:anim calcmode="lin" valueType="num">
                                      <p:cBhvr additive="base">
                                        <p:cTn id="59" dur="500" fill="hold"/>
                                        <p:tgtEl>
                                          <p:spTgt spid="54"/>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additive="base">
                                        <p:cTn id="62" dur="500" fill="hold"/>
                                        <p:tgtEl>
                                          <p:spTgt spid="55"/>
                                        </p:tgtEl>
                                        <p:attrNameLst>
                                          <p:attrName>ppt_x</p:attrName>
                                        </p:attrNameLst>
                                      </p:cBhvr>
                                      <p:tavLst>
                                        <p:tav tm="0">
                                          <p:val>
                                            <p:strVal val="#ppt_x"/>
                                          </p:val>
                                        </p:tav>
                                        <p:tav tm="100000">
                                          <p:val>
                                            <p:strVal val="#ppt_x"/>
                                          </p:val>
                                        </p:tav>
                                      </p:tavLst>
                                    </p:anim>
                                    <p:anim calcmode="lin" valueType="num">
                                      <p:cBhvr additive="base">
                                        <p:cTn id="63" dur="500" fill="hold"/>
                                        <p:tgtEl>
                                          <p:spTgt spid="55"/>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animEffect transition="in" filter="barn(inVertical)">
                                      <p:cBhvr>
                                        <p:cTn id="72" dur="500"/>
                                        <p:tgtEl>
                                          <p:spTgt spid="4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barn(inVertical)">
                                      <p:cBhvr>
                                        <p:cTn id="81" dur="500"/>
                                        <p:tgtEl>
                                          <p:spTgt spid="74"/>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7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73"/>
                                        </p:tgtEl>
                                        <p:attrNameLst>
                                          <p:attrName>style.visibility</p:attrName>
                                        </p:attrNameLst>
                                      </p:cBhvr>
                                      <p:to>
                                        <p:strVal val="visible"/>
                                      </p:to>
                                    </p:set>
                                    <p:animEffect transition="in" filter="barn(inVertical)">
                                      <p:cBhvr>
                                        <p:cTn id="90" dur="500"/>
                                        <p:tgtEl>
                                          <p:spTgt spid="73"/>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barn(inVertical)">
                                      <p:cBhvr>
                                        <p:cTn id="99" dur="500"/>
                                        <p:tgtEl>
                                          <p:spTgt spid="44"/>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7"/>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8"/>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2" grpId="0"/>
      <p:bldP spid="43" grpId="0"/>
      <p:bldP spid="46" grpId="0"/>
      <p:bldP spid="47" grpId="0"/>
      <p:bldP spid="49" grpId="0"/>
      <p:bldP spid="50" grpId="0"/>
      <p:bldP spid="51" grpId="0"/>
      <p:bldP spid="52" grpId="0"/>
      <p:bldP spid="53" grpId="0"/>
      <p:bldP spid="54" grpId="0"/>
      <p:bldP spid="55" grpId="0"/>
      <p:bldP spid="56" grpId="0"/>
      <p:bldP spid="71" grpId="0"/>
      <p:bldP spid="73" grpId="0" animBg="1"/>
      <p:bldP spid="74" grpId="0" animBg="1"/>
      <p:bldP spid="75" grpId="0"/>
      <p:bldP spid="76" grpId="0"/>
      <p:bldP spid="77" grpId="0"/>
      <p:bldP spid="44" grpId="0" animBg="1"/>
      <p:bldP spid="4" grpId="0"/>
      <p:bldP spid="4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63698" y="228600"/>
                <a:ext cx="8839200" cy="1143000"/>
              </a:xfrm>
            </p:spPr>
            <p:txBody>
              <a:bodyPr>
                <a:normAutofit/>
              </a:bodyPr>
              <a:lstStyle/>
              <a:p>
                <a14:m>
                  <m:oMath xmlns:m="http://schemas.openxmlformats.org/officeDocument/2006/math">
                    <m:r>
                      <a:rPr lang="en-US" i="1" dirty="0">
                        <a:solidFill>
                          <a:schemeClr val="tx2"/>
                        </a:solidFill>
                        <a:latin typeface="Cambria Math" charset="0"/>
                      </a:rPr>
                      <m:t>𝑘</m:t>
                    </m:r>
                  </m:oMath>
                </a14:m>
                <a:r>
                  <a:rPr lang="en-US" dirty="0">
                    <a:solidFill>
                      <a:schemeClr val="tx2"/>
                    </a:solidFill>
                  </a:rPr>
                  <a:t>-partition </a:t>
                </a:r>
                <a:r>
                  <a:rPr lang="en-US" dirty="0" err="1" smtClean="0"/>
                  <a:t>MinHash</a:t>
                </a:r>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63698" y="228600"/>
                <a:ext cx="8839200" cy="1143000"/>
              </a:xfrm>
              <a:blipFill rotWithShape="0">
                <a:blip r:embed="rId2"/>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1809751" y="4886349"/>
                <a:ext cx="8572498" cy="447651"/>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t>Computation:  </a:t>
                </a:r>
                <a14:m>
                  <m:oMath xmlns:m="http://schemas.openxmlformats.org/officeDocument/2006/math">
                    <m:r>
                      <a:rPr lang="en-US" i="1" dirty="0">
                        <a:solidFill>
                          <a:schemeClr val="tx2"/>
                        </a:solidFill>
                        <a:latin typeface="Cambria Math"/>
                      </a:rPr>
                      <m:t>𝑂</m:t>
                    </m:r>
                    <m:r>
                      <a:rPr lang="en-US" i="1" dirty="0">
                        <a:solidFill>
                          <a:schemeClr val="tx2"/>
                        </a:solidFill>
                        <a:latin typeface="Cambria Math"/>
                      </a:rPr>
                      <m:t>(1) </m:t>
                    </m:r>
                  </m:oMath>
                </a14:m>
                <a:r>
                  <a:rPr lang="en-US" dirty="0"/>
                  <a:t> to </a:t>
                </a:r>
                <a:r>
                  <a:rPr lang="en-US" dirty="0">
                    <a:solidFill>
                      <a:schemeClr val="tx2"/>
                    </a:solidFill>
                  </a:rPr>
                  <a:t>test or update</a:t>
                </a:r>
                <a:endParaRPr lang="en-US"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809751" y="4886349"/>
                <a:ext cx="8572498" cy="447651"/>
              </a:xfrm>
              <a:prstGeom prst="rect">
                <a:avLst/>
              </a:prstGeom>
              <a:blipFill rotWithShape="0">
                <a:blip r:embed="rId3"/>
                <a:stretch>
                  <a:fillRect l="-1351" t="-28767" b="-32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7300880" y="3116922"/>
                <a:ext cx="3173305" cy="1384995"/>
              </a:xfrm>
              <a:prstGeom prst="rect">
                <a:avLst/>
              </a:prstGeom>
              <a:ln>
                <a:solidFill>
                  <a:schemeClr val="tx2"/>
                </a:solidFill>
              </a:ln>
            </p:spPr>
            <p:txBody>
              <a:bodyPr wrap="none">
                <a:spAutoFit/>
              </a:bodyPr>
              <a:lstStyle/>
              <a:p>
                <a:pPr/>
                <a14:m>
                  <m:oMathPara xmlns:m="http://schemas.openxmlformats.org/officeDocument/2006/math">
                    <m:oMathParaPr>
                      <m:jc m:val="centerGroup"/>
                    </m:oMathParaPr>
                    <m:oMath xmlns:m="http://schemas.openxmlformats.org/officeDocument/2006/math">
                      <m:r>
                        <a:rPr lang="en-US" sz="2800" i="1" dirty="0" smtClean="0">
                          <a:latin typeface="Cambria Math"/>
                        </a:rPr>
                        <m:t>𝑖</m:t>
                      </m:r>
                      <m:d>
                        <m:dPr>
                          <m:ctrlPr>
                            <a:rPr lang="en-US" sz="2800" i="1" dirty="0">
                              <a:latin typeface="Cambria Math" charset="0"/>
                            </a:rPr>
                          </m:ctrlPr>
                        </m:dPr>
                        <m:e>
                          <m:r>
                            <a:rPr lang="en-US" sz="2800" i="1" dirty="0">
                              <a:latin typeface="Cambria Math"/>
                            </a:rPr>
                            <m:t>𝑥</m:t>
                          </m:r>
                        </m:e>
                      </m:d>
                      <m:r>
                        <a:rPr lang="en-US" sz="2800" i="1" dirty="0">
                          <a:latin typeface="Cambria Math"/>
                        </a:rPr>
                        <m:t>=2</m:t>
                      </m:r>
                      <m:r>
                        <a:rPr lang="en-US" sz="2800" dirty="0">
                          <a:latin typeface="Cambria Math"/>
                        </a:rPr>
                        <m:t> </m:t>
                      </m:r>
                    </m:oMath>
                  </m:oMathPara>
                </a14:m>
                <a:endParaRPr lang="en-US" sz="2800" dirty="0">
                  <a:latin typeface="Cambria Math"/>
                </a:endParaRPr>
              </a:p>
              <a:p>
                <a:pPr/>
                <a14:m>
                  <m:oMathPara xmlns:m="http://schemas.openxmlformats.org/officeDocument/2006/math">
                    <m:oMathParaPr>
                      <m:jc m:val="centerGroup"/>
                    </m:oMathParaPr>
                    <m:oMath xmlns:m="http://schemas.openxmlformats.org/officeDocument/2006/math">
                      <m:r>
                        <a:rPr lang="en-US" sz="2800" i="1" dirty="0">
                          <a:latin typeface="Cambria Math"/>
                        </a:rPr>
                        <m:t>h</m:t>
                      </m:r>
                      <m:d>
                        <m:dPr>
                          <m:ctrlPr>
                            <a:rPr lang="en-US" sz="2800" i="1" dirty="0">
                              <a:latin typeface="Cambria Math" charset="0"/>
                            </a:rPr>
                          </m:ctrlPr>
                        </m:dPr>
                        <m:e>
                          <m:r>
                            <a:rPr lang="en-US" sz="2800" i="1" dirty="0">
                              <a:latin typeface="Cambria Math"/>
                            </a:rPr>
                            <m:t>𝑥</m:t>
                          </m:r>
                        </m:e>
                      </m:d>
                      <m:r>
                        <a:rPr lang="en-US" sz="2800" dirty="0">
                          <a:latin typeface="Cambria Math"/>
                        </a:rPr>
                        <m:t>=0.19</m:t>
                      </m:r>
                    </m:oMath>
                  </m:oMathPara>
                </a14:m>
                <a:endParaRPr lang="en-US" sz="2800" dirty="0"/>
              </a:p>
              <a:p>
                <a:pPr/>
                <a14:m>
                  <m:oMathPara xmlns:m="http://schemas.openxmlformats.org/officeDocument/2006/math">
                    <m:oMathParaPr>
                      <m:jc m:val="centerGroup"/>
                    </m:oMathParaPr>
                    <m:oMath xmlns:m="http://schemas.openxmlformats.org/officeDocument/2006/math">
                      <m:sSub>
                        <m:sSubPr>
                          <m:ctrlPr>
                            <a:rPr lang="en-US" sz="2800" i="1" dirty="0">
                              <a:latin typeface="Cambria Math" charset="0"/>
                            </a:rPr>
                          </m:ctrlPr>
                        </m:sSubPr>
                        <m:e>
                          <m:r>
                            <a:rPr lang="en-US" sz="2800" b="0" i="1" dirty="0" smtClean="0">
                              <a:latin typeface="Cambria Math" charset="0"/>
                            </a:rPr>
                            <m:t>𝑠</m:t>
                          </m:r>
                        </m:e>
                        <m:sub>
                          <m:r>
                            <a:rPr lang="en-US" sz="2800" i="1" dirty="0">
                              <a:latin typeface="Cambria Math"/>
                            </a:rPr>
                            <m:t>2</m:t>
                          </m:r>
                        </m:sub>
                      </m:sSub>
                      <m:r>
                        <a:rPr lang="en-US" sz="2800" i="1" dirty="0">
                          <a:latin typeface="Cambria Math"/>
                        </a:rPr>
                        <m:t>←</m:t>
                      </m:r>
                      <m:r>
                        <a:rPr lang="en-US" sz="2800" dirty="0">
                          <a:latin typeface="Cambria Math"/>
                        </a:rPr>
                        <m:t> </m:t>
                      </m:r>
                      <m:r>
                        <m:rPr>
                          <m:sty m:val="p"/>
                        </m:rPr>
                        <a:rPr lang="en-US" sz="2800" dirty="0">
                          <a:latin typeface="Cambria Math"/>
                        </a:rPr>
                        <m:t>min</m:t>
                      </m:r>
                      <m:r>
                        <a:rPr lang="en-US" sz="2800" dirty="0">
                          <a:latin typeface="Cambria Math"/>
                        </a:rPr>
                        <m:t>{</m:t>
                      </m:r>
                      <m:sSub>
                        <m:sSubPr>
                          <m:ctrlPr>
                            <a:rPr lang="en-US" sz="2800" i="1" dirty="0">
                              <a:latin typeface="Cambria Math" charset="0"/>
                            </a:rPr>
                          </m:ctrlPr>
                        </m:sSubPr>
                        <m:e>
                          <m:r>
                            <a:rPr lang="en-US" sz="2800" b="0" i="1" dirty="0" smtClean="0">
                              <a:latin typeface="Cambria Math" charset="0"/>
                            </a:rPr>
                            <m:t>𝑠</m:t>
                          </m:r>
                        </m:e>
                        <m:sub>
                          <m:r>
                            <a:rPr lang="en-US" sz="2800" i="1" dirty="0">
                              <a:latin typeface="Cambria Math"/>
                            </a:rPr>
                            <m:t>2</m:t>
                          </m:r>
                        </m:sub>
                      </m:sSub>
                      <m:r>
                        <a:rPr lang="en-US" sz="2800" i="1" dirty="0">
                          <a:latin typeface="Cambria Math"/>
                        </a:rPr>
                        <m:t>,</m:t>
                      </m:r>
                      <m:r>
                        <a:rPr lang="en-US" sz="2800" dirty="0">
                          <a:latin typeface="Cambria Math"/>
                        </a:rPr>
                        <m:t>0.19}</m:t>
                      </m:r>
                    </m:oMath>
                  </m:oMathPara>
                </a14:m>
                <a:endParaRPr lang="en-US" sz="2800" dirty="0"/>
              </a:p>
            </p:txBody>
          </p:sp>
        </mc:Choice>
        <mc:Fallback xmlns="">
          <p:sp>
            <p:nvSpPr>
              <p:cNvPr id="3" name="Rectangle 2"/>
              <p:cNvSpPr>
                <a:spLocks noRot="1" noChangeAspect="1" noMove="1" noResize="1" noEditPoints="1" noAdjustHandles="1" noChangeArrowheads="1" noChangeShapeType="1" noTextEdit="1"/>
              </p:cNvSpPr>
              <p:nvPr/>
            </p:nvSpPr>
            <p:spPr>
              <a:xfrm>
                <a:off x="7300880" y="3116922"/>
                <a:ext cx="3173305" cy="1384995"/>
              </a:xfrm>
              <a:prstGeom prst="rect">
                <a:avLst/>
              </a:prstGeom>
              <a:blipFill rotWithShape="0">
                <a:blip r:embed="rId4"/>
                <a:stretch>
                  <a:fillRect/>
                </a:stretch>
              </a:blipFill>
              <a:ln>
                <a:solidFill>
                  <a:schemeClr val="tx2"/>
                </a:solidFill>
              </a:ln>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22</a:t>
            </a:fld>
            <a:endParaRPr lang="en-US"/>
          </a:p>
        </p:txBody>
      </p:sp>
      <mc:AlternateContent xmlns:mc="http://schemas.openxmlformats.org/markup-compatibility/2006" xmlns:a14="http://schemas.microsoft.com/office/drawing/2010/main">
        <mc:Choice Requires="a14">
          <p:sp>
            <p:nvSpPr>
              <p:cNvPr id="9" name="Content Placeholder 2"/>
              <p:cNvSpPr txBox="1">
                <a:spLocks/>
              </p:cNvSpPr>
              <p:nvPr/>
            </p:nvSpPr>
            <p:spPr>
              <a:xfrm>
                <a:off x="1150742" y="1174134"/>
                <a:ext cx="10032375" cy="1473350"/>
              </a:xfrm>
              <a:prstGeom prst="rect">
                <a:avLst/>
              </a:prstGeom>
              <a:solidFill>
                <a:schemeClr val="accent1">
                  <a:lumMod val="20000"/>
                  <a:lumOff val="80000"/>
                </a:schemeClr>
              </a:solidFill>
              <a:ln>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k-partition sketch</a:t>
                </a:r>
                <a:r>
                  <a:rPr lang="en-US" b="1" dirty="0">
                    <a:solidFill>
                      <a:schemeClr val="tx2"/>
                    </a:solidFill>
                  </a:rPr>
                  <a:t>:  </a:t>
                </a:r>
                <a:r>
                  <a:rPr lang="en-US" dirty="0"/>
                  <a:t>Use a </a:t>
                </a:r>
                <a:r>
                  <a:rPr lang="en-US" dirty="0">
                    <a:solidFill>
                      <a:srgbClr val="7030A0"/>
                    </a:solidFill>
                  </a:rPr>
                  <a:t>single hash function</a:t>
                </a:r>
                <a:r>
                  <a:rPr lang="en-US" dirty="0">
                    <a:solidFill>
                      <a:schemeClr val="tx2"/>
                    </a:solidFill>
                  </a:rPr>
                  <a:t>: </a:t>
                </a:r>
                <a14:m>
                  <m:oMath xmlns:m="http://schemas.openxmlformats.org/officeDocument/2006/math">
                    <m:r>
                      <a:rPr lang="en-US" i="1">
                        <a:solidFill>
                          <a:schemeClr val="tx2"/>
                        </a:solidFill>
                        <a:latin typeface="Cambria Math"/>
                      </a:rPr>
                      <m:t>h</m:t>
                    </m:r>
                    <m:r>
                      <a:rPr lang="en-US" i="1">
                        <a:solidFill>
                          <a:schemeClr val="tx2"/>
                        </a:solidFill>
                        <a:latin typeface="Cambria Math"/>
                      </a:rPr>
                      <m:t>′</m:t>
                    </m:r>
                  </m:oMath>
                </a14:m>
                <a:endParaRPr lang="en-US" dirty="0">
                  <a:solidFill>
                    <a:schemeClr val="tx2"/>
                  </a:solidFill>
                </a:endParaRPr>
              </a:p>
              <a:p>
                <a:pPr marL="0" indent="0">
                  <a:buNone/>
                </a:pPr>
                <a:r>
                  <a:rPr lang="en-US" dirty="0"/>
                  <a:t>Use the first </a:t>
                </a:r>
                <a14:m>
                  <m:oMath xmlns:m="http://schemas.openxmlformats.org/officeDocument/2006/math">
                    <m:r>
                      <a:rPr lang="en-US" i="1">
                        <a:latin typeface="Cambria Math"/>
                      </a:rPr>
                      <m:t> </m:t>
                    </m:r>
                    <m:sSub>
                      <m:sSubPr>
                        <m:ctrlPr>
                          <a:rPr lang="en-US" i="1">
                            <a:solidFill>
                              <a:schemeClr val="tx2"/>
                            </a:solidFill>
                            <a:latin typeface="Cambria Math" charset="0"/>
                          </a:rPr>
                        </m:ctrlPr>
                      </m:sSubPr>
                      <m:e>
                        <m:r>
                          <m:rPr>
                            <m:sty m:val="p"/>
                          </m:rPr>
                          <a:rPr lang="en-US">
                            <a:solidFill>
                              <a:schemeClr val="tx2"/>
                            </a:solidFill>
                            <a:latin typeface="Cambria Math"/>
                          </a:rPr>
                          <m:t>log</m:t>
                        </m:r>
                      </m:e>
                      <m:sub>
                        <m:r>
                          <a:rPr lang="en-US" i="1">
                            <a:solidFill>
                              <a:schemeClr val="tx2"/>
                            </a:solidFill>
                            <a:latin typeface="Cambria Math"/>
                          </a:rPr>
                          <m:t>2</m:t>
                        </m:r>
                      </m:sub>
                    </m:sSub>
                    <m:r>
                      <a:rPr lang="en-US" i="1">
                        <a:solidFill>
                          <a:schemeClr val="tx2"/>
                        </a:solidFill>
                        <a:latin typeface="Cambria Math"/>
                      </a:rPr>
                      <m:t> </m:t>
                    </m:r>
                    <m:r>
                      <a:rPr lang="en-US" i="1">
                        <a:solidFill>
                          <a:schemeClr val="tx2"/>
                        </a:solidFill>
                        <a:latin typeface="Cambria Math"/>
                      </a:rPr>
                      <m:t>𝑘</m:t>
                    </m:r>
                    <m:r>
                      <a:rPr lang="en-US" i="1">
                        <a:solidFill>
                          <a:schemeClr val="tx2"/>
                        </a:solidFill>
                        <a:latin typeface="Cambria Math"/>
                      </a:rPr>
                      <m:t> </m:t>
                    </m:r>
                  </m:oMath>
                </a14:m>
                <a:r>
                  <a:rPr lang="en-US" dirty="0">
                    <a:solidFill>
                      <a:schemeClr val="tx2"/>
                    </a:solidFill>
                  </a:rPr>
                  <a:t> </a:t>
                </a:r>
                <a:r>
                  <a:rPr lang="en-US" dirty="0"/>
                  <a:t>bits of  </a:t>
                </a:r>
                <a14:m>
                  <m:oMath xmlns:m="http://schemas.openxmlformats.org/officeDocument/2006/math">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r>
                  <a:rPr lang="en-US" dirty="0">
                    <a:solidFill>
                      <a:schemeClr val="tx2"/>
                    </a:solidFill>
                  </a:rPr>
                  <a:t> </a:t>
                </a:r>
                <a:r>
                  <a:rPr lang="en-US" dirty="0"/>
                  <a:t>to map </a:t>
                </a:r>
                <a14:m>
                  <m:oMath xmlns:m="http://schemas.openxmlformats.org/officeDocument/2006/math">
                    <m:r>
                      <a:rPr lang="en-US" i="1">
                        <a:solidFill>
                          <a:schemeClr val="tx2"/>
                        </a:solidFill>
                        <a:latin typeface="Cambria Math"/>
                      </a:rPr>
                      <m:t>𝑥</m:t>
                    </m:r>
                    <m:r>
                      <a:rPr lang="en-US" i="1">
                        <a:solidFill>
                          <a:schemeClr val="tx2"/>
                        </a:solidFill>
                        <a:latin typeface="Cambria Math"/>
                      </a:rPr>
                      <m:t> </m:t>
                    </m:r>
                  </m:oMath>
                </a14:m>
                <a:r>
                  <a:rPr lang="en-US" dirty="0"/>
                  <a:t>uniformly  to one of </a:t>
                </a:r>
                <a14:m>
                  <m:oMath xmlns:m="http://schemas.openxmlformats.org/officeDocument/2006/math">
                    <m:r>
                      <a:rPr lang="en-US" i="1">
                        <a:solidFill>
                          <a:schemeClr val="tx2"/>
                        </a:solidFill>
                        <a:latin typeface="Cambria Math"/>
                      </a:rPr>
                      <m:t>𝑘</m:t>
                    </m:r>
                  </m:oMath>
                </a14:m>
                <a:r>
                  <a:rPr lang="en-US" dirty="0">
                    <a:solidFill>
                      <a:schemeClr val="tx2"/>
                    </a:solidFill>
                  </a:rPr>
                  <a:t> </a:t>
                </a:r>
                <a:r>
                  <a:rPr lang="en-US" dirty="0"/>
                  <a:t>parts</a:t>
                </a:r>
                <a:r>
                  <a:rPr lang="en-US" dirty="0">
                    <a:solidFill>
                      <a:schemeClr val="tx2"/>
                    </a:solidFill>
                  </a:rPr>
                  <a:t>.  </a:t>
                </a:r>
                <a:r>
                  <a:rPr lang="en-US" dirty="0"/>
                  <a:t>Call the remaining bits </a:t>
                </a:r>
                <a14:m>
                  <m:oMath xmlns:m="http://schemas.openxmlformats.org/officeDocument/2006/math">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r>
                  <a:rPr lang="en-US" dirty="0">
                    <a:solidFill>
                      <a:schemeClr val="tx2"/>
                    </a:solidFill>
                  </a:rPr>
                  <a:t>.</a:t>
                </a:r>
              </a:p>
              <a:p>
                <a:pPr marL="0" indent="0">
                  <a:buNone/>
                </a:pPr>
                <a:r>
                  <a:rPr lang="en-US" dirty="0">
                    <a:solidFill>
                      <a:schemeClr val="tx2"/>
                    </a:solidFill>
                  </a:rPr>
                  <a:t>For </a:t>
                </a:r>
                <a14:m>
                  <m:oMath xmlns:m="http://schemas.openxmlformats.org/officeDocument/2006/math">
                    <m:r>
                      <a:rPr lang="en-US" i="1">
                        <a:solidFill>
                          <a:schemeClr val="tx2"/>
                        </a:solidFill>
                        <a:latin typeface="Cambria Math"/>
                      </a:rPr>
                      <m:t>𝑖</m:t>
                    </m:r>
                    <m:r>
                      <a:rPr lang="en-US" i="1">
                        <a:solidFill>
                          <a:schemeClr val="tx2"/>
                        </a:solidFill>
                        <a:latin typeface="Cambria Math"/>
                      </a:rPr>
                      <m:t>=1,…,</m:t>
                    </m:r>
                    <m:r>
                      <a:rPr lang="en-US" i="1">
                        <a:solidFill>
                          <a:schemeClr val="tx2"/>
                        </a:solidFill>
                        <a:latin typeface="Cambria Math"/>
                      </a:rPr>
                      <m:t>𝑘</m:t>
                    </m:r>
                    <m:r>
                      <a:rPr lang="en-US" i="1">
                        <a:solidFill>
                          <a:schemeClr val="tx2"/>
                        </a:solidFill>
                        <a:latin typeface="Cambria Math"/>
                      </a:rPr>
                      <m:t> </m:t>
                    </m:r>
                  </m:oMath>
                </a14:m>
                <a:r>
                  <a:rPr lang="en-US" dirty="0">
                    <a:solidFill>
                      <a:schemeClr val="tx2"/>
                    </a:solidFill>
                  </a:rPr>
                  <a:t>: Track the minimum hash value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𝑖</m:t>
                        </m:r>
                      </m:sub>
                    </m:sSub>
                  </m:oMath>
                </a14:m>
                <a:r>
                  <a:rPr lang="en-US" dirty="0">
                    <a:solidFill>
                      <a:schemeClr val="tx2"/>
                    </a:solidFill>
                  </a:rPr>
                  <a:t> of the elements in part </a:t>
                </a:r>
                <a14:m>
                  <m:oMath xmlns:m="http://schemas.openxmlformats.org/officeDocument/2006/math">
                    <m:r>
                      <a:rPr lang="en-US" i="1">
                        <a:solidFill>
                          <a:schemeClr val="tx2"/>
                        </a:solidFill>
                        <a:latin typeface="Cambria Math"/>
                      </a:rPr>
                      <m:t>𝑖</m:t>
                    </m:r>
                  </m:oMath>
                </a14:m>
                <a:r>
                  <a:rPr lang="en-US" dirty="0">
                    <a:solidFill>
                      <a:schemeClr val="tx2"/>
                    </a:solidFill>
                  </a:rPr>
                  <a:t>.</a:t>
                </a: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1150742" y="1174134"/>
                <a:ext cx="10032375" cy="1473350"/>
              </a:xfrm>
              <a:prstGeom prst="rect">
                <a:avLst/>
              </a:prstGeom>
              <a:blipFill rotWithShape="0">
                <a:blip r:embed="rId5"/>
                <a:stretch>
                  <a:fillRect l="-1033" t="-12863" b="-43154"/>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txBox="1">
                <a:spLocks/>
              </p:cNvSpPr>
              <p:nvPr/>
            </p:nvSpPr>
            <p:spPr>
              <a:xfrm>
                <a:off x="1447800" y="2948397"/>
                <a:ext cx="5095267" cy="1637039"/>
              </a:xfrm>
              <a:prstGeom prst="rect">
                <a:avLst/>
              </a:prstGeom>
              <a:solidFill>
                <a:schemeClr val="accent1">
                  <a:lumMod val="20000"/>
                  <a:lumOff val="80000"/>
                </a:schemeClr>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u="sng" dirty="0" smtClean="0"/>
                  <a:t>Processing element </a:t>
                </a:r>
                <a:r>
                  <a:rPr lang="en-US" dirty="0" smtClean="0"/>
                  <a:t>with key </a:t>
                </a:r>
                <a14:m>
                  <m:oMath xmlns:m="http://schemas.openxmlformats.org/officeDocument/2006/math">
                    <m:r>
                      <a:rPr lang="en-US" i="1" dirty="0">
                        <a:solidFill>
                          <a:schemeClr val="tx2"/>
                        </a:solidFill>
                        <a:latin typeface="Cambria Math"/>
                      </a:rPr>
                      <m:t>𝑥</m:t>
                    </m:r>
                    <m:r>
                      <a:rPr lang="en-US" i="1" dirty="0">
                        <a:solidFill>
                          <a:schemeClr val="tx2"/>
                        </a:solidFill>
                        <a:latin typeface="Cambria Math"/>
                      </a:rPr>
                      <m:t> </m:t>
                    </m:r>
                  </m:oMath>
                </a14:m>
                <a:r>
                  <a:rPr lang="en-US" dirty="0" smtClean="0"/>
                  <a:t>:</a:t>
                </a:r>
              </a:p>
              <a:p>
                <a:pPr>
                  <a:buFont typeface="Wingdings" panose="05000000000000000000" pitchFamily="2" charset="2"/>
                  <a:buChar char="§"/>
                </a:pPr>
                <a14:m>
                  <m:oMath xmlns:m="http://schemas.openxmlformats.org/officeDocument/2006/math">
                    <m:r>
                      <a:rPr lang="en-US" i="1">
                        <a:solidFill>
                          <a:schemeClr val="tx2"/>
                        </a:solidFill>
                        <a:latin typeface="Cambria Math"/>
                      </a:rPr>
                      <m:t>𝑖</m:t>
                    </m:r>
                    <m:r>
                      <a:rPr lang="en-US" i="1">
                        <a:solidFill>
                          <a:schemeClr val="tx2"/>
                        </a:solidFill>
                        <a:latin typeface="Cambria Math"/>
                      </a:rPr>
                      <m:t>←</m:t>
                    </m:r>
                    <m:r>
                      <m:rPr>
                        <m:sty m:val="p"/>
                      </m:rPr>
                      <a:rPr lang="en-US" i="1">
                        <a:latin typeface="Cambria Math"/>
                      </a:rPr>
                      <m:t>first</m:t>
                    </m:r>
                    <m:sSub>
                      <m:sSubPr>
                        <m:ctrlPr>
                          <a:rPr lang="en-US" i="1">
                            <a:solidFill>
                              <a:schemeClr val="tx2"/>
                            </a:solidFill>
                            <a:latin typeface="Cambria Math" charset="0"/>
                          </a:rPr>
                        </m:ctrlPr>
                      </m:sSubPr>
                      <m:e>
                        <m:r>
                          <a:rPr lang="en-US">
                            <a:solidFill>
                              <a:schemeClr val="tx2"/>
                            </a:solidFill>
                            <a:latin typeface="Cambria Math"/>
                          </a:rPr>
                          <m:t> </m:t>
                        </m:r>
                        <m:r>
                          <m:rPr>
                            <m:sty m:val="p"/>
                          </m:rPr>
                          <a:rPr lang="en-US">
                            <a:solidFill>
                              <a:schemeClr val="tx2"/>
                            </a:solidFill>
                            <a:latin typeface="Cambria Math"/>
                          </a:rPr>
                          <m:t>log</m:t>
                        </m:r>
                      </m:e>
                      <m:sub>
                        <m:r>
                          <a:rPr lang="en-US" i="1">
                            <a:solidFill>
                              <a:schemeClr val="tx2"/>
                            </a:solidFill>
                            <a:latin typeface="Cambria Math"/>
                          </a:rPr>
                          <m:t>2</m:t>
                        </m:r>
                      </m:sub>
                    </m:sSub>
                    <m:r>
                      <a:rPr lang="en-US" i="1">
                        <a:solidFill>
                          <a:schemeClr val="tx2"/>
                        </a:solidFill>
                        <a:latin typeface="Cambria Math"/>
                      </a:rPr>
                      <m:t> </m:t>
                    </m:r>
                    <m:r>
                      <a:rPr lang="en-US" i="1">
                        <a:solidFill>
                          <a:schemeClr val="tx2"/>
                        </a:solidFill>
                        <a:latin typeface="Cambria Math"/>
                      </a:rPr>
                      <m:t>𝑘</m:t>
                    </m:r>
                    <m:r>
                      <a:rPr lang="en-US" i="1">
                        <a:solidFill>
                          <a:schemeClr val="tx2"/>
                        </a:solidFill>
                        <a:latin typeface="Cambria Math"/>
                      </a:rPr>
                      <m:t> </m:t>
                    </m:r>
                    <m:r>
                      <m:rPr>
                        <m:nor/>
                      </m:rPr>
                      <a:rPr lang="en-US" dirty="0">
                        <a:solidFill>
                          <a:schemeClr val="tx2"/>
                        </a:solidFill>
                      </a:rPr>
                      <m:t> </m:t>
                    </m:r>
                    <m:r>
                      <m:rPr>
                        <m:nor/>
                      </m:rPr>
                      <a:rPr lang="en-US" dirty="0"/>
                      <m:t>bits</m:t>
                    </m:r>
                    <m:r>
                      <m:rPr>
                        <m:nor/>
                      </m:rPr>
                      <a:rPr lang="en-US" dirty="0"/>
                      <m:t> </m:t>
                    </m:r>
                    <m:r>
                      <m:rPr>
                        <m:nor/>
                      </m:rPr>
                      <a:rPr lang="en-US" dirty="0"/>
                      <m:t>of</m:t>
                    </m:r>
                    <m:r>
                      <m:rPr>
                        <m:nor/>
                      </m:rPr>
                      <a:rPr lang="en-US" dirty="0"/>
                      <m:t>  </m:t>
                    </m:r>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endParaRPr lang="en-US" dirty="0"/>
              </a:p>
              <a:p>
                <a:pPr>
                  <a:buFont typeface="Wingdings" panose="05000000000000000000" pitchFamily="2" charset="2"/>
                  <a:buChar char="§"/>
                </a:pPr>
                <a14:m>
                  <m:oMath xmlns:m="http://schemas.openxmlformats.org/officeDocument/2006/math">
                    <m:r>
                      <a:rPr lang="en-US" i="1">
                        <a:solidFill>
                          <a:schemeClr val="tx2"/>
                        </a:solidFill>
                        <a:latin typeface="Cambria Math"/>
                      </a:rPr>
                      <m:t>h</m:t>
                    </m:r>
                    <m:r>
                      <a:rPr lang="en-US" i="1">
                        <a:solidFill>
                          <a:schemeClr val="tx2"/>
                        </a:solidFill>
                        <a:latin typeface="Cambria Math"/>
                      </a:rPr>
                      <m:t>←</m:t>
                    </m:r>
                    <m:r>
                      <m:rPr>
                        <m:sty m:val="p"/>
                      </m:rPr>
                      <a:rPr lang="en-US" i="1">
                        <a:latin typeface="Cambria Math"/>
                      </a:rPr>
                      <m:t>remaining</m:t>
                    </m:r>
                    <m:r>
                      <m:rPr>
                        <m:nor/>
                      </m:rPr>
                      <a:rPr lang="en-US" dirty="0">
                        <a:solidFill>
                          <a:schemeClr val="tx2"/>
                        </a:solidFill>
                      </a:rPr>
                      <m:t> </m:t>
                    </m:r>
                    <m:r>
                      <m:rPr>
                        <m:nor/>
                      </m:rPr>
                      <a:rPr lang="en-US" dirty="0"/>
                      <m:t>bits</m:t>
                    </m:r>
                    <m:r>
                      <m:rPr>
                        <m:nor/>
                      </m:rPr>
                      <a:rPr lang="en-US" dirty="0"/>
                      <m:t> </m:t>
                    </m:r>
                    <m:r>
                      <m:rPr>
                        <m:nor/>
                      </m:rPr>
                      <a:rPr lang="en-US" dirty="0"/>
                      <m:t>of</m:t>
                    </m:r>
                    <m:r>
                      <m:rPr>
                        <m:nor/>
                      </m:rPr>
                      <a:rPr lang="en-US" dirty="0"/>
                      <m:t>  </m:t>
                    </m:r>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endParaRPr lang="en-US" b="1" dirty="0"/>
              </a:p>
              <a:p>
                <a:pPr>
                  <a:buFont typeface="Wingdings" panose="05000000000000000000" pitchFamily="2" charset="2"/>
                  <a:buChar char="§"/>
                </a:pPr>
                <a14:m>
                  <m:oMath xmlns:m="http://schemas.openxmlformats.org/officeDocument/2006/math">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r>
                      <a:rPr lang="en-US" i="1" dirty="0">
                        <a:solidFill>
                          <a:schemeClr val="tx2"/>
                        </a:solidFill>
                        <a:latin typeface="Cambria Math"/>
                      </a:rPr>
                      <m:t>←</m:t>
                    </m:r>
                    <m:r>
                      <a:rPr lang="en-US" dirty="0">
                        <a:solidFill>
                          <a:schemeClr val="tx2"/>
                        </a:solidFill>
                        <a:latin typeface="Cambria Math"/>
                      </a:rPr>
                      <m:t> </m:t>
                    </m:r>
                    <m:r>
                      <m:rPr>
                        <m:sty m:val="p"/>
                      </m:rPr>
                      <a:rPr lang="en-US" dirty="0">
                        <a:solidFill>
                          <a:schemeClr val="tx2"/>
                        </a:solidFill>
                        <a:latin typeface="Cambria Math"/>
                      </a:rPr>
                      <m:t>min</m:t>
                    </m:r>
                    <m:r>
                      <a:rPr lang="en-US"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r>
                      <a:rPr lang="en-US" i="1" dirty="0">
                        <a:solidFill>
                          <a:schemeClr val="tx2"/>
                        </a:solidFill>
                        <a:latin typeface="Cambria Math"/>
                      </a:rPr>
                      <m:t>,</m:t>
                    </m:r>
                    <m:r>
                      <a:rPr lang="en-US" i="1" dirty="0">
                        <a:solidFill>
                          <a:schemeClr val="tx2"/>
                        </a:solidFill>
                        <a:latin typeface="Cambria Math"/>
                      </a:rPr>
                      <m:t>h</m:t>
                    </m:r>
                    <m:r>
                      <a:rPr lang="en-US" dirty="0">
                        <a:solidFill>
                          <a:schemeClr val="tx2"/>
                        </a:solidFill>
                        <a:latin typeface="Cambria Math"/>
                      </a:rPr>
                      <m:t>}</m:t>
                    </m:r>
                  </m:oMath>
                </a14:m>
                <a:endParaRPr lang="en-US" dirty="0"/>
              </a:p>
              <a:p>
                <a:pPr marL="0" indent="0">
                  <a:buNone/>
                </a:pPr>
                <a:endParaRPr lang="en-US" dirty="0"/>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1447800" y="2948397"/>
                <a:ext cx="5095267" cy="1637039"/>
              </a:xfrm>
              <a:prstGeom prst="rect">
                <a:avLst/>
              </a:prstGeom>
              <a:blipFill rotWithShape="0">
                <a:blip r:embed="rId6"/>
                <a:stretch>
                  <a:fillRect l="-2036" t="-34701" b="-33209"/>
                </a:stretch>
              </a:blipFill>
            </p:spPr>
            <p:txBody>
              <a:bodyPr/>
              <a:lstStyle/>
              <a:p>
                <a:r>
                  <a:rPr lang="en-US">
                    <a:noFill/>
                  </a:rPr>
                  <a:t> </a:t>
                </a:r>
              </a:p>
            </p:txBody>
          </p:sp>
        </mc:Fallback>
      </mc:AlternateContent>
    </p:spTree>
    <p:extLst>
      <p:ext uri="{BB962C8B-B14F-4D97-AF65-F5344CB8AC3E}">
        <p14:creationId xmlns:p14="http://schemas.microsoft.com/office/powerpoint/2010/main" val="215234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38299" y="165100"/>
                <a:ext cx="8839200" cy="1143000"/>
              </a:xfrm>
            </p:spPr>
            <p:txBody>
              <a:bodyPr>
                <a:normAutofit/>
              </a:bodyPr>
              <a:lstStyle/>
              <a:p>
                <a:r>
                  <a:rPr lang="en-US" dirty="0" smtClean="0"/>
                  <a:t>Bottom-</a:t>
                </a:r>
                <a:r>
                  <a:rPr lang="en-US" dirty="0">
                    <a:solidFill>
                      <a:schemeClr val="tx2"/>
                    </a:solidFill>
                  </a:rPr>
                  <a:t> </a:t>
                </a:r>
                <a14:m>
                  <m:oMath xmlns:m="http://schemas.openxmlformats.org/officeDocument/2006/math">
                    <m:r>
                      <a:rPr lang="en-US" i="1" dirty="0">
                        <a:solidFill>
                          <a:schemeClr val="tx2"/>
                        </a:solidFill>
                        <a:latin typeface="Cambria Math" charset="0"/>
                      </a:rPr>
                      <m:t>𝑘</m:t>
                    </m:r>
                    <m:r>
                      <a:rPr lang="en-US" i="1" dirty="0">
                        <a:solidFill>
                          <a:schemeClr val="tx2"/>
                        </a:solidFill>
                        <a:latin typeface="Cambria Math" charset="0"/>
                      </a:rPr>
                      <m:t> </m:t>
                    </m:r>
                  </m:oMath>
                </a14:m>
                <a:r>
                  <a:rPr lang="en-US" dirty="0" smtClean="0"/>
                  <a:t>Min-Hash Sketch: Example</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38299" y="165100"/>
                <a:ext cx="8839200" cy="1143000"/>
              </a:xfrm>
              <a:blipFill rotWithShape="0">
                <a:blip r:embed="rId3"/>
                <a:stretch>
                  <a:fillRect l="-1724" r="-1586"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Content Placeholder 2"/>
              <p:cNvSpPr txBox="1">
                <a:spLocks/>
              </p:cNvSpPr>
              <p:nvPr/>
            </p:nvSpPr>
            <p:spPr>
              <a:xfrm>
                <a:off x="4247919" y="1194816"/>
                <a:ext cx="3427910" cy="369935"/>
              </a:xfrm>
              <a:prstGeom prst="rect">
                <a:avLst/>
              </a:prstGeom>
              <a:ln>
                <a:solidFill>
                  <a:schemeClr val="tx2"/>
                </a:solid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chemeClr val="tx2"/>
                    </a:solidFill>
                  </a:rPr>
                  <a:t>Bottom-</a:t>
                </a:r>
                <a14:m>
                  <m:oMath xmlns:m="http://schemas.openxmlformats.org/officeDocument/2006/math">
                    <m:r>
                      <a:rPr lang="en-US" i="1" dirty="0" smtClean="0">
                        <a:solidFill>
                          <a:schemeClr val="tx2"/>
                        </a:solidFill>
                        <a:latin typeface="Cambria Math" charset="0"/>
                      </a:rPr>
                      <m:t>𝑘</m:t>
                    </m:r>
                  </m:oMath>
                </a14:m>
                <a:r>
                  <a:rPr lang="en-US" dirty="0" smtClean="0">
                    <a:solidFill>
                      <a:schemeClr val="tx2"/>
                    </a:solidFill>
                  </a:rPr>
                  <a:t>  </a:t>
                </a:r>
                <a14:m>
                  <m:oMath xmlns:m="http://schemas.openxmlformats.org/officeDocument/2006/math">
                    <m:r>
                      <a:rPr lang="en-US" b="0" i="1" dirty="0">
                        <a:solidFill>
                          <a:schemeClr val="tx2"/>
                        </a:solidFill>
                        <a:latin typeface="Cambria Math"/>
                      </a:rPr>
                      <m:t>𝑘</m:t>
                    </m:r>
                    <m:r>
                      <a:rPr lang="en-US" b="0" i="1" dirty="0">
                        <a:solidFill>
                          <a:schemeClr val="tx2"/>
                        </a:solidFill>
                        <a:latin typeface="Cambria Math"/>
                      </a:rPr>
                      <m:t>=3</m:t>
                    </m:r>
                    <m:r>
                      <a:rPr lang="en-US" b="0" i="0" dirty="0" smtClean="0">
                        <a:solidFill>
                          <a:schemeClr val="tx2"/>
                        </a:solidFill>
                        <a:latin typeface="Cambria Math" charset="0"/>
                      </a:rPr>
                      <m:t>,</m:t>
                    </m:r>
                    <m:r>
                      <m:rPr>
                        <m:nor/>
                      </m:rPr>
                      <a:rPr lang="en-US" dirty="0"/>
                      <m:t> </m:t>
                    </m:r>
                    <m:r>
                      <a:rPr lang="en-US" b="0" i="1" dirty="0">
                        <a:solidFill>
                          <a:schemeClr val="tx2"/>
                        </a:solidFill>
                        <a:latin typeface="Cambria Math" charset="0"/>
                      </a:rPr>
                      <m:t>𝑛</m:t>
                    </m:r>
                    <m:r>
                      <a:rPr lang="en-US" b="0" i="1" dirty="0">
                        <a:solidFill>
                          <a:schemeClr val="tx2"/>
                        </a:solidFill>
                        <a:latin typeface="Cambria Math" charset="0"/>
                      </a:rPr>
                      <m:t>=6</m:t>
                    </m:r>
                  </m:oMath>
                </a14:m>
                <a:endParaRPr lang="en-US" dirty="0"/>
              </a:p>
              <a:p>
                <a:pPr marL="0" indent="0">
                  <a:buNone/>
                </a:pPr>
                <a:endParaRPr lang="en-US" dirty="0"/>
              </a:p>
            </p:txBody>
          </p:sp>
        </mc:Choice>
        <mc:Fallback xmlns="">
          <p:sp>
            <p:nvSpPr>
              <p:cNvPr id="78" name="Content Placeholder 2"/>
              <p:cNvSpPr txBox="1">
                <a:spLocks noRot="1" noChangeAspect="1" noMove="1" noResize="1" noEditPoints="1" noAdjustHandles="1" noChangeArrowheads="1" noChangeShapeType="1" noTextEdit="1"/>
              </p:cNvSpPr>
              <p:nvPr/>
            </p:nvSpPr>
            <p:spPr>
              <a:xfrm>
                <a:off x="4247919" y="1194816"/>
                <a:ext cx="3427910" cy="369935"/>
              </a:xfrm>
              <a:prstGeom prst="rect">
                <a:avLst/>
              </a:prstGeom>
              <a:blipFill rotWithShape="0">
                <a:blip r:embed="rId4"/>
                <a:stretch>
                  <a:fillRect l="-2128" t="-25397" b="-28571"/>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1978757" y="2068740"/>
                <a:ext cx="548099"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𝑥</m:t>
                      </m:r>
                    </m:oMath>
                  </m:oMathPara>
                </a14:m>
                <a:endParaRPr lang="en-US" sz="36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54756" y="2068739"/>
                <a:ext cx="548099" cy="64633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7114587" y="2847092"/>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0.20</m:t>
                      </m:r>
                    </m:oMath>
                  </m:oMathPara>
                </a14:m>
                <a:endParaRPr lang="en-US" sz="2400" dirty="0"/>
              </a:p>
            </p:txBody>
          </p:sp>
        </mc:Choice>
        <mc:Fallback xmlns="">
          <p:sp>
            <p:nvSpPr>
              <p:cNvPr id="50" name="TextBox 49"/>
              <p:cNvSpPr txBox="1">
                <a:spLocks noRot="1" noChangeAspect="1" noMove="1" noResize="1" noEditPoints="1" noAdjustHandles="1" noChangeArrowheads="1" noChangeShapeType="1" noTextEdit="1"/>
              </p:cNvSpPr>
              <p:nvPr/>
            </p:nvSpPr>
            <p:spPr>
              <a:xfrm>
                <a:off x="5590587" y="2847091"/>
                <a:ext cx="561242" cy="461665"/>
              </a:xfrm>
              <a:prstGeom prst="rect">
                <a:avLst/>
              </a:prstGeom>
              <a:blipFill rotWithShape="1">
                <a:blip r:embed="rId6"/>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3001569" y="2847097"/>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0.19</m:t>
                      </m:r>
                    </m:oMath>
                  </m:oMathPara>
                </a14:m>
                <a:endParaRPr lang="en-US" sz="2400" dirty="0"/>
              </a:p>
            </p:txBody>
          </p:sp>
        </mc:Choice>
        <mc:Fallback xmlns="">
          <p:sp>
            <p:nvSpPr>
              <p:cNvPr id="51" name="TextBox 50"/>
              <p:cNvSpPr txBox="1">
                <a:spLocks noRot="1" noChangeAspect="1" noMove="1" noResize="1" noEditPoints="1" noAdjustHandles="1" noChangeArrowheads="1" noChangeShapeType="1" noTextEdit="1"/>
              </p:cNvSpPr>
              <p:nvPr/>
            </p:nvSpPr>
            <p:spPr>
              <a:xfrm>
                <a:off x="1477569" y="2847096"/>
                <a:ext cx="561242" cy="461665"/>
              </a:xfrm>
              <a:prstGeom prst="rect">
                <a:avLst/>
              </a:prstGeom>
              <a:blipFill rotWithShape="1">
                <a:blip r:embed="rId7"/>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4777148" y="2847095"/>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0.07</m:t>
                      </m:r>
                    </m:oMath>
                  </m:oMathPara>
                </a14:m>
                <a:endParaRPr lang="en-US" sz="2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3253148" y="2847094"/>
                <a:ext cx="561242" cy="461665"/>
              </a:xfrm>
              <a:prstGeom prst="rect">
                <a:avLst/>
              </a:prstGeom>
              <a:blipFill rotWithShape="1">
                <a:blip r:embed="rId8"/>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3882754" y="2847096"/>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0.51</m:t>
                      </m:r>
                    </m:oMath>
                  </m:oMathPara>
                </a14:m>
                <a:endParaRPr lang="en-US" sz="2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2358754" y="2847095"/>
                <a:ext cx="561242" cy="461665"/>
              </a:xfrm>
              <a:prstGeom prst="rect">
                <a:avLst/>
              </a:prstGeom>
              <a:blipFill rotWithShape="1">
                <a:blip r:embed="rId9"/>
                <a:stretch>
                  <a:fillRect l="-3261"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5592946" y="2847094"/>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0.70</m:t>
                      </m:r>
                    </m:oMath>
                  </m:oMathPara>
                </a14:m>
                <a:endParaRPr lang="en-US" sz="2400" dirty="0"/>
              </a:p>
            </p:txBody>
          </p:sp>
        </mc:Choice>
        <mc:Fallback xmlns="">
          <p:sp>
            <p:nvSpPr>
              <p:cNvPr id="54" name="TextBox 53"/>
              <p:cNvSpPr txBox="1">
                <a:spLocks noRot="1" noChangeAspect="1" noMove="1" noResize="1" noEditPoints="1" noAdjustHandles="1" noChangeArrowheads="1" noChangeShapeType="1" noTextEdit="1"/>
              </p:cNvSpPr>
              <p:nvPr/>
            </p:nvSpPr>
            <p:spPr>
              <a:xfrm>
                <a:off x="4068946" y="2847093"/>
                <a:ext cx="561242" cy="461665"/>
              </a:xfrm>
              <a:prstGeom prst="rect">
                <a:avLst/>
              </a:prstGeom>
              <a:blipFill rotWithShape="1">
                <a:blip r:embed="rId10"/>
                <a:stretch>
                  <a:fillRect l="-2151" r="-3655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6387972" y="2847093"/>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0.55</m:t>
                      </m:r>
                    </m:oMath>
                  </m:oMathPara>
                </a14:m>
                <a:endParaRPr 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4863972" y="2847092"/>
                <a:ext cx="561242" cy="461665"/>
              </a:xfrm>
              <a:prstGeom prst="rect">
                <a:avLst/>
              </a:prstGeom>
              <a:blipFill rotWithShape="1">
                <a:blip r:embed="rId11"/>
                <a:stretch>
                  <a:fillRect l="-3261"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736650" y="2754763"/>
                <a:ext cx="119718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dirty="0">
                          <a:latin typeface="Cambria Math"/>
                        </a:rPr>
                        <m:t>h</m:t>
                      </m:r>
                      <m:r>
                        <a:rPr lang="en-US" sz="3600" i="1" dirty="0">
                          <a:latin typeface="Cambria Math"/>
                        </a:rPr>
                        <m:t>(</m:t>
                      </m:r>
                      <m:r>
                        <a:rPr lang="en-US" sz="3600" i="1" dirty="0">
                          <a:latin typeface="Cambria Math"/>
                        </a:rPr>
                        <m:t>𝑥</m:t>
                      </m:r>
                      <m:r>
                        <a:rPr lang="en-US" sz="3600" i="1" dirty="0">
                          <a:latin typeface="Cambria Math"/>
                        </a:rPr>
                        <m:t>)</m:t>
                      </m:r>
                    </m:oMath>
                  </m:oMathPara>
                </a14:m>
                <a:endParaRPr lang="en-US" sz="3600" dirty="0"/>
              </a:p>
            </p:txBody>
          </p:sp>
        </mc:Choice>
        <mc:Fallback xmlns="">
          <p:sp>
            <p:nvSpPr>
              <p:cNvPr id="56" name="TextBox 55"/>
              <p:cNvSpPr txBox="1">
                <a:spLocks noRot="1" noChangeAspect="1" noMove="1" noResize="1" noEditPoints="1" noAdjustHandles="1" noChangeArrowheads="1" noChangeShapeType="1" noTextEdit="1"/>
              </p:cNvSpPr>
              <p:nvPr/>
            </p:nvSpPr>
            <p:spPr>
              <a:xfrm>
                <a:off x="212649" y="2754762"/>
                <a:ext cx="1197187" cy="646331"/>
              </a:xfrm>
              <a:prstGeom prst="rect">
                <a:avLst/>
              </a:prstGeom>
              <a:blipFill rotWithShape="1">
                <a:blip r:embed="rId12"/>
                <a:stretch>
                  <a:fillRect/>
                </a:stretch>
              </a:blipFill>
            </p:spPr>
            <p:txBody>
              <a:bodyPr/>
              <a:lstStyle/>
              <a:p>
                <a:r>
                  <a:rPr lang="en-US">
                    <a:noFill/>
                  </a:rPr>
                  <a:t> </a:t>
                </a:r>
              </a:p>
            </p:txBody>
          </p:sp>
        </mc:Fallback>
      </mc:AlternateContent>
      <p:cxnSp>
        <p:nvCxnSpPr>
          <p:cNvPr id="5" name="Straight Connector 4"/>
          <p:cNvCxnSpPr/>
          <p:nvPr/>
        </p:nvCxnSpPr>
        <p:spPr>
          <a:xfrm>
            <a:off x="3032049" y="2068739"/>
            <a:ext cx="0" cy="1240022"/>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889049" y="2715070"/>
            <a:ext cx="6096000" cy="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1" name="TextBox 70"/>
              <p:cNvSpPr txBox="1"/>
              <p:nvPr/>
            </p:nvSpPr>
            <p:spPr>
              <a:xfrm>
                <a:off x="2223881" y="3721586"/>
                <a:ext cx="608544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i="1" dirty="0" smtClean="0">
                              <a:latin typeface="Cambria Math" charset="0"/>
                            </a:rPr>
                          </m:ctrlPr>
                        </m:sSubPr>
                        <m:e>
                          <m:r>
                            <a:rPr lang="en-US" sz="3600" i="1" dirty="0">
                              <a:latin typeface="Cambria Math"/>
                            </a:rPr>
                            <m:t>(</m:t>
                          </m:r>
                          <m:r>
                            <a:rPr lang="en-US" sz="3600" b="0" i="1" dirty="0" smtClean="0">
                              <a:latin typeface="Cambria Math" charset="0"/>
                            </a:rPr>
                            <m:t>𝑠</m:t>
                          </m:r>
                        </m:e>
                        <m:sub>
                          <m:r>
                            <a:rPr lang="en-US" sz="3600" i="1" dirty="0">
                              <a:latin typeface="Cambria Math"/>
                            </a:rPr>
                            <m:t>1</m:t>
                          </m:r>
                        </m:sub>
                      </m:sSub>
                      <m:r>
                        <a:rPr lang="en-US" sz="3600" i="1" dirty="0">
                          <a:latin typeface="Cambria Math"/>
                        </a:rPr>
                        <m:t>,</m:t>
                      </m:r>
                      <m:sSub>
                        <m:sSubPr>
                          <m:ctrlPr>
                            <a:rPr lang="en-US" sz="3600" i="1" dirty="0">
                              <a:latin typeface="Cambria Math" charset="0"/>
                            </a:rPr>
                          </m:ctrlPr>
                        </m:sSubPr>
                        <m:e>
                          <m:r>
                            <a:rPr lang="en-US" sz="3600" b="0" i="1" dirty="0" smtClean="0">
                              <a:latin typeface="Cambria Math" charset="0"/>
                            </a:rPr>
                            <m:t>𝑠</m:t>
                          </m:r>
                        </m:e>
                        <m:sub>
                          <m:r>
                            <a:rPr lang="en-US" sz="3600" i="1" dirty="0">
                              <a:latin typeface="Cambria Math"/>
                            </a:rPr>
                            <m:t>2</m:t>
                          </m:r>
                        </m:sub>
                      </m:sSub>
                      <m:r>
                        <a:rPr lang="en-US" sz="3600" i="1" dirty="0">
                          <a:latin typeface="Cambria Math"/>
                        </a:rPr>
                        <m:t>,</m:t>
                      </m:r>
                      <m:sSub>
                        <m:sSubPr>
                          <m:ctrlPr>
                            <a:rPr lang="en-US" sz="3600" i="1" dirty="0">
                              <a:latin typeface="Cambria Math" charset="0"/>
                            </a:rPr>
                          </m:ctrlPr>
                        </m:sSubPr>
                        <m:e>
                          <m:r>
                            <a:rPr lang="en-US" sz="3600" b="0" i="1" dirty="0" smtClean="0">
                              <a:latin typeface="Cambria Math" charset="0"/>
                            </a:rPr>
                            <m:t>𝑠</m:t>
                          </m:r>
                        </m:e>
                        <m:sub>
                          <m:r>
                            <a:rPr lang="en-US" sz="3600" i="1" dirty="0">
                              <a:latin typeface="Cambria Math"/>
                            </a:rPr>
                            <m:t>3</m:t>
                          </m:r>
                        </m:sub>
                      </m:sSub>
                      <m:r>
                        <a:rPr lang="en-US" sz="3600" i="1" dirty="0">
                          <a:latin typeface="Cambria Math"/>
                        </a:rPr>
                        <m:t>)</m:t>
                      </m:r>
                      <m:r>
                        <a:rPr lang="en-US" sz="3600" dirty="0">
                          <a:latin typeface="Cambria Math"/>
                        </a:rPr>
                        <m:t>=(       ,  ,  ) </m:t>
                      </m:r>
                    </m:oMath>
                  </m:oMathPara>
                </a14:m>
                <a:endParaRPr lang="en-US" sz="3600" dirty="0"/>
              </a:p>
            </p:txBody>
          </p:sp>
        </mc:Choice>
        <mc:Fallback xmlns="">
          <p:sp>
            <p:nvSpPr>
              <p:cNvPr id="71" name="TextBox 70"/>
              <p:cNvSpPr txBox="1">
                <a:spLocks noRot="1" noChangeAspect="1" noMove="1" noResize="1" noEditPoints="1" noAdjustHandles="1" noChangeArrowheads="1" noChangeShapeType="1" noTextEdit="1"/>
              </p:cNvSpPr>
              <p:nvPr/>
            </p:nvSpPr>
            <p:spPr>
              <a:xfrm>
                <a:off x="2223881" y="3721586"/>
                <a:ext cx="6085447" cy="646331"/>
              </a:xfrm>
              <a:prstGeom prst="rect">
                <a:avLst/>
              </a:prstGeom>
              <a:blipFill rotWithShape="0">
                <a:blip r:embed="rId13"/>
                <a:stretch>
                  <a:fillRect/>
                </a:stretch>
              </a:blipFill>
            </p:spPr>
            <p:txBody>
              <a:bodyPr/>
              <a:lstStyle/>
              <a:p>
                <a:r>
                  <a:rPr lang="en-US">
                    <a:noFill/>
                  </a:rPr>
                  <a:t> </a:t>
                </a:r>
              </a:p>
            </p:txBody>
          </p:sp>
        </mc:Fallback>
      </mc:AlternateContent>
      <p:sp>
        <p:nvSpPr>
          <p:cNvPr id="73" name="Oval 72"/>
          <p:cNvSpPr/>
          <p:nvPr/>
        </p:nvSpPr>
        <p:spPr>
          <a:xfrm>
            <a:off x="3032049" y="2847091"/>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4805777" y="2847091"/>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5" name="TextBox 74"/>
              <p:cNvSpPr txBox="1"/>
              <p:nvPr/>
            </p:nvSpPr>
            <p:spPr>
              <a:xfrm>
                <a:off x="5142371" y="3840730"/>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0.07</m:t>
                      </m:r>
                    </m:oMath>
                  </m:oMathPara>
                </a14:m>
                <a:endParaRPr lang="en-US" sz="2400" dirty="0"/>
              </a:p>
            </p:txBody>
          </p:sp>
        </mc:Choice>
        <mc:Fallback xmlns="">
          <p:sp>
            <p:nvSpPr>
              <p:cNvPr id="75" name="TextBox 74"/>
              <p:cNvSpPr txBox="1">
                <a:spLocks noRot="1" noChangeAspect="1" noMove="1" noResize="1" noEditPoints="1" noAdjustHandles="1" noChangeArrowheads="1" noChangeShapeType="1" noTextEdit="1"/>
              </p:cNvSpPr>
              <p:nvPr/>
            </p:nvSpPr>
            <p:spPr>
              <a:xfrm>
                <a:off x="5142371" y="3840730"/>
                <a:ext cx="561242" cy="461665"/>
              </a:xfrm>
              <a:prstGeom prst="rect">
                <a:avLst/>
              </a:prstGeom>
              <a:blipFill rotWithShape="0">
                <a:blip r:embed="rId14"/>
                <a:stretch>
                  <a:fillRect l="-3261" r="-369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p:cNvSpPr txBox="1"/>
              <p:nvPr/>
            </p:nvSpPr>
            <p:spPr>
              <a:xfrm>
                <a:off x="6151918" y="3840730"/>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0.19</m:t>
                      </m:r>
                    </m:oMath>
                  </m:oMathPara>
                </a14:m>
                <a:endParaRPr lang="en-US" sz="2400" dirty="0"/>
              </a:p>
            </p:txBody>
          </p:sp>
        </mc:Choice>
        <mc:Fallback xmlns="">
          <p:sp>
            <p:nvSpPr>
              <p:cNvPr id="76" name="TextBox 75"/>
              <p:cNvSpPr txBox="1">
                <a:spLocks noRot="1" noChangeAspect="1" noMove="1" noResize="1" noEditPoints="1" noAdjustHandles="1" noChangeArrowheads="1" noChangeShapeType="1" noTextEdit="1"/>
              </p:cNvSpPr>
              <p:nvPr/>
            </p:nvSpPr>
            <p:spPr>
              <a:xfrm>
                <a:off x="6151918" y="3840730"/>
                <a:ext cx="561242" cy="461665"/>
              </a:xfrm>
              <a:prstGeom prst="rect">
                <a:avLst/>
              </a:prstGeom>
              <a:blipFill rotWithShape="0">
                <a:blip r:embed="rId15"/>
                <a:stretch>
                  <a:fillRect l="-2174" r="-38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7149316" y="3840730"/>
                <a:ext cx="561242"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a:latin typeface="Cambria Math"/>
                        </a:rPr>
                        <m:t>0.20</m:t>
                      </m:r>
                    </m:oMath>
                  </m:oMathPara>
                </a14:m>
                <a:endParaRPr lang="en-US" sz="2400" dirty="0"/>
              </a:p>
            </p:txBody>
          </p:sp>
        </mc:Choice>
        <mc:Fallback xmlns="">
          <p:sp>
            <p:nvSpPr>
              <p:cNvPr id="77" name="TextBox 76"/>
              <p:cNvSpPr txBox="1">
                <a:spLocks noRot="1" noChangeAspect="1" noMove="1" noResize="1" noEditPoints="1" noAdjustHandles="1" noChangeArrowheads="1" noChangeShapeType="1" noTextEdit="1"/>
              </p:cNvSpPr>
              <p:nvPr/>
            </p:nvSpPr>
            <p:spPr>
              <a:xfrm>
                <a:off x="7149316" y="3840730"/>
                <a:ext cx="561242" cy="461665"/>
              </a:xfrm>
              <a:prstGeom prst="rect">
                <a:avLst/>
              </a:prstGeom>
              <a:blipFill rotWithShape="0">
                <a:blip r:embed="rId16"/>
                <a:stretch>
                  <a:fillRect l="-3261" r="-36957"/>
                </a:stretch>
              </a:blipFill>
            </p:spPr>
            <p:txBody>
              <a:bodyPr/>
              <a:lstStyle/>
              <a:p>
                <a:r>
                  <a:rPr lang="en-US">
                    <a:noFill/>
                  </a:rPr>
                  <a:t> </a:t>
                </a:r>
              </a:p>
            </p:txBody>
          </p:sp>
        </mc:Fallback>
      </mc:AlternateContent>
      <p:sp>
        <p:nvSpPr>
          <p:cNvPr id="44" name="Oval 43"/>
          <p:cNvSpPr/>
          <p:nvPr/>
        </p:nvSpPr>
        <p:spPr>
          <a:xfrm>
            <a:off x="7114587" y="2847091"/>
            <a:ext cx="762000" cy="4616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23</a:t>
            </a:fld>
            <a:endParaRPr lang="en-US"/>
          </a:p>
        </p:txBody>
      </p:sp>
      <p:grpSp>
        <p:nvGrpSpPr>
          <p:cNvPr id="29" name="Group 28"/>
          <p:cNvGrpSpPr/>
          <p:nvPr/>
        </p:nvGrpSpPr>
        <p:grpSpPr>
          <a:xfrm>
            <a:off x="3282190" y="2163320"/>
            <a:ext cx="4328525" cy="420213"/>
            <a:chOff x="-3094646" y="7432222"/>
            <a:chExt cx="4328525" cy="420213"/>
          </a:xfrm>
        </p:grpSpPr>
        <p:sp>
          <p:nvSpPr>
            <p:cNvPr id="30" name="TextBox 29"/>
            <p:cNvSpPr txBox="1"/>
            <p:nvPr/>
          </p:nvSpPr>
          <p:spPr>
            <a:xfrm>
              <a:off x="-3094646" y="7448748"/>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smtClean="0">
                  <a:solidFill>
                    <a:srgbClr val="00B050"/>
                  </a:solidFill>
                </a:rPr>
                <a:t>  </a:t>
              </a:r>
              <a:endParaRPr lang="en-US" sz="2000" dirty="0">
                <a:solidFill>
                  <a:srgbClr val="00B050"/>
                </a:solidFill>
              </a:endParaRPr>
            </a:p>
          </p:txBody>
        </p:sp>
        <p:sp>
          <p:nvSpPr>
            <p:cNvPr id="31" name="TextBox 30"/>
            <p:cNvSpPr txBox="1"/>
            <p:nvPr/>
          </p:nvSpPr>
          <p:spPr>
            <a:xfrm>
              <a:off x="-2280014" y="7452325"/>
              <a:ext cx="300082" cy="400110"/>
            </a:xfrm>
            <a:prstGeom prst="rect">
              <a:avLst/>
            </a:prstGeom>
            <a:gradFill flip="none" rotWithShape="1">
              <a:gsLst>
                <a:gs pos="0">
                  <a:schemeClr val="accent3">
                    <a:lumMod val="60000"/>
                    <a:lumOff val="40000"/>
                    <a:tint val="66000"/>
                    <a:satMod val="160000"/>
                  </a:schemeClr>
                </a:gs>
                <a:gs pos="50000">
                  <a:schemeClr val="accent3">
                    <a:lumMod val="60000"/>
                    <a:lumOff val="40000"/>
                    <a:tint val="44500"/>
                    <a:satMod val="160000"/>
                  </a:schemeClr>
                </a:gs>
                <a:gs pos="100000">
                  <a:schemeClr val="accent3">
                    <a:lumMod val="60000"/>
                    <a:lumOff val="40000"/>
                    <a:tint val="23500"/>
                    <a:satMod val="160000"/>
                  </a:schemeClr>
                </a:gs>
              </a:gsLst>
              <a:lin ang="2700000" scaled="1"/>
              <a:tileRect/>
            </a:gradFill>
            <a:ln w="38100">
              <a:solidFill>
                <a:srgbClr val="00B050"/>
              </a:solidFill>
            </a:ln>
          </p:spPr>
          <p:txBody>
            <a:bodyPr wrap="none" rtlCol="0">
              <a:spAutoFit/>
            </a:bodyPr>
            <a:lstStyle/>
            <a:p>
              <a:r>
                <a:rPr lang="en-US" sz="2000" dirty="0" smtClean="0">
                  <a:solidFill>
                    <a:srgbClr val="00B050"/>
                  </a:solidFill>
                </a:rPr>
                <a:t>  </a:t>
              </a:r>
              <a:endParaRPr lang="en-US" sz="2000" dirty="0">
                <a:solidFill>
                  <a:srgbClr val="00B050"/>
                </a:solidFill>
              </a:endParaRPr>
            </a:p>
          </p:txBody>
        </p:sp>
        <p:sp>
          <p:nvSpPr>
            <p:cNvPr id="32" name="TextBox 31"/>
            <p:cNvSpPr txBox="1"/>
            <p:nvPr/>
          </p:nvSpPr>
          <p:spPr>
            <a:xfrm>
              <a:off x="-1410313" y="7440059"/>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33" name="TextBox 32"/>
            <p:cNvSpPr txBox="1"/>
            <p:nvPr/>
          </p:nvSpPr>
          <p:spPr>
            <a:xfrm>
              <a:off x="-643103" y="7432222"/>
              <a:ext cx="297570" cy="400110"/>
            </a:xfrm>
            <a:prstGeom prst="rect">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2700000" scaled="1"/>
              <a:tileRect/>
            </a:gradFill>
            <a:ln w="38100">
              <a:solidFill>
                <a:schemeClr val="accent4"/>
              </a:solidFill>
            </a:ln>
          </p:spPr>
          <p:txBody>
            <a:bodyPr wrap="square" rtlCol="0">
              <a:spAutoFit/>
            </a:bodyPr>
            <a:lstStyle/>
            <a:p>
              <a:r>
                <a:rPr lang="en-US" sz="2000" dirty="0">
                  <a:solidFill>
                    <a:srgbClr val="7030A0"/>
                  </a:solidFill>
                </a:rPr>
                <a:t> </a:t>
              </a:r>
              <a:r>
                <a:rPr lang="en-US" sz="2000" dirty="0" smtClean="0">
                  <a:solidFill>
                    <a:srgbClr val="7030A0"/>
                  </a:solidFill>
                </a:rPr>
                <a:t>  </a:t>
              </a:r>
              <a:endParaRPr lang="en-US" sz="2000" dirty="0">
                <a:solidFill>
                  <a:srgbClr val="7030A0"/>
                </a:solidFill>
              </a:endParaRPr>
            </a:p>
          </p:txBody>
        </p:sp>
        <p:sp>
          <p:nvSpPr>
            <p:cNvPr id="34" name="TextBox 33"/>
            <p:cNvSpPr txBox="1"/>
            <p:nvPr/>
          </p:nvSpPr>
          <p:spPr>
            <a:xfrm>
              <a:off x="177398" y="7432563"/>
              <a:ext cx="300082" cy="400110"/>
            </a:xfrm>
            <a:prstGeom prst="rect">
              <a:avLst/>
            </a:prstGeom>
            <a:gradFill flip="none" rotWithShape="1">
              <a:gsLst>
                <a:gs pos="0">
                  <a:schemeClr val="accent5">
                    <a:lumMod val="40000"/>
                    <a:lumOff val="60000"/>
                    <a:shade val="30000"/>
                    <a:satMod val="115000"/>
                  </a:schemeClr>
                </a:gs>
                <a:gs pos="50000">
                  <a:schemeClr val="accent5">
                    <a:lumMod val="40000"/>
                    <a:lumOff val="60000"/>
                    <a:shade val="67500"/>
                    <a:satMod val="115000"/>
                  </a:schemeClr>
                </a:gs>
                <a:gs pos="100000">
                  <a:schemeClr val="accent5">
                    <a:lumMod val="40000"/>
                    <a:lumOff val="60000"/>
                    <a:shade val="100000"/>
                    <a:satMod val="115000"/>
                  </a:schemeClr>
                </a:gs>
              </a:gsLst>
              <a:lin ang="2700000" scaled="1"/>
              <a:tileRect/>
            </a:gradFill>
            <a:ln w="38100">
              <a:solidFill>
                <a:schemeClr val="accent5">
                  <a:lumMod val="60000"/>
                  <a:lumOff val="40000"/>
                </a:schemeClr>
              </a:solidFill>
            </a:ln>
          </p:spPr>
          <p:txBody>
            <a:bodyPr wrap="none" rtlCol="0">
              <a:spAutoFit/>
            </a:bodyPr>
            <a:lstStyle/>
            <a:p>
              <a:r>
                <a:rPr lang="en-US" sz="2000" dirty="0" smtClean="0">
                  <a:solidFill>
                    <a:srgbClr val="00B0F0"/>
                  </a:solidFill>
                </a:rPr>
                <a:t>  </a:t>
              </a:r>
              <a:endParaRPr lang="en-US" sz="2000" dirty="0">
                <a:solidFill>
                  <a:srgbClr val="00B0F0"/>
                </a:solidFill>
              </a:endParaRPr>
            </a:p>
          </p:txBody>
        </p:sp>
        <p:sp>
          <p:nvSpPr>
            <p:cNvPr id="35" name="TextBox 34"/>
            <p:cNvSpPr txBox="1"/>
            <p:nvPr/>
          </p:nvSpPr>
          <p:spPr>
            <a:xfrm>
              <a:off x="933797" y="7432222"/>
              <a:ext cx="300082" cy="400110"/>
            </a:xfrm>
            <a:prstGeom prst="rect">
              <a:avLst/>
            </a:prstGeom>
            <a:solidFill>
              <a:srgbClr val="FFFF00"/>
            </a:solidFill>
            <a:ln w="38100">
              <a:solidFill>
                <a:schemeClr val="accent6"/>
              </a:solidFill>
            </a:ln>
          </p:spPr>
          <p:txBody>
            <a:bodyPr wrap="none" rtlCol="0">
              <a:spAutoFit/>
            </a:bodyPr>
            <a:lstStyle/>
            <a:p>
              <a:r>
                <a:rPr lang="en-US" sz="2000" dirty="0" smtClean="0">
                  <a:solidFill>
                    <a:srgbClr val="FFC000"/>
                  </a:solidFill>
                </a:rPr>
                <a:t>  </a:t>
              </a:r>
              <a:endParaRPr lang="en-US" sz="2000" dirty="0">
                <a:solidFill>
                  <a:srgbClr val="FFC000"/>
                </a:solidFill>
              </a:endParaRPr>
            </a:p>
          </p:txBody>
        </p:sp>
      </p:grpSp>
      <p:grpSp>
        <p:nvGrpSpPr>
          <p:cNvPr id="6" name="Group 5"/>
          <p:cNvGrpSpPr/>
          <p:nvPr/>
        </p:nvGrpSpPr>
        <p:grpSpPr>
          <a:xfrm>
            <a:off x="2237862" y="4367917"/>
            <a:ext cx="9039738" cy="1320996"/>
            <a:chOff x="2172979" y="4317949"/>
            <a:chExt cx="9039738" cy="1320996"/>
          </a:xfrm>
        </p:grpSpPr>
        <mc:AlternateContent xmlns:mc="http://schemas.openxmlformats.org/markup-compatibility/2006" xmlns:a14="http://schemas.microsoft.com/office/drawing/2010/main">
          <mc:Choice Requires="a14">
            <p:sp>
              <p:nvSpPr>
                <p:cNvPr id="36" name="Content Placeholder 2"/>
                <p:cNvSpPr txBox="1">
                  <a:spLocks/>
                </p:cNvSpPr>
                <p:nvPr/>
              </p:nvSpPr>
              <p:spPr>
                <a:xfrm>
                  <a:off x="2172979" y="5085322"/>
                  <a:ext cx="9039738" cy="5536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t>Distinct sampler:  </a:t>
                  </a:r>
                  <a:r>
                    <a:rPr lang="en-US" sz="2400" dirty="0"/>
                    <a:t>T</a:t>
                  </a:r>
                  <a:r>
                    <a:rPr lang="en-US" sz="2400" dirty="0" smtClean="0"/>
                    <a:t>he keys with bottom-</a:t>
                  </a:r>
                  <a14:m>
                    <m:oMath xmlns:m="http://schemas.openxmlformats.org/officeDocument/2006/math">
                      <m:r>
                        <a:rPr lang="en-US" sz="2400" i="1" dirty="0" smtClean="0">
                          <a:latin typeface="Cambria Math" charset="0"/>
                        </a:rPr>
                        <m:t>𝑘</m:t>
                      </m:r>
                    </m:oMath>
                  </a14:m>
                  <a:r>
                    <a:rPr lang="en-US" sz="2400" dirty="0" smtClean="0"/>
                    <a:t> hash values</a:t>
                  </a:r>
                  <a:endParaRPr lang="en-US" sz="2400" dirty="0"/>
                </a:p>
              </p:txBody>
            </p:sp>
          </mc:Choice>
          <mc:Fallback xmlns="">
            <p:sp>
              <p:nvSpPr>
                <p:cNvPr id="36" name="Content Placeholder 2"/>
                <p:cNvSpPr txBox="1">
                  <a:spLocks noRot="1" noChangeAspect="1" noMove="1" noResize="1" noEditPoints="1" noAdjustHandles="1" noChangeArrowheads="1" noChangeShapeType="1" noTextEdit="1"/>
                </p:cNvSpPr>
                <p:nvPr/>
              </p:nvSpPr>
              <p:spPr>
                <a:xfrm>
                  <a:off x="2172979" y="5085322"/>
                  <a:ext cx="9039738" cy="553623"/>
                </a:xfrm>
                <a:prstGeom prst="rect">
                  <a:avLst/>
                </a:prstGeom>
                <a:blipFill rotWithShape="0">
                  <a:blip r:embed="rId17"/>
                  <a:stretch>
                    <a:fillRect l="-1011" t="-8791" b="-7692"/>
                  </a:stretch>
                </a:blipFill>
              </p:spPr>
              <p:txBody>
                <a:bodyPr/>
                <a:lstStyle/>
                <a:p>
                  <a:r>
                    <a:rPr lang="en-US">
                      <a:noFill/>
                    </a:rPr>
                    <a:t> </a:t>
                  </a:r>
                </a:p>
              </p:txBody>
            </p:sp>
          </mc:Fallback>
        </mc:AlternateContent>
        <p:sp>
          <p:nvSpPr>
            <p:cNvPr id="37" name="TextBox 36"/>
            <p:cNvSpPr txBox="1"/>
            <p:nvPr/>
          </p:nvSpPr>
          <p:spPr>
            <a:xfrm>
              <a:off x="5360204" y="4317949"/>
              <a:ext cx="300082" cy="40011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38100">
              <a:solidFill>
                <a:srgbClr val="FF0000"/>
              </a:solidFill>
            </a:ln>
          </p:spPr>
          <p:txBody>
            <a:bodyPr wrap="none" rtlCol="0">
              <a:spAutoFit/>
            </a:bodyPr>
            <a:lstStyle/>
            <a:p>
              <a:r>
                <a:rPr lang="en-US" sz="2000" smtClean="0">
                  <a:solidFill>
                    <a:srgbClr val="00B050"/>
                  </a:solidFill>
                </a:rPr>
                <a:t>  </a:t>
              </a:r>
              <a:endParaRPr lang="en-US" sz="2000" dirty="0">
                <a:solidFill>
                  <a:srgbClr val="00B050"/>
                </a:solidFill>
              </a:endParaRPr>
            </a:p>
          </p:txBody>
        </p:sp>
        <p:sp>
          <p:nvSpPr>
            <p:cNvPr id="38" name="TextBox 37"/>
            <p:cNvSpPr txBox="1"/>
            <p:nvPr/>
          </p:nvSpPr>
          <p:spPr>
            <a:xfrm>
              <a:off x="6455775" y="4317949"/>
              <a:ext cx="300082" cy="400110"/>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a:ln w="38100">
              <a:solidFill>
                <a:schemeClr val="tx2"/>
              </a:solidFill>
            </a:ln>
          </p:spPr>
          <p:txBody>
            <a:bodyPr wrap="none" rtlCol="0">
              <a:spAutoFit/>
            </a:bodyPr>
            <a:lstStyle/>
            <a:p>
              <a:r>
                <a:rPr lang="en-US" sz="2000" dirty="0" smtClean="0">
                  <a:solidFill>
                    <a:schemeClr val="tx2"/>
                  </a:solidFill>
                </a:rPr>
                <a:t>  </a:t>
              </a:r>
              <a:endParaRPr lang="en-US" sz="2000" dirty="0">
                <a:solidFill>
                  <a:schemeClr val="tx2"/>
                </a:solidFill>
              </a:endParaRPr>
            </a:p>
          </p:txBody>
        </p:sp>
        <p:sp>
          <p:nvSpPr>
            <p:cNvPr id="39" name="TextBox 38"/>
            <p:cNvSpPr txBox="1"/>
            <p:nvPr/>
          </p:nvSpPr>
          <p:spPr>
            <a:xfrm>
              <a:off x="7372801" y="4317949"/>
              <a:ext cx="300082" cy="400110"/>
            </a:xfrm>
            <a:prstGeom prst="rect">
              <a:avLst/>
            </a:prstGeom>
            <a:solidFill>
              <a:srgbClr val="FFFF00"/>
            </a:solidFill>
            <a:ln w="38100">
              <a:solidFill>
                <a:schemeClr val="accent6"/>
              </a:solidFill>
            </a:ln>
          </p:spPr>
          <p:txBody>
            <a:bodyPr wrap="none" rtlCol="0">
              <a:spAutoFit/>
            </a:bodyPr>
            <a:lstStyle/>
            <a:p>
              <a:r>
                <a:rPr lang="en-US" sz="2000" dirty="0" smtClean="0">
                  <a:solidFill>
                    <a:srgbClr val="FFC000"/>
                  </a:solidFill>
                </a:rPr>
                <a:t>  </a:t>
              </a:r>
              <a:endParaRPr lang="en-US" sz="2000" dirty="0">
                <a:solidFill>
                  <a:srgbClr val="FFC000"/>
                </a:solidFill>
              </a:endParaRPr>
            </a:p>
          </p:txBody>
        </p:sp>
      </p:grpSp>
    </p:spTree>
    <p:extLst>
      <p:ext uri="{BB962C8B-B14F-4D97-AF65-F5344CB8AC3E}">
        <p14:creationId xmlns:p14="http://schemas.microsoft.com/office/powerpoint/2010/main" val="42986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anim calcmode="lin" valueType="num">
                                      <p:cBhvr additive="base">
                                        <p:cTn id="15" dur="500" fill="hold"/>
                                        <p:tgtEl>
                                          <p:spTgt spid="52"/>
                                        </p:tgtEl>
                                        <p:attrNameLst>
                                          <p:attrName>ppt_x</p:attrName>
                                        </p:attrNameLst>
                                      </p:cBhvr>
                                      <p:tavLst>
                                        <p:tav tm="0">
                                          <p:val>
                                            <p:strVal val="#ppt_x"/>
                                          </p:val>
                                        </p:tav>
                                        <p:tav tm="100000">
                                          <p:val>
                                            <p:strVal val="#ppt_x"/>
                                          </p:val>
                                        </p:tav>
                                      </p:tavLst>
                                    </p:anim>
                                    <p:anim calcmode="lin" valueType="num">
                                      <p:cBhvr additive="base">
                                        <p:cTn id="16" dur="500" fill="hold"/>
                                        <p:tgtEl>
                                          <p:spTgt spid="5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ppt_x"/>
                                          </p:val>
                                        </p:tav>
                                        <p:tav tm="100000">
                                          <p:val>
                                            <p:strVal val="#ppt_x"/>
                                          </p:val>
                                        </p:tav>
                                      </p:tavLst>
                                    </p:anim>
                                    <p:anim calcmode="lin" valueType="num">
                                      <p:cBhvr additive="base">
                                        <p:cTn id="24" dur="500" fill="hold"/>
                                        <p:tgtEl>
                                          <p:spTgt spid="5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500" fill="hold"/>
                                        <p:tgtEl>
                                          <p:spTgt spid="55"/>
                                        </p:tgtEl>
                                        <p:attrNameLst>
                                          <p:attrName>ppt_x</p:attrName>
                                        </p:attrNameLst>
                                      </p:cBhvr>
                                      <p:tavLst>
                                        <p:tav tm="0">
                                          <p:val>
                                            <p:strVal val="#ppt_x"/>
                                          </p:val>
                                        </p:tav>
                                        <p:tav tm="100000">
                                          <p:val>
                                            <p:strVal val="#ppt_x"/>
                                          </p:val>
                                        </p:tav>
                                      </p:tavLst>
                                    </p:anim>
                                    <p:anim calcmode="lin" valueType="num">
                                      <p:cBhvr additive="base">
                                        <p:cTn id="28" dur="500" fill="hold"/>
                                        <p:tgtEl>
                                          <p:spTgt spid="5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 calcmode="lin" valueType="num">
                                      <p:cBhvr additive="base">
                                        <p:cTn id="31" dur="500" fill="hold"/>
                                        <p:tgtEl>
                                          <p:spTgt spid="56"/>
                                        </p:tgtEl>
                                        <p:attrNameLst>
                                          <p:attrName>ppt_x</p:attrName>
                                        </p:attrNameLst>
                                      </p:cBhvr>
                                      <p:tavLst>
                                        <p:tav tm="0">
                                          <p:val>
                                            <p:strVal val="#ppt_x"/>
                                          </p:val>
                                        </p:tav>
                                        <p:tav tm="100000">
                                          <p:val>
                                            <p:strVal val="#ppt_x"/>
                                          </p:val>
                                        </p:tav>
                                      </p:tavLst>
                                    </p:anim>
                                    <p:anim calcmode="lin" valueType="num">
                                      <p:cBhvr additive="base">
                                        <p:cTn id="3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barn(inVertical)">
                                      <p:cBhvr>
                                        <p:cTn id="41" dur="500"/>
                                        <p:tgtEl>
                                          <p:spTgt spid="7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3"/>
                                        </p:tgtEl>
                                        <p:attrNameLst>
                                          <p:attrName>style.visibility</p:attrName>
                                        </p:attrNameLst>
                                      </p:cBhvr>
                                      <p:to>
                                        <p:strVal val="visible"/>
                                      </p:to>
                                    </p:set>
                                    <p:animEffect transition="in" filter="barn(inVertical)">
                                      <p:cBhvr>
                                        <p:cTn id="50" dur="500"/>
                                        <p:tgtEl>
                                          <p:spTgt spid="73"/>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barn(inVertic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71" grpId="0"/>
      <p:bldP spid="73" grpId="0" animBg="1"/>
      <p:bldP spid="74" grpId="0" animBg="1"/>
      <p:bldP spid="75" grpId="0"/>
      <p:bldP spid="76" grpId="0"/>
      <p:bldP spid="77" grpId="0"/>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63698" y="228600"/>
                <a:ext cx="8839200" cy="1143000"/>
              </a:xfrm>
            </p:spPr>
            <p:txBody>
              <a:bodyPr>
                <a:normAutofit/>
              </a:bodyPr>
              <a:lstStyle/>
              <a:p>
                <a:r>
                  <a:rPr lang="en-US" dirty="0"/>
                  <a:t>Bottom-</a:t>
                </a:r>
                <a:r>
                  <a:rPr lang="en-US" dirty="0">
                    <a:solidFill>
                      <a:schemeClr val="tx2"/>
                    </a:solidFill>
                  </a:rPr>
                  <a:t> </a:t>
                </a:r>
                <a14:m>
                  <m:oMath xmlns:m="http://schemas.openxmlformats.org/officeDocument/2006/math">
                    <m:r>
                      <a:rPr lang="en-US" i="1" dirty="0">
                        <a:solidFill>
                          <a:schemeClr val="tx2"/>
                        </a:solidFill>
                        <a:latin typeface="Cambria Math" charset="0"/>
                      </a:rPr>
                      <m:t>𝑘</m:t>
                    </m:r>
                    <m:r>
                      <a:rPr lang="en-US" i="1" dirty="0">
                        <a:solidFill>
                          <a:schemeClr val="tx2"/>
                        </a:solidFill>
                        <a:latin typeface="Cambria Math" charset="0"/>
                      </a:rPr>
                      <m:t> </m:t>
                    </m:r>
                  </m:oMath>
                </a14:m>
                <a:r>
                  <a:rPr lang="en-US" dirty="0" err="1" smtClean="0"/>
                  <a:t>MinHash</a:t>
                </a:r>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63698" y="228600"/>
                <a:ext cx="8839200" cy="1143000"/>
              </a:xfrm>
              <a:blipFill rotWithShape="0">
                <a:blip r:embed="rId2"/>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1057478" y="3465018"/>
                <a:ext cx="9915322" cy="1744494"/>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Computation:  </a:t>
                </a:r>
              </a:p>
              <a:p>
                <a:pPr marL="0" indent="0">
                  <a:buNone/>
                </a:pPr>
                <a:r>
                  <a:rPr lang="en-US" dirty="0"/>
                  <a:t>The sketch </a:t>
                </a:r>
                <a14:m>
                  <m:oMath xmlns:m="http://schemas.openxmlformats.org/officeDocument/2006/math">
                    <m:sSub>
                      <m:sSubPr>
                        <m:ctrlPr>
                          <a:rPr lang="en-US" i="1">
                            <a:latin typeface="Cambria Math" charset="0"/>
                          </a:rPr>
                        </m:ctrlPr>
                      </m:sSubPr>
                      <m:e>
                        <m:r>
                          <a:rPr lang="en-US" i="1">
                            <a:latin typeface="Cambria Math"/>
                          </a:rPr>
                          <m:t>(</m:t>
                        </m:r>
                        <m:r>
                          <a:rPr lang="en-US" b="0" i="1" smtClean="0">
                            <a:latin typeface="Cambria Math" charset="0"/>
                          </a:rPr>
                          <m:t>𝑠</m:t>
                        </m:r>
                      </m:e>
                      <m:sub>
                        <m:r>
                          <a:rPr lang="en-US" i="1">
                            <a:latin typeface="Cambria Math"/>
                          </a:rPr>
                          <m:t>1</m:t>
                        </m:r>
                      </m:sub>
                    </m:sSub>
                    <m:r>
                      <a:rPr lang="en-US" i="1">
                        <a:latin typeface="Cambria Math"/>
                      </a:rPr>
                      <m:t>,…, </m:t>
                    </m:r>
                    <m:sSub>
                      <m:sSubPr>
                        <m:ctrlPr>
                          <a:rPr lang="en-US" i="1">
                            <a:latin typeface="Cambria Math" charset="0"/>
                          </a:rPr>
                        </m:ctrlPr>
                      </m:sSubPr>
                      <m:e>
                        <m:r>
                          <a:rPr lang="en-US" b="0" i="1" smtClean="0">
                            <a:latin typeface="Cambria Math" charset="0"/>
                          </a:rPr>
                          <m:t>𝑠</m:t>
                        </m:r>
                      </m:e>
                      <m:sub>
                        <m:r>
                          <a:rPr lang="en-US" i="1">
                            <a:latin typeface="Cambria Math"/>
                          </a:rPr>
                          <m:t>𝑘</m:t>
                        </m:r>
                      </m:sub>
                    </m:sSub>
                    <m:r>
                      <a:rPr lang="en-US" i="1">
                        <a:latin typeface="Cambria Math"/>
                      </a:rPr>
                      <m:t>)</m:t>
                    </m:r>
                  </m:oMath>
                </a14:m>
                <a:r>
                  <a:rPr lang="en-US" b="1" dirty="0"/>
                  <a:t> </a:t>
                </a:r>
                <a:r>
                  <a:rPr lang="en-US" dirty="0"/>
                  <a:t>is maintained as a </a:t>
                </a:r>
                <a:r>
                  <a:rPr lang="en-US" i="1" dirty="0">
                    <a:solidFill>
                      <a:srgbClr val="7030A0"/>
                    </a:solidFill>
                  </a:rPr>
                  <a:t>sorted list </a:t>
                </a:r>
                <a:r>
                  <a:rPr lang="en-US" dirty="0"/>
                  <a:t>or as a </a:t>
                </a:r>
                <a:r>
                  <a:rPr lang="en-US" i="1" dirty="0">
                    <a:solidFill>
                      <a:srgbClr val="7030A0"/>
                    </a:solidFill>
                  </a:rPr>
                  <a:t>priority queue</a:t>
                </a:r>
                <a:r>
                  <a:rPr lang="en-US" dirty="0"/>
                  <a:t>.</a:t>
                </a:r>
              </a:p>
              <a:p>
                <a:pPr>
                  <a:buFont typeface="Wingdings" panose="05000000000000000000" pitchFamily="2" charset="2"/>
                  <a:buChar char="§"/>
                </a:pPr>
                <a14:m>
                  <m:oMath xmlns:m="http://schemas.openxmlformats.org/officeDocument/2006/math">
                    <m:r>
                      <a:rPr lang="en-US" i="1" dirty="0">
                        <a:solidFill>
                          <a:schemeClr val="tx2"/>
                        </a:solidFill>
                        <a:latin typeface="Cambria Math"/>
                      </a:rPr>
                      <m:t>𝑂</m:t>
                    </m:r>
                    <m:r>
                      <a:rPr lang="en-US" i="1" dirty="0">
                        <a:solidFill>
                          <a:schemeClr val="tx2"/>
                        </a:solidFill>
                        <a:latin typeface="Cambria Math"/>
                      </a:rPr>
                      <m:t>(</m:t>
                    </m:r>
                    <m:r>
                      <m:rPr>
                        <m:sty m:val="p"/>
                      </m:rPr>
                      <a:rPr lang="en-US" b="0" i="1" dirty="0" smtClean="0">
                        <a:solidFill>
                          <a:schemeClr val="tx2"/>
                        </a:solidFill>
                        <a:latin typeface="Cambria Math" charset="0"/>
                      </a:rPr>
                      <m:t>log</m:t>
                    </m:r>
                    <m:r>
                      <a:rPr lang="en-US" b="0" i="1" dirty="0" smtClean="0">
                        <a:solidFill>
                          <a:schemeClr val="tx2"/>
                        </a:solidFill>
                        <a:latin typeface="Cambria Math" charset="0"/>
                      </a:rPr>
                      <m:t> </m:t>
                    </m:r>
                    <m:r>
                      <a:rPr lang="en-US" b="0" i="1" dirty="0" smtClean="0">
                        <a:solidFill>
                          <a:schemeClr val="tx2"/>
                        </a:solidFill>
                        <a:latin typeface="Cambria Math" charset="0"/>
                      </a:rPr>
                      <m:t>𝑘</m:t>
                    </m:r>
                    <m:r>
                      <a:rPr lang="en-US" i="1" dirty="0">
                        <a:solidFill>
                          <a:schemeClr val="tx2"/>
                        </a:solidFill>
                        <a:latin typeface="Cambria Math"/>
                      </a:rPr>
                      <m:t>) </m:t>
                    </m:r>
                  </m:oMath>
                </a14:m>
                <a:r>
                  <a:rPr lang="en-US" dirty="0"/>
                  <a:t> to </a:t>
                </a:r>
                <a:r>
                  <a:rPr lang="en-US" i="1" dirty="0">
                    <a:solidFill>
                      <a:schemeClr val="tx2"/>
                    </a:solidFill>
                  </a:rPr>
                  <a:t>test</a:t>
                </a:r>
                <a:r>
                  <a:rPr lang="en-US" dirty="0">
                    <a:solidFill>
                      <a:schemeClr val="tx2"/>
                    </a:solidFill>
                  </a:rPr>
                  <a:t> if an update is needed  </a:t>
                </a:r>
              </a:p>
              <a:p>
                <a:pPr>
                  <a:buFont typeface="Wingdings" panose="05000000000000000000" pitchFamily="2" charset="2"/>
                  <a:buChar char="§"/>
                </a:pPr>
                <a14:m>
                  <m:oMath xmlns:m="http://schemas.openxmlformats.org/officeDocument/2006/math">
                    <m:r>
                      <a:rPr lang="en-US" i="1" dirty="0">
                        <a:solidFill>
                          <a:schemeClr val="tx2"/>
                        </a:solidFill>
                        <a:latin typeface="Cambria Math"/>
                      </a:rPr>
                      <m:t>𝑂</m:t>
                    </m:r>
                    <m:r>
                      <a:rPr lang="en-US" i="1" dirty="0">
                        <a:solidFill>
                          <a:schemeClr val="tx2"/>
                        </a:solidFill>
                        <a:latin typeface="Cambria Math"/>
                      </a:rPr>
                      <m:t>(</m:t>
                    </m:r>
                    <m:r>
                      <a:rPr lang="en-US" i="1" dirty="0">
                        <a:solidFill>
                          <a:schemeClr val="tx2"/>
                        </a:solidFill>
                        <a:latin typeface="Cambria Math"/>
                      </a:rPr>
                      <m:t>𝑘</m:t>
                    </m:r>
                    <m:r>
                      <a:rPr lang="en-US" i="1" dirty="0">
                        <a:solidFill>
                          <a:schemeClr val="tx2"/>
                        </a:solidFill>
                        <a:latin typeface="Cambria Math"/>
                      </a:rPr>
                      <m:t>) </m:t>
                    </m:r>
                  </m:oMath>
                </a14:m>
                <a:r>
                  <a:rPr lang="en-US" dirty="0"/>
                  <a:t> to update a </a:t>
                </a:r>
                <a:r>
                  <a:rPr lang="en-US" dirty="0">
                    <a:solidFill>
                      <a:srgbClr val="7030A0"/>
                    </a:solidFill>
                  </a:rPr>
                  <a:t>sorted list</a:t>
                </a:r>
                <a:r>
                  <a:rPr lang="en-US" dirty="0"/>
                  <a:t>. </a:t>
                </a:r>
                <a14:m>
                  <m:oMath xmlns:m="http://schemas.openxmlformats.org/officeDocument/2006/math">
                    <m:r>
                      <a:rPr lang="en-US" i="1" dirty="0">
                        <a:solidFill>
                          <a:schemeClr val="tx2"/>
                        </a:solidFill>
                        <a:latin typeface="Cambria Math"/>
                      </a:rPr>
                      <m:t>𝑂</m:t>
                    </m:r>
                    <m:r>
                      <a:rPr lang="en-US" i="1" dirty="0">
                        <a:solidFill>
                          <a:schemeClr val="tx2"/>
                        </a:solidFill>
                        <a:latin typeface="Cambria Math"/>
                      </a:rPr>
                      <m:t>(</m:t>
                    </m:r>
                    <m:r>
                      <m:rPr>
                        <m:sty m:val="p"/>
                      </m:rPr>
                      <a:rPr lang="en-US" i="1" dirty="0">
                        <a:solidFill>
                          <a:schemeClr val="tx2"/>
                        </a:solidFill>
                        <a:latin typeface="Cambria Math"/>
                      </a:rPr>
                      <m:t>log</m:t>
                    </m:r>
                    <m:r>
                      <a:rPr lang="en-US" i="1" dirty="0">
                        <a:solidFill>
                          <a:schemeClr val="tx2"/>
                        </a:solidFill>
                        <a:latin typeface="Cambria Math"/>
                      </a:rPr>
                      <m:t> </m:t>
                    </m:r>
                    <m:r>
                      <a:rPr lang="en-US" i="1" dirty="0">
                        <a:solidFill>
                          <a:schemeClr val="tx2"/>
                        </a:solidFill>
                        <a:latin typeface="Cambria Math"/>
                      </a:rPr>
                      <m:t>𝑘</m:t>
                    </m:r>
                    <m:r>
                      <a:rPr lang="en-US" i="1" dirty="0">
                        <a:solidFill>
                          <a:schemeClr val="tx2"/>
                        </a:solidFill>
                        <a:latin typeface="Cambria Math"/>
                      </a:rPr>
                      <m:t>) </m:t>
                    </m:r>
                  </m:oMath>
                </a14:m>
                <a:r>
                  <a:rPr lang="en-US" dirty="0"/>
                  <a:t> to update a </a:t>
                </a:r>
                <a:r>
                  <a:rPr lang="en-US" dirty="0">
                    <a:solidFill>
                      <a:srgbClr val="7030A0"/>
                    </a:solidFill>
                  </a:rPr>
                  <a:t>priority queue</a:t>
                </a:r>
                <a:r>
                  <a:rPr lang="en-US" dirty="0"/>
                  <a:t>.</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057478" y="3465018"/>
                <a:ext cx="9915322" cy="1744494"/>
              </a:xfrm>
              <a:prstGeom prst="rect">
                <a:avLst/>
              </a:prstGeom>
              <a:blipFill rotWithShape="0">
                <a:blip r:embed="rId3"/>
                <a:stretch>
                  <a:fillRect l="-983" t="-6272" b="-247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156860" y="5321730"/>
                <a:ext cx="6884383" cy="830997"/>
              </a:xfrm>
              <a:prstGeom prst="rect">
                <a:avLst/>
              </a:prstGeom>
              <a:noFill/>
            </p:spPr>
            <p:txBody>
              <a:bodyPr wrap="square" rtlCol="0">
                <a:spAutoFit/>
              </a:bodyPr>
              <a:lstStyle/>
              <a:p>
                <a:r>
                  <a:rPr lang="en-US" sz="2400" dirty="0" smtClean="0">
                    <a:solidFill>
                      <a:srgbClr val="FF0000"/>
                    </a:solidFill>
                  </a:rPr>
                  <a:t>Different cost if sketch is modified or not! </a:t>
                </a:r>
              </a:p>
              <a:p>
                <a:r>
                  <a:rPr lang="en-US" sz="2400" dirty="0" smtClean="0">
                    <a:solidFill>
                      <a:srgbClr val="FF0000"/>
                    </a:solidFill>
                  </a:rPr>
                  <a:t>We </a:t>
                </a:r>
                <a:r>
                  <a:rPr lang="en-US" sz="2400" dirty="0">
                    <a:solidFill>
                      <a:srgbClr val="FF0000"/>
                    </a:solidFill>
                  </a:rPr>
                  <a:t>will see that  </a:t>
                </a:r>
                <a:r>
                  <a:rPr lang="en-US" sz="2400" dirty="0" smtClean="0">
                    <a:solidFill>
                      <a:srgbClr val="FF0000"/>
                    </a:solidFill>
                  </a:rPr>
                  <a:t>#modification </a:t>
                </a:r>
                <a14:m>
                  <m:oMath xmlns:m="http://schemas.openxmlformats.org/officeDocument/2006/math">
                    <m:r>
                      <a:rPr lang="en-US" sz="2400" i="1" dirty="0">
                        <a:solidFill>
                          <a:schemeClr val="tx2"/>
                        </a:solidFill>
                        <a:latin typeface="Cambria Math"/>
                      </a:rPr>
                      <m:t>≪</m:t>
                    </m:r>
                  </m:oMath>
                </a14:m>
                <a:r>
                  <a:rPr lang="en-US" sz="2400" dirty="0">
                    <a:solidFill>
                      <a:srgbClr val="FF0000"/>
                    </a:solidFill>
                  </a:rPr>
                  <a:t> #distinct elements </a:t>
                </a:r>
              </a:p>
            </p:txBody>
          </p:sp>
        </mc:Choice>
        <mc:Fallback xmlns="">
          <p:sp>
            <p:nvSpPr>
              <p:cNvPr id="8" name="TextBox 7"/>
              <p:cNvSpPr txBox="1">
                <a:spLocks noRot="1" noChangeAspect="1" noMove="1" noResize="1" noEditPoints="1" noAdjustHandles="1" noChangeArrowheads="1" noChangeShapeType="1" noTextEdit="1"/>
              </p:cNvSpPr>
              <p:nvPr/>
            </p:nvSpPr>
            <p:spPr>
              <a:xfrm>
                <a:off x="2156860" y="5321730"/>
                <a:ext cx="6884383" cy="830997"/>
              </a:xfrm>
              <a:prstGeom prst="rect">
                <a:avLst/>
              </a:prstGeom>
              <a:blipFill rotWithShape="0">
                <a:blip r:embed="rId4"/>
                <a:stretch>
                  <a:fillRect l="-1417" t="-5882" b="-16176"/>
                </a:stretch>
              </a:blipFill>
            </p:spPr>
            <p:txBody>
              <a:bodyPr/>
              <a:lstStyle/>
              <a:p>
                <a:r>
                  <a:rPr lang="en-US">
                    <a:noFill/>
                  </a:rPr>
                  <a:t> </a:t>
                </a:r>
              </a:p>
            </p:txBody>
          </p:sp>
        </mc:Fallback>
      </mc:AlternateContent>
      <p:sp>
        <p:nvSpPr>
          <p:cNvPr id="9" name="Right Arrow 8"/>
          <p:cNvSpPr/>
          <p:nvPr/>
        </p:nvSpPr>
        <p:spPr>
          <a:xfrm>
            <a:off x="1649843" y="5677626"/>
            <a:ext cx="489204"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24</a:t>
            </a:fld>
            <a:endParaRPr lang="en-US"/>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2438400" y="1231700"/>
                <a:ext cx="6984375" cy="838200"/>
              </a:xfrm>
              <a:prstGeom prst="rect">
                <a:avLst/>
              </a:prstGeom>
              <a:solidFill>
                <a:schemeClr val="accent1">
                  <a:lumMod val="20000"/>
                  <a:lumOff val="80000"/>
                </a:schemeClr>
              </a:solidFill>
              <a:ln>
                <a:no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Bottom-k sketch</a:t>
                </a:r>
                <a:r>
                  <a:rPr lang="en-US" b="1" dirty="0">
                    <a:solidFill>
                      <a:schemeClr val="tx2"/>
                    </a:solidFill>
                  </a:rPr>
                  <a:t>:  </a:t>
                </a:r>
                <a:r>
                  <a:rPr lang="en-US" dirty="0" smtClean="0">
                    <a:solidFill>
                      <a:srgbClr val="7030A0"/>
                    </a:solidFill>
                  </a:rPr>
                  <a:t>One </a:t>
                </a:r>
                <a:r>
                  <a:rPr lang="en-US" dirty="0">
                    <a:solidFill>
                      <a:srgbClr val="7030A0"/>
                    </a:solidFill>
                  </a:rPr>
                  <a:t>hash function</a:t>
                </a:r>
                <a:r>
                  <a:rPr lang="en-US" dirty="0">
                    <a:solidFill>
                      <a:schemeClr val="tx2"/>
                    </a:solidFill>
                  </a:rPr>
                  <a:t>: </a:t>
                </a:r>
                <a14:m>
                  <m:oMath xmlns:m="http://schemas.openxmlformats.org/officeDocument/2006/math">
                    <m:r>
                      <a:rPr lang="en-US" i="1">
                        <a:solidFill>
                          <a:schemeClr val="tx2"/>
                        </a:solidFill>
                        <a:latin typeface="Cambria Math"/>
                      </a:rPr>
                      <m:t>h</m:t>
                    </m:r>
                  </m:oMath>
                </a14:m>
                <a:r>
                  <a:rPr lang="en-US" dirty="0">
                    <a:solidFill>
                      <a:schemeClr val="tx2"/>
                    </a:solidFill>
                  </a:rPr>
                  <a:t> </a:t>
                </a:r>
              </a:p>
              <a:p>
                <a:pPr marL="0" indent="0">
                  <a:buNone/>
                </a:pPr>
                <a:r>
                  <a:rPr lang="en-US" dirty="0"/>
                  <a:t>Track the </a:t>
                </a:r>
                <a14:m>
                  <m:oMath xmlns:m="http://schemas.openxmlformats.org/officeDocument/2006/math">
                    <m:r>
                      <a:rPr lang="en-US" i="1">
                        <a:solidFill>
                          <a:schemeClr val="tx2"/>
                        </a:solidFill>
                        <a:latin typeface="Cambria Math"/>
                      </a:rPr>
                      <m:t>𝑘</m:t>
                    </m:r>
                  </m:oMath>
                </a14:m>
                <a:r>
                  <a:rPr lang="en-US" dirty="0"/>
                  <a:t>  smallest values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1</m:t>
                        </m:r>
                      </m:sub>
                    </m:sSub>
                    <m:r>
                      <a:rPr lang="en-US" b="0" i="1" smtClean="0">
                        <a:solidFill>
                          <a:schemeClr val="tx2"/>
                        </a:solidFill>
                        <a:latin typeface="Cambria Math" charset="0"/>
                      </a:rPr>
                      <m:t>&lt;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b="0" i="1" smtClean="0">
                        <a:solidFill>
                          <a:schemeClr val="tx2"/>
                        </a:solidFill>
                        <a:latin typeface="Cambria Math" charset="0"/>
                      </a:rPr>
                      <m:t>&lt;⋯&lt;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𝑘</m:t>
                        </m:r>
                      </m:sub>
                    </m:sSub>
                  </m:oMath>
                </a14:m>
                <a:r>
                  <a:rPr lang="en-US" dirty="0"/>
                  <a:t> </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2438400" y="1231700"/>
                <a:ext cx="6984375" cy="838200"/>
              </a:xfrm>
              <a:prstGeom prst="rect">
                <a:avLst/>
              </a:prstGeom>
              <a:blipFill rotWithShape="0">
                <a:blip r:embed="rId5"/>
                <a:stretch>
                  <a:fillRect l="-1658" t="-15217" b="-1956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1172026" y="2232055"/>
                <a:ext cx="9800774" cy="1120745"/>
              </a:xfrm>
              <a:prstGeom prst="rect">
                <a:avLst/>
              </a:prstGeom>
              <a:solidFill>
                <a:schemeClr val="accent1">
                  <a:lumMod val="20000"/>
                  <a:lumOff val="80000"/>
                </a:schemeClr>
              </a:solidFill>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u="sng" dirty="0" smtClean="0"/>
                  <a:t>Processing element </a:t>
                </a:r>
                <a:r>
                  <a:rPr lang="en-US" dirty="0" smtClean="0"/>
                  <a:t>with key </a:t>
                </a:r>
                <a14:m>
                  <m:oMath xmlns:m="http://schemas.openxmlformats.org/officeDocument/2006/math">
                    <m:r>
                      <a:rPr lang="en-US" i="1" dirty="0">
                        <a:solidFill>
                          <a:schemeClr val="tx2"/>
                        </a:solidFill>
                        <a:latin typeface="Cambria Math"/>
                      </a:rPr>
                      <m:t>𝑥</m:t>
                    </m:r>
                    <m:r>
                      <a:rPr lang="en-US" i="1" dirty="0">
                        <a:solidFill>
                          <a:schemeClr val="tx2"/>
                        </a:solidFill>
                        <a:latin typeface="Cambria Math"/>
                      </a:rPr>
                      <m:t> </m:t>
                    </m:r>
                  </m:oMath>
                </a14:m>
                <a:r>
                  <a:rPr lang="en-US" dirty="0" smtClean="0"/>
                  <a:t>:</a:t>
                </a:r>
              </a:p>
              <a:p>
                <a:pPr marL="0" indent="0">
                  <a:buNone/>
                </a:pPr>
                <a:r>
                  <a:rPr lang="en-US" b="1" dirty="0"/>
                  <a:t>If</a:t>
                </a:r>
                <a:r>
                  <a:rPr lang="en-US" dirty="0"/>
                  <a:t> </a:t>
                </a:r>
                <a14:m>
                  <m:oMath xmlns:m="http://schemas.openxmlformats.org/officeDocument/2006/math">
                    <m:r>
                      <a:rPr lang="en-US" i="1" dirty="0">
                        <a:solidFill>
                          <a:schemeClr val="tx2"/>
                        </a:solidFill>
                        <a:latin typeface="Cambria Math"/>
                      </a:rPr>
                      <m:t>h</m:t>
                    </m:r>
                    <m:d>
                      <m:dPr>
                        <m:ctrlPr>
                          <a:rPr lang="en-US" i="1" dirty="0">
                            <a:solidFill>
                              <a:schemeClr val="tx2"/>
                            </a:solidFill>
                            <a:latin typeface="Cambria Math" charset="0"/>
                          </a:rPr>
                        </m:ctrlPr>
                      </m:dPr>
                      <m:e>
                        <m:r>
                          <a:rPr lang="en-US" i="1" dirty="0">
                            <a:solidFill>
                              <a:schemeClr val="tx2"/>
                            </a:solidFill>
                            <a:latin typeface="Cambria Math"/>
                          </a:rPr>
                          <m:t>𝑥</m:t>
                        </m:r>
                      </m:e>
                    </m:d>
                    <m:r>
                      <a:rPr lang="en-US" dirty="0">
                        <a:solidFill>
                          <a:schemeClr val="tx2"/>
                        </a:solidFill>
                        <a:latin typeface="Cambria Math"/>
                      </a:rPr>
                      <m:t>&lt;</m:t>
                    </m:r>
                    <m:sSub>
                      <m:sSubPr>
                        <m:ctrlPr>
                          <a:rPr lang="en-US" i="1" dirty="0">
                            <a:solidFill>
                              <a:schemeClr val="tx2"/>
                            </a:solidFill>
                            <a:latin typeface="Cambria Math" charset="0"/>
                          </a:rPr>
                        </m:ctrlPr>
                      </m:sSubPr>
                      <m:e>
                        <m:r>
                          <m:rPr>
                            <m:sty m:val="p"/>
                          </m:rPr>
                          <a:rPr lang="en-US" dirty="0">
                            <a:solidFill>
                              <a:schemeClr val="tx2"/>
                            </a:solidFill>
                            <a:latin typeface="Cambria Math" charset="0"/>
                          </a:rPr>
                          <m:t>s</m:t>
                        </m:r>
                      </m:e>
                      <m:sub>
                        <m:r>
                          <a:rPr lang="en-US" i="1" dirty="0">
                            <a:solidFill>
                              <a:schemeClr val="tx2"/>
                            </a:solidFill>
                            <a:latin typeface="Cambria Math" charset="0"/>
                          </a:rPr>
                          <m:t>𝑘</m:t>
                        </m:r>
                      </m:sub>
                    </m:sSub>
                  </m:oMath>
                </a14:m>
                <a:r>
                  <a:rPr lang="en-US" dirty="0" smtClean="0"/>
                  <a:t> and </a:t>
                </a:r>
                <a14:m>
                  <m:oMath xmlns:m="http://schemas.openxmlformats.org/officeDocument/2006/math">
                    <m:r>
                      <a:rPr lang="en-US" i="1" dirty="0">
                        <a:solidFill>
                          <a:schemeClr val="tx2"/>
                        </a:solidFill>
                        <a:latin typeface="Cambria Math"/>
                      </a:rPr>
                      <m:t>h</m:t>
                    </m:r>
                    <m:d>
                      <m:dPr>
                        <m:ctrlPr>
                          <a:rPr lang="en-US" i="1" dirty="0">
                            <a:solidFill>
                              <a:schemeClr val="tx2"/>
                            </a:solidFill>
                            <a:latin typeface="Cambria Math" charset="0"/>
                          </a:rPr>
                        </m:ctrlPr>
                      </m:dPr>
                      <m:e>
                        <m:r>
                          <a:rPr lang="en-US" i="1" dirty="0">
                            <a:solidFill>
                              <a:schemeClr val="tx2"/>
                            </a:solidFill>
                            <a:latin typeface="Cambria Math"/>
                          </a:rPr>
                          <m:t>𝑥</m:t>
                        </m:r>
                      </m:e>
                    </m:d>
                    <m:r>
                      <a:rPr lang="en-US" i="1" dirty="0">
                        <a:solidFill>
                          <a:schemeClr val="tx2"/>
                        </a:solidFill>
                        <a:latin typeface="Cambria Math" charset="0"/>
                        <a:ea typeface="Cambria Math" charset="0"/>
                        <a:cs typeface="Cambria Math" charset="0"/>
                      </a:rPr>
                      <m:t>∉</m:t>
                    </m:r>
                    <m:r>
                      <m:rPr>
                        <m:lit/>
                      </m:rPr>
                      <a:rPr lang="en-US" b="0" i="1" dirty="0" smtClean="0">
                        <a:solidFill>
                          <a:schemeClr val="tx2"/>
                        </a:solidFill>
                        <a:latin typeface="Cambria Math" charset="0"/>
                        <a:ea typeface="Cambria Math" charset="0"/>
                        <a:cs typeface="Cambria Math" charset="0"/>
                      </a:rPr>
                      <m:t>{</m:t>
                    </m:r>
                    <m:sSub>
                      <m:sSubPr>
                        <m:ctrlPr>
                          <a:rPr lang="en-US" b="0" i="1" dirty="0" smtClean="0">
                            <a:solidFill>
                              <a:schemeClr val="tx2"/>
                            </a:solidFill>
                            <a:latin typeface="Cambria Math" charset="0"/>
                            <a:ea typeface="Cambria Math" charset="0"/>
                            <a:cs typeface="Cambria Math" charset="0"/>
                          </a:rPr>
                        </m:ctrlPr>
                      </m:sSubPr>
                      <m:e>
                        <m:r>
                          <a:rPr lang="en-US" b="0" i="1" dirty="0" smtClean="0">
                            <a:solidFill>
                              <a:schemeClr val="tx2"/>
                            </a:solidFill>
                            <a:latin typeface="Cambria Math" charset="0"/>
                            <a:ea typeface="Cambria Math" charset="0"/>
                            <a:cs typeface="Cambria Math" charset="0"/>
                          </a:rPr>
                          <m:t>𝑠</m:t>
                        </m:r>
                      </m:e>
                      <m:sub>
                        <m:r>
                          <a:rPr lang="en-US" b="0" i="1" dirty="0" smtClean="0">
                            <a:solidFill>
                              <a:schemeClr val="tx2"/>
                            </a:solidFill>
                            <a:latin typeface="Cambria Math" charset="0"/>
                            <a:ea typeface="Cambria Math" charset="0"/>
                            <a:cs typeface="Cambria Math" charset="0"/>
                          </a:rPr>
                          <m:t>1</m:t>
                        </m:r>
                      </m:sub>
                    </m:sSub>
                    <m:r>
                      <a:rPr lang="en-US" b="0" i="1" dirty="0" smtClean="0">
                        <a:solidFill>
                          <a:schemeClr val="tx2"/>
                        </a:solidFill>
                        <a:latin typeface="Cambria Math" charset="0"/>
                        <a:ea typeface="Cambria Math" charset="0"/>
                        <a:cs typeface="Cambria Math" charset="0"/>
                      </a:rPr>
                      <m:t>,…,</m:t>
                    </m:r>
                    <m:sSub>
                      <m:sSubPr>
                        <m:ctrlPr>
                          <a:rPr lang="en-US" b="0" i="1" dirty="0" smtClean="0">
                            <a:solidFill>
                              <a:schemeClr val="tx2"/>
                            </a:solidFill>
                            <a:latin typeface="Cambria Math" charset="0"/>
                            <a:ea typeface="Cambria Math" charset="0"/>
                            <a:cs typeface="Cambria Math" charset="0"/>
                          </a:rPr>
                        </m:ctrlPr>
                      </m:sSubPr>
                      <m:e>
                        <m:r>
                          <a:rPr lang="en-US" b="0" i="1" dirty="0" smtClean="0">
                            <a:solidFill>
                              <a:schemeClr val="tx2"/>
                            </a:solidFill>
                            <a:latin typeface="Cambria Math" charset="0"/>
                            <a:ea typeface="Cambria Math" charset="0"/>
                            <a:cs typeface="Cambria Math" charset="0"/>
                          </a:rPr>
                          <m:t>𝑠</m:t>
                        </m:r>
                      </m:e>
                      <m:sub>
                        <m:r>
                          <a:rPr lang="en-US" b="0" i="1" dirty="0" smtClean="0">
                            <a:solidFill>
                              <a:schemeClr val="tx2"/>
                            </a:solidFill>
                            <a:latin typeface="Cambria Math" charset="0"/>
                            <a:ea typeface="Cambria Math" charset="0"/>
                            <a:cs typeface="Cambria Math" charset="0"/>
                          </a:rPr>
                          <m:t>𝑘</m:t>
                        </m:r>
                      </m:sub>
                    </m:sSub>
                    <m:r>
                      <m:rPr>
                        <m:lit/>
                      </m:rPr>
                      <a:rPr lang="en-US" b="0" i="1" dirty="0" smtClean="0">
                        <a:solidFill>
                          <a:schemeClr val="tx2"/>
                        </a:solidFill>
                        <a:latin typeface="Cambria Math" charset="0"/>
                        <a:ea typeface="Cambria Math" charset="0"/>
                        <a:cs typeface="Cambria Math" charset="0"/>
                      </a:rPr>
                      <m:t>}</m:t>
                    </m:r>
                  </m:oMath>
                </a14:m>
                <a:r>
                  <a:rPr lang="en-US" dirty="0" smtClean="0"/>
                  <a:t>:   </a:t>
                </a:r>
                <a14:m>
                  <m:oMath xmlns:m="http://schemas.openxmlformats.org/officeDocument/2006/math">
                    <m:r>
                      <a:rPr lang="en-US" i="1" dirty="0">
                        <a:solidFill>
                          <a:schemeClr val="tx2"/>
                        </a:solidFill>
                        <a:latin typeface="Cambria Math"/>
                      </a:rPr>
                      <m:t>(</m:t>
                    </m:r>
                    <m:sSub>
                      <m:sSubPr>
                        <m:ctrlPr>
                          <a:rPr lang="en-US" i="1" dirty="0">
                            <a:solidFill>
                              <a:schemeClr val="tx2"/>
                            </a:solidFill>
                            <a:latin typeface="Cambria Math" charset="0"/>
                          </a:rPr>
                        </m:ctrlPr>
                      </m:sSubPr>
                      <m:e>
                        <m:r>
                          <a:rPr lang="en-US" i="1" dirty="0">
                            <a:solidFill>
                              <a:schemeClr val="tx2"/>
                            </a:solidFill>
                            <a:latin typeface="Cambria Math" charset="0"/>
                          </a:rPr>
                          <m:t>𝑠</m:t>
                        </m:r>
                      </m:e>
                      <m:sub>
                        <m:r>
                          <a:rPr lang="en-US" i="1" dirty="0">
                            <a:solidFill>
                              <a:schemeClr val="tx2"/>
                            </a:solidFill>
                            <a:latin typeface="Cambria Math"/>
                          </a:rPr>
                          <m:t>1</m:t>
                        </m:r>
                      </m:sub>
                    </m:sSub>
                    <m:r>
                      <a:rPr lang="en-US" i="1" dirty="0">
                        <a:solidFill>
                          <a:schemeClr val="tx2"/>
                        </a:solidFill>
                        <a:latin typeface="Cambria Math"/>
                      </a:rPr>
                      <m:t>,…,</m:t>
                    </m:r>
                    <m:sSub>
                      <m:sSubPr>
                        <m:ctrlPr>
                          <a:rPr lang="en-US" i="1" dirty="0">
                            <a:solidFill>
                              <a:schemeClr val="tx2"/>
                            </a:solidFill>
                            <a:latin typeface="Cambria Math" charset="0"/>
                          </a:rPr>
                        </m:ctrlPr>
                      </m:sSubPr>
                      <m:e>
                        <m:r>
                          <a:rPr lang="en-US" i="1" dirty="0">
                            <a:solidFill>
                              <a:schemeClr val="tx2"/>
                            </a:solidFill>
                            <a:latin typeface="Cambria Math" charset="0"/>
                          </a:rPr>
                          <m:t>𝑠</m:t>
                        </m:r>
                      </m:e>
                      <m:sub>
                        <m:r>
                          <a:rPr lang="en-US" i="1" dirty="0">
                            <a:solidFill>
                              <a:schemeClr val="tx2"/>
                            </a:solidFill>
                            <a:latin typeface="Cambria Math"/>
                          </a:rPr>
                          <m:t>𝑘</m:t>
                        </m:r>
                      </m:sub>
                    </m:sSub>
                    <m:r>
                      <a:rPr lang="en-US" i="1" dirty="0">
                        <a:solidFill>
                          <a:schemeClr val="tx2"/>
                        </a:solidFill>
                        <a:latin typeface="Cambria Math"/>
                      </a:rPr>
                      <m:t>)←</m:t>
                    </m:r>
                    <m:r>
                      <m:rPr>
                        <m:sty m:val="p"/>
                      </m:rPr>
                      <a:rPr lang="en-US" dirty="0">
                        <a:solidFill>
                          <a:schemeClr val="tx2"/>
                        </a:solidFill>
                        <a:latin typeface="Cambria Math"/>
                      </a:rPr>
                      <m:t>sort</m:t>
                    </m:r>
                    <m:sSub>
                      <m:sSubPr>
                        <m:ctrlPr>
                          <a:rPr lang="en-US" i="1">
                            <a:solidFill>
                              <a:schemeClr val="tx2"/>
                            </a:solidFill>
                            <a:latin typeface="Cambria Math" charset="0"/>
                          </a:rPr>
                        </m:ctrlPr>
                      </m:sSubPr>
                      <m:e>
                        <m:r>
                          <a:rPr lang="en-US" i="1">
                            <a:solidFill>
                              <a:schemeClr val="tx2"/>
                            </a:solidFill>
                            <a:latin typeface="Cambria Math"/>
                          </a:rPr>
                          <m:t>{</m:t>
                        </m:r>
                        <m:r>
                          <a:rPr lang="en-US" i="1">
                            <a:solidFill>
                              <a:schemeClr val="tx2"/>
                            </a:solidFill>
                            <a:latin typeface="Cambria Math" charset="0"/>
                          </a:rPr>
                          <m:t>𝑠</m:t>
                        </m:r>
                      </m:e>
                      <m:sub>
                        <m:r>
                          <a:rPr lang="en-US" i="1">
                            <a:solidFill>
                              <a:schemeClr val="tx2"/>
                            </a:solidFill>
                            <a:latin typeface="Cambria Math"/>
                          </a:rPr>
                          <m:t>1</m:t>
                        </m:r>
                      </m:sub>
                    </m:sSub>
                    <m:r>
                      <a:rPr lang="en-US" i="1">
                        <a:solidFill>
                          <a:schemeClr val="tx2"/>
                        </a:solidFill>
                        <a:latin typeface="Cambria Math"/>
                      </a:rPr>
                      <m:t>,…, </m:t>
                    </m:r>
                    <m:sSub>
                      <m:sSubPr>
                        <m:ctrlPr>
                          <a:rPr lang="en-US" i="1">
                            <a:solidFill>
                              <a:schemeClr val="tx2"/>
                            </a:solidFill>
                            <a:latin typeface="Cambria Math" charset="0"/>
                          </a:rPr>
                        </m:ctrlPr>
                      </m:sSubPr>
                      <m:e>
                        <m:r>
                          <a:rPr lang="en-US" i="1">
                            <a:solidFill>
                              <a:schemeClr val="tx2"/>
                            </a:solidFill>
                            <a:latin typeface="Cambria Math" charset="0"/>
                          </a:rPr>
                          <m:t>𝑠</m:t>
                        </m:r>
                      </m:e>
                      <m:sub>
                        <m:r>
                          <a:rPr lang="en-US" i="1">
                            <a:solidFill>
                              <a:schemeClr val="tx2"/>
                            </a:solidFill>
                            <a:latin typeface="Cambria Math"/>
                          </a:rPr>
                          <m:t>𝑘</m:t>
                        </m:r>
                        <m:r>
                          <a:rPr lang="en-US" i="1">
                            <a:solidFill>
                              <a:schemeClr val="tx2"/>
                            </a:solidFill>
                            <a:latin typeface="Cambria Math"/>
                          </a:rPr>
                          <m:t>−1</m:t>
                        </m:r>
                      </m:sub>
                    </m:sSub>
                    <m:r>
                      <a:rPr lang="en-US" i="1">
                        <a:solidFill>
                          <a:schemeClr val="tx2"/>
                        </a:solidFill>
                        <a:latin typeface="Cambria Math"/>
                      </a:rPr>
                      <m:t>,</m:t>
                    </m:r>
                    <m:r>
                      <a:rPr lang="en-US" i="1">
                        <a:solidFill>
                          <a:schemeClr val="tx2"/>
                        </a:solidFill>
                        <a:latin typeface="Cambria Math"/>
                      </a:rPr>
                      <m:t>h</m:t>
                    </m:r>
                    <m:r>
                      <a:rPr lang="en-US" i="1">
                        <a:solidFill>
                          <a:schemeClr val="tx2"/>
                        </a:solidFill>
                        <a:latin typeface="Cambria Math"/>
                      </a:rPr>
                      <m:t>(</m:t>
                    </m:r>
                    <m:r>
                      <a:rPr lang="en-US" i="1">
                        <a:solidFill>
                          <a:schemeClr val="tx2"/>
                        </a:solidFill>
                        <a:latin typeface="Cambria Math"/>
                      </a:rPr>
                      <m:t>𝑥</m:t>
                    </m:r>
                    <m:r>
                      <a:rPr lang="en-US" i="1">
                        <a:solidFill>
                          <a:schemeClr val="tx2"/>
                        </a:solidFill>
                        <a:latin typeface="Cambria Math"/>
                      </a:rPr>
                      <m:t>)}</m:t>
                    </m:r>
                  </m:oMath>
                </a14:m>
                <a:r>
                  <a:rPr lang="en-US" dirty="0"/>
                  <a:t> </a:t>
                </a:r>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1172026" y="2232055"/>
                <a:ext cx="9800774" cy="1120745"/>
              </a:xfrm>
              <a:prstGeom prst="rect">
                <a:avLst/>
              </a:prstGeom>
              <a:blipFill rotWithShape="0">
                <a:blip r:embed="rId6"/>
                <a:stretch>
                  <a:fillRect l="-995" t="-50543" r="-560"/>
                </a:stretch>
              </a:blipFill>
            </p:spPr>
            <p:txBody>
              <a:bodyPr/>
              <a:lstStyle/>
              <a:p>
                <a:r>
                  <a:rPr lang="en-US">
                    <a:noFill/>
                  </a:rPr>
                  <a:t> </a:t>
                </a:r>
              </a:p>
            </p:txBody>
          </p:sp>
        </mc:Fallback>
      </mc:AlternateContent>
    </p:spTree>
    <p:extLst>
      <p:ext uri="{BB962C8B-B14F-4D97-AF65-F5344CB8AC3E}">
        <p14:creationId xmlns:p14="http://schemas.microsoft.com/office/powerpoint/2010/main" val="3926397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5100"/>
            <a:ext cx="9410699" cy="1143000"/>
          </a:xfrm>
        </p:spPr>
        <p:txBody>
          <a:bodyPr>
            <a:normAutofit fontScale="90000"/>
          </a:bodyPr>
          <a:lstStyle/>
          <a:p>
            <a:r>
              <a:rPr lang="en-US" dirty="0" err="1" smtClean="0"/>
              <a:t>MinHash</a:t>
            </a:r>
            <a:r>
              <a:rPr lang="en-US" dirty="0" smtClean="0"/>
              <a:t> Sketches: Number of modifications</a:t>
            </a:r>
            <a:endParaRPr lang="en-US" dirty="0"/>
          </a:p>
        </p:txBody>
      </p:sp>
      <mc:AlternateContent xmlns:mc="http://schemas.openxmlformats.org/markup-compatibility/2006" xmlns:a14="http://schemas.microsoft.com/office/drawing/2010/main">
        <mc:Choice Requires="a14">
          <p:sp>
            <p:nvSpPr>
              <p:cNvPr id="21" name="Content Placeholder 2"/>
              <p:cNvSpPr txBox="1">
                <a:spLocks/>
              </p:cNvSpPr>
              <p:nvPr/>
            </p:nvSpPr>
            <p:spPr>
              <a:xfrm>
                <a:off x="1847851" y="1143550"/>
                <a:ext cx="8572498" cy="945231"/>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smtClean="0">
                    <a:solidFill>
                      <a:srgbClr val="7030A0"/>
                    </a:solidFill>
                  </a:rPr>
                  <a:t>Lemma</a:t>
                </a:r>
                <a:r>
                  <a:rPr lang="en-US" sz="2800" b="1" dirty="0" smtClean="0">
                    <a:solidFill>
                      <a:srgbClr val="7030A0"/>
                    </a:solidFill>
                  </a:rPr>
                  <a:t>: </a:t>
                </a:r>
                <a:r>
                  <a:rPr lang="en-US" sz="2800" dirty="0"/>
                  <a:t>The expected number of </a:t>
                </a:r>
                <a:r>
                  <a:rPr lang="en-US" sz="2800" dirty="0" smtClean="0"/>
                  <a:t>updates that modified the </a:t>
                </a:r>
                <a:r>
                  <a:rPr lang="en-US" sz="2800" dirty="0" err="1" smtClean="0"/>
                  <a:t>MinHash</a:t>
                </a:r>
                <a:r>
                  <a:rPr lang="en-US" sz="2800" dirty="0" smtClean="0"/>
                  <a:t> </a:t>
                </a:r>
                <a:r>
                  <a:rPr lang="en-US" sz="2800" dirty="0"/>
                  <a:t>sketch is </a:t>
                </a:r>
                <a14:m>
                  <m:oMath xmlns:m="http://schemas.openxmlformats.org/officeDocument/2006/math">
                    <m:r>
                      <m:rPr>
                        <m:sty m:val="p"/>
                      </m:rPr>
                      <a:rPr lang="en-US" sz="2800" i="1">
                        <a:solidFill>
                          <a:schemeClr val="tx2"/>
                        </a:solidFill>
                        <a:latin typeface="Cambria Math"/>
                      </a:rPr>
                      <m:t>O</m:t>
                    </m:r>
                    <m:r>
                      <a:rPr lang="en-US" sz="2800" i="1">
                        <a:solidFill>
                          <a:schemeClr val="tx2"/>
                        </a:solidFill>
                        <a:latin typeface="Cambria Math"/>
                      </a:rPr>
                      <m:t>(</m:t>
                    </m:r>
                    <m:r>
                      <a:rPr lang="en-US" sz="2800" i="1">
                        <a:solidFill>
                          <a:schemeClr val="tx2"/>
                        </a:solidFill>
                        <a:latin typeface="Cambria Math"/>
                      </a:rPr>
                      <m:t>𝑘</m:t>
                    </m:r>
                    <m:r>
                      <a:rPr lang="en-US" sz="2800" i="1">
                        <a:solidFill>
                          <a:schemeClr val="tx2"/>
                        </a:solidFill>
                        <a:latin typeface="Cambria Math"/>
                      </a:rPr>
                      <m:t> </m:t>
                    </m:r>
                    <m:r>
                      <m:rPr>
                        <m:sty m:val="p"/>
                      </m:rPr>
                      <a:rPr lang="en-US" sz="2800" i="1">
                        <a:solidFill>
                          <a:schemeClr val="tx2"/>
                        </a:solidFill>
                        <a:latin typeface="Cambria Math"/>
                      </a:rPr>
                      <m:t>ln</m:t>
                    </m:r>
                    <m:r>
                      <a:rPr lang="en-US" sz="2800" i="1">
                        <a:solidFill>
                          <a:schemeClr val="tx2"/>
                        </a:solidFill>
                        <a:latin typeface="Cambria Math"/>
                      </a:rPr>
                      <m:t> </m:t>
                    </m:r>
                    <m:r>
                      <a:rPr lang="en-US" sz="2800" i="1">
                        <a:solidFill>
                          <a:schemeClr val="tx2"/>
                        </a:solidFill>
                        <a:latin typeface="Cambria Math"/>
                      </a:rPr>
                      <m:t>𝑛</m:t>
                    </m:r>
                    <m:r>
                      <a:rPr lang="en-US" sz="2800" i="1">
                        <a:solidFill>
                          <a:schemeClr val="tx2"/>
                        </a:solidFill>
                        <a:latin typeface="Cambria Math"/>
                      </a:rPr>
                      <m:t>)</m:t>
                    </m:r>
                  </m:oMath>
                </a14:m>
                <a:r>
                  <a:rPr lang="en-US" sz="2800" dirty="0">
                    <a:solidFill>
                      <a:schemeClr val="tx2"/>
                    </a:solidFill>
                  </a:rPr>
                  <a:t> </a:t>
                </a:r>
                <a:endParaRPr lang="en-US" sz="2800" dirty="0"/>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1847851" y="1143550"/>
                <a:ext cx="8572498" cy="945231"/>
              </a:xfrm>
              <a:prstGeom prst="rect">
                <a:avLst/>
              </a:prstGeom>
              <a:blipFill rotWithShape="0">
                <a:blip r:embed="rId3"/>
                <a:stretch>
                  <a:fillRect l="-1422" t="-6452" b="-18710"/>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25</a:t>
            </a:fld>
            <a:endParaRPr lang="en-US"/>
          </a:p>
        </p:txBody>
      </p:sp>
      <p:sp>
        <p:nvSpPr>
          <p:cNvPr id="7" name="TextBox 6"/>
          <p:cNvSpPr txBox="1"/>
          <p:nvPr/>
        </p:nvSpPr>
        <p:spPr>
          <a:xfrm>
            <a:off x="1036122" y="3352800"/>
            <a:ext cx="10883721" cy="2677656"/>
          </a:xfrm>
          <a:prstGeom prst="rect">
            <a:avLst/>
          </a:prstGeom>
          <a:noFill/>
        </p:spPr>
        <p:txBody>
          <a:bodyPr wrap="square" rtlCol="0">
            <a:spAutoFit/>
          </a:bodyPr>
          <a:lstStyle/>
          <a:p>
            <a:r>
              <a:rPr lang="en-US" sz="2400" dirty="0" smtClean="0">
                <a:solidFill>
                  <a:schemeClr val="tx2"/>
                </a:solidFill>
              </a:rPr>
              <a:t>Why is it interesting to bound #modifications?</a:t>
            </a:r>
          </a:p>
          <a:p>
            <a:pPr marL="285750" indent="-285750">
              <a:buFont typeface="Wingdings" charset="2"/>
              <a:buChar char="§"/>
            </a:pPr>
            <a:r>
              <a:rPr lang="en-US" sz="2400" dirty="0" smtClean="0"/>
              <a:t> Sometimes modifications </a:t>
            </a:r>
            <a:r>
              <a:rPr lang="en-US" sz="2400" dirty="0"/>
              <a:t>cost more </a:t>
            </a:r>
            <a:r>
              <a:rPr lang="en-US" sz="2400" dirty="0" smtClean="0"/>
              <a:t>than testing:  With bottom-k sketches, </a:t>
            </a:r>
            <a:r>
              <a:rPr lang="en-US" sz="2400" dirty="0"/>
              <a:t>or with parallel </a:t>
            </a:r>
            <a:r>
              <a:rPr lang="en-US" sz="2400" dirty="0" smtClean="0"/>
              <a:t>updates (“write” more expensive than “read”)</a:t>
            </a:r>
          </a:p>
          <a:p>
            <a:pPr marL="285750" indent="-285750">
              <a:buFont typeface="Wingdings" charset="2"/>
              <a:buChar char="§"/>
            </a:pPr>
            <a:r>
              <a:rPr lang="en-US" sz="2400" dirty="0" smtClean="0"/>
              <a:t> </a:t>
            </a:r>
            <a:r>
              <a:rPr lang="en-US" sz="2400" dirty="0"/>
              <a:t>Later on we will see applications where it makes sense to record the “full history” of changes (that is, be able to obtain the sketch for any prefix of the stream). </a:t>
            </a:r>
          </a:p>
          <a:p>
            <a:endParaRPr lang="en-US" sz="2400" dirty="0"/>
          </a:p>
          <a:p>
            <a:endParaRPr lang="en-US" sz="2400" dirty="0"/>
          </a:p>
        </p:txBody>
      </p:sp>
      <p:sp>
        <p:nvSpPr>
          <p:cNvPr id="8" name="TextBox 7"/>
          <p:cNvSpPr txBox="1"/>
          <p:nvPr/>
        </p:nvSpPr>
        <p:spPr>
          <a:xfrm>
            <a:off x="1295400" y="2678063"/>
            <a:ext cx="237566" cy="369332"/>
          </a:xfrm>
          <a:prstGeom prst="rect">
            <a:avLst/>
          </a:prstGeom>
          <a:noFill/>
        </p:spPr>
        <p:txBody>
          <a:bodyPr wrap="none" rtlCol="0">
            <a:spAutoFit/>
          </a:bodyPr>
          <a:lstStyle/>
          <a:p>
            <a:r>
              <a:rPr lang="en-US" dirty="0" smtClean="0"/>
              <a:t> </a:t>
            </a:r>
            <a:endParaRPr lang="en-US" dirty="0"/>
          </a:p>
        </p:txBody>
      </p:sp>
      <mc:AlternateContent xmlns:mc="http://schemas.openxmlformats.org/markup-compatibility/2006" xmlns:a14="http://schemas.microsoft.com/office/drawing/2010/main">
        <mc:Choice Requires="a14">
          <p:sp>
            <p:nvSpPr>
              <p:cNvPr id="9" name="Rectangle 8"/>
              <p:cNvSpPr/>
              <p:nvPr/>
            </p:nvSpPr>
            <p:spPr>
              <a:xfrm>
                <a:off x="1883476" y="2394186"/>
                <a:ext cx="7565323" cy="830997"/>
              </a:xfrm>
              <a:prstGeom prst="rect">
                <a:avLst/>
              </a:prstGeom>
            </p:spPr>
            <p:txBody>
              <a:bodyPr wrap="square">
                <a:spAutoFit/>
              </a:bodyPr>
              <a:lstStyle/>
              <a:p>
                <a:r>
                  <a:rPr lang="en-US" sz="2400" dirty="0" smtClean="0"/>
                  <a:t>The number of times sketch is </a:t>
                </a:r>
                <a:r>
                  <a:rPr lang="en-US" sz="2400" i="1" dirty="0" smtClean="0"/>
                  <a:t>modified</a:t>
                </a:r>
                <a:r>
                  <a:rPr lang="en-US" sz="2400" dirty="0" smtClean="0"/>
                  <a:t> is linear in </a:t>
                </a:r>
                <a14:m>
                  <m:oMath xmlns:m="http://schemas.openxmlformats.org/officeDocument/2006/math">
                    <m:r>
                      <a:rPr lang="en-US" sz="2400" b="0" i="1" smtClean="0">
                        <a:latin typeface="Cambria Math" charset="0"/>
                      </a:rPr>
                      <m:t>𝑘</m:t>
                    </m:r>
                  </m:oMath>
                </a14:m>
                <a:r>
                  <a:rPr lang="en-US" sz="2400" dirty="0" smtClean="0"/>
                  <a:t> but is </a:t>
                </a:r>
                <a:r>
                  <a:rPr lang="en-US" sz="2400" i="1" dirty="0" smtClean="0"/>
                  <a:t>logarithmic</a:t>
                </a:r>
                <a:r>
                  <a:rPr lang="en-US" sz="2400" dirty="0" smtClean="0"/>
                  <a:t> in the </a:t>
                </a:r>
                <a:r>
                  <a:rPr lang="en-US" sz="2400" dirty="0"/>
                  <a:t>number of distinct </a:t>
                </a:r>
                <a:r>
                  <a:rPr lang="en-US" sz="2400" dirty="0" smtClean="0"/>
                  <a:t>keys.</a:t>
                </a:r>
                <a:endParaRPr lang="en-US" sz="2400" dirty="0"/>
              </a:p>
            </p:txBody>
          </p:sp>
        </mc:Choice>
        <mc:Fallback xmlns="">
          <p:sp>
            <p:nvSpPr>
              <p:cNvPr id="9" name="Rectangle 8"/>
              <p:cNvSpPr>
                <a:spLocks noRot="1" noChangeAspect="1" noMove="1" noResize="1" noEditPoints="1" noAdjustHandles="1" noChangeArrowheads="1" noChangeShapeType="1" noTextEdit="1"/>
              </p:cNvSpPr>
              <p:nvPr/>
            </p:nvSpPr>
            <p:spPr>
              <a:xfrm>
                <a:off x="1883476" y="2394186"/>
                <a:ext cx="7565323" cy="830997"/>
              </a:xfrm>
              <a:prstGeom prst="rect">
                <a:avLst/>
              </a:prstGeom>
              <a:blipFill rotWithShape="0">
                <a:blip r:embed="rId4"/>
                <a:stretch>
                  <a:fillRect l="-1289" t="-5882" b="-16176"/>
                </a:stretch>
              </a:blipFill>
            </p:spPr>
            <p:txBody>
              <a:bodyPr/>
              <a:lstStyle/>
              <a:p>
                <a:r>
                  <a:rPr lang="en-US">
                    <a:noFill/>
                  </a:rPr>
                  <a:t> </a:t>
                </a:r>
              </a:p>
            </p:txBody>
          </p:sp>
        </mc:Fallback>
      </mc:AlternateContent>
    </p:spTree>
    <p:extLst>
      <p:ext uri="{BB962C8B-B14F-4D97-AF65-F5344CB8AC3E}">
        <p14:creationId xmlns:p14="http://schemas.microsoft.com/office/powerpoint/2010/main" val="28647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5100"/>
            <a:ext cx="9410699" cy="1143000"/>
          </a:xfrm>
        </p:spPr>
        <p:txBody>
          <a:bodyPr>
            <a:normAutofit fontScale="90000"/>
          </a:bodyPr>
          <a:lstStyle/>
          <a:p>
            <a:r>
              <a:rPr lang="en-US" dirty="0" err="1" smtClean="0"/>
              <a:t>MinHash</a:t>
            </a:r>
            <a:r>
              <a:rPr lang="en-US" dirty="0" smtClean="0"/>
              <a:t> Sketches: Number of modifications</a:t>
            </a:r>
            <a:endParaRPr lang="en-US" dirty="0"/>
          </a:p>
        </p:txBody>
      </p:sp>
      <mc:AlternateContent xmlns:mc="http://schemas.openxmlformats.org/markup-compatibility/2006" xmlns:a14="http://schemas.microsoft.com/office/drawing/2010/main">
        <mc:Choice Requires="a14">
          <p:sp>
            <p:nvSpPr>
              <p:cNvPr id="21" name="Content Placeholder 2"/>
              <p:cNvSpPr txBox="1">
                <a:spLocks/>
              </p:cNvSpPr>
              <p:nvPr/>
            </p:nvSpPr>
            <p:spPr>
              <a:xfrm>
                <a:off x="1847851" y="1143550"/>
                <a:ext cx="8572498" cy="945231"/>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smtClean="0">
                    <a:solidFill>
                      <a:srgbClr val="7030A0"/>
                    </a:solidFill>
                  </a:rPr>
                  <a:t>Lemma</a:t>
                </a:r>
                <a:r>
                  <a:rPr lang="en-US" sz="2800" b="1" dirty="0" smtClean="0">
                    <a:solidFill>
                      <a:srgbClr val="7030A0"/>
                    </a:solidFill>
                  </a:rPr>
                  <a:t>: </a:t>
                </a:r>
                <a:r>
                  <a:rPr lang="en-US" sz="2800" dirty="0"/>
                  <a:t>The expected number of </a:t>
                </a:r>
                <a:r>
                  <a:rPr lang="en-US" sz="2800" dirty="0" smtClean="0"/>
                  <a:t>updates that modified the </a:t>
                </a:r>
                <a:r>
                  <a:rPr lang="en-US" sz="2800" dirty="0" err="1" smtClean="0"/>
                  <a:t>MinHash</a:t>
                </a:r>
                <a:r>
                  <a:rPr lang="en-US" sz="2800" dirty="0" smtClean="0"/>
                  <a:t> </a:t>
                </a:r>
                <a:r>
                  <a:rPr lang="en-US" sz="2800" dirty="0"/>
                  <a:t>sketch is </a:t>
                </a:r>
                <a14:m>
                  <m:oMath xmlns:m="http://schemas.openxmlformats.org/officeDocument/2006/math">
                    <m:r>
                      <m:rPr>
                        <m:sty m:val="p"/>
                      </m:rPr>
                      <a:rPr lang="en-US" sz="2800" i="1">
                        <a:solidFill>
                          <a:schemeClr val="tx2"/>
                        </a:solidFill>
                        <a:latin typeface="Cambria Math"/>
                      </a:rPr>
                      <m:t>O</m:t>
                    </m:r>
                    <m:r>
                      <a:rPr lang="en-US" sz="2800" i="1">
                        <a:solidFill>
                          <a:schemeClr val="tx2"/>
                        </a:solidFill>
                        <a:latin typeface="Cambria Math"/>
                      </a:rPr>
                      <m:t>(</m:t>
                    </m:r>
                    <m:r>
                      <a:rPr lang="en-US" sz="2800" i="1">
                        <a:solidFill>
                          <a:schemeClr val="tx2"/>
                        </a:solidFill>
                        <a:latin typeface="Cambria Math"/>
                      </a:rPr>
                      <m:t>𝑘</m:t>
                    </m:r>
                    <m:r>
                      <a:rPr lang="en-US" sz="2800" i="1">
                        <a:solidFill>
                          <a:schemeClr val="tx2"/>
                        </a:solidFill>
                        <a:latin typeface="Cambria Math"/>
                      </a:rPr>
                      <m:t> </m:t>
                    </m:r>
                    <m:r>
                      <m:rPr>
                        <m:sty m:val="p"/>
                      </m:rPr>
                      <a:rPr lang="en-US" sz="2800" i="1">
                        <a:solidFill>
                          <a:schemeClr val="tx2"/>
                        </a:solidFill>
                        <a:latin typeface="Cambria Math"/>
                      </a:rPr>
                      <m:t>ln</m:t>
                    </m:r>
                    <m:r>
                      <a:rPr lang="en-US" sz="2800" i="1">
                        <a:solidFill>
                          <a:schemeClr val="tx2"/>
                        </a:solidFill>
                        <a:latin typeface="Cambria Math"/>
                      </a:rPr>
                      <m:t> </m:t>
                    </m:r>
                    <m:r>
                      <a:rPr lang="en-US" sz="2800" i="1">
                        <a:solidFill>
                          <a:schemeClr val="tx2"/>
                        </a:solidFill>
                        <a:latin typeface="Cambria Math"/>
                      </a:rPr>
                      <m:t>𝑛</m:t>
                    </m:r>
                    <m:r>
                      <a:rPr lang="en-US" sz="2800" i="1">
                        <a:solidFill>
                          <a:schemeClr val="tx2"/>
                        </a:solidFill>
                        <a:latin typeface="Cambria Math"/>
                      </a:rPr>
                      <m:t>)</m:t>
                    </m:r>
                  </m:oMath>
                </a14:m>
                <a:r>
                  <a:rPr lang="en-US" sz="2800" dirty="0">
                    <a:solidFill>
                      <a:schemeClr val="tx2"/>
                    </a:solidFill>
                  </a:rPr>
                  <a:t> </a:t>
                </a:r>
                <a:endParaRPr lang="en-US" sz="2800" dirty="0"/>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1847851" y="1143550"/>
                <a:ext cx="8572498" cy="945231"/>
              </a:xfrm>
              <a:prstGeom prst="rect">
                <a:avLst/>
              </a:prstGeom>
              <a:blipFill rotWithShape="0">
                <a:blip r:embed="rId3"/>
                <a:stretch>
                  <a:fillRect l="-1422" t="-6452" b="-187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txBox="1">
                <a:spLocks/>
              </p:cNvSpPr>
              <p:nvPr/>
            </p:nvSpPr>
            <p:spPr>
              <a:xfrm>
                <a:off x="152400" y="2349501"/>
                <a:ext cx="11887200" cy="1841499"/>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rgbClr val="7030A0"/>
                    </a:solidFill>
                  </a:rPr>
                  <a:t>Proof:  </a:t>
                </a:r>
                <a:r>
                  <a:rPr lang="en-US" dirty="0"/>
                  <a:t>First Consider </a:t>
                </a:r>
                <a14:m>
                  <m:oMath xmlns:m="http://schemas.openxmlformats.org/officeDocument/2006/math">
                    <m:r>
                      <a:rPr lang="en-US" b="0" i="1" dirty="0">
                        <a:solidFill>
                          <a:schemeClr val="tx2"/>
                        </a:solidFill>
                        <a:latin typeface="Cambria Math"/>
                      </a:rPr>
                      <m:t>𝑘</m:t>
                    </m:r>
                    <m:r>
                      <a:rPr lang="en-US" b="0" i="1" dirty="0">
                        <a:solidFill>
                          <a:schemeClr val="tx2"/>
                        </a:solidFill>
                        <a:latin typeface="Cambria Math"/>
                      </a:rPr>
                      <m:t>=1</m:t>
                    </m:r>
                  </m:oMath>
                </a14:m>
                <a:r>
                  <a:rPr lang="en-US" dirty="0"/>
                  <a:t>. Look at distinct </a:t>
                </a:r>
                <a:r>
                  <a:rPr lang="en-US" dirty="0" smtClean="0"/>
                  <a:t>keys </a:t>
                </a:r>
                <a:r>
                  <a:rPr lang="en-US" dirty="0"/>
                  <a:t>in the order they first </a:t>
                </a:r>
                <a:r>
                  <a:rPr lang="en-US" dirty="0" smtClean="0"/>
                  <a:t>appear.  </a:t>
                </a:r>
                <a:endParaRPr lang="en-US" dirty="0"/>
              </a:p>
              <a:p>
                <a:pPr marL="0" indent="0">
                  <a:buNone/>
                </a:pPr>
                <a:r>
                  <a:rPr lang="en-US" dirty="0"/>
                  <a:t>The </a:t>
                </a:r>
                <a14:m>
                  <m:oMath xmlns:m="http://schemas.openxmlformats.org/officeDocument/2006/math">
                    <m:r>
                      <a:rPr lang="en-US" b="1" i="1">
                        <a:solidFill>
                          <a:schemeClr val="tx2"/>
                        </a:solidFill>
                        <a:latin typeface="Cambria Math"/>
                      </a:rPr>
                      <m:t>𝒊</m:t>
                    </m:r>
                  </m:oMath>
                </a14:m>
                <a:r>
                  <a:rPr lang="en-US" b="1" baseline="30000" dirty="0" err="1">
                    <a:solidFill>
                      <a:schemeClr val="tx2"/>
                    </a:solidFill>
                  </a:rPr>
                  <a:t>th</a:t>
                </a:r>
                <a:r>
                  <a:rPr lang="en-US" b="1" dirty="0">
                    <a:solidFill>
                      <a:schemeClr val="tx2"/>
                    </a:solidFill>
                  </a:rPr>
                  <a:t>  </a:t>
                </a:r>
                <a:r>
                  <a:rPr lang="en-US" i="1" dirty="0"/>
                  <a:t>distinct</a:t>
                </a:r>
                <a:r>
                  <a:rPr lang="en-US" dirty="0"/>
                  <a:t> </a:t>
                </a:r>
                <a:r>
                  <a:rPr lang="en-US" dirty="0" smtClean="0"/>
                  <a:t>key </a:t>
                </a:r>
                <a:r>
                  <a:rPr lang="en-US" dirty="0"/>
                  <a:t>has lower hash value than the current minimum with probability </a:t>
                </a:r>
                <a14:m>
                  <m:oMath xmlns:m="http://schemas.openxmlformats.org/officeDocument/2006/math">
                    <m:f>
                      <m:fPr>
                        <m:ctrlPr>
                          <a:rPr lang="en-US" i="1" smtClean="0">
                            <a:solidFill>
                              <a:schemeClr val="tx2"/>
                            </a:solidFill>
                            <a:latin typeface="Cambria Math" charset="0"/>
                          </a:rPr>
                        </m:ctrlPr>
                      </m:fPr>
                      <m:num>
                        <m:r>
                          <a:rPr lang="en-US" b="0" i="1">
                            <a:solidFill>
                              <a:schemeClr val="tx2"/>
                            </a:solidFill>
                            <a:latin typeface="Cambria Math"/>
                          </a:rPr>
                          <m:t>1</m:t>
                        </m:r>
                      </m:num>
                      <m:den>
                        <m:r>
                          <a:rPr lang="en-US" b="0" i="1">
                            <a:solidFill>
                              <a:schemeClr val="tx2"/>
                            </a:solidFill>
                            <a:latin typeface="Cambria Math"/>
                          </a:rPr>
                          <m:t>𝑖</m:t>
                        </m:r>
                      </m:den>
                    </m:f>
                  </m:oMath>
                </a14:m>
                <a:r>
                  <a:rPr lang="en-US" dirty="0" smtClean="0"/>
                  <a:t> . This </a:t>
                </a:r>
                <a:r>
                  <a:rPr lang="en-US" dirty="0"/>
                  <a:t>is the probability of being first in a random permutation of </a:t>
                </a:r>
                <a14:m>
                  <m:oMath xmlns:m="http://schemas.openxmlformats.org/officeDocument/2006/math">
                    <m:r>
                      <a:rPr lang="en-US" i="1" dirty="0" smtClean="0">
                        <a:solidFill>
                          <a:schemeClr val="tx2"/>
                        </a:solidFill>
                        <a:latin typeface="Cambria Math"/>
                      </a:rPr>
                      <m:t>𝑖</m:t>
                    </m:r>
                  </m:oMath>
                </a14:m>
                <a:r>
                  <a:rPr lang="en-US" dirty="0" smtClean="0">
                    <a:solidFill>
                      <a:schemeClr val="tx2"/>
                    </a:solidFill>
                  </a:rPr>
                  <a:t> </a:t>
                </a:r>
                <a:r>
                  <a:rPr lang="en-US" dirty="0" smtClean="0"/>
                  <a:t>keys</a:t>
                </a:r>
                <a:r>
                  <a:rPr lang="en-US" dirty="0"/>
                  <a:t>.</a:t>
                </a:r>
              </a:p>
              <a:p>
                <a:pPr marL="0" indent="0">
                  <a:buNone/>
                </a:pPr>
                <a14:m>
                  <m:oMath xmlns:m="http://schemas.openxmlformats.org/officeDocument/2006/math">
                    <m:r>
                      <a:rPr lang="en-US" i="1" dirty="0">
                        <a:latin typeface="Cambria Math"/>
                        <a:ea typeface="Cambria Math"/>
                      </a:rPr>
                      <m:t>⟹ </m:t>
                    </m:r>
                  </m:oMath>
                </a14:m>
                <a:r>
                  <a:rPr lang="en-US" dirty="0"/>
                  <a:t>Total expected number of updates is  </a:t>
                </a:r>
                <a14:m>
                  <m:oMath xmlns:m="http://schemas.openxmlformats.org/officeDocument/2006/math">
                    <m:nary>
                      <m:naryPr>
                        <m:chr m:val="∑"/>
                        <m:ctrlPr>
                          <a:rPr lang="en-US" i="1" smtClean="0">
                            <a:solidFill>
                              <a:schemeClr val="tx2"/>
                            </a:solidFill>
                            <a:latin typeface="Cambria Math" charset="0"/>
                          </a:rPr>
                        </m:ctrlPr>
                      </m:naryPr>
                      <m:sub>
                        <m:r>
                          <a:rPr lang="en-US" i="1">
                            <a:solidFill>
                              <a:schemeClr val="tx2"/>
                            </a:solidFill>
                            <a:latin typeface="Cambria Math"/>
                          </a:rPr>
                          <m:t>𝑖</m:t>
                        </m:r>
                        <m:r>
                          <a:rPr lang="en-US" i="1">
                            <a:solidFill>
                              <a:schemeClr val="tx2"/>
                            </a:solidFill>
                            <a:latin typeface="Cambria Math"/>
                          </a:rPr>
                          <m:t>=1</m:t>
                        </m:r>
                      </m:sub>
                      <m:sup>
                        <m:r>
                          <a:rPr lang="en-US" i="1">
                            <a:solidFill>
                              <a:schemeClr val="tx2"/>
                            </a:solidFill>
                            <a:latin typeface="Cambria Math"/>
                          </a:rPr>
                          <m:t>𝑛</m:t>
                        </m:r>
                      </m:sup>
                      <m:e>
                        <m:f>
                          <m:fPr>
                            <m:ctrlPr>
                              <a:rPr lang="en-US" i="1">
                                <a:solidFill>
                                  <a:schemeClr val="tx2"/>
                                </a:solidFill>
                                <a:latin typeface="Cambria Math" charset="0"/>
                              </a:rPr>
                            </m:ctrlPr>
                          </m:fPr>
                          <m:num>
                            <m:r>
                              <a:rPr lang="en-US" i="1">
                                <a:solidFill>
                                  <a:schemeClr val="tx2"/>
                                </a:solidFill>
                                <a:latin typeface="Cambria Math"/>
                              </a:rPr>
                              <m:t>1</m:t>
                            </m:r>
                          </m:num>
                          <m:den>
                            <m:r>
                              <a:rPr lang="en-US" i="1">
                                <a:solidFill>
                                  <a:schemeClr val="tx2"/>
                                </a:solidFill>
                                <a:latin typeface="Cambria Math"/>
                              </a:rPr>
                              <m:t>𝑖</m:t>
                            </m:r>
                          </m:den>
                        </m:f>
                        <m:r>
                          <a:rPr lang="en-US" i="1">
                            <a:solidFill>
                              <a:schemeClr val="tx2"/>
                            </a:solidFill>
                            <a:latin typeface="Cambria Math"/>
                          </a:rPr>
                          <m:t>=</m:t>
                        </m:r>
                        <m:sSub>
                          <m:sSubPr>
                            <m:ctrlPr>
                              <a:rPr lang="en-US" i="1">
                                <a:solidFill>
                                  <a:schemeClr val="tx2"/>
                                </a:solidFill>
                                <a:latin typeface="Cambria Math" charset="0"/>
                              </a:rPr>
                            </m:ctrlPr>
                          </m:sSubPr>
                          <m:e>
                            <m:r>
                              <a:rPr lang="en-US" i="1">
                                <a:solidFill>
                                  <a:schemeClr val="tx2"/>
                                </a:solidFill>
                                <a:latin typeface="Cambria Math"/>
                              </a:rPr>
                              <m:t>𝐻</m:t>
                            </m:r>
                          </m:e>
                          <m:sub>
                            <m:r>
                              <a:rPr lang="en-US" i="1">
                                <a:solidFill>
                                  <a:schemeClr val="tx2"/>
                                </a:solidFill>
                                <a:latin typeface="Cambria Math"/>
                              </a:rPr>
                              <m:t>𝑛</m:t>
                            </m:r>
                          </m:sub>
                        </m:sSub>
                        <m:r>
                          <a:rPr lang="en-US" i="1">
                            <a:solidFill>
                              <a:schemeClr val="tx2"/>
                            </a:solidFill>
                            <a:latin typeface="Cambria Math"/>
                          </a:rPr>
                          <m:t> </m:t>
                        </m:r>
                      </m:e>
                    </m:nary>
                    <m:r>
                      <a:rPr lang="en-US" i="1">
                        <a:solidFill>
                          <a:schemeClr val="tx2"/>
                        </a:solidFill>
                        <a:latin typeface="Cambria Math"/>
                      </a:rPr>
                      <m:t>≤ </m:t>
                    </m:r>
                    <m:r>
                      <m:rPr>
                        <m:sty m:val="p"/>
                      </m:rPr>
                      <a:rPr lang="en-US" i="1">
                        <a:solidFill>
                          <a:schemeClr val="tx2"/>
                        </a:solidFill>
                        <a:latin typeface="Cambria Math"/>
                      </a:rPr>
                      <m:t>ln</m:t>
                    </m:r>
                    <m:r>
                      <a:rPr lang="en-US" i="1">
                        <a:solidFill>
                          <a:schemeClr val="tx2"/>
                        </a:solidFill>
                        <a:latin typeface="Cambria Math"/>
                      </a:rPr>
                      <m:t> </m:t>
                    </m:r>
                    <m:r>
                      <a:rPr lang="en-US" i="1">
                        <a:solidFill>
                          <a:schemeClr val="tx2"/>
                        </a:solidFill>
                        <a:latin typeface="Cambria Math"/>
                      </a:rPr>
                      <m:t>𝑛</m:t>
                    </m:r>
                  </m:oMath>
                </a14:m>
                <a:r>
                  <a:rPr lang="en-US" dirty="0"/>
                  <a:t>.</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152400" y="2349501"/>
                <a:ext cx="11887200" cy="1841499"/>
              </a:xfrm>
              <a:prstGeom prst="rect">
                <a:avLst/>
              </a:prstGeom>
              <a:blipFill rotWithShape="0">
                <a:blip r:embed="rId4"/>
                <a:stretch>
                  <a:fillRect l="-821" t="-5941" b="-1650"/>
                </a:stretch>
              </a:blipFill>
            </p:spPr>
            <p:txBody>
              <a:bodyPr/>
              <a:lstStyle/>
              <a:p>
                <a:r>
                  <a:rPr lang="en-US">
                    <a:noFill/>
                  </a:rPr>
                  <a:t> </a:t>
                </a:r>
              </a:p>
            </p:txBody>
          </p:sp>
        </mc:Fallback>
      </mc:AlternateContent>
      <p:sp>
        <p:nvSpPr>
          <p:cNvPr id="12" name="TextBox 11"/>
          <p:cNvSpPr txBox="1"/>
          <p:nvPr/>
        </p:nvSpPr>
        <p:spPr>
          <a:xfrm>
            <a:off x="2602525" y="4800601"/>
            <a:ext cx="370614"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txBody>
          <a:bodyPr wrap="none" rtlCol="0">
            <a:spAutoFit/>
          </a:bodyPr>
          <a:lstStyle/>
          <a:p>
            <a:r>
              <a:rPr lang="en-US" sz="3200" dirty="0" smtClean="0">
                <a:solidFill>
                  <a:srgbClr val="FF0000"/>
                </a:solidFill>
              </a:rPr>
              <a:t>  </a:t>
            </a:r>
            <a:endParaRPr lang="en-US" sz="3200" dirty="0">
              <a:solidFill>
                <a:srgbClr val="00B050"/>
              </a:solidFill>
            </a:endParaRPr>
          </a:p>
        </p:txBody>
      </p:sp>
      <p:sp>
        <p:nvSpPr>
          <p:cNvPr id="13" name="TextBox 12"/>
          <p:cNvSpPr txBox="1"/>
          <p:nvPr/>
        </p:nvSpPr>
        <p:spPr>
          <a:xfrm>
            <a:off x="3306564" y="4800600"/>
            <a:ext cx="370614"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solidFill>
              <a:srgbClr val="00B050"/>
            </a:solidFill>
          </a:ln>
        </p:spPr>
        <p:txBody>
          <a:bodyPr wrap="none" rtlCol="0">
            <a:spAutoFit/>
          </a:bodyPr>
          <a:lstStyle/>
          <a:p>
            <a:r>
              <a:rPr lang="en-US" sz="3200" dirty="0" smtClean="0">
                <a:solidFill>
                  <a:srgbClr val="00B050"/>
                </a:solidFill>
              </a:rPr>
              <a:t>  </a:t>
            </a:r>
            <a:endParaRPr lang="en-US" sz="3200" dirty="0">
              <a:solidFill>
                <a:srgbClr val="00B050"/>
              </a:solidFill>
            </a:endParaRPr>
          </a:p>
        </p:txBody>
      </p:sp>
      <p:sp>
        <p:nvSpPr>
          <p:cNvPr id="14" name="TextBox 13"/>
          <p:cNvSpPr txBox="1"/>
          <p:nvPr/>
        </p:nvSpPr>
        <p:spPr>
          <a:xfrm>
            <a:off x="4200958" y="4800600"/>
            <a:ext cx="463588" cy="584775"/>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2700000" scaled="1"/>
            <a:tileRect/>
          </a:gradFill>
          <a:ln>
            <a:solidFill>
              <a:schemeClr val="tx2"/>
            </a:solidFill>
          </a:ln>
        </p:spPr>
        <p:txBody>
          <a:bodyPr wrap="none" rtlCol="0">
            <a:spAutoFit/>
          </a:bodyPr>
          <a:lstStyle/>
          <a:p>
            <a:r>
              <a:rPr lang="en-US" sz="3200" dirty="0" smtClean="0">
                <a:solidFill>
                  <a:schemeClr val="tx2"/>
                </a:solidFill>
              </a:rPr>
              <a:t>   </a:t>
            </a:r>
            <a:endParaRPr lang="en-US" sz="3200" dirty="0">
              <a:solidFill>
                <a:schemeClr val="tx2"/>
              </a:solidFill>
            </a:endParaRPr>
          </a:p>
        </p:txBody>
      </p:sp>
      <p:sp>
        <p:nvSpPr>
          <p:cNvPr id="15" name="TextBox 14"/>
          <p:cNvSpPr txBox="1"/>
          <p:nvPr/>
        </p:nvSpPr>
        <p:spPr>
          <a:xfrm>
            <a:off x="4904997" y="4800599"/>
            <a:ext cx="370614"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txBody>
          <a:bodyPr wrap="none" rtlCol="0">
            <a:spAutoFit/>
          </a:bodyPr>
          <a:lstStyle/>
          <a:p>
            <a:r>
              <a:rPr lang="en-US" sz="3200" dirty="0" smtClean="0">
                <a:solidFill>
                  <a:srgbClr val="FF0000"/>
                </a:solidFill>
              </a:rPr>
              <a:t>  </a:t>
            </a:r>
            <a:endParaRPr lang="en-US" sz="3200" dirty="0">
              <a:solidFill>
                <a:srgbClr val="FF0000"/>
              </a:solidFill>
            </a:endParaRPr>
          </a:p>
        </p:txBody>
      </p:sp>
      <p:sp>
        <p:nvSpPr>
          <p:cNvPr id="16" name="TextBox 15"/>
          <p:cNvSpPr txBox="1"/>
          <p:nvPr/>
        </p:nvSpPr>
        <p:spPr>
          <a:xfrm>
            <a:off x="5416975" y="4806042"/>
            <a:ext cx="463588"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rgbClr val="7030A0"/>
            </a:solidFill>
          </a:ln>
        </p:spPr>
        <p:txBody>
          <a:bodyPr wrap="none" rtlCol="0">
            <a:spAutoFit/>
          </a:bodyPr>
          <a:lstStyle/>
          <a:p>
            <a:r>
              <a:rPr lang="en-US" sz="3200" dirty="0">
                <a:solidFill>
                  <a:srgbClr val="7030A0"/>
                </a:solidFill>
              </a:rPr>
              <a:t> </a:t>
            </a:r>
            <a:r>
              <a:rPr lang="en-US" sz="3200" dirty="0" smtClean="0">
                <a:solidFill>
                  <a:srgbClr val="7030A0"/>
                </a:solidFill>
              </a:rPr>
              <a:t>  </a:t>
            </a:r>
            <a:endParaRPr lang="en-US" sz="3200" dirty="0">
              <a:solidFill>
                <a:srgbClr val="7030A0"/>
              </a:solidFill>
            </a:endParaRPr>
          </a:p>
        </p:txBody>
      </p:sp>
      <p:sp>
        <p:nvSpPr>
          <p:cNvPr id="17" name="TextBox 16"/>
          <p:cNvSpPr txBox="1"/>
          <p:nvPr/>
        </p:nvSpPr>
        <p:spPr>
          <a:xfrm>
            <a:off x="6121014" y="4806041"/>
            <a:ext cx="370614"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solidFill>
              <a:srgbClr val="00B050"/>
            </a:solidFill>
          </a:ln>
        </p:spPr>
        <p:txBody>
          <a:bodyPr wrap="none" rtlCol="0">
            <a:spAutoFit/>
          </a:bodyPr>
          <a:lstStyle/>
          <a:p>
            <a:r>
              <a:rPr lang="en-US" sz="3200" dirty="0" smtClean="0">
                <a:solidFill>
                  <a:srgbClr val="00B050"/>
                </a:solidFill>
              </a:rPr>
              <a:t>  </a:t>
            </a:r>
            <a:endParaRPr lang="en-US" sz="3200" dirty="0">
              <a:solidFill>
                <a:srgbClr val="00B050"/>
              </a:solidFill>
            </a:endParaRPr>
          </a:p>
        </p:txBody>
      </p:sp>
      <p:sp>
        <p:nvSpPr>
          <p:cNvPr id="20" name="TextBox 19"/>
          <p:cNvSpPr txBox="1"/>
          <p:nvPr/>
        </p:nvSpPr>
        <p:spPr>
          <a:xfrm>
            <a:off x="6835939" y="4806041"/>
            <a:ext cx="370614" cy="58477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a:solidFill>
              <a:srgbClr val="FF0000"/>
            </a:solidFill>
          </a:ln>
        </p:spPr>
        <p:txBody>
          <a:bodyPr wrap="none" rtlCol="0">
            <a:spAutoFit/>
          </a:bodyPr>
          <a:lstStyle/>
          <a:p>
            <a:r>
              <a:rPr lang="en-US" sz="3200" dirty="0" smtClean="0">
                <a:solidFill>
                  <a:srgbClr val="FF0000"/>
                </a:solidFill>
              </a:rPr>
              <a:t>  </a:t>
            </a:r>
            <a:endParaRPr lang="en-US" sz="3200" dirty="0">
              <a:solidFill>
                <a:srgbClr val="FF0000"/>
              </a:solidFill>
            </a:endParaRPr>
          </a:p>
        </p:txBody>
      </p:sp>
      <p:sp>
        <p:nvSpPr>
          <p:cNvPr id="22" name="TextBox 21"/>
          <p:cNvSpPr txBox="1"/>
          <p:nvPr/>
        </p:nvSpPr>
        <p:spPr>
          <a:xfrm>
            <a:off x="7719447" y="4806040"/>
            <a:ext cx="370614" cy="58477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a:solidFill>
              <a:srgbClr val="7030A0"/>
            </a:solidFill>
          </a:ln>
        </p:spPr>
        <p:txBody>
          <a:bodyPr wrap="none" rtlCol="0">
            <a:spAutoFit/>
          </a:bodyPr>
          <a:lstStyle/>
          <a:p>
            <a:r>
              <a:rPr lang="en-US" sz="3200" dirty="0" smtClean="0">
                <a:solidFill>
                  <a:srgbClr val="7030A0"/>
                </a:solidFill>
              </a:rPr>
              <a:t>  </a:t>
            </a:r>
            <a:endParaRPr lang="en-US" sz="3200" dirty="0">
              <a:solidFill>
                <a:srgbClr val="7030A0"/>
              </a:solidFill>
            </a:endParaRPr>
          </a:p>
        </p:txBody>
      </p:sp>
      <p:sp>
        <p:nvSpPr>
          <p:cNvPr id="23" name="TextBox 22"/>
          <p:cNvSpPr txBox="1"/>
          <p:nvPr/>
        </p:nvSpPr>
        <p:spPr>
          <a:xfrm>
            <a:off x="8325826" y="4800599"/>
            <a:ext cx="370614" cy="584775"/>
          </a:xfrm>
          <a:prstGeom prst="rect">
            <a:avLst/>
          </a:prstGeom>
          <a:solidFill>
            <a:srgbClr val="00B0F0"/>
          </a:solidFill>
          <a:ln>
            <a:solidFill>
              <a:srgbClr val="00B0F0"/>
            </a:solidFill>
          </a:ln>
        </p:spPr>
        <p:txBody>
          <a:bodyPr wrap="none" rtlCol="0">
            <a:spAutoFit/>
          </a:bodyPr>
          <a:lstStyle/>
          <a:p>
            <a:r>
              <a:rPr lang="en-US" sz="3200" dirty="0" smtClean="0">
                <a:solidFill>
                  <a:srgbClr val="00B0F0"/>
                </a:solidFill>
              </a:rPr>
              <a:t>  </a:t>
            </a:r>
            <a:endParaRPr lang="en-US" sz="3200" dirty="0">
              <a:solidFill>
                <a:srgbClr val="00B0F0"/>
              </a:solidFill>
            </a:endParaRPr>
          </a:p>
        </p:txBody>
      </p:sp>
      <p:sp>
        <p:nvSpPr>
          <p:cNvPr id="24" name="TextBox 23"/>
          <p:cNvSpPr txBox="1"/>
          <p:nvPr/>
        </p:nvSpPr>
        <p:spPr>
          <a:xfrm>
            <a:off x="9040751" y="4800599"/>
            <a:ext cx="370614" cy="584775"/>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a:solidFill>
              <a:srgbClr val="00B050"/>
            </a:solidFill>
          </a:ln>
        </p:spPr>
        <p:txBody>
          <a:bodyPr wrap="none" rtlCol="0">
            <a:spAutoFit/>
          </a:bodyPr>
          <a:lstStyle/>
          <a:p>
            <a:r>
              <a:rPr lang="en-US" sz="3200" dirty="0" smtClean="0">
                <a:solidFill>
                  <a:srgbClr val="00B050"/>
                </a:solidFill>
              </a:rPr>
              <a:t>  </a:t>
            </a:r>
            <a:endParaRPr lang="en-US" sz="3200" dirty="0">
              <a:solidFill>
                <a:srgbClr val="00B050"/>
              </a:solidFill>
            </a:endParaRPr>
          </a:p>
        </p:txBody>
      </p:sp>
      <p:sp>
        <p:nvSpPr>
          <p:cNvPr id="25" name="TextBox 24"/>
          <p:cNvSpPr txBox="1"/>
          <p:nvPr/>
        </p:nvSpPr>
        <p:spPr>
          <a:xfrm>
            <a:off x="9924259" y="4800598"/>
            <a:ext cx="370614" cy="584775"/>
          </a:xfrm>
          <a:prstGeom prst="rect">
            <a:avLst/>
          </a:prstGeom>
          <a:solidFill>
            <a:srgbClr val="FFC000"/>
          </a:solidFill>
          <a:ln>
            <a:solidFill>
              <a:srgbClr val="FFC000"/>
            </a:solidFill>
          </a:ln>
        </p:spPr>
        <p:txBody>
          <a:bodyPr wrap="none" rtlCol="0">
            <a:spAutoFit/>
          </a:bodyPr>
          <a:lstStyle/>
          <a:p>
            <a:r>
              <a:rPr lang="en-US" sz="3200" dirty="0" smtClean="0">
                <a:solidFill>
                  <a:srgbClr val="FFC000"/>
                </a:solidFill>
              </a:rPr>
              <a:t>  </a:t>
            </a:r>
            <a:endParaRPr lang="en-US" sz="3200" dirty="0">
              <a:solidFill>
                <a:srgbClr val="FFC000"/>
              </a:solidFill>
            </a:endParaRPr>
          </a:p>
        </p:txBody>
      </p:sp>
      <p:sp>
        <p:nvSpPr>
          <p:cNvPr id="4" name="TextBox 3"/>
          <p:cNvSpPr txBox="1"/>
          <p:nvPr/>
        </p:nvSpPr>
        <p:spPr>
          <a:xfrm>
            <a:off x="1524001" y="5511279"/>
            <a:ext cx="1103379" cy="830997"/>
          </a:xfrm>
          <a:prstGeom prst="rect">
            <a:avLst/>
          </a:prstGeom>
          <a:noFill/>
        </p:spPr>
        <p:txBody>
          <a:bodyPr wrap="none" rtlCol="0">
            <a:spAutoFit/>
          </a:bodyPr>
          <a:lstStyle/>
          <a:p>
            <a:r>
              <a:rPr lang="en-US" sz="2400" dirty="0"/>
              <a:t>Update</a:t>
            </a:r>
          </a:p>
          <a:p>
            <a:r>
              <a:rPr lang="en-US" sz="2400" dirty="0"/>
              <a:t>Prob.</a:t>
            </a:r>
          </a:p>
        </p:txBody>
      </p:sp>
      <mc:AlternateContent xmlns:mc="http://schemas.openxmlformats.org/markup-compatibility/2006" xmlns:a14="http://schemas.microsoft.com/office/drawing/2010/main">
        <mc:Choice Requires="a14">
          <p:sp>
            <p:nvSpPr>
              <p:cNvPr id="5" name="Rectangle 4"/>
              <p:cNvSpPr/>
              <p:nvPr/>
            </p:nvSpPr>
            <p:spPr>
              <a:xfrm>
                <a:off x="3475680" y="5530733"/>
                <a:ext cx="365805"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r>
                            <a:rPr lang="en-US">
                              <a:latin typeface="Cambria Math"/>
                            </a:rPr>
                            <m:t>1</m:t>
                          </m:r>
                        </m:num>
                        <m:den>
                          <m:r>
                            <a:rPr lang="en-US">
                              <a:latin typeface="Cambria Math"/>
                            </a:rPr>
                            <m:t>2</m:t>
                          </m:r>
                        </m:den>
                      </m:f>
                    </m:oMath>
                  </m:oMathPara>
                </a14:m>
                <a:endParaRPr lang="en-US" dirty="0"/>
              </a:p>
            </p:txBody>
          </p:sp>
        </mc:Choice>
        <mc:Fallback xmlns="">
          <p:sp>
            <p:nvSpPr>
              <p:cNvPr id="5" name="Rectangle 4"/>
              <p:cNvSpPr>
                <a:spLocks noRot="1" noChangeAspect="1" noMove="1" noResize="1" noEditPoints="1" noAdjustHandles="1" noChangeArrowheads="1" noChangeShapeType="1" noTextEdit="1"/>
              </p:cNvSpPr>
              <p:nvPr/>
            </p:nvSpPr>
            <p:spPr>
              <a:xfrm>
                <a:off x="1951679" y="5530733"/>
                <a:ext cx="365805" cy="610936"/>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2704124" y="5651535"/>
                <a:ext cx="365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1</m:t>
                      </m:r>
                    </m:oMath>
                  </m:oMathPara>
                </a14:m>
                <a:endParaRPr lang="en-US" dirty="0"/>
              </a:p>
            </p:txBody>
          </p:sp>
        </mc:Choice>
        <mc:Fallback xmlns="">
          <p:sp>
            <p:nvSpPr>
              <p:cNvPr id="26" name="Rectangle 25"/>
              <p:cNvSpPr>
                <a:spLocks noRot="1" noChangeAspect="1" noMove="1" noResize="1" noEditPoints="1" noAdjustHandles="1" noChangeArrowheads="1" noChangeShapeType="1" noTextEdit="1"/>
              </p:cNvSpPr>
              <p:nvPr/>
            </p:nvSpPr>
            <p:spPr>
              <a:xfrm>
                <a:off x="1180123" y="5651535"/>
                <a:ext cx="365805" cy="369332"/>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p:cNvSpPr/>
              <p:nvPr/>
            </p:nvSpPr>
            <p:spPr>
              <a:xfrm>
                <a:off x="4370074" y="5530733"/>
                <a:ext cx="36580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r>
                            <a:rPr lang="en-US">
                              <a:latin typeface="Cambria Math"/>
                            </a:rPr>
                            <m:t>1</m:t>
                          </m:r>
                        </m:num>
                        <m:den>
                          <m:r>
                            <a:rPr lang="en-US">
                              <a:latin typeface="Cambria Math"/>
                            </a:rPr>
                            <m:t>3</m:t>
                          </m:r>
                        </m:den>
                      </m:f>
                    </m:oMath>
                  </m:oMathPara>
                </a14:m>
                <a:endParaRPr lang="en-US" dirty="0"/>
              </a:p>
            </p:txBody>
          </p:sp>
        </mc:Choice>
        <mc:Fallback xmlns="">
          <p:sp>
            <p:nvSpPr>
              <p:cNvPr id="27" name="Rectangle 26"/>
              <p:cNvSpPr>
                <a:spLocks noRot="1" noChangeAspect="1" noMove="1" noResize="1" noEditPoints="1" noAdjustHandles="1" noChangeArrowheads="1" noChangeShapeType="1" noTextEdit="1"/>
              </p:cNvSpPr>
              <p:nvPr/>
            </p:nvSpPr>
            <p:spPr>
              <a:xfrm>
                <a:off x="2846073" y="5530733"/>
                <a:ext cx="365805" cy="612732"/>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5528383" y="5530733"/>
                <a:ext cx="365805"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r>
                            <a:rPr lang="en-US">
                              <a:latin typeface="Cambria Math"/>
                            </a:rPr>
                            <m:t>1</m:t>
                          </m:r>
                        </m:num>
                        <m:den>
                          <m:r>
                            <a:rPr lang="en-US">
                              <a:latin typeface="Cambria Math"/>
                            </a:rPr>
                            <m:t>4</m:t>
                          </m:r>
                        </m:den>
                      </m:f>
                    </m:oMath>
                  </m:oMathPara>
                </a14:m>
                <a:endParaRPr lang="en-US" dirty="0"/>
              </a:p>
            </p:txBody>
          </p:sp>
        </mc:Choice>
        <mc:Fallback xmlns="">
          <p:sp>
            <p:nvSpPr>
              <p:cNvPr id="28" name="Rectangle 27"/>
              <p:cNvSpPr>
                <a:spLocks noRot="1" noChangeAspect="1" noMove="1" noResize="1" noEditPoints="1" noAdjustHandles="1" noChangeArrowheads="1" noChangeShapeType="1" noTextEdit="1"/>
              </p:cNvSpPr>
              <p:nvPr/>
            </p:nvSpPr>
            <p:spPr>
              <a:xfrm>
                <a:off x="4004382" y="5530733"/>
                <a:ext cx="365805" cy="610936"/>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p:cNvSpPr/>
              <p:nvPr/>
            </p:nvSpPr>
            <p:spPr>
              <a:xfrm>
                <a:off x="8390747" y="5530733"/>
                <a:ext cx="365805" cy="61279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r>
                            <a:rPr lang="en-US">
                              <a:latin typeface="Cambria Math"/>
                            </a:rPr>
                            <m:t>1</m:t>
                          </m:r>
                        </m:num>
                        <m:den>
                          <m:r>
                            <a:rPr lang="en-US">
                              <a:latin typeface="Cambria Math"/>
                            </a:rPr>
                            <m:t>5</m:t>
                          </m:r>
                        </m:den>
                      </m:f>
                    </m:oMath>
                  </m:oMathPara>
                </a14:m>
                <a:endParaRPr lang="en-US" dirty="0"/>
              </a:p>
            </p:txBody>
          </p:sp>
        </mc:Choice>
        <mc:Fallback xmlns="">
          <p:sp>
            <p:nvSpPr>
              <p:cNvPr id="29" name="Rectangle 28"/>
              <p:cNvSpPr>
                <a:spLocks noRot="1" noChangeAspect="1" noMove="1" noResize="1" noEditPoints="1" noAdjustHandles="1" noChangeArrowheads="1" noChangeShapeType="1" noTextEdit="1"/>
              </p:cNvSpPr>
              <p:nvPr/>
            </p:nvSpPr>
            <p:spPr>
              <a:xfrm>
                <a:off x="6866746" y="5530733"/>
                <a:ext cx="365805" cy="612796"/>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9989180" y="5530733"/>
                <a:ext cx="365805" cy="6127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charset="0"/>
                            </a:rPr>
                          </m:ctrlPr>
                        </m:fPr>
                        <m:num>
                          <m:r>
                            <a:rPr lang="en-US">
                              <a:latin typeface="Cambria Math"/>
                            </a:rPr>
                            <m:t>1</m:t>
                          </m:r>
                        </m:num>
                        <m:den>
                          <m:r>
                            <a:rPr lang="en-US">
                              <a:latin typeface="Cambria Math"/>
                            </a:rPr>
                            <m:t>6</m:t>
                          </m:r>
                        </m:den>
                      </m:f>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8465179" y="5530733"/>
                <a:ext cx="365805" cy="612732"/>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4992034" y="5652465"/>
                <a:ext cx="365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0</m:t>
                      </m:r>
                    </m:oMath>
                  </m:oMathPara>
                </a14:m>
                <a:endParaRPr lang="en-US" dirty="0"/>
              </a:p>
            </p:txBody>
          </p:sp>
        </mc:Choice>
        <mc:Fallback xmlns="">
          <p:sp>
            <p:nvSpPr>
              <p:cNvPr id="31" name="Rectangle 30"/>
              <p:cNvSpPr>
                <a:spLocks noRot="1" noChangeAspect="1" noMove="1" noResize="1" noEditPoints="1" noAdjustHandles="1" noChangeArrowheads="1" noChangeShapeType="1" noTextEdit="1"/>
              </p:cNvSpPr>
              <p:nvPr/>
            </p:nvSpPr>
            <p:spPr>
              <a:xfrm>
                <a:off x="3468033" y="5652465"/>
                <a:ext cx="365805" cy="369332"/>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6220762" y="5652465"/>
                <a:ext cx="365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0</m:t>
                      </m:r>
                    </m:oMath>
                  </m:oMathPara>
                </a14:m>
                <a:endParaRPr lang="en-US" dirty="0"/>
              </a:p>
            </p:txBody>
          </p:sp>
        </mc:Choice>
        <mc:Fallback xmlns="">
          <p:sp>
            <p:nvSpPr>
              <p:cNvPr id="32" name="Rectangle 31"/>
              <p:cNvSpPr>
                <a:spLocks noRot="1" noChangeAspect="1" noMove="1" noResize="1" noEditPoints="1" noAdjustHandles="1" noChangeArrowheads="1" noChangeShapeType="1" noTextEdit="1"/>
              </p:cNvSpPr>
              <p:nvPr/>
            </p:nvSpPr>
            <p:spPr>
              <a:xfrm>
                <a:off x="4696761" y="5652465"/>
                <a:ext cx="365805" cy="369332"/>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6934201" y="5652465"/>
                <a:ext cx="365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0</m:t>
                      </m:r>
                    </m:oMath>
                  </m:oMathPara>
                </a14:m>
                <a:endParaRPr lang="en-US" dirty="0"/>
              </a:p>
            </p:txBody>
          </p:sp>
        </mc:Choice>
        <mc:Fallback xmlns="">
          <p:sp>
            <p:nvSpPr>
              <p:cNvPr id="33" name="Rectangle 32"/>
              <p:cNvSpPr>
                <a:spLocks noRot="1" noChangeAspect="1" noMove="1" noResize="1" noEditPoints="1" noAdjustHandles="1" noChangeArrowheads="1" noChangeShapeType="1" noTextEdit="1"/>
              </p:cNvSpPr>
              <p:nvPr/>
            </p:nvSpPr>
            <p:spPr>
              <a:xfrm>
                <a:off x="5410200" y="5652465"/>
                <a:ext cx="365805" cy="369332"/>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7784368" y="5651535"/>
                <a:ext cx="365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0</m:t>
                      </m:r>
                    </m:oMath>
                  </m:oMathPara>
                </a14:m>
                <a:endParaRPr lang="en-US" dirty="0"/>
              </a:p>
            </p:txBody>
          </p:sp>
        </mc:Choice>
        <mc:Fallback xmlns="">
          <p:sp>
            <p:nvSpPr>
              <p:cNvPr id="34" name="Rectangle 33"/>
              <p:cNvSpPr>
                <a:spLocks noRot="1" noChangeAspect="1" noMove="1" noResize="1" noEditPoints="1" noAdjustHandles="1" noChangeArrowheads="1" noChangeShapeType="1" noTextEdit="1"/>
              </p:cNvSpPr>
              <p:nvPr/>
            </p:nvSpPr>
            <p:spPr>
              <a:xfrm>
                <a:off x="6260367" y="5651535"/>
                <a:ext cx="365805" cy="369332"/>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9209867" y="5652465"/>
                <a:ext cx="365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0</m:t>
                      </m:r>
                    </m:oMath>
                  </m:oMathPara>
                </a14:m>
                <a:endParaRPr lang="en-US" dirty="0"/>
              </a:p>
            </p:txBody>
          </p:sp>
        </mc:Choice>
        <mc:Fallback xmlns="">
          <p:sp>
            <p:nvSpPr>
              <p:cNvPr id="35" name="Rectangle 34"/>
              <p:cNvSpPr>
                <a:spLocks noRot="1" noChangeAspect="1" noMove="1" noResize="1" noEditPoints="1" noAdjustHandles="1" noChangeArrowheads="1" noChangeShapeType="1" noTextEdit="1"/>
              </p:cNvSpPr>
              <p:nvPr/>
            </p:nvSpPr>
            <p:spPr>
              <a:xfrm>
                <a:off x="7685866" y="5652465"/>
                <a:ext cx="365805" cy="369332"/>
              </a:xfrm>
              <a:prstGeom prst="rect">
                <a:avLst/>
              </a:prstGeom>
              <a:blipFill rotWithShape="1">
                <a:blip r:embed="rId15"/>
                <a:stretch>
                  <a:fillRect/>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26</a:t>
            </a:fld>
            <a:endParaRPr lang="en-US"/>
          </a:p>
        </p:txBody>
      </p:sp>
    </p:spTree>
    <p:extLst>
      <p:ext uri="{BB962C8B-B14F-4D97-AF65-F5344CB8AC3E}">
        <p14:creationId xmlns:p14="http://schemas.microsoft.com/office/powerpoint/2010/main" val="389353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animBg="1"/>
      <p:bldP spid="13" grpId="0" animBg="1"/>
      <p:bldP spid="14" grpId="0" animBg="1"/>
      <p:bldP spid="15" grpId="0" animBg="1"/>
      <p:bldP spid="16" grpId="0" animBg="1"/>
      <p:bldP spid="17" grpId="0" animBg="1"/>
      <p:bldP spid="20" grpId="0" animBg="1"/>
      <p:bldP spid="22" grpId="0" animBg="1"/>
      <p:bldP spid="23" grpId="0" animBg="1"/>
      <p:bldP spid="24" grpId="0" animBg="1"/>
      <p:bldP spid="25" grpId="0" animBg="1"/>
      <p:bldP spid="4" grpId="0"/>
      <p:bldP spid="5" grpId="0"/>
      <p:bldP spid="26" grpId="0"/>
      <p:bldP spid="27" grpId="0"/>
      <p:bldP spid="28" grpId="0"/>
      <p:bldP spid="29" grpId="0"/>
      <p:bldP spid="30" grpId="0"/>
      <p:bldP spid="31" grpId="0"/>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299" y="165100"/>
            <a:ext cx="8839200" cy="1143000"/>
          </a:xfrm>
        </p:spPr>
        <p:txBody>
          <a:bodyPr>
            <a:normAutofit fontScale="90000"/>
          </a:bodyPr>
          <a:lstStyle/>
          <a:p>
            <a:r>
              <a:rPr lang="en-US" dirty="0" err="1" smtClean="0"/>
              <a:t>MinHash</a:t>
            </a:r>
            <a:r>
              <a:rPr lang="en-US" dirty="0" smtClean="0"/>
              <a:t> Sketches: Number of updates</a:t>
            </a:r>
            <a:endParaRPr lang="en-US" dirty="0"/>
          </a:p>
        </p:txBody>
      </p:sp>
      <mc:AlternateContent xmlns:mc="http://schemas.openxmlformats.org/markup-compatibility/2006" xmlns:a14="http://schemas.microsoft.com/office/drawing/2010/main">
        <mc:Choice Requires="a14">
          <p:sp>
            <p:nvSpPr>
              <p:cNvPr id="10" name="Content Placeholder 2"/>
              <p:cNvSpPr txBox="1">
                <a:spLocks/>
              </p:cNvSpPr>
              <p:nvPr/>
            </p:nvSpPr>
            <p:spPr>
              <a:xfrm>
                <a:off x="1847851" y="2449670"/>
                <a:ext cx="8572498" cy="5207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rgbClr val="7030A0"/>
                    </a:solidFill>
                  </a:rPr>
                  <a:t>Proof (continued):  </a:t>
                </a:r>
                <a:r>
                  <a:rPr lang="en-US" dirty="0" smtClean="0"/>
                  <a:t>Same idea as </a:t>
                </a:r>
                <a:r>
                  <a:rPr lang="en-US" dirty="0"/>
                  <a:t>for </a:t>
                </a:r>
                <a14:m>
                  <m:oMath xmlns:m="http://schemas.openxmlformats.org/officeDocument/2006/math">
                    <m:r>
                      <a:rPr lang="en-US" i="1" dirty="0">
                        <a:latin typeface="Cambria Math"/>
                      </a:rPr>
                      <m:t>𝑘</m:t>
                    </m:r>
                    <m:r>
                      <a:rPr lang="en-US" i="1" dirty="0">
                        <a:latin typeface="Cambria Math"/>
                      </a:rPr>
                      <m:t>=1</m:t>
                    </m:r>
                  </m:oMath>
                </a14:m>
                <a:endParaRPr lang="en-US" dirty="0"/>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1847851" y="2449670"/>
                <a:ext cx="8572498" cy="520700"/>
              </a:xfrm>
              <a:prstGeom prst="rect">
                <a:avLst/>
              </a:prstGeom>
              <a:blipFill rotWithShape="0">
                <a:blip r:embed="rId3"/>
                <a:stretch>
                  <a:fillRect l="-1636" t="-23529"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1905001" y="3073399"/>
                <a:ext cx="8572498" cy="253729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r>
                      <a:rPr lang="en-US" b="1" i="1" dirty="0" smtClean="0">
                        <a:latin typeface="Cambria Math" charset="0"/>
                      </a:rPr>
                      <m:t>𝒌</m:t>
                    </m:r>
                  </m:oMath>
                </a14:m>
                <a:r>
                  <a:rPr lang="en-US" b="1" dirty="0"/>
                  <a:t>-</a:t>
                </a:r>
                <a:r>
                  <a:rPr lang="en-US" b="1" dirty="0" err="1"/>
                  <a:t>mins</a:t>
                </a:r>
                <a:r>
                  <a:rPr lang="en-US" dirty="0"/>
                  <a:t>:  </a:t>
                </a:r>
                <a14:m>
                  <m:oMath xmlns:m="http://schemas.openxmlformats.org/officeDocument/2006/math">
                    <m:r>
                      <a:rPr lang="en-US" i="1" dirty="0">
                        <a:latin typeface="Cambria Math"/>
                      </a:rPr>
                      <m:t>𝑘</m:t>
                    </m:r>
                  </m:oMath>
                </a14:m>
                <a:r>
                  <a:rPr lang="en-US" dirty="0"/>
                  <a:t> </a:t>
                </a:r>
                <a:r>
                  <a:rPr lang="en-US" dirty="0" smtClean="0"/>
                  <a:t>minhash </a:t>
                </a:r>
                <a:r>
                  <a:rPr lang="en-US" dirty="0"/>
                  <a:t>values (apply </a:t>
                </a:r>
                <a14:m>
                  <m:oMath xmlns:m="http://schemas.openxmlformats.org/officeDocument/2006/math">
                    <m:r>
                      <a:rPr lang="en-US" i="1" dirty="0">
                        <a:latin typeface="Cambria Math"/>
                      </a:rPr>
                      <m:t>𝑘</m:t>
                    </m:r>
                  </m:oMath>
                </a14:m>
                <a:r>
                  <a:rPr lang="en-US" dirty="0"/>
                  <a:t> times</a:t>
                </a:r>
                <a:r>
                  <a:rPr lang="en-US" dirty="0" smtClean="0"/>
                  <a:t>)</a:t>
                </a:r>
              </a:p>
              <a:p>
                <a:pPr marL="0" indent="0">
                  <a:buNone/>
                </a:pPr>
                <a14:m>
                  <m:oMath xmlns:m="http://schemas.openxmlformats.org/officeDocument/2006/math">
                    <m:r>
                      <a:rPr lang="en-US" b="1" i="1" dirty="0">
                        <a:latin typeface="Cambria Math" charset="0"/>
                      </a:rPr>
                      <m:t>𝒌</m:t>
                    </m:r>
                  </m:oMath>
                </a14:m>
                <a:r>
                  <a:rPr lang="en-US" b="1" dirty="0"/>
                  <a:t>-partition</a:t>
                </a:r>
                <a:r>
                  <a:rPr lang="en-US" dirty="0"/>
                  <a:t>: </a:t>
                </a:r>
                <a14:m>
                  <m:oMath xmlns:m="http://schemas.openxmlformats.org/officeDocument/2006/math">
                    <m:r>
                      <a:rPr lang="en-US" i="1" dirty="0">
                        <a:latin typeface="Cambria Math"/>
                      </a:rPr>
                      <m:t>𝑘</m:t>
                    </m:r>
                  </m:oMath>
                </a14:m>
                <a:r>
                  <a:rPr lang="en-US" dirty="0"/>
                  <a:t> minhash values for </a:t>
                </a:r>
                <a14:m>
                  <m:oMath xmlns:m="http://schemas.openxmlformats.org/officeDocument/2006/math">
                    <m:r>
                      <a:rPr lang="en-US" i="1" dirty="0">
                        <a:latin typeface="Cambria Math"/>
                      </a:rPr>
                      <m:t>≈</m:t>
                    </m:r>
                    <m:r>
                      <a:rPr lang="en-US" i="1" dirty="0">
                        <a:latin typeface="Cambria Math"/>
                      </a:rPr>
                      <m:t>𝑛</m:t>
                    </m:r>
                    <m:r>
                      <a:rPr lang="en-US" i="1" dirty="0">
                        <a:latin typeface="Cambria Math"/>
                      </a:rPr>
                      <m:t>/</m:t>
                    </m:r>
                    <m:r>
                      <a:rPr lang="en-US" i="1" dirty="0">
                        <a:latin typeface="Cambria Math"/>
                      </a:rPr>
                      <m:t>𝑘</m:t>
                    </m:r>
                  </m:oMath>
                </a14:m>
                <a:r>
                  <a:rPr lang="en-US" dirty="0"/>
                  <a:t> distinct values.  </a:t>
                </a:r>
              </a:p>
              <a:p>
                <a:pPr marL="0" indent="0">
                  <a:buNone/>
                </a:pPr>
                <a:r>
                  <a:rPr lang="en-US" b="1" dirty="0"/>
                  <a:t>Bottom-</a:t>
                </a:r>
                <a14:m>
                  <m:oMath xmlns:m="http://schemas.openxmlformats.org/officeDocument/2006/math">
                    <m:r>
                      <a:rPr lang="en-US" b="1" i="1" dirty="0" smtClean="0">
                        <a:latin typeface="Cambria Math" charset="0"/>
                      </a:rPr>
                      <m:t>𝒌</m:t>
                    </m:r>
                  </m:oMath>
                </a14:m>
                <a:r>
                  <a:rPr lang="en-US" dirty="0"/>
                  <a:t>:  We keep the </a:t>
                </a:r>
                <a14:m>
                  <m:oMath xmlns:m="http://schemas.openxmlformats.org/officeDocument/2006/math">
                    <m:r>
                      <a:rPr lang="en-US" i="1" dirty="0">
                        <a:latin typeface="Cambria Math"/>
                      </a:rPr>
                      <m:t>𝑘</m:t>
                    </m:r>
                  </m:oMath>
                </a14:m>
                <a:r>
                  <a:rPr lang="en-US" dirty="0"/>
                  <a:t> smallest </a:t>
                </a:r>
                <a:r>
                  <a:rPr lang="en-US" dirty="0" smtClean="0"/>
                  <a:t>hash values. </a:t>
                </a:r>
                <a:r>
                  <a:rPr lang="en-US" dirty="0"/>
                  <a:t>T</a:t>
                </a:r>
                <a:r>
                  <a:rPr lang="en-US" dirty="0" smtClean="0"/>
                  <a:t>he </a:t>
                </a:r>
                <a14:m>
                  <m:oMath xmlns:m="http://schemas.openxmlformats.org/officeDocument/2006/math">
                    <m:r>
                      <a:rPr lang="en-US" i="1">
                        <a:latin typeface="Cambria Math"/>
                      </a:rPr>
                      <m:t>𝑖</m:t>
                    </m:r>
                  </m:oMath>
                </a14:m>
                <a:r>
                  <a:rPr lang="en-US" baseline="30000" dirty="0" err="1"/>
                  <a:t>th</a:t>
                </a:r>
                <a:r>
                  <a:rPr lang="en-US" dirty="0"/>
                  <a:t>  distinct </a:t>
                </a:r>
                <a:r>
                  <a:rPr lang="en-US" dirty="0" smtClean="0"/>
                  <a:t>key is in the bottom-</a:t>
                </a:r>
                <a14:m>
                  <m:oMath xmlns:m="http://schemas.openxmlformats.org/officeDocument/2006/math">
                    <m:r>
                      <a:rPr lang="en-US" i="1" dirty="0" smtClean="0">
                        <a:latin typeface="Cambria Math" charset="0"/>
                      </a:rPr>
                      <m:t>𝑘</m:t>
                    </m:r>
                  </m:oMath>
                </a14:m>
                <a:r>
                  <a:rPr lang="en-US" dirty="0" smtClean="0"/>
                  <a:t> with probability </a:t>
                </a:r>
                <a14:m>
                  <m:oMath xmlns:m="http://schemas.openxmlformats.org/officeDocument/2006/math">
                    <m:r>
                      <m:rPr>
                        <m:sty m:val="p"/>
                      </m:rPr>
                      <a:rPr lang="en-US" smtClean="0">
                        <a:solidFill>
                          <a:schemeClr val="tx2"/>
                        </a:solidFill>
                        <a:latin typeface="Cambria Math"/>
                      </a:rPr>
                      <m:t>min</m:t>
                    </m:r>
                    <m:r>
                      <a:rPr lang="en-US" i="1">
                        <a:solidFill>
                          <a:schemeClr val="tx2"/>
                        </a:solidFill>
                        <a:latin typeface="Cambria Math"/>
                      </a:rPr>
                      <m:t>{1,</m:t>
                    </m:r>
                    <m:f>
                      <m:fPr>
                        <m:ctrlPr>
                          <a:rPr lang="en-US" i="1">
                            <a:solidFill>
                              <a:schemeClr val="tx2"/>
                            </a:solidFill>
                            <a:latin typeface="Cambria Math" charset="0"/>
                          </a:rPr>
                        </m:ctrlPr>
                      </m:fPr>
                      <m:num>
                        <m:r>
                          <a:rPr lang="en-US" i="1">
                            <a:solidFill>
                              <a:schemeClr val="tx2"/>
                            </a:solidFill>
                            <a:latin typeface="Cambria Math"/>
                          </a:rPr>
                          <m:t>𝑘</m:t>
                        </m:r>
                      </m:num>
                      <m:den>
                        <m:r>
                          <a:rPr lang="en-US" i="1">
                            <a:solidFill>
                              <a:schemeClr val="tx2"/>
                            </a:solidFill>
                            <a:latin typeface="Cambria Math"/>
                          </a:rPr>
                          <m:t>𝑖</m:t>
                        </m:r>
                      </m:den>
                    </m:f>
                    <m:r>
                      <a:rPr lang="en-US" i="1">
                        <a:latin typeface="Cambria Math"/>
                      </a:rPr>
                      <m:t>}</m:t>
                    </m:r>
                  </m:oMath>
                </a14:m>
                <a:r>
                  <a:rPr lang="en-US" dirty="0"/>
                  <a:t> </a:t>
                </a:r>
                <a:r>
                  <a:rPr lang="en-US" dirty="0" smtClean="0"/>
                  <a:t>so </a:t>
                </a:r>
                <a14:m>
                  <m:oMath xmlns:m="http://schemas.openxmlformats.org/officeDocument/2006/math">
                    <m:nary>
                      <m:naryPr>
                        <m:chr m:val="∑"/>
                        <m:ctrlPr>
                          <a:rPr lang="en-US" i="1">
                            <a:solidFill>
                              <a:schemeClr val="tx2"/>
                            </a:solidFill>
                            <a:latin typeface="Cambria Math" charset="0"/>
                          </a:rPr>
                        </m:ctrlPr>
                      </m:naryPr>
                      <m:sub>
                        <m:r>
                          <a:rPr lang="en-US" i="1">
                            <a:solidFill>
                              <a:schemeClr val="tx2"/>
                            </a:solidFill>
                            <a:latin typeface="Cambria Math"/>
                          </a:rPr>
                          <m:t>𝑖</m:t>
                        </m:r>
                        <m:r>
                          <a:rPr lang="en-US" i="1">
                            <a:solidFill>
                              <a:schemeClr val="tx2"/>
                            </a:solidFill>
                            <a:latin typeface="Cambria Math"/>
                          </a:rPr>
                          <m:t>=1</m:t>
                        </m:r>
                      </m:sub>
                      <m:sup>
                        <m:r>
                          <a:rPr lang="en-US" i="1">
                            <a:solidFill>
                              <a:schemeClr val="tx2"/>
                            </a:solidFill>
                            <a:latin typeface="Cambria Math"/>
                          </a:rPr>
                          <m:t>𝑛</m:t>
                        </m:r>
                      </m:sup>
                      <m:e>
                        <m:f>
                          <m:fPr>
                            <m:ctrlPr>
                              <a:rPr lang="en-US" i="1">
                                <a:solidFill>
                                  <a:schemeClr val="tx2"/>
                                </a:solidFill>
                                <a:latin typeface="Cambria Math" charset="0"/>
                              </a:rPr>
                            </m:ctrlPr>
                          </m:fPr>
                          <m:num>
                            <m:r>
                              <a:rPr lang="en-US" b="0" i="1" smtClean="0">
                                <a:solidFill>
                                  <a:schemeClr val="tx2"/>
                                </a:solidFill>
                                <a:latin typeface="Cambria Math" charset="0"/>
                              </a:rPr>
                              <m:t>𝑘</m:t>
                            </m:r>
                          </m:num>
                          <m:den>
                            <m:r>
                              <a:rPr lang="en-US" i="1">
                                <a:solidFill>
                                  <a:schemeClr val="tx2"/>
                                </a:solidFill>
                                <a:latin typeface="Cambria Math"/>
                              </a:rPr>
                              <m:t>𝑖</m:t>
                            </m:r>
                          </m:den>
                        </m:f>
                        <m:r>
                          <a:rPr lang="en-US" b="0" i="1" smtClean="0">
                            <a:solidFill>
                              <a:schemeClr val="tx2"/>
                            </a:solidFill>
                            <a:latin typeface="Cambria Math" charset="0"/>
                          </a:rPr>
                          <m:t>≤</m:t>
                        </m:r>
                        <m:sSub>
                          <m:sSubPr>
                            <m:ctrlPr>
                              <a:rPr lang="en-US" i="1">
                                <a:solidFill>
                                  <a:schemeClr val="tx2"/>
                                </a:solidFill>
                                <a:latin typeface="Cambria Math" charset="0"/>
                              </a:rPr>
                            </m:ctrlPr>
                          </m:sSubPr>
                          <m:e>
                            <m:r>
                              <a:rPr lang="en-US" b="0" i="1" smtClean="0">
                                <a:solidFill>
                                  <a:schemeClr val="tx2"/>
                                </a:solidFill>
                                <a:latin typeface="Cambria Math" charset="0"/>
                              </a:rPr>
                              <m:t>𝑘</m:t>
                            </m:r>
                            <m:r>
                              <a:rPr lang="en-US" i="1">
                                <a:solidFill>
                                  <a:schemeClr val="tx2"/>
                                </a:solidFill>
                                <a:latin typeface="Cambria Math"/>
                              </a:rPr>
                              <m:t>𝐻</m:t>
                            </m:r>
                          </m:e>
                          <m:sub>
                            <m:r>
                              <a:rPr lang="en-US" i="1">
                                <a:solidFill>
                                  <a:schemeClr val="tx2"/>
                                </a:solidFill>
                                <a:latin typeface="Cambria Math"/>
                              </a:rPr>
                              <m:t>𝑛</m:t>
                            </m:r>
                          </m:sub>
                        </m:sSub>
                        <m:r>
                          <a:rPr lang="en-US" i="1">
                            <a:solidFill>
                              <a:schemeClr val="tx2"/>
                            </a:solidFill>
                            <a:latin typeface="Cambria Math"/>
                          </a:rPr>
                          <m:t> </m:t>
                        </m:r>
                      </m:e>
                    </m:nary>
                    <m:r>
                      <a:rPr lang="en-US" i="1">
                        <a:solidFill>
                          <a:schemeClr val="tx2"/>
                        </a:solidFill>
                        <a:latin typeface="Cambria Math"/>
                      </a:rPr>
                      <m:t>≤</m:t>
                    </m:r>
                    <m:r>
                      <a:rPr lang="en-US" b="0" i="1" smtClean="0">
                        <a:solidFill>
                          <a:schemeClr val="tx2"/>
                        </a:solidFill>
                        <a:latin typeface="Cambria Math" charset="0"/>
                      </a:rPr>
                      <m:t>𝑘</m:t>
                    </m:r>
                    <m:r>
                      <m:rPr>
                        <m:sty m:val="p"/>
                      </m:rPr>
                      <a:rPr lang="en-US" i="1">
                        <a:solidFill>
                          <a:schemeClr val="tx2"/>
                        </a:solidFill>
                        <a:latin typeface="Cambria Math"/>
                      </a:rPr>
                      <m:t>ln</m:t>
                    </m:r>
                    <m:r>
                      <a:rPr lang="en-US" i="1">
                        <a:solidFill>
                          <a:schemeClr val="tx2"/>
                        </a:solidFill>
                        <a:latin typeface="Cambria Math"/>
                      </a:rPr>
                      <m:t> </m:t>
                    </m:r>
                    <m:r>
                      <a:rPr lang="en-US" i="1">
                        <a:solidFill>
                          <a:schemeClr val="tx2"/>
                        </a:solidFill>
                        <a:latin typeface="Cambria Math"/>
                      </a:rPr>
                      <m:t>𝑛</m:t>
                    </m:r>
                  </m:oMath>
                </a14:m>
                <a:r>
                  <a:rPr lang="en-US" dirty="0" smtClean="0"/>
                  <a:t> </a:t>
                </a:r>
                <a:r>
                  <a:rPr lang="en-US" dirty="0"/>
                  <a:t>(probability of being in the first </a:t>
                </a:r>
                <a14:m>
                  <m:oMath xmlns:m="http://schemas.openxmlformats.org/officeDocument/2006/math">
                    <m:r>
                      <a:rPr lang="en-US" i="1" dirty="0">
                        <a:latin typeface="Cambria Math"/>
                      </a:rPr>
                      <m:t>𝑘</m:t>
                    </m:r>
                  </m:oMath>
                </a14:m>
                <a:r>
                  <a:rPr lang="en-US" dirty="0"/>
                  <a:t> in a random permutation</a:t>
                </a:r>
                <a:r>
                  <a:rPr lang="en-US" dirty="0" smtClean="0"/>
                  <a:t>)</a:t>
                </a:r>
                <a:endParaRPr lang="en-US" dirty="0"/>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1905001" y="3073399"/>
                <a:ext cx="8572498" cy="2537298"/>
              </a:xfrm>
              <a:prstGeom prst="rect">
                <a:avLst/>
              </a:prstGeom>
              <a:blipFill rotWithShape="0">
                <a:blip r:embed="rId4"/>
                <a:stretch>
                  <a:fillRect l="-1351" t="-5048" r="-213" b="-6250"/>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27</a:t>
            </a:fld>
            <a:endParaRPr lang="en-US"/>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1847851" y="1143550"/>
                <a:ext cx="8572498" cy="945231"/>
              </a:xfrm>
              <a:prstGeom prst="rect">
                <a:avLst/>
              </a:prstGeom>
              <a:solidFill>
                <a:schemeClr val="accent1">
                  <a:lumMod val="20000"/>
                  <a:lumOff val="8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smtClean="0">
                    <a:solidFill>
                      <a:srgbClr val="7030A0"/>
                    </a:solidFill>
                  </a:rPr>
                  <a:t>Lemma</a:t>
                </a:r>
                <a:r>
                  <a:rPr lang="en-US" sz="2800" b="1" dirty="0" smtClean="0">
                    <a:solidFill>
                      <a:srgbClr val="7030A0"/>
                    </a:solidFill>
                  </a:rPr>
                  <a:t>: </a:t>
                </a:r>
                <a:r>
                  <a:rPr lang="en-US" sz="2800" dirty="0"/>
                  <a:t>The expected number of </a:t>
                </a:r>
                <a:r>
                  <a:rPr lang="en-US" sz="2800" dirty="0" smtClean="0"/>
                  <a:t>updates that modified the </a:t>
                </a:r>
                <a:r>
                  <a:rPr lang="en-US" sz="2800" dirty="0" err="1" smtClean="0"/>
                  <a:t>MinHash</a:t>
                </a:r>
                <a:r>
                  <a:rPr lang="en-US" sz="2800" dirty="0" smtClean="0"/>
                  <a:t> </a:t>
                </a:r>
                <a:r>
                  <a:rPr lang="en-US" sz="2800" dirty="0"/>
                  <a:t>sketch is </a:t>
                </a:r>
                <a14:m>
                  <m:oMath xmlns:m="http://schemas.openxmlformats.org/officeDocument/2006/math">
                    <m:r>
                      <m:rPr>
                        <m:sty m:val="p"/>
                      </m:rPr>
                      <a:rPr lang="en-US" sz="2800" i="1">
                        <a:solidFill>
                          <a:schemeClr val="tx2"/>
                        </a:solidFill>
                        <a:latin typeface="Cambria Math"/>
                      </a:rPr>
                      <m:t>O</m:t>
                    </m:r>
                    <m:r>
                      <a:rPr lang="en-US" sz="2800" i="1">
                        <a:solidFill>
                          <a:schemeClr val="tx2"/>
                        </a:solidFill>
                        <a:latin typeface="Cambria Math"/>
                      </a:rPr>
                      <m:t>(</m:t>
                    </m:r>
                    <m:r>
                      <a:rPr lang="en-US" sz="2800" i="1">
                        <a:solidFill>
                          <a:schemeClr val="tx2"/>
                        </a:solidFill>
                        <a:latin typeface="Cambria Math"/>
                      </a:rPr>
                      <m:t>𝑘</m:t>
                    </m:r>
                    <m:r>
                      <a:rPr lang="en-US" sz="2800" i="1">
                        <a:solidFill>
                          <a:schemeClr val="tx2"/>
                        </a:solidFill>
                        <a:latin typeface="Cambria Math"/>
                      </a:rPr>
                      <m:t> </m:t>
                    </m:r>
                    <m:r>
                      <m:rPr>
                        <m:sty m:val="p"/>
                      </m:rPr>
                      <a:rPr lang="en-US" sz="2800" i="1">
                        <a:solidFill>
                          <a:schemeClr val="tx2"/>
                        </a:solidFill>
                        <a:latin typeface="Cambria Math"/>
                      </a:rPr>
                      <m:t>ln</m:t>
                    </m:r>
                    <m:r>
                      <a:rPr lang="en-US" sz="2800" i="1">
                        <a:solidFill>
                          <a:schemeClr val="tx2"/>
                        </a:solidFill>
                        <a:latin typeface="Cambria Math"/>
                      </a:rPr>
                      <m:t> </m:t>
                    </m:r>
                    <m:r>
                      <a:rPr lang="en-US" sz="2800" i="1">
                        <a:solidFill>
                          <a:schemeClr val="tx2"/>
                        </a:solidFill>
                        <a:latin typeface="Cambria Math"/>
                      </a:rPr>
                      <m:t>𝑛</m:t>
                    </m:r>
                    <m:r>
                      <a:rPr lang="en-US" sz="2800" i="1">
                        <a:solidFill>
                          <a:schemeClr val="tx2"/>
                        </a:solidFill>
                        <a:latin typeface="Cambria Math"/>
                      </a:rPr>
                      <m:t>)</m:t>
                    </m:r>
                  </m:oMath>
                </a14:m>
                <a:r>
                  <a:rPr lang="en-US" sz="2800" dirty="0">
                    <a:solidFill>
                      <a:schemeClr val="tx2"/>
                    </a:solidFill>
                  </a:rPr>
                  <a:t> </a:t>
                </a:r>
                <a:endParaRPr lang="en-US" sz="2800"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1847851" y="1143550"/>
                <a:ext cx="8572498" cy="945231"/>
              </a:xfrm>
              <a:prstGeom prst="rect">
                <a:avLst/>
              </a:prstGeom>
              <a:blipFill rotWithShape="0">
                <a:blip r:embed="rId5"/>
                <a:stretch>
                  <a:fillRect l="-1422" t="-6452" b="-18710"/>
                </a:stretch>
              </a:blipFill>
            </p:spPr>
            <p:txBody>
              <a:bodyPr/>
              <a:lstStyle/>
              <a:p>
                <a:r>
                  <a:rPr lang="en-US">
                    <a:noFill/>
                  </a:rPr>
                  <a:t> </a:t>
                </a:r>
              </a:p>
            </p:txBody>
          </p:sp>
        </mc:Fallback>
      </mc:AlternateContent>
    </p:spTree>
    <p:extLst>
      <p:ext uri="{BB962C8B-B14F-4D97-AF65-F5344CB8AC3E}">
        <p14:creationId xmlns:p14="http://schemas.microsoft.com/office/powerpoint/2010/main" val="14099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299" y="165100"/>
            <a:ext cx="8839200" cy="1143000"/>
          </a:xfrm>
        </p:spPr>
        <p:txBody>
          <a:bodyPr>
            <a:normAutofit/>
          </a:bodyPr>
          <a:lstStyle/>
          <a:p>
            <a:r>
              <a:rPr lang="en-US" dirty="0" smtClean="0"/>
              <a:t>Composability of </a:t>
            </a:r>
            <a:r>
              <a:rPr lang="en-US" dirty="0" err="1" smtClean="0"/>
              <a:t>MinHash</a:t>
            </a:r>
            <a:r>
              <a:rPr lang="en-US" dirty="0" smtClean="0"/>
              <a:t> Sketches</a:t>
            </a:r>
            <a:endParaRPr lang="en-US" dirty="0"/>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685801" y="2362200"/>
                <a:ext cx="11277600" cy="2514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t>Merge </a:t>
                </a:r>
                <a14:m>
                  <m:oMath xmlns:m="http://schemas.openxmlformats.org/officeDocument/2006/math">
                    <m:r>
                      <a:rPr lang="en-US" b="1" i="1" u="sng" dirty="0">
                        <a:solidFill>
                          <a:schemeClr val="tx2"/>
                        </a:solidFill>
                        <a:latin typeface="Cambria Math" charset="0"/>
                      </a:rPr>
                      <m:t>𝒔</m:t>
                    </m:r>
                  </m:oMath>
                </a14:m>
                <a:r>
                  <a:rPr lang="en-US" b="1" u="sng" dirty="0">
                    <a:solidFill>
                      <a:schemeClr val="tx2"/>
                    </a:solidFill>
                  </a:rPr>
                  <a:t>’</a:t>
                </a:r>
                <a:r>
                  <a:rPr lang="en-US" b="1" u="sng" dirty="0">
                    <a:solidFill>
                      <a:srgbClr val="7030A0"/>
                    </a:solidFill>
                  </a:rPr>
                  <a:t>,</a:t>
                </a:r>
                <a14:m>
                  <m:oMath xmlns:m="http://schemas.openxmlformats.org/officeDocument/2006/math">
                    <m:r>
                      <a:rPr lang="en-US" b="1" i="1" u="sng" dirty="0">
                        <a:solidFill>
                          <a:srgbClr val="FF0000"/>
                        </a:solidFill>
                        <a:latin typeface="Cambria Math" charset="0"/>
                      </a:rPr>
                      <m:t>𝒔</m:t>
                    </m:r>
                    <m:r>
                      <a:rPr lang="en-US" b="1" i="1" u="sng" dirty="0">
                        <a:solidFill>
                          <a:srgbClr val="FF0000"/>
                        </a:solidFill>
                        <a:latin typeface="Cambria Math"/>
                      </a:rPr>
                      <m:t>’’</m:t>
                    </m:r>
                  </m:oMath>
                </a14:m>
                <a:r>
                  <a:rPr lang="en-US" b="1" u="sng" dirty="0" smtClean="0"/>
                  <a:t>  to obtain </a:t>
                </a:r>
                <a14:m>
                  <m:oMath xmlns:m="http://schemas.openxmlformats.org/officeDocument/2006/math">
                    <m:r>
                      <a:rPr lang="en-US" b="1" i="0" u="sng" dirty="0" smtClean="0">
                        <a:solidFill>
                          <a:srgbClr val="7030A0"/>
                        </a:solidFill>
                        <a:latin typeface="Cambria Math" charset="0"/>
                      </a:rPr>
                      <m:t>𝐬</m:t>
                    </m:r>
                  </m:oMath>
                </a14:m>
                <a:r>
                  <a:rPr lang="en-US" b="1" u="sng" dirty="0">
                    <a:solidFill>
                      <a:srgbClr val="7030A0"/>
                    </a:solidFill>
                  </a:rPr>
                  <a:t> </a:t>
                </a:r>
                <a:endParaRPr lang="en-US" b="1" u="sng" dirty="0" smtClean="0">
                  <a:solidFill>
                    <a:srgbClr val="7030A0"/>
                  </a:solidFill>
                </a:endParaRPr>
              </a:p>
              <a:p>
                <a:pPr>
                  <a:buFont typeface="Wingdings" charset="2"/>
                  <a:buChar char="§"/>
                </a:pPr>
                <a14:m>
                  <m:oMath xmlns:m="http://schemas.openxmlformats.org/officeDocument/2006/math">
                    <m:r>
                      <a:rPr lang="en-US" b="1" i="1" dirty="0" smtClean="0">
                        <a:latin typeface="Cambria Math" charset="0"/>
                      </a:rPr>
                      <m:t>𝒌</m:t>
                    </m:r>
                  </m:oMath>
                </a14:m>
                <a:r>
                  <a:rPr lang="en-US" b="1" dirty="0" smtClean="0"/>
                  <a:t>-mins</a:t>
                </a:r>
                <a:r>
                  <a:rPr lang="en-US" dirty="0" smtClean="0"/>
                  <a:t>:  entry-wise min (per hash function) </a:t>
                </a:r>
                <a14:m>
                  <m:oMath xmlns:m="http://schemas.openxmlformats.org/officeDocument/2006/math">
                    <m:sSub>
                      <m:sSubPr>
                        <m:ctrlPr>
                          <a:rPr lang="en-US" i="1" dirty="0">
                            <a:solidFill>
                              <a:srgbClr val="7030A0"/>
                            </a:solidFill>
                            <a:latin typeface="Cambria Math" charset="0"/>
                          </a:rPr>
                        </m:ctrlPr>
                      </m:sSubPr>
                      <m:e>
                        <m:r>
                          <a:rPr lang="en-US" b="0" i="1" dirty="0" smtClean="0">
                            <a:solidFill>
                              <a:srgbClr val="7030A0"/>
                            </a:solidFill>
                            <a:latin typeface="Cambria Math" charset="0"/>
                          </a:rPr>
                          <m:t>𝑠</m:t>
                        </m:r>
                      </m:e>
                      <m:sub>
                        <m:r>
                          <a:rPr lang="en-US" i="1" dirty="0">
                            <a:solidFill>
                              <a:srgbClr val="7030A0"/>
                            </a:solidFill>
                            <a:latin typeface="Cambria Math"/>
                          </a:rPr>
                          <m:t>𝑖</m:t>
                        </m:r>
                      </m:sub>
                    </m:sSub>
                    <m:r>
                      <a:rPr lang="en-US" i="1">
                        <a:latin typeface="Cambria Math"/>
                      </a:rPr>
                      <m:t>←</m:t>
                    </m:r>
                    <m:r>
                      <m:rPr>
                        <m:sty m:val="p"/>
                      </m:rPr>
                      <a:rPr lang="en-US" i="1">
                        <a:latin typeface="Cambria Math"/>
                      </a:rPr>
                      <m:t>min</m:t>
                    </m:r>
                    <m:r>
                      <a:rPr lang="en-US" i="1">
                        <a:latin typeface="Cambria Math"/>
                      </a:rPr>
                      <m:t> {</m:t>
                    </m:r>
                    <m:sSubSup>
                      <m:sSubSupPr>
                        <m:ctrlPr>
                          <a:rPr lang="en-US" i="1">
                            <a:solidFill>
                              <a:schemeClr val="tx2"/>
                            </a:solidFill>
                            <a:latin typeface="Cambria Math" charset="0"/>
                          </a:rPr>
                        </m:ctrlPr>
                      </m:sSubSupPr>
                      <m:e>
                        <m:r>
                          <a:rPr lang="en-US" b="0" i="1" smtClean="0">
                            <a:solidFill>
                              <a:schemeClr val="tx2"/>
                            </a:solidFill>
                            <a:latin typeface="Cambria Math" charset="0"/>
                          </a:rPr>
                          <m:t>𝑠</m:t>
                        </m:r>
                      </m:e>
                      <m:sub>
                        <m:r>
                          <a:rPr lang="en-US" i="1">
                            <a:solidFill>
                              <a:schemeClr val="tx2"/>
                            </a:solidFill>
                            <a:latin typeface="Cambria Math"/>
                          </a:rPr>
                          <m:t>𝑖</m:t>
                        </m:r>
                      </m:sub>
                      <m:sup>
                        <m:r>
                          <a:rPr lang="en-US" i="1">
                            <a:solidFill>
                              <a:schemeClr val="tx2"/>
                            </a:solidFill>
                            <a:latin typeface="Cambria Math"/>
                          </a:rPr>
                          <m:t>′</m:t>
                        </m:r>
                      </m:sup>
                    </m:sSubSup>
                    <m:r>
                      <a:rPr lang="en-US" i="1">
                        <a:solidFill>
                          <a:schemeClr val="tx2"/>
                        </a:solidFill>
                        <a:latin typeface="Cambria Math"/>
                      </a:rPr>
                      <m:t>,</m:t>
                    </m:r>
                    <m:sSubSup>
                      <m:sSubSupPr>
                        <m:ctrlPr>
                          <a:rPr lang="en-US" i="1">
                            <a:solidFill>
                              <a:srgbClr val="FF0000"/>
                            </a:solidFill>
                            <a:latin typeface="Cambria Math" charset="0"/>
                          </a:rPr>
                        </m:ctrlPr>
                      </m:sSubSupPr>
                      <m:e>
                        <m:r>
                          <a:rPr lang="en-US" b="0" i="1" smtClean="0">
                            <a:solidFill>
                              <a:srgbClr val="FF0000"/>
                            </a:solidFill>
                            <a:latin typeface="Cambria Math" charset="0"/>
                          </a:rPr>
                          <m:t>𝑠</m:t>
                        </m:r>
                      </m:e>
                      <m:sub>
                        <m:r>
                          <a:rPr lang="en-US" i="1">
                            <a:solidFill>
                              <a:srgbClr val="FF0000"/>
                            </a:solidFill>
                            <a:latin typeface="Cambria Math"/>
                          </a:rPr>
                          <m:t>𝑖</m:t>
                        </m:r>
                      </m:sub>
                      <m:sup>
                        <m:r>
                          <a:rPr lang="en-US" i="1">
                            <a:solidFill>
                              <a:srgbClr val="FF0000"/>
                            </a:solidFill>
                            <a:latin typeface="Cambria Math"/>
                          </a:rPr>
                          <m:t>′′</m:t>
                        </m:r>
                      </m:sup>
                    </m:sSubSup>
                    <m:r>
                      <a:rPr lang="en-US" i="1">
                        <a:solidFill>
                          <a:srgbClr val="FF0000"/>
                        </a:solidFill>
                        <a:latin typeface="Cambria Math"/>
                      </a:rPr>
                      <m:t> </m:t>
                    </m:r>
                    <m:r>
                      <a:rPr lang="en-US" i="1">
                        <a:latin typeface="Cambria Math"/>
                      </a:rPr>
                      <m:t>}</m:t>
                    </m:r>
                  </m:oMath>
                </a14:m>
                <a:endParaRPr lang="en-US" dirty="0"/>
              </a:p>
              <a:p>
                <a:pPr>
                  <a:buFont typeface="Wingdings" panose="05000000000000000000" pitchFamily="2" charset="2"/>
                  <a:buChar char="§"/>
                </a:pPr>
                <a14:m>
                  <m:oMath xmlns:m="http://schemas.openxmlformats.org/officeDocument/2006/math">
                    <m:r>
                      <a:rPr lang="en-US" b="1" i="1" dirty="0" smtClean="0">
                        <a:latin typeface="Cambria Math" charset="0"/>
                      </a:rPr>
                      <m:t>𝒌</m:t>
                    </m:r>
                  </m:oMath>
                </a14:m>
                <a:r>
                  <a:rPr lang="en-US" b="1" dirty="0"/>
                  <a:t>-partition</a:t>
                </a:r>
                <a:r>
                  <a:rPr lang="en-US" dirty="0"/>
                  <a:t>: </a:t>
                </a:r>
                <a:r>
                  <a:rPr lang="en-US" dirty="0" smtClean="0"/>
                  <a:t>entry-wise minimum (per part)  </a:t>
                </a:r>
                <a14:m>
                  <m:oMath xmlns:m="http://schemas.openxmlformats.org/officeDocument/2006/math">
                    <m:sSub>
                      <m:sSubPr>
                        <m:ctrlPr>
                          <a:rPr lang="en-US" i="1">
                            <a:solidFill>
                              <a:srgbClr val="7030A0"/>
                            </a:solidFill>
                            <a:latin typeface="Cambria Math" charset="0"/>
                          </a:rPr>
                        </m:ctrlPr>
                      </m:sSubPr>
                      <m:e>
                        <m:r>
                          <a:rPr lang="en-US" b="0" i="1" smtClean="0">
                            <a:solidFill>
                              <a:srgbClr val="7030A0"/>
                            </a:solidFill>
                            <a:latin typeface="Cambria Math" charset="0"/>
                          </a:rPr>
                          <m:t>𝑠</m:t>
                        </m:r>
                      </m:e>
                      <m:sub>
                        <m:r>
                          <m:rPr>
                            <m:sty m:val="p"/>
                          </m:rPr>
                          <a:rPr lang="en-US">
                            <a:solidFill>
                              <a:srgbClr val="7030A0"/>
                            </a:solidFill>
                            <a:latin typeface="Cambria Math"/>
                          </a:rPr>
                          <m:t>i</m:t>
                        </m:r>
                      </m:sub>
                    </m:sSub>
                    <m:r>
                      <a:rPr lang="en-US" i="1">
                        <a:latin typeface="Cambria Math"/>
                      </a:rPr>
                      <m:t>←</m:t>
                    </m:r>
                    <m:r>
                      <m:rPr>
                        <m:sty m:val="p"/>
                      </m:rPr>
                      <a:rPr lang="en-US" i="1">
                        <a:latin typeface="Cambria Math"/>
                      </a:rPr>
                      <m:t>min</m:t>
                    </m:r>
                    <m:r>
                      <a:rPr lang="en-US" i="1">
                        <a:latin typeface="Cambria Math"/>
                      </a:rPr>
                      <m:t> {</m:t>
                    </m:r>
                    <m:sSubSup>
                      <m:sSubSupPr>
                        <m:ctrlPr>
                          <a:rPr lang="en-US" i="1">
                            <a:solidFill>
                              <a:schemeClr val="tx2"/>
                            </a:solidFill>
                            <a:latin typeface="Cambria Math" charset="0"/>
                          </a:rPr>
                        </m:ctrlPr>
                      </m:sSubSupPr>
                      <m:e>
                        <m:r>
                          <a:rPr lang="en-US" b="0" i="1" smtClean="0">
                            <a:solidFill>
                              <a:schemeClr val="tx2"/>
                            </a:solidFill>
                            <a:latin typeface="Cambria Math" charset="0"/>
                          </a:rPr>
                          <m:t>𝑠</m:t>
                        </m:r>
                      </m:e>
                      <m:sub>
                        <m:r>
                          <a:rPr lang="en-US" i="1">
                            <a:solidFill>
                              <a:schemeClr val="tx2"/>
                            </a:solidFill>
                            <a:latin typeface="Cambria Math"/>
                          </a:rPr>
                          <m:t>𝑖</m:t>
                        </m:r>
                      </m:sub>
                      <m:sup>
                        <m:r>
                          <a:rPr lang="en-US" i="1">
                            <a:solidFill>
                              <a:schemeClr val="tx2"/>
                            </a:solidFill>
                            <a:latin typeface="Cambria Math"/>
                          </a:rPr>
                          <m:t>′</m:t>
                        </m:r>
                      </m:sup>
                    </m:sSubSup>
                    <m:r>
                      <a:rPr lang="en-US" i="1">
                        <a:solidFill>
                          <a:schemeClr val="tx2"/>
                        </a:solidFill>
                        <a:latin typeface="Cambria Math"/>
                      </a:rPr>
                      <m:t>,</m:t>
                    </m:r>
                    <m:sSubSup>
                      <m:sSubSupPr>
                        <m:ctrlPr>
                          <a:rPr lang="en-US" i="1">
                            <a:solidFill>
                              <a:srgbClr val="FF0000"/>
                            </a:solidFill>
                            <a:latin typeface="Cambria Math" charset="0"/>
                          </a:rPr>
                        </m:ctrlPr>
                      </m:sSubSupPr>
                      <m:e>
                        <m:r>
                          <a:rPr lang="en-US" b="0" i="1" smtClean="0">
                            <a:solidFill>
                              <a:srgbClr val="FF0000"/>
                            </a:solidFill>
                            <a:latin typeface="Cambria Math" charset="0"/>
                          </a:rPr>
                          <m:t>𝑠</m:t>
                        </m:r>
                      </m:e>
                      <m:sub>
                        <m:r>
                          <a:rPr lang="en-US" i="1">
                            <a:solidFill>
                              <a:srgbClr val="FF0000"/>
                            </a:solidFill>
                            <a:latin typeface="Cambria Math"/>
                          </a:rPr>
                          <m:t>𝑖</m:t>
                        </m:r>
                      </m:sub>
                      <m:sup>
                        <m:r>
                          <a:rPr lang="en-US" i="1">
                            <a:solidFill>
                              <a:srgbClr val="FF0000"/>
                            </a:solidFill>
                            <a:latin typeface="Cambria Math"/>
                          </a:rPr>
                          <m:t>′′</m:t>
                        </m:r>
                      </m:sup>
                    </m:sSubSup>
                    <m:r>
                      <a:rPr lang="en-US" i="1">
                        <a:solidFill>
                          <a:srgbClr val="FF0000"/>
                        </a:solidFill>
                        <a:latin typeface="Cambria Math"/>
                      </a:rPr>
                      <m:t> </m:t>
                    </m:r>
                    <m:r>
                      <a:rPr lang="en-US" i="1">
                        <a:latin typeface="Cambria Math"/>
                      </a:rPr>
                      <m:t>}</m:t>
                    </m:r>
                  </m:oMath>
                </a14:m>
                <a:r>
                  <a:rPr lang="en-US" dirty="0">
                    <a:solidFill>
                      <a:schemeClr val="tx2"/>
                    </a:solidFill>
                  </a:rPr>
                  <a:t> </a:t>
                </a:r>
                <a:endParaRPr lang="en-US" dirty="0"/>
              </a:p>
              <a:p>
                <a:pPr>
                  <a:buFont typeface="Wingdings" panose="05000000000000000000" pitchFamily="2" charset="2"/>
                  <a:buChar char="§"/>
                </a:pPr>
                <a:r>
                  <a:rPr lang="en-US" b="1" dirty="0"/>
                  <a:t>Bottom-</a:t>
                </a:r>
                <a14:m>
                  <m:oMath xmlns:m="http://schemas.openxmlformats.org/officeDocument/2006/math">
                    <m:r>
                      <a:rPr lang="en-US" b="1" i="1" dirty="0" smtClean="0">
                        <a:latin typeface="Cambria Math" charset="0"/>
                      </a:rPr>
                      <m:t>𝒌</m:t>
                    </m:r>
                  </m:oMath>
                </a14:m>
                <a:r>
                  <a:rPr lang="en-US" dirty="0"/>
                  <a:t>: </a:t>
                </a:r>
                <a14:m>
                  <m:oMath xmlns:m="http://schemas.openxmlformats.org/officeDocument/2006/math">
                    <m:sSub>
                      <m:sSubPr>
                        <m:ctrlPr>
                          <a:rPr lang="en-US" i="1">
                            <a:solidFill>
                              <a:srgbClr val="7030A0"/>
                            </a:solidFill>
                            <a:latin typeface="Cambria Math" charset="0"/>
                          </a:rPr>
                        </m:ctrlPr>
                      </m:sSubPr>
                      <m:e>
                        <m:r>
                          <a:rPr lang="en-US" i="1">
                            <a:solidFill>
                              <a:srgbClr val="7030A0"/>
                            </a:solidFill>
                            <a:latin typeface="Cambria Math"/>
                          </a:rPr>
                          <m:t>{</m:t>
                        </m:r>
                        <m:r>
                          <a:rPr lang="en-US" b="0" i="1" smtClean="0">
                            <a:solidFill>
                              <a:srgbClr val="7030A0"/>
                            </a:solidFill>
                            <a:latin typeface="Cambria Math" charset="0"/>
                          </a:rPr>
                          <m:t>𝑠</m:t>
                        </m:r>
                      </m:e>
                      <m:sub>
                        <m:r>
                          <a:rPr lang="en-US">
                            <a:solidFill>
                              <a:srgbClr val="7030A0"/>
                            </a:solidFill>
                            <a:latin typeface="Cambria Math"/>
                          </a:rPr>
                          <m:t>1</m:t>
                        </m:r>
                      </m:sub>
                    </m:sSub>
                    <m:r>
                      <a:rPr lang="en-US" i="1">
                        <a:solidFill>
                          <a:srgbClr val="7030A0"/>
                        </a:solidFill>
                        <a:latin typeface="Cambria Math"/>
                      </a:rPr>
                      <m:t>, …,</m:t>
                    </m:r>
                    <m:sSub>
                      <m:sSubPr>
                        <m:ctrlPr>
                          <a:rPr lang="en-US" i="1">
                            <a:solidFill>
                              <a:srgbClr val="7030A0"/>
                            </a:solidFill>
                            <a:latin typeface="Cambria Math" charset="0"/>
                          </a:rPr>
                        </m:ctrlPr>
                      </m:sSubPr>
                      <m:e>
                        <m:r>
                          <a:rPr lang="en-US" b="0" i="1" smtClean="0">
                            <a:solidFill>
                              <a:srgbClr val="7030A0"/>
                            </a:solidFill>
                            <a:latin typeface="Cambria Math" charset="0"/>
                          </a:rPr>
                          <m:t>𝑠</m:t>
                        </m:r>
                      </m:e>
                      <m:sub>
                        <m:r>
                          <a:rPr lang="en-US" i="1">
                            <a:solidFill>
                              <a:srgbClr val="7030A0"/>
                            </a:solidFill>
                            <a:latin typeface="Cambria Math"/>
                          </a:rPr>
                          <m:t>𝑘</m:t>
                        </m:r>
                      </m:sub>
                    </m:sSub>
                    <m:r>
                      <a:rPr lang="en-US" i="1">
                        <a:solidFill>
                          <a:srgbClr val="7030A0"/>
                        </a:solidFill>
                        <a:latin typeface="Cambria Math"/>
                      </a:rPr>
                      <m:t>}</m:t>
                    </m:r>
                    <m:r>
                      <a:rPr lang="en-US" i="1">
                        <a:solidFill>
                          <a:schemeClr val="tx2"/>
                        </a:solidFill>
                        <a:latin typeface="Cambria Math"/>
                      </a:rPr>
                      <m:t>=</m:t>
                    </m:r>
                    <m:r>
                      <m:rPr>
                        <m:sty m:val="p"/>
                      </m:rPr>
                      <a:rPr lang="en-US" i="1">
                        <a:latin typeface="Cambria Math"/>
                      </a:rPr>
                      <m:t>bottom</m:t>
                    </m:r>
                    <m:r>
                      <a:rPr lang="en-US" i="1">
                        <a:latin typeface="Cambria Math"/>
                      </a:rPr>
                      <m:t>𝑘</m:t>
                    </m:r>
                    <m:r>
                      <a:rPr lang="en-US" i="1">
                        <a:latin typeface="Cambria Math"/>
                      </a:rPr>
                      <m:t>{</m:t>
                    </m:r>
                    <m:sSubSup>
                      <m:sSubSupPr>
                        <m:ctrlPr>
                          <a:rPr lang="en-US" i="1">
                            <a:solidFill>
                              <a:schemeClr val="tx2"/>
                            </a:solidFill>
                            <a:latin typeface="Cambria Math" charset="0"/>
                          </a:rPr>
                        </m:ctrlPr>
                      </m:sSubSupPr>
                      <m:e>
                        <m:r>
                          <a:rPr lang="en-US" b="0" i="1" smtClean="0">
                            <a:solidFill>
                              <a:schemeClr val="tx2"/>
                            </a:solidFill>
                            <a:latin typeface="Cambria Math" charset="0"/>
                          </a:rPr>
                          <m:t>𝑠</m:t>
                        </m:r>
                      </m:e>
                      <m:sub>
                        <m:r>
                          <a:rPr lang="en-US" i="1">
                            <a:solidFill>
                              <a:schemeClr val="tx2"/>
                            </a:solidFill>
                            <a:latin typeface="Cambria Math"/>
                          </a:rPr>
                          <m:t>1</m:t>
                        </m:r>
                      </m:sub>
                      <m:sup>
                        <m:r>
                          <a:rPr lang="en-US" i="1">
                            <a:solidFill>
                              <a:schemeClr val="tx2"/>
                            </a:solidFill>
                            <a:latin typeface="Cambria Math"/>
                          </a:rPr>
                          <m:t>′</m:t>
                        </m:r>
                      </m:sup>
                    </m:sSubSup>
                    <m:r>
                      <a:rPr lang="en-US" i="1">
                        <a:solidFill>
                          <a:schemeClr val="tx2"/>
                        </a:solidFill>
                        <a:latin typeface="Cambria Math"/>
                      </a:rPr>
                      <m:t>,…,</m:t>
                    </m:r>
                    <m:sSubSup>
                      <m:sSubSupPr>
                        <m:ctrlPr>
                          <a:rPr lang="en-US" i="1">
                            <a:solidFill>
                              <a:schemeClr val="tx2"/>
                            </a:solidFill>
                            <a:latin typeface="Cambria Math" charset="0"/>
                          </a:rPr>
                        </m:ctrlPr>
                      </m:sSubSupPr>
                      <m:e>
                        <m:r>
                          <a:rPr lang="en-US" b="0" i="1" smtClean="0">
                            <a:solidFill>
                              <a:schemeClr val="tx2"/>
                            </a:solidFill>
                            <a:latin typeface="Cambria Math" charset="0"/>
                          </a:rPr>
                          <m:t>𝑠</m:t>
                        </m:r>
                      </m:e>
                      <m:sub>
                        <m:r>
                          <a:rPr lang="en-US" i="1">
                            <a:solidFill>
                              <a:schemeClr val="tx2"/>
                            </a:solidFill>
                            <a:latin typeface="Cambria Math"/>
                          </a:rPr>
                          <m:t>𝑘</m:t>
                        </m:r>
                      </m:sub>
                      <m:sup>
                        <m:r>
                          <a:rPr lang="en-US" i="1">
                            <a:solidFill>
                              <a:schemeClr val="tx2"/>
                            </a:solidFill>
                            <a:latin typeface="Cambria Math"/>
                          </a:rPr>
                          <m:t>′</m:t>
                        </m:r>
                      </m:sup>
                    </m:sSubSup>
                    <m:r>
                      <a:rPr lang="en-US" i="1">
                        <a:solidFill>
                          <a:schemeClr val="tx2"/>
                        </a:solidFill>
                        <a:latin typeface="Cambria Math"/>
                      </a:rPr>
                      <m:t>, </m:t>
                    </m:r>
                    <m:sSubSup>
                      <m:sSubSupPr>
                        <m:ctrlPr>
                          <a:rPr lang="en-US" i="1">
                            <a:solidFill>
                              <a:srgbClr val="FF0000"/>
                            </a:solidFill>
                            <a:latin typeface="Cambria Math" charset="0"/>
                          </a:rPr>
                        </m:ctrlPr>
                      </m:sSubSupPr>
                      <m:e>
                        <m:r>
                          <a:rPr lang="en-US" b="0" i="1" smtClean="0">
                            <a:solidFill>
                              <a:srgbClr val="FF0000"/>
                            </a:solidFill>
                            <a:latin typeface="Cambria Math" charset="0"/>
                          </a:rPr>
                          <m:t>𝑠</m:t>
                        </m:r>
                      </m:e>
                      <m:sub>
                        <m:r>
                          <a:rPr lang="en-US" i="1">
                            <a:solidFill>
                              <a:srgbClr val="FF0000"/>
                            </a:solidFill>
                            <a:latin typeface="Cambria Math"/>
                          </a:rPr>
                          <m:t>1</m:t>
                        </m:r>
                      </m:sub>
                      <m:sup>
                        <m:r>
                          <a:rPr lang="en-US" i="1">
                            <a:solidFill>
                              <a:srgbClr val="FF0000"/>
                            </a:solidFill>
                            <a:latin typeface="Cambria Math"/>
                          </a:rPr>
                          <m:t>′′</m:t>
                        </m:r>
                      </m:sup>
                    </m:sSubSup>
                    <m:r>
                      <a:rPr lang="en-US" i="1">
                        <a:solidFill>
                          <a:srgbClr val="FF0000"/>
                        </a:solidFill>
                        <a:latin typeface="Cambria Math"/>
                      </a:rPr>
                      <m:t>,…,</m:t>
                    </m:r>
                    <m:sSubSup>
                      <m:sSubSupPr>
                        <m:ctrlPr>
                          <a:rPr lang="en-US" i="1">
                            <a:solidFill>
                              <a:srgbClr val="FF0000"/>
                            </a:solidFill>
                            <a:latin typeface="Cambria Math" charset="0"/>
                          </a:rPr>
                        </m:ctrlPr>
                      </m:sSubSupPr>
                      <m:e>
                        <m:r>
                          <a:rPr lang="en-US" b="0" i="1" smtClean="0">
                            <a:solidFill>
                              <a:srgbClr val="FF0000"/>
                            </a:solidFill>
                            <a:latin typeface="Cambria Math" charset="0"/>
                          </a:rPr>
                          <m:t>𝑠</m:t>
                        </m:r>
                      </m:e>
                      <m:sub>
                        <m:r>
                          <a:rPr lang="en-US" i="1">
                            <a:solidFill>
                              <a:srgbClr val="FF0000"/>
                            </a:solidFill>
                            <a:latin typeface="Cambria Math"/>
                          </a:rPr>
                          <m:t>𝑘</m:t>
                        </m:r>
                      </m:sub>
                      <m:sup>
                        <m:r>
                          <a:rPr lang="en-US" i="1">
                            <a:solidFill>
                              <a:srgbClr val="FF0000"/>
                            </a:solidFill>
                            <a:latin typeface="Cambria Math"/>
                          </a:rPr>
                          <m:t>′′</m:t>
                        </m:r>
                      </m:sup>
                    </m:sSubSup>
                    <m:r>
                      <a:rPr lang="en-US" i="1">
                        <a:latin typeface="Cambria Math"/>
                      </a:rPr>
                      <m:t>}</m:t>
                    </m:r>
                  </m:oMath>
                </a14:m>
                <a:endParaRPr lang="en-US" dirty="0">
                  <a:solidFill>
                    <a:schemeClr val="tx2"/>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685801" y="2362200"/>
                <a:ext cx="11277600" cy="2514600"/>
              </a:xfrm>
              <a:prstGeom prst="rect">
                <a:avLst/>
              </a:prstGeom>
              <a:blipFill rotWithShape="0">
                <a:blip r:embed="rId3"/>
                <a:stretch>
                  <a:fillRect l="-1405" t="-2913" b="-971"/>
                </a:stretch>
              </a:blipFill>
            </p:spPr>
            <p:txBody>
              <a:bodyPr/>
              <a:lstStyle/>
              <a:p>
                <a:r>
                  <a:rPr lang="en-US">
                    <a:noFill/>
                  </a:rPr>
                  <a:t> </a:t>
                </a:r>
              </a:p>
            </p:txBody>
          </p:sp>
        </mc:Fallback>
      </mc:AlternateContent>
      <p:sp>
        <p:nvSpPr>
          <p:cNvPr id="8" name="Content Placeholder 2"/>
          <p:cNvSpPr txBox="1">
            <a:spLocks/>
          </p:cNvSpPr>
          <p:nvPr/>
        </p:nvSpPr>
        <p:spPr>
          <a:xfrm>
            <a:off x="1638299" y="1127991"/>
            <a:ext cx="8940800" cy="108180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a:solidFill>
                  <a:srgbClr val="7030A0"/>
                </a:solidFill>
              </a:rPr>
              <a:t>!! </a:t>
            </a:r>
            <a:r>
              <a:rPr lang="en-US" b="1" dirty="0" smtClean="0">
                <a:solidFill>
                  <a:srgbClr val="00B050"/>
                </a:solidFill>
              </a:rPr>
              <a:t>We </a:t>
            </a:r>
            <a:r>
              <a:rPr lang="en-US" b="1" dirty="0">
                <a:solidFill>
                  <a:srgbClr val="00B050"/>
                </a:solidFill>
              </a:rPr>
              <a:t>apply the same set of hash function to all elements/data sets/streams.</a:t>
            </a:r>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28</a:t>
            </a:fld>
            <a:endParaRPr lang="en-US"/>
          </a:p>
        </p:txBody>
      </p:sp>
    </p:spTree>
    <p:extLst>
      <p:ext uri="{BB962C8B-B14F-4D97-AF65-F5344CB8AC3E}">
        <p14:creationId xmlns:p14="http://schemas.microsoft.com/office/powerpoint/2010/main" val="39534693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Cardinality estimation from </a:t>
            </a:r>
            <a:r>
              <a:rPr lang="en-US" dirty="0" err="1" smtClean="0"/>
              <a:t>MinHash</a:t>
            </a:r>
            <a:r>
              <a:rPr lang="en-US" dirty="0" smtClean="0"/>
              <a:t> Sketches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93035" y="2128655"/>
                <a:ext cx="10820400" cy="3124199"/>
              </a:xfrm>
            </p:spPr>
            <p:txBody>
              <a:bodyPr>
                <a:normAutofit fontScale="92500" lnSpcReduction="10000"/>
              </a:bodyPr>
              <a:lstStyle/>
              <a:p>
                <a:pPr marL="0" indent="0">
                  <a:buNone/>
                </a:pPr>
                <a:r>
                  <a:rPr lang="en-US" sz="3000" b="1" dirty="0" smtClean="0">
                    <a:solidFill>
                      <a:srgbClr val="7030A0"/>
                    </a:solidFill>
                  </a:rPr>
                  <a:t>We study several estimators and derivation methods:</a:t>
                </a:r>
              </a:p>
              <a:p>
                <a:pPr lvl="1">
                  <a:buFont typeface="Wingdings" charset="2"/>
                  <a:buChar char="§"/>
                </a:pPr>
                <a:r>
                  <a:rPr lang="en-US" sz="2600" dirty="0" smtClean="0"/>
                  <a:t>Maximum Likelihood Estimator (MLE)</a:t>
                </a:r>
              </a:p>
              <a:p>
                <a:pPr lvl="1">
                  <a:buFont typeface="Wingdings" panose="05000000000000000000" pitchFamily="2" charset="2"/>
                  <a:buChar char="§"/>
                </a:pPr>
                <a:r>
                  <a:rPr lang="en-US" sz="2600" dirty="0" smtClean="0"/>
                  <a:t>Unbiased estimators</a:t>
                </a:r>
              </a:p>
              <a:p>
                <a:pPr lvl="1">
                  <a:buFont typeface="Wingdings" panose="05000000000000000000" pitchFamily="2" charset="2"/>
                  <a:buChar char="§"/>
                </a:pPr>
                <a:r>
                  <a:rPr lang="en-US" sz="2600" dirty="0" smtClean="0"/>
                  <a:t>Understanding optimality:</a:t>
                </a:r>
              </a:p>
              <a:p>
                <a:pPr lvl="2">
                  <a:buFont typeface="Wingdings" panose="05000000000000000000" pitchFamily="2" charset="2"/>
                  <a:buChar char="§"/>
                </a:pPr>
                <a:r>
                  <a:rPr lang="en-US" sz="2600" dirty="0" smtClean="0"/>
                  <a:t>Quick overview</a:t>
                </a:r>
                <a:r>
                  <a:rPr lang="en-US" sz="2600" dirty="0"/>
                  <a:t> </a:t>
                </a:r>
                <a:r>
                  <a:rPr lang="en-US" sz="2600" dirty="0" smtClean="0"/>
                  <a:t>of </a:t>
                </a:r>
                <a:r>
                  <a:rPr lang="en-US" sz="2600" dirty="0"/>
                  <a:t>t</a:t>
                </a:r>
                <a:r>
                  <a:rPr lang="en-US" sz="2600" dirty="0" smtClean="0"/>
                  <a:t>ools </a:t>
                </a:r>
                <a:r>
                  <a:rPr lang="en-US" sz="2600" dirty="0"/>
                  <a:t>from estimation </a:t>
                </a:r>
                <a:r>
                  <a:rPr lang="en-US" sz="2600" dirty="0" smtClean="0"/>
                  <a:t>theory: CRLB, sufficient statistics</a:t>
                </a:r>
              </a:p>
              <a:p>
                <a:pPr lvl="1">
                  <a:buFont typeface="Wingdings" panose="05000000000000000000" pitchFamily="2" charset="2"/>
                  <a:buChar char="§"/>
                </a:pPr>
                <a:r>
                  <a:rPr lang="en-US" sz="2600" dirty="0" smtClean="0"/>
                  <a:t>Inverse probability estimator for bottom-</a:t>
                </a:r>
                <a14:m>
                  <m:oMath xmlns:m="http://schemas.openxmlformats.org/officeDocument/2006/math">
                    <m:r>
                      <a:rPr lang="en-US" sz="2600" i="1" dirty="0" smtClean="0">
                        <a:latin typeface="Cambria Math" charset="0"/>
                      </a:rPr>
                      <m:t>𝑘</m:t>
                    </m:r>
                  </m:oMath>
                </a14:m>
                <a:r>
                  <a:rPr lang="en-US" sz="2600" dirty="0" smtClean="0"/>
                  <a:t> sketches</a:t>
                </a:r>
              </a:p>
              <a:p>
                <a:pPr lvl="1">
                  <a:buFont typeface="Wingdings" panose="05000000000000000000" pitchFamily="2" charset="2"/>
                  <a:buChar char="§"/>
                </a:pPr>
                <a:r>
                  <a:rPr lang="en-US" sz="2600" dirty="0" smtClean="0"/>
                  <a:t>Historic Inverse Probability Estimators for all (universal, </a:t>
                </a:r>
                <a14:m>
                  <m:oMath xmlns:m="http://schemas.openxmlformats.org/officeDocument/2006/math">
                    <m:f>
                      <m:fPr>
                        <m:ctrlPr>
                          <a:rPr lang="en-US" sz="2600" b="0" i="1" smtClean="0">
                            <a:latin typeface="Cambria Math" charset="0"/>
                          </a:rPr>
                        </m:ctrlPr>
                      </m:fPr>
                      <m:num>
                        <m:r>
                          <a:rPr lang="en-US" sz="2600" b="0" i="1" smtClean="0">
                            <a:latin typeface="Cambria Math" charset="0"/>
                          </a:rPr>
                          <m:t>1</m:t>
                        </m:r>
                      </m:num>
                      <m:den>
                        <m:r>
                          <a:rPr lang="en-US" sz="2600" b="0" i="1" smtClean="0">
                            <a:latin typeface="Cambria Math" charset="0"/>
                          </a:rPr>
                          <m:t>2</m:t>
                        </m:r>
                      </m:den>
                    </m:f>
                  </m:oMath>
                </a14:m>
                <a:r>
                  <a:rPr lang="en-US" sz="2600" dirty="0" smtClean="0"/>
                  <a:t> the variance)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93035" y="2128655"/>
                <a:ext cx="10820400" cy="3124199"/>
              </a:xfrm>
              <a:blipFill rotWithShape="0">
                <a:blip r:embed="rId3"/>
                <a:stretch>
                  <a:fillRect l="-1127" t="-3119" b="-195"/>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29</a:t>
            </a:fld>
            <a:endParaRPr lang="en-US"/>
          </a:p>
        </p:txBody>
      </p:sp>
      <p:sp>
        <p:nvSpPr>
          <p:cNvPr id="6" name="TextBox 5"/>
          <p:cNvSpPr txBox="1"/>
          <p:nvPr/>
        </p:nvSpPr>
        <p:spPr>
          <a:xfrm>
            <a:off x="300383" y="5405735"/>
            <a:ext cx="11592339" cy="830997"/>
          </a:xfrm>
          <a:prstGeom prst="rect">
            <a:avLst/>
          </a:prstGeom>
          <a:noFill/>
        </p:spPr>
        <p:txBody>
          <a:bodyPr wrap="square" rtlCol="0">
            <a:spAutoFit/>
          </a:bodyPr>
          <a:lstStyle/>
          <a:p>
            <a:r>
              <a:rPr lang="en-US" sz="2400" dirty="0" smtClean="0">
                <a:solidFill>
                  <a:srgbClr val="C00000"/>
                </a:solidFill>
              </a:rPr>
              <a:t>*Why so many methods?  Important problem.  But we also use it to introduce more general important concepts  </a:t>
            </a:r>
          </a:p>
        </p:txBody>
      </p:sp>
      <mc:AlternateContent xmlns:mc="http://schemas.openxmlformats.org/markup-compatibility/2006" xmlns:a14="http://schemas.microsoft.com/office/drawing/2010/main">
        <mc:Choice Requires="a14">
          <p:sp>
            <p:nvSpPr>
              <p:cNvPr id="7" name="Rectangle 6"/>
              <p:cNvSpPr/>
              <p:nvPr/>
            </p:nvSpPr>
            <p:spPr>
              <a:xfrm>
                <a:off x="310322" y="1150058"/>
                <a:ext cx="11582400" cy="954107"/>
              </a:xfrm>
              <a:prstGeom prst="rect">
                <a:avLst/>
              </a:prstGeom>
            </p:spPr>
            <p:txBody>
              <a:bodyPr wrap="square">
                <a:spAutoFit/>
              </a:bodyPr>
              <a:lstStyle/>
              <a:p>
                <a:r>
                  <a:rPr lang="en-US" sz="2800" dirty="0" smtClean="0">
                    <a:solidFill>
                      <a:srgbClr val="7030A0"/>
                    </a:solidFill>
                  </a:rPr>
                  <a:t>The sketch content is a random variable that only depends on the number </a:t>
                </a:r>
                <a14:m>
                  <m:oMath xmlns:m="http://schemas.openxmlformats.org/officeDocument/2006/math">
                    <m:r>
                      <a:rPr lang="en-US" sz="2800" b="0" i="1" dirty="0" smtClean="0">
                        <a:latin typeface="Cambria Math" charset="0"/>
                      </a:rPr>
                      <m:t>𝑛</m:t>
                    </m:r>
                    <m:r>
                      <a:rPr lang="en-US" sz="2800" b="0" i="1" dirty="0">
                        <a:latin typeface="Cambria Math" charset="0"/>
                      </a:rPr>
                      <m:t> </m:t>
                    </m:r>
                  </m:oMath>
                </a14:m>
                <a:r>
                  <a:rPr lang="en-US" sz="2800" dirty="0" smtClean="0">
                    <a:solidFill>
                      <a:srgbClr val="7030A0"/>
                    </a:solidFill>
                  </a:rPr>
                  <a:t>of distinct keys.  We estimate </a:t>
                </a:r>
                <a14:m>
                  <m:oMath xmlns:m="http://schemas.openxmlformats.org/officeDocument/2006/math">
                    <m:r>
                      <a:rPr lang="en-US" sz="2800" b="0" i="1" dirty="0">
                        <a:latin typeface="Cambria Math" charset="0"/>
                      </a:rPr>
                      <m:t>𝑛</m:t>
                    </m:r>
                  </m:oMath>
                </a14:m>
                <a:r>
                  <a:rPr lang="en-US" sz="2800" dirty="0" smtClean="0"/>
                  <a:t> </a:t>
                </a:r>
                <a:r>
                  <a:rPr lang="en-US" sz="2800" dirty="0" smtClean="0">
                    <a:solidFill>
                      <a:srgbClr val="7030A0"/>
                    </a:solidFill>
                  </a:rPr>
                  <a:t>from the sketch</a:t>
                </a:r>
                <a:endParaRPr lang="en-US" sz="2800" dirty="0"/>
              </a:p>
            </p:txBody>
          </p:sp>
        </mc:Choice>
        <mc:Fallback xmlns="">
          <p:sp>
            <p:nvSpPr>
              <p:cNvPr id="7" name="Rectangle 6"/>
              <p:cNvSpPr>
                <a:spLocks noRot="1" noChangeAspect="1" noMove="1" noResize="1" noEditPoints="1" noAdjustHandles="1" noChangeArrowheads="1" noChangeShapeType="1" noTextEdit="1"/>
              </p:cNvSpPr>
              <p:nvPr/>
            </p:nvSpPr>
            <p:spPr>
              <a:xfrm>
                <a:off x="310322" y="1150058"/>
                <a:ext cx="11582400" cy="954107"/>
              </a:xfrm>
              <a:prstGeom prst="rect">
                <a:avLst/>
              </a:prstGeom>
              <a:blipFill rotWithShape="0">
                <a:blip r:embed="rId4"/>
                <a:stretch>
                  <a:fillRect l="-1105" t="-6410" r="-1105" b="-17949"/>
                </a:stretch>
              </a:blipFill>
            </p:spPr>
            <p:txBody>
              <a:bodyPr/>
              <a:lstStyle/>
              <a:p>
                <a:r>
                  <a:rPr lang="en-US">
                    <a:noFill/>
                  </a:rPr>
                  <a:t> </a:t>
                </a:r>
              </a:p>
            </p:txBody>
          </p:sp>
        </mc:Fallback>
      </mc:AlternateContent>
    </p:spTree>
    <p:extLst>
      <p:ext uri="{BB962C8B-B14F-4D97-AF65-F5344CB8AC3E}">
        <p14:creationId xmlns:p14="http://schemas.microsoft.com/office/powerpoint/2010/main" val="362350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of estimates</a:t>
            </a:r>
            <a:endParaRPr lang="en-US" dirty="0"/>
          </a:p>
        </p:txBody>
      </p:sp>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3</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352426"/>
            <a:ext cx="1066800" cy="707853"/>
          </a:xfrm>
          <a:prstGeom prst="rect">
            <a:avLst/>
          </a:prstGeom>
        </p:spPr>
      </p:pic>
      <mc:AlternateContent xmlns:mc="http://schemas.openxmlformats.org/markup-compatibility/2006" xmlns:a14="http://schemas.microsoft.com/office/drawing/2010/main">
        <mc:Choice Requires="a14">
          <p:sp>
            <p:nvSpPr>
              <p:cNvPr id="7" name="Content Placeholder 2"/>
              <p:cNvSpPr txBox="1">
                <a:spLocks/>
              </p:cNvSpPr>
              <p:nvPr/>
            </p:nvSpPr>
            <p:spPr>
              <a:xfrm>
                <a:off x="692427" y="3915340"/>
                <a:ext cx="10889973" cy="628857"/>
              </a:xfrm>
              <a:prstGeom prst="rect">
                <a:avLst/>
              </a:prstGeom>
              <a:solidFill>
                <a:schemeClr val="accent1">
                  <a:lumMod val="20000"/>
                  <a:lumOff val="80000"/>
                </a:schemeClr>
              </a:solidFill>
              <a:ln>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Random variable </a:t>
                </a:r>
                <a14:m>
                  <m:oMath xmlns:m="http://schemas.openxmlformats.org/officeDocument/2006/math">
                    <m:r>
                      <a:rPr lang="en-US" i="1" smtClean="0">
                        <a:solidFill>
                          <a:schemeClr val="tx2"/>
                        </a:solidFill>
                        <a:latin typeface="Cambria Math" charset="0"/>
                      </a:rPr>
                      <m:t>𝑋</m:t>
                    </m:r>
                    <m:r>
                      <a:rPr lang="en-US" smtClean="0">
                        <a:solidFill>
                          <a:schemeClr val="tx2"/>
                        </a:solidFill>
                        <a:latin typeface="Cambria Math"/>
                      </a:rPr>
                      <m:t> </m:t>
                    </m:r>
                  </m:oMath>
                </a14:m>
                <a:r>
                  <a:rPr lang="en-US" dirty="0" smtClean="0"/>
                  <a:t>with variance </a:t>
                </a:r>
                <a14:m>
                  <m:oMath xmlns:m="http://schemas.openxmlformats.org/officeDocument/2006/math">
                    <m:sSup>
                      <m:sSupPr>
                        <m:ctrlPr>
                          <a:rPr lang="en-US" b="0" i="1" smtClean="0">
                            <a:solidFill>
                              <a:schemeClr val="tx2"/>
                            </a:solidFill>
                            <a:latin typeface="Cambria Math" charset="0"/>
                          </a:rPr>
                        </m:ctrlPr>
                      </m:sSupPr>
                      <m:e>
                        <m:r>
                          <a:rPr lang="en-US" i="1" smtClean="0">
                            <a:solidFill>
                              <a:schemeClr val="tx2"/>
                            </a:solidFill>
                            <a:latin typeface="Cambria Math"/>
                          </a:rPr>
                          <m:t>𝜎</m:t>
                        </m:r>
                      </m:e>
                      <m:sup>
                        <m:r>
                          <a:rPr lang="en-US" b="0" i="1" smtClean="0">
                            <a:solidFill>
                              <a:schemeClr val="tx2"/>
                            </a:solidFill>
                            <a:latin typeface="Cambria Math" charset="0"/>
                          </a:rPr>
                          <m:t>2</m:t>
                        </m:r>
                      </m:sup>
                    </m:sSup>
                  </m:oMath>
                </a14:m>
                <a:r>
                  <a:rPr lang="en-US" dirty="0" smtClean="0"/>
                  <a:t>,  for any </a:t>
                </a:r>
                <a14:m>
                  <m:oMath xmlns:m="http://schemas.openxmlformats.org/officeDocument/2006/math">
                    <m:r>
                      <a:rPr lang="en-US" i="1" smtClean="0">
                        <a:solidFill>
                          <a:schemeClr val="tx2"/>
                        </a:solidFill>
                        <a:latin typeface="Cambria Math"/>
                      </a:rPr>
                      <m:t>𝑐</m:t>
                    </m:r>
                    <m:r>
                      <a:rPr lang="en-US" i="1" smtClean="0">
                        <a:solidFill>
                          <a:schemeClr val="tx2"/>
                        </a:solidFill>
                        <a:latin typeface="Cambria Math"/>
                      </a:rPr>
                      <m:t>≥0</m:t>
                    </m:r>
                  </m:oMath>
                </a14:m>
                <a:r>
                  <a:rPr lang="en-US" i="1" dirty="0" smtClean="0">
                    <a:solidFill>
                      <a:schemeClr val="tx2"/>
                    </a:solidFill>
                    <a:latin typeface="Cambria Math"/>
                  </a:rPr>
                  <a:t>: </a:t>
                </a:r>
                <a14:m>
                  <m:oMath xmlns:m="http://schemas.openxmlformats.org/officeDocument/2006/math">
                    <m:r>
                      <m:rPr>
                        <m:sty m:val="p"/>
                      </m:rPr>
                      <a:rPr lang="en-US" i="1" smtClean="0">
                        <a:solidFill>
                          <a:schemeClr val="tx2"/>
                        </a:solidFill>
                        <a:latin typeface="Cambria Math"/>
                      </a:rPr>
                      <m:t>Pr</m:t>
                    </m:r>
                    <m:d>
                      <m:dPr>
                        <m:begChr m:val="["/>
                        <m:endChr m:val="]"/>
                        <m:ctrlPr>
                          <a:rPr lang="en-US" i="1" smtClean="0">
                            <a:solidFill>
                              <a:schemeClr val="tx2"/>
                            </a:solidFill>
                            <a:latin typeface="Cambria Math" charset="0"/>
                          </a:rPr>
                        </m:ctrlPr>
                      </m:dPr>
                      <m:e>
                        <m:d>
                          <m:dPr>
                            <m:begChr m:val="|"/>
                            <m:endChr m:val="|"/>
                            <m:ctrlPr>
                              <a:rPr lang="en-US" i="1" smtClean="0">
                                <a:solidFill>
                                  <a:schemeClr val="tx2"/>
                                </a:solidFill>
                                <a:latin typeface="Cambria Math" charset="0"/>
                              </a:rPr>
                            </m:ctrlPr>
                          </m:dPr>
                          <m:e>
                            <m:r>
                              <a:rPr lang="en-US" b="0" i="1" smtClean="0">
                                <a:solidFill>
                                  <a:schemeClr val="tx2"/>
                                </a:solidFill>
                                <a:latin typeface="Cambria Math" charset="0"/>
                              </a:rPr>
                              <m:t>𝑋</m:t>
                            </m:r>
                            <m:r>
                              <a:rPr lang="en-US" i="1" smtClean="0">
                                <a:solidFill>
                                  <a:schemeClr val="tx2"/>
                                </a:solidFill>
                                <a:latin typeface="Cambria Math"/>
                              </a:rPr>
                              <m:t>−</m:t>
                            </m:r>
                            <m:r>
                              <m:rPr>
                                <m:sty m:val="p"/>
                              </m:rPr>
                              <a:rPr lang="en-US" b="0" i="1" smtClean="0">
                                <a:solidFill>
                                  <a:schemeClr val="tx2"/>
                                </a:solidFill>
                                <a:latin typeface="Cambria Math" charset="0"/>
                              </a:rPr>
                              <m:t>E</m:t>
                            </m:r>
                            <m:r>
                              <a:rPr lang="en-US" b="0" i="1" smtClean="0">
                                <a:solidFill>
                                  <a:schemeClr val="tx2"/>
                                </a:solidFill>
                                <a:latin typeface="Cambria Math" charset="0"/>
                              </a:rPr>
                              <m:t>[</m:t>
                            </m:r>
                            <m:r>
                              <a:rPr lang="en-US" b="0" i="1" smtClean="0">
                                <a:solidFill>
                                  <a:schemeClr val="tx2"/>
                                </a:solidFill>
                                <a:latin typeface="Cambria Math" charset="0"/>
                              </a:rPr>
                              <m:t>𝑋</m:t>
                            </m:r>
                            <m:r>
                              <a:rPr lang="en-US" b="0" i="1" smtClean="0">
                                <a:solidFill>
                                  <a:schemeClr val="tx2"/>
                                </a:solidFill>
                                <a:latin typeface="Cambria Math" charset="0"/>
                              </a:rPr>
                              <m:t>]</m:t>
                            </m:r>
                          </m:e>
                        </m:d>
                        <m:r>
                          <a:rPr lang="en-US" i="1" smtClean="0">
                            <a:solidFill>
                              <a:schemeClr val="tx2"/>
                            </a:solidFill>
                            <a:latin typeface="Cambria Math"/>
                          </a:rPr>
                          <m:t>≥</m:t>
                        </m:r>
                        <m:r>
                          <a:rPr lang="en-US" b="0" i="1" smtClean="0">
                            <a:solidFill>
                              <a:schemeClr val="tx2"/>
                            </a:solidFill>
                            <a:latin typeface="Cambria Math" charset="0"/>
                          </a:rPr>
                          <m:t>𝑐</m:t>
                        </m:r>
                        <m:r>
                          <a:rPr lang="en-US" b="0" i="1" smtClean="0">
                            <a:solidFill>
                              <a:schemeClr val="tx2"/>
                            </a:solidFill>
                            <a:latin typeface="Cambria Math" charset="0"/>
                          </a:rPr>
                          <m:t>𝜎</m:t>
                        </m:r>
                      </m:e>
                    </m:d>
                    <m:r>
                      <a:rPr lang="en-US" i="1" smtClean="0">
                        <a:solidFill>
                          <a:schemeClr val="tx2"/>
                        </a:solidFill>
                        <a:latin typeface="Cambria Math"/>
                      </a:rPr>
                      <m:t>≤</m:t>
                    </m:r>
                    <m:f>
                      <m:fPr>
                        <m:ctrlPr>
                          <a:rPr lang="en-US" i="1" smtClean="0">
                            <a:solidFill>
                              <a:schemeClr val="tx2"/>
                            </a:solidFill>
                            <a:latin typeface="Cambria Math" charset="0"/>
                          </a:rPr>
                        </m:ctrlPr>
                      </m:fPr>
                      <m:num>
                        <m:r>
                          <a:rPr lang="en-US" b="0" i="1" smtClean="0">
                            <a:solidFill>
                              <a:schemeClr val="tx2"/>
                            </a:solidFill>
                            <a:latin typeface="Cambria Math" charset="0"/>
                          </a:rPr>
                          <m:t>1</m:t>
                        </m:r>
                      </m:num>
                      <m:den>
                        <m:sSup>
                          <m:sSupPr>
                            <m:ctrlPr>
                              <a:rPr lang="en-US" i="1" smtClean="0">
                                <a:solidFill>
                                  <a:schemeClr val="tx2"/>
                                </a:solidFill>
                                <a:latin typeface="Cambria Math" charset="0"/>
                              </a:rPr>
                            </m:ctrlPr>
                          </m:sSupPr>
                          <m:e>
                            <m:r>
                              <a:rPr lang="en-US" b="0" i="1" smtClean="0">
                                <a:solidFill>
                                  <a:schemeClr val="tx2"/>
                                </a:solidFill>
                                <a:latin typeface="Cambria Math" charset="0"/>
                              </a:rPr>
                              <m:t>𝑐</m:t>
                            </m:r>
                          </m:e>
                          <m:sup>
                            <m:r>
                              <a:rPr lang="en-US" i="1" smtClean="0">
                                <a:solidFill>
                                  <a:schemeClr val="tx2"/>
                                </a:solidFill>
                                <a:latin typeface="Cambria Math"/>
                              </a:rPr>
                              <m:t>2</m:t>
                            </m:r>
                          </m:sup>
                        </m:sSup>
                      </m:den>
                    </m:f>
                  </m:oMath>
                </a14:m>
                <a:endParaRPr lang="en-US" dirty="0" smtClean="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692427" y="3915340"/>
                <a:ext cx="10889973" cy="628857"/>
              </a:xfrm>
              <a:prstGeom prst="rect">
                <a:avLst/>
              </a:prstGeom>
              <a:blipFill rotWithShape="0">
                <a:blip r:embed="rId3"/>
                <a:stretch>
                  <a:fillRect l="-952" t="-8738"/>
                </a:stretch>
              </a:blipFill>
              <a:ln>
                <a:noFill/>
              </a:ln>
            </p:spPr>
            <p:txBody>
              <a:bodyPr/>
              <a:lstStyle/>
              <a:p>
                <a:r>
                  <a:rPr lang="en-US">
                    <a:noFill/>
                  </a:rPr>
                  <a:t> </a:t>
                </a:r>
              </a:p>
            </p:txBody>
          </p:sp>
        </mc:Fallback>
      </mc:AlternateContent>
      <p:pic>
        <p:nvPicPr>
          <p:cNvPr id="8" name="Picture 7" descr="C:\Users\edith\AppData\Local\Microsoft\Windows\Temporary Internet Files\Content.IE5\7V25XCQL\MC900432556[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1" y="38100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219200" y="1071066"/>
            <a:ext cx="9982200" cy="461665"/>
          </a:xfrm>
          <a:prstGeom prst="rect">
            <a:avLst/>
          </a:prstGeom>
        </p:spPr>
        <p:txBody>
          <a:bodyPr wrap="square">
            <a:spAutoFit/>
          </a:bodyPr>
          <a:lstStyle/>
          <a:p>
            <a:r>
              <a:rPr lang="en-US" sz="2400" dirty="0" smtClean="0"/>
              <a:t>Bounds on </a:t>
            </a:r>
            <a:r>
              <a:rPr lang="en-US" sz="2400" smtClean="0"/>
              <a:t>the probability that </a:t>
            </a:r>
            <a:r>
              <a:rPr lang="en-US" sz="2400" dirty="0"/>
              <a:t>a random variable </a:t>
            </a:r>
            <a:r>
              <a:rPr lang="en-US" sz="2400" dirty="0" smtClean="0"/>
              <a:t>deviates from its </a:t>
            </a:r>
            <a:r>
              <a:rPr lang="en-US" sz="2400" dirty="0"/>
              <a:t>expectation</a:t>
            </a:r>
          </a:p>
        </p:txBody>
      </p:sp>
      <p:sp>
        <p:nvSpPr>
          <p:cNvPr id="10" name="Content Placeholder 2"/>
          <p:cNvSpPr txBox="1">
            <a:spLocks/>
          </p:cNvSpPr>
          <p:nvPr/>
        </p:nvSpPr>
        <p:spPr>
          <a:xfrm>
            <a:off x="838200" y="1633034"/>
            <a:ext cx="6629400" cy="3778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solidFill>
                  <a:srgbClr val="C00000"/>
                </a:solidFill>
              </a:rPr>
              <a:t>Markov Inequality</a:t>
            </a:r>
            <a:r>
              <a:rPr lang="en-US" sz="2400" dirty="0" smtClean="0"/>
              <a:t> (</a:t>
            </a:r>
            <a:r>
              <a:rPr lang="en-US" sz="2400" dirty="0" err="1" smtClean="0"/>
              <a:t>nonnegativity</a:t>
            </a:r>
            <a:r>
              <a:rPr lang="en-US" sz="2400" dirty="0" smtClean="0"/>
              <a:t> assumption)</a:t>
            </a:r>
          </a:p>
        </p:txBody>
      </p:sp>
      <mc:AlternateContent xmlns:mc="http://schemas.openxmlformats.org/markup-compatibility/2006" xmlns:a14="http://schemas.microsoft.com/office/drawing/2010/main">
        <mc:Choice Requires="a14">
          <p:sp>
            <p:nvSpPr>
              <p:cNvPr id="11" name="TextBox 10"/>
              <p:cNvSpPr txBox="1"/>
              <p:nvPr/>
            </p:nvSpPr>
            <p:spPr>
              <a:xfrm>
                <a:off x="1981200" y="2185577"/>
                <a:ext cx="7913064" cy="615874"/>
              </a:xfrm>
              <a:prstGeom prst="rect">
                <a:avLst/>
              </a:prstGeom>
              <a:solidFill>
                <a:schemeClr val="accent1">
                  <a:lumMod val="20000"/>
                  <a:lumOff val="80000"/>
                </a:schemeClr>
              </a:solidFill>
            </p:spPr>
            <p:txBody>
              <a:bodyPr wrap="none" rtlCol="0">
                <a:spAutoFit/>
              </a:bodyPr>
              <a:lstStyle/>
              <a:p>
                <a:r>
                  <a:rPr lang="en-US" sz="2400" dirty="0" smtClean="0"/>
                  <a:t>Random variable  </a:t>
                </a:r>
                <a14:m>
                  <m:oMath xmlns:m="http://schemas.openxmlformats.org/officeDocument/2006/math">
                    <m:r>
                      <a:rPr lang="en-US" sz="2400" b="0" i="1" smtClean="0">
                        <a:solidFill>
                          <a:schemeClr val="tx2"/>
                        </a:solidFill>
                        <a:latin typeface="Cambria Math" charset="0"/>
                      </a:rPr>
                      <m:t>𝑋</m:t>
                    </m:r>
                    <m:r>
                      <a:rPr lang="en-US" sz="2400" b="0" i="1" smtClean="0">
                        <a:solidFill>
                          <a:schemeClr val="tx2"/>
                        </a:solidFill>
                        <a:latin typeface="Cambria Math" charset="0"/>
                      </a:rPr>
                      <m:t>≥0</m:t>
                    </m:r>
                  </m:oMath>
                </a14:m>
                <a:r>
                  <a:rPr lang="en-US" sz="2400" dirty="0" smtClean="0"/>
                  <a:t>: for any  </a:t>
                </a:r>
                <a14:m>
                  <m:oMath xmlns:m="http://schemas.openxmlformats.org/officeDocument/2006/math">
                    <m:r>
                      <a:rPr lang="en-US" sz="2400" b="0" i="1" smtClean="0">
                        <a:solidFill>
                          <a:schemeClr val="tx2"/>
                        </a:solidFill>
                        <a:latin typeface="Cambria Math" charset="0"/>
                      </a:rPr>
                      <m:t>𝑐</m:t>
                    </m:r>
                    <m:r>
                      <a:rPr lang="en-US" sz="2400" b="0" i="1" smtClean="0">
                        <a:solidFill>
                          <a:schemeClr val="tx2"/>
                        </a:solidFill>
                        <a:latin typeface="Cambria Math" charset="0"/>
                      </a:rPr>
                      <m:t>&gt;0 </m:t>
                    </m:r>
                  </m:oMath>
                </a14:m>
                <a:r>
                  <a:rPr lang="en-US" sz="2400" dirty="0" smtClean="0"/>
                  <a:t>,   </a:t>
                </a:r>
                <a14:m>
                  <m:oMath xmlns:m="http://schemas.openxmlformats.org/officeDocument/2006/math">
                    <m:r>
                      <m:rPr>
                        <m:sty m:val="p"/>
                      </m:rPr>
                      <a:rPr lang="en-US" sz="2400" b="0" i="1"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𝑋</m:t>
                        </m:r>
                        <m:r>
                          <a:rPr lang="en-US" sz="2400" b="0" i="1" smtClean="0">
                            <a:solidFill>
                              <a:schemeClr val="tx2"/>
                            </a:solidFill>
                            <a:latin typeface="Cambria Math" charset="0"/>
                          </a:rPr>
                          <m:t>&gt;</m:t>
                        </m:r>
                        <m:r>
                          <a:rPr lang="en-US" sz="2400" b="0" i="1" smtClean="0">
                            <a:solidFill>
                              <a:schemeClr val="tx2"/>
                            </a:solidFill>
                            <a:latin typeface="Cambria Math" charset="0"/>
                          </a:rPr>
                          <m:t>𝑐</m:t>
                        </m:r>
                        <m:r>
                          <a:rPr lang="en-US" sz="2400" b="0" i="1" smtClean="0">
                            <a:solidFill>
                              <a:schemeClr val="tx2"/>
                            </a:solidFill>
                            <a:latin typeface="Cambria Math" charset="0"/>
                          </a:rPr>
                          <m:t> </m:t>
                        </m:r>
                        <m:r>
                          <m:rPr>
                            <m:sty m:val="p"/>
                          </m:rPr>
                          <a:rPr lang="en-US" sz="2400" b="0" i="1" smtClean="0">
                            <a:solidFill>
                              <a:schemeClr val="tx2"/>
                            </a:solidFill>
                            <a:latin typeface="Cambria Math" charset="0"/>
                          </a:rPr>
                          <m:t>E</m:t>
                        </m:r>
                        <m:r>
                          <a:rPr lang="en-US" sz="2400" b="0" i="1" smtClean="0">
                            <a:solidFill>
                              <a:schemeClr val="tx2"/>
                            </a:solidFill>
                            <a:latin typeface="Cambria Math" charset="0"/>
                          </a:rPr>
                          <m:t>[</m:t>
                        </m:r>
                        <m:r>
                          <a:rPr lang="en-US" sz="2400" b="0" i="1" smtClean="0">
                            <a:solidFill>
                              <a:schemeClr val="tx2"/>
                            </a:solidFill>
                            <a:latin typeface="Cambria Math" charset="0"/>
                          </a:rPr>
                          <m:t>𝑋</m:t>
                        </m:r>
                        <m:r>
                          <a:rPr lang="en-US" sz="2400" b="0" i="1" smtClean="0">
                            <a:solidFill>
                              <a:schemeClr val="tx2"/>
                            </a:solidFill>
                            <a:latin typeface="Cambria Math" charset="0"/>
                          </a:rPr>
                          <m:t>]</m:t>
                        </m:r>
                      </m:e>
                    </m:d>
                    <m:r>
                      <a:rPr lang="en-US" sz="2400" b="0" i="1" smtClean="0">
                        <a:solidFill>
                          <a:schemeClr val="tx2"/>
                        </a:solidFill>
                        <a:latin typeface="Cambria Math" charset="0"/>
                      </a:rPr>
                      <m:t>&lt;</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1</m:t>
                        </m:r>
                      </m:num>
                      <m:den>
                        <m:r>
                          <a:rPr lang="en-US" sz="2400" b="0" i="1" smtClean="0">
                            <a:solidFill>
                              <a:schemeClr val="tx2"/>
                            </a:solidFill>
                            <a:latin typeface="Cambria Math" charset="0"/>
                          </a:rPr>
                          <m:t>𝑐</m:t>
                        </m:r>
                      </m:den>
                    </m:f>
                  </m:oMath>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981200" y="2185577"/>
                <a:ext cx="7913064" cy="615874"/>
              </a:xfrm>
              <a:prstGeom prst="rect">
                <a:avLst/>
              </a:prstGeom>
              <a:blipFill rotWithShape="0">
                <a:blip r:embed="rId5"/>
                <a:stretch>
                  <a:fillRect l="-1156" b="-99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536713" y="2808051"/>
                <a:ext cx="11201400" cy="509178"/>
              </a:xfrm>
              <a:prstGeom prst="rect">
                <a:avLst/>
              </a:prstGeom>
              <a:noFill/>
            </p:spPr>
            <p:txBody>
              <a:bodyPr wrap="square" rtlCol="0">
                <a:spAutoFit/>
              </a:bodyPr>
              <a:lstStyle/>
              <a:p>
                <a:r>
                  <a:rPr lang="en-US" sz="2400" u="sng" dirty="0" smtClean="0"/>
                  <a:t>Proof</a:t>
                </a:r>
                <a:r>
                  <a:rPr lang="en-US" sz="2400" dirty="0" smtClean="0"/>
                  <a:t>:  Contribution to expectation when </a:t>
                </a:r>
                <a14:m>
                  <m:oMath xmlns:m="http://schemas.openxmlformats.org/officeDocument/2006/math">
                    <m:r>
                      <a:rPr lang="en-US" sz="2400" i="1" smtClean="0">
                        <a:solidFill>
                          <a:schemeClr val="tx2"/>
                        </a:solidFill>
                        <a:latin typeface="Cambria Math" charset="0"/>
                      </a:rPr>
                      <m:t>𝑋</m:t>
                    </m:r>
                    <m:r>
                      <a:rPr lang="en-US" sz="2400" i="1" smtClean="0">
                        <a:solidFill>
                          <a:schemeClr val="tx2"/>
                        </a:solidFill>
                        <a:latin typeface="Cambria Math" charset="0"/>
                      </a:rPr>
                      <m:t>&gt;</m:t>
                    </m:r>
                    <m:r>
                      <a:rPr lang="en-US" sz="2400" i="1" smtClean="0">
                        <a:solidFill>
                          <a:schemeClr val="tx2"/>
                        </a:solidFill>
                        <a:latin typeface="Cambria Math" charset="0"/>
                      </a:rPr>
                      <m:t>𝑐𝐸</m:t>
                    </m:r>
                    <m:d>
                      <m:dPr>
                        <m:begChr m:val="["/>
                        <m:endChr m:val="]"/>
                        <m:ctrlPr>
                          <a:rPr lang="en-US" sz="2400" i="1">
                            <a:solidFill>
                              <a:schemeClr val="tx2"/>
                            </a:solidFill>
                            <a:latin typeface="Cambria Math" charset="0"/>
                          </a:rPr>
                        </m:ctrlPr>
                      </m:dPr>
                      <m:e>
                        <m:r>
                          <a:rPr lang="en-US" sz="2400" i="1">
                            <a:solidFill>
                              <a:schemeClr val="tx2"/>
                            </a:solidFill>
                            <a:latin typeface="Cambria Math" charset="0"/>
                          </a:rPr>
                          <m:t>𝑋</m:t>
                        </m:r>
                      </m:e>
                    </m:d>
                  </m:oMath>
                </a14:m>
                <a:r>
                  <a:rPr lang="en-US" sz="2400" dirty="0" smtClean="0"/>
                  <a:t> is:   </a:t>
                </a:r>
                <a14:m>
                  <m:oMath xmlns:m="http://schemas.openxmlformats.org/officeDocument/2006/math">
                    <m:r>
                      <a:rPr lang="en-US" sz="2400" b="0" i="1" smtClean="0">
                        <a:solidFill>
                          <a:schemeClr val="tx2"/>
                        </a:solidFill>
                        <a:latin typeface="Cambria Math" charset="0"/>
                      </a:rPr>
                      <m:t>𝐸</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𝑋</m:t>
                        </m:r>
                      </m:e>
                    </m:d>
                    <m:r>
                      <a:rPr lang="en-US" sz="2400" b="0" i="1" smtClean="0">
                        <a:solidFill>
                          <a:schemeClr val="tx2"/>
                        </a:solidFill>
                        <a:latin typeface="Cambria Math" charset="0"/>
                      </a:rPr>
                      <m:t>≥ </m:t>
                    </m:r>
                    <m:r>
                      <m:rPr>
                        <m:sty m:val="p"/>
                      </m:rPr>
                      <a:rPr lang="en-US" sz="2400" b="0" i="1"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𝑋</m:t>
                        </m:r>
                        <m:r>
                          <a:rPr lang="en-US" sz="2400" b="0" i="1" smtClean="0">
                            <a:solidFill>
                              <a:schemeClr val="tx2"/>
                            </a:solidFill>
                            <a:latin typeface="Cambria Math" charset="0"/>
                          </a:rPr>
                          <m:t>&gt;</m:t>
                        </m:r>
                        <m:r>
                          <a:rPr lang="en-US" sz="2400" b="0" i="1" smtClean="0">
                            <a:solidFill>
                              <a:schemeClr val="tx2"/>
                            </a:solidFill>
                            <a:latin typeface="Cambria Math" charset="0"/>
                          </a:rPr>
                          <m:t>𝑐𝐸</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𝑋</m:t>
                            </m:r>
                          </m:e>
                        </m:d>
                      </m:e>
                    </m:d>
                    <m:r>
                      <a:rPr lang="en-US" sz="2400" b="0" i="1" smtClean="0">
                        <a:solidFill>
                          <a:schemeClr val="tx2"/>
                        </a:solidFill>
                        <a:latin typeface="Cambria Math" charset="0"/>
                      </a:rPr>
                      <m:t>⋅</m:t>
                    </m:r>
                    <m:r>
                      <a:rPr lang="en-US" sz="2400" b="0" i="1" smtClean="0">
                        <a:solidFill>
                          <a:schemeClr val="tx2"/>
                        </a:solidFill>
                        <a:latin typeface="Cambria Math" charset="0"/>
                      </a:rPr>
                      <m:t>𝑐𝐸</m:t>
                    </m:r>
                    <m:r>
                      <a:rPr lang="en-US" sz="2400" b="0" i="1" smtClean="0">
                        <a:solidFill>
                          <a:schemeClr val="tx2"/>
                        </a:solidFill>
                        <a:latin typeface="Cambria Math" charset="0"/>
                      </a:rPr>
                      <m:t>[</m:t>
                    </m:r>
                    <m:r>
                      <a:rPr lang="en-US" sz="2400" b="0" i="1" smtClean="0">
                        <a:solidFill>
                          <a:schemeClr val="tx2"/>
                        </a:solidFill>
                        <a:latin typeface="Cambria Math" charset="0"/>
                      </a:rPr>
                      <m:t>𝑋</m:t>
                    </m:r>
                    <m:r>
                      <a:rPr lang="en-US" sz="2400" b="0" i="1" smtClean="0">
                        <a:solidFill>
                          <a:schemeClr val="tx2"/>
                        </a:solidFill>
                        <a:latin typeface="Cambria Math" charset="0"/>
                      </a:rPr>
                      <m:t>]</m:t>
                    </m:r>
                  </m:oMath>
                </a14:m>
                <a:endParaRPr lang="en-US" sz="2400" dirty="0">
                  <a:solidFill>
                    <a:schemeClr val="tx2"/>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536713" y="2808051"/>
                <a:ext cx="11201400" cy="509178"/>
              </a:xfrm>
              <a:prstGeom prst="rect">
                <a:avLst/>
              </a:prstGeom>
              <a:blipFill rotWithShape="0">
                <a:blip r:embed="rId6"/>
                <a:stretch>
                  <a:fillRect l="-816" t="-3614" b="-24096"/>
                </a:stretch>
              </a:blipFill>
            </p:spPr>
            <p:txBody>
              <a:bodyPr/>
              <a:lstStyle/>
              <a:p>
                <a:r>
                  <a:rPr lang="en-US">
                    <a:noFill/>
                  </a:rPr>
                  <a:t> </a:t>
                </a:r>
              </a:p>
            </p:txBody>
          </p:sp>
        </mc:Fallback>
      </mc:AlternateContent>
      <p:sp>
        <p:nvSpPr>
          <p:cNvPr id="13" name="Content Placeholder 2"/>
          <p:cNvSpPr txBox="1">
            <a:spLocks/>
          </p:cNvSpPr>
          <p:nvPr/>
        </p:nvSpPr>
        <p:spPr>
          <a:xfrm>
            <a:off x="723900" y="3315939"/>
            <a:ext cx="10972800" cy="39584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smtClean="0">
                <a:solidFill>
                  <a:srgbClr val="C00000"/>
                </a:solidFill>
              </a:rPr>
              <a:t>Chebyshev inequality  </a:t>
            </a:r>
            <a:r>
              <a:rPr lang="en-US" sz="2400" dirty="0" smtClean="0"/>
              <a:t>(using variance)</a:t>
            </a:r>
          </a:p>
        </p:txBody>
      </p:sp>
      <mc:AlternateContent xmlns:mc="http://schemas.openxmlformats.org/markup-compatibility/2006" xmlns:a14="http://schemas.microsoft.com/office/drawing/2010/main">
        <mc:Choice Requires="a14">
          <p:sp>
            <p:nvSpPr>
              <p:cNvPr id="15" name="Rectangle 14"/>
              <p:cNvSpPr/>
              <p:nvPr/>
            </p:nvSpPr>
            <p:spPr>
              <a:xfrm>
                <a:off x="536713" y="4707642"/>
                <a:ext cx="11810999" cy="1155701"/>
              </a:xfrm>
              <a:prstGeom prst="rect">
                <a:avLst/>
              </a:prstGeom>
            </p:spPr>
            <p:txBody>
              <a:bodyPr wrap="square">
                <a:spAutoFit/>
              </a:bodyPr>
              <a:lstStyle/>
              <a:p>
                <a:r>
                  <a:rPr lang="en-US" sz="2400" u="sng" dirty="0" smtClean="0"/>
                  <a:t>Proof</a:t>
                </a:r>
                <a:r>
                  <a:rPr lang="en-US" sz="2400" dirty="0" smtClean="0"/>
                  <a:t>:  Apply Markov with </a:t>
                </a:r>
                <a:r>
                  <a:rPr lang="en-US" sz="2400" dirty="0" err="1" smtClean="0"/>
                  <a:t>r.v</a:t>
                </a:r>
                <a:r>
                  <a:rPr lang="en-US" sz="2400" dirty="0" smtClean="0"/>
                  <a:t>.  </a:t>
                </a:r>
                <a14:m>
                  <m:oMath xmlns:m="http://schemas.openxmlformats.org/officeDocument/2006/math">
                    <m:r>
                      <m:rPr>
                        <m:sty m:val="p"/>
                      </m:rPr>
                      <a:rPr lang="en-US" sz="2400" b="0" i="0" smtClean="0">
                        <a:solidFill>
                          <a:schemeClr val="tx2"/>
                        </a:solidFill>
                        <a:latin typeface="Cambria Math" charset="0"/>
                      </a:rPr>
                      <m:t>Y</m:t>
                    </m:r>
                    <m:r>
                      <a:rPr lang="en-US" sz="2400" b="0" i="0" smtClean="0">
                        <a:solidFill>
                          <a:schemeClr val="tx2"/>
                        </a:solidFill>
                        <a:latin typeface="Cambria Math" charset="0"/>
                      </a:rPr>
                      <m:t>=</m:t>
                    </m:r>
                    <m:sSup>
                      <m:sSupPr>
                        <m:ctrlPr>
                          <a:rPr lang="en-US" sz="2400" b="0" i="1" smtClean="0">
                            <a:solidFill>
                              <a:schemeClr val="tx2"/>
                            </a:solidFill>
                            <a:latin typeface="Cambria Math" charset="0"/>
                          </a:rPr>
                        </m:ctrlPr>
                      </m:sSupPr>
                      <m:e>
                        <m:d>
                          <m:dPr>
                            <m:ctrlPr>
                              <a:rPr lang="en-US" sz="2400" b="0" i="1" smtClean="0">
                                <a:solidFill>
                                  <a:schemeClr val="tx2"/>
                                </a:solidFill>
                                <a:latin typeface="Cambria Math" charset="0"/>
                              </a:rPr>
                            </m:ctrlPr>
                          </m:dPr>
                          <m:e>
                            <m:r>
                              <m:rPr>
                                <m:sty m:val="p"/>
                              </m:rPr>
                              <a:rPr lang="en-US" sz="2400" b="0" i="0" smtClean="0">
                                <a:solidFill>
                                  <a:schemeClr val="tx2"/>
                                </a:solidFill>
                                <a:latin typeface="Cambria Math" charset="0"/>
                              </a:rPr>
                              <m:t>X</m:t>
                            </m:r>
                            <m:r>
                              <a:rPr lang="en-US" sz="2400" b="0" i="0" smtClean="0">
                                <a:solidFill>
                                  <a:schemeClr val="tx2"/>
                                </a:solidFill>
                                <a:latin typeface="Cambria Math" charset="0"/>
                              </a:rPr>
                              <m:t>−</m:t>
                            </m:r>
                            <m:r>
                              <m:rPr>
                                <m:sty m:val="p"/>
                              </m:rPr>
                              <a:rPr lang="en-US" sz="2400" b="0" i="0" smtClean="0">
                                <a:solidFill>
                                  <a:schemeClr val="tx2"/>
                                </a:solidFill>
                                <a:latin typeface="Cambria Math" charset="0"/>
                              </a:rPr>
                              <m:t>E</m:t>
                            </m:r>
                            <m:d>
                              <m:dPr>
                                <m:begChr m:val="["/>
                                <m:endChr m:val="]"/>
                                <m:ctrlPr>
                                  <a:rPr lang="en-US" sz="2400" b="0" i="1" smtClean="0">
                                    <a:solidFill>
                                      <a:schemeClr val="tx2"/>
                                    </a:solidFill>
                                    <a:latin typeface="Cambria Math" charset="0"/>
                                  </a:rPr>
                                </m:ctrlPr>
                              </m:dPr>
                              <m:e>
                                <m:r>
                                  <m:rPr>
                                    <m:sty m:val="p"/>
                                  </m:rPr>
                                  <a:rPr lang="en-US" sz="2400" b="0" i="0" smtClean="0">
                                    <a:solidFill>
                                      <a:schemeClr val="tx2"/>
                                    </a:solidFill>
                                    <a:latin typeface="Cambria Math" charset="0"/>
                                  </a:rPr>
                                  <m:t>X</m:t>
                                </m:r>
                              </m:e>
                            </m:d>
                          </m:e>
                        </m:d>
                      </m:e>
                      <m:sup>
                        <m:r>
                          <a:rPr lang="en-US" sz="2400" b="0" i="0" smtClean="0">
                            <a:solidFill>
                              <a:schemeClr val="tx2"/>
                            </a:solidFill>
                            <a:latin typeface="Cambria Math" charset="0"/>
                          </a:rPr>
                          <m:t>2</m:t>
                        </m:r>
                      </m:sup>
                    </m:sSup>
                  </m:oMath>
                </a14:m>
                <a:r>
                  <a:rPr lang="en-US" sz="2400" dirty="0" smtClean="0"/>
                  <a:t> and </a:t>
                </a:r>
                <a14:m>
                  <m:oMath xmlns:m="http://schemas.openxmlformats.org/officeDocument/2006/math">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𝑐</m:t>
                        </m:r>
                      </m:e>
                      <m:sup>
                        <m:r>
                          <a:rPr lang="en-US" sz="2400" b="0" i="1" smtClean="0">
                            <a:solidFill>
                              <a:schemeClr val="tx2"/>
                            </a:solidFill>
                            <a:latin typeface="Cambria Math" charset="0"/>
                          </a:rPr>
                          <m:t>′</m:t>
                        </m:r>
                      </m:sup>
                    </m:sSup>
                    <m:r>
                      <a:rPr lang="en-US" sz="2400" b="0" i="1" smtClean="0">
                        <a:solidFill>
                          <a:schemeClr val="tx2"/>
                        </a:solidFill>
                        <a:latin typeface="Cambria Math" charset="0"/>
                      </a:rPr>
                      <m: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𝑐</m:t>
                        </m:r>
                      </m:e>
                      <m:sup>
                        <m:r>
                          <a:rPr lang="en-US" sz="2400" b="0" i="1" smtClean="0">
                            <a:solidFill>
                              <a:schemeClr val="tx2"/>
                            </a:solidFill>
                            <a:latin typeface="Cambria Math" charset="0"/>
                          </a:rPr>
                          <m:t>2</m:t>
                        </m:r>
                      </m:sup>
                    </m:sSup>
                  </m:oMath>
                </a14:m>
                <a:r>
                  <a:rPr lang="en-US" sz="2400" dirty="0" smtClean="0"/>
                  <a:t>.  Note that </a:t>
                </a:r>
                <a14:m>
                  <m:oMath xmlns:m="http://schemas.openxmlformats.org/officeDocument/2006/math">
                    <m:r>
                      <m:rPr>
                        <m:sty m:val="p"/>
                      </m:rPr>
                      <a:rPr lang="en-US" sz="2400" smtClean="0">
                        <a:solidFill>
                          <a:schemeClr val="tx2"/>
                        </a:solidFill>
                        <a:latin typeface="Cambria Math" charset="0"/>
                      </a:rPr>
                      <m:t>E</m:t>
                    </m:r>
                    <m:d>
                      <m:dPr>
                        <m:begChr m:val="["/>
                        <m:endChr m:val="]"/>
                        <m:ctrlPr>
                          <a:rPr lang="en-US" sz="2400" i="1">
                            <a:solidFill>
                              <a:schemeClr val="tx2"/>
                            </a:solidFill>
                            <a:latin typeface="Cambria Math" charset="0"/>
                          </a:rPr>
                        </m:ctrlPr>
                      </m:dPr>
                      <m:e>
                        <m:r>
                          <m:rPr>
                            <m:sty m:val="p"/>
                          </m:rPr>
                          <a:rPr lang="en-US" sz="2400" b="0" i="0" smtClean="0">
                            <a:solidFill>
                              <a:schemeClr val="tx2"/>
                            </a:solidFill>
                            <a:latin typeface="Cambria Math" charset="0"/>
                          </a:rPr>
                          <m:t>Y</m:t>
                        </m:r>
                      </m:e>
                    </m:d>
                    <m:r>
                      <a:rPr lang="en-US" sz="2400" b="0" i="1" smtClean="0">
                        <a:solidFill>
                          <a:schemeClr val="tx2"/>
                        </a:solidFill>
                        <a:latin typeface="Cambria Math" charset="0"/>
                      </a:rPr>
                      <m: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𝜎</m:t>
                        </m:r>
                      </m:e>
                      <m:sup>
                        <m:r>
                          <a:rPr lang="en-US" sz="2400" b="0" i="1" smtClean="0">
                            <a:solidFill>
                              <a:schemeClr val="tx2"/>
                            </a:solidFill>
                            <a:latin typeface="Cambria Math" charset="0"/>
                          </a:rPr>
                          <m:t>2</m:t>
                        </m:r>
                      </m:sup>
                    </m:sSup>
                  </m:oMath>
                </a14:m>
                <a:endParaRPr lang="en-US" sz="2400" dirty="0" smtClean="0"/>
              </a:p>
              <a:p>
                <a:pPr/>
                <a14:m>
                  <m:oMathPara xmlns:m="http://schemas.openxmlformats.org/officeDocument/2006/math">
                    <m:oMathParaPr>
                      <m:jc m:val="centerGroup"/>
                    </m:oMathParaPr>
                    <m:oMath xmlns:m="http://schemas.openxmlformats.org/officeDocument/2006/math">
                      <m:r>
                        <m:rPr>
                          <m:sty m:val="p"/>
                        </m:rPr>
                        <a:rPr lang="en-US" sz="2400" b="0" i="1"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𝑋</m:t>
                              </m:r>
                              <m:r>
                                <a:rPr lang="en-US" sz="2400" b="0" i="1" smtClean="0">
                                  <a:solidFill>
                                    <a:schemeClr val="tx2"/>
                                  </a:solidFill>
                                  <a:latin typeface="Cambria Math" charset="0"/>
                                </a:rPr>
                                <m:t>−</m:t>
                              </m:r>
                              <m:r>
                                <a:rPr lang="en-US" sz="2400" b="0" i="1" smtClean="0">
                                  <a:solidFill>
                                    <a:schemeClr val="tx2"/>
                                  </a:solidFill>
                                  <a:latin typeface="Cambria Math" charset="0"/>
                                </a:rPr>
                                <m:t>𝐸</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𝑋</m:t>
                                  </m:r>
                                </m:e>
                              </m:d>
                            </m:e>
                          </m:d>
                          <m:r>
                            <a:rPr lang="en-US" sz="2400" b="0" i="1" smtClean="0">
                              <a:solidFill>
                                <a:schemeClr val="tx2"/>
                              </a:solidFill>
                              <a:latin typeface="Cambria Math" charset="0"/>
                            </a:rPr>
                            <m:t>&gt;</m:t>
                          </m:r>
                          <m:r>
                            <a:rPr lang="en-US" sz="2400" b="0" i="1" smtClean="0">
                              <a:solidFill>
                                <a:schemeClr val="tx2"/>
                              </a:solidFill>
                              <a:latin typeface="Cambria Math" charset="0"/>
                            </a:rPr>
                            <m:t>𝑐</m:t>
                          </m:r>
                          <m:r>
                            <a:rPr lang="en-US" sz="2400" b="0" i="1" smtClean="0">
                              <a:solidFill>
                                <a:schemeClr val="tx2"/>
                              </a:solidFill>
                              <a:latin typeface="Cambria Math" charset="0"/>
                            </a:rPr>
                            <m:t>𝜎</m:t>
                          </m:r>
                        </m:e>
                      </m:d>
                      <m:r>
                        <a:rPr lang="en-US" sz="2400" b="0" i="1" smtClean="0">
                          <a:solidFill>
                            <a:schemeClr val="tx2"/>
                          </a:solidFill>
                          <a:latin typeface="Cambria Math" charset="0"/>
                        </a:rPr>
                        <m:t>=</m:t>
                      </m:r>
                      <m:r>
                        <m:rPr>
                          <m:sty m:val="p"/>
                        </m:rPr>
                        <a:rPr lang="en-US" sz="2400" b="0" i="1"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𝑌</m:t>
                          </m:r>
                          <m:r>
                            <a:rPr lang="en-US" sz="2400" b="0" i="1" smtClean="0">
                              <a:solidFill>
                                <a:schemeClr val="tx2"/>
                              </a:solidFill>
                              <a:latin typeface="Cambria Math" charset="0"/>
                            </a:rPr>
                            <m:t>&gt;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𝑐</m:t>
                              </m:r>
                            </m:e>
                            <m:sup>
                              <m:r>
                                <a:rPr lang="en-US" sz="2400" b="0" i="1" smtClean="0">
                                  <a:solidFill>
                                    <a:schemeClr val="tx2"/>
                                  </a:solidFill>
                                  <a:latin typeface="Cambria Math" charset="0"/>
                                </a:rPr>
                                <m:t>2</m:t>
                              </m:r>
                            </m:sup>
                          </m:sSup>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𝜎</m:t>
                              </m:r>
                            </m:e>
                            <m:sup>
                              <m:r>
                                <a:rPr lang="en-US" sz="2400" b="0" i="1" smtClean="0">
                                  <a:solidFill>
                                    <a:schemeClr val="tx2"/>
                                  </a:solidFill>
                                  <a:latin typeface="Cambria Math" charset="0"/>
                                </a:rPr>
                                <m:t>2</m:t>
                              </m:r>
                            </m:sup>
                          </m:sSup>
                        </m:e>
                      </m:d>
                      <m:r>
                        <a:rPr lang="en-US" sz="2400" b="0" i="1" smtClean="0">
                          <a:solidFill>
                            <a:schemeClr val="tx2"/>
                          </a:solidFill>
                          <a:latin typeface="Cambria Math" charset="0"/>
                        </a:rPr>
                        <m:t>=</m:t>
                      </m:r>
                      <m:r>
                        <m:rPr>
                          <m:sty m:val="p"/>
                        </m:rPr>
                        <a:rPr lang="en-US" sz="2400" b="0" i="1"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𝑌</m:t>
                          </m:r>
                          <m:r>
                            <a:rPr lang="en-US" sz="2400" b="0" i="1" smtClean="0">
                              <a:solidFill>
                                <a:schemeClr val="tx2"/>
                              </a:solidFill>
                              <a:latin typeface="Cambria Math" charset="0"/>
                            </a:rPr>
                            <m:t>&gt;</m:t>
                          </m:r>
                          <m:sSup>
                            <m:sSupPr>
                              <m:ctrlPr>
                                <a:rPr lang="en-US" sz="2400" b="0" i="1" smtClean="0">
                                  <a:solidFill>
                                    <a:schemeClr val="tx2"/>
                                  </a:solidFill>
                                  <a:latin typeface="Cambria Math" charset="0"/>
                                </a:rPr>
                              </m:ctrlPr>
                            </m:sSupPr>
                            <m:e>
                              <m:r>
                                <m:rPr>
                                  <m:sty m:val="p"/>
                                </m:rPr>
                                <a:rPr lang="en-US" sz="2400" b="0" i="0" smtClean="0">
                                  <a:solidFill>
                                    <a:schemeClr val="tx2"/>
                                  </a:solidFill>
                                  <a:latin typeface="Cambria Math" charset="0"/>
                                </a:rPr>
                                <m:t>c</m:t>
                              </m:r>
                            </m:e>
                            <m:sup>
                              <m:r>
                                <a:rPr lang="en-US" sz="2400" b="0" i="0" smtClean="0">
                                  <a:solidFill>
                                    <a:schemeClr val="tx2"/>
                                  </a:solidFill>
                                  <a:latin typeface="Cambria Math" charset="0"/>
                                </a:rPr>
                                <m:t>′</m:t>
                              </m:r>
                            </m:sup>
                          </m:sSup>
                          <m:r>
                            <m:rPr>
                              <m:sty m:val="p"/>
                            </m:rPr>
                            <a:rPr lang="en-US" sz="2400" b="0" i="0" smtClean="0">
                              <a:solidFill>
                                <a:schemeClr val="tx2"/>
                              </a:solidFill>
                              <a:latin typeface="Cambria Math" charset="0"/>
                            </a:rPr>
                            <m:t>E</m:t>
                          </m:r>
                          <m:d>
                            <m:dPr>
                              <m:begChr m:val="["/>
                              <m:endChr m:val="]"/>
                              <m:ctrlPr>
                                <a:rPr lang="en-US" sz="2400" b="0" i="1" smtClean="0">
                                  <a:solidFill>
                                    <a:schemeClr val="tx2"/>
                                  </a:solidFill>
                                  <a:latin typeface="Cambria Math" charset="0"/>
                                </a:rPr>
                              </m:ctrlPr>
                            </m:dPr>
                            <m:e>
                              <m:r>
                                <m:rPr>
                                  <m:sty m:val="p"/>
                                </m:rPr>
                                <a:rPr lang="en-US" sz="2400" b="0" i="0" smtClean="0">
                                  <a:solidFill>
                                    <a:schemeClr val="tx2"/>
                                  </a:solidFill>
                                  <a:latin typeface="Cambria Math" charset="0"/>
                                </a:rPr>
                                <m:t>Y</m:t>
                              </m:r>
                            </m:e>
                          </m:d>
                        </m:e>
                      </m:d>
                      <m:r>
                        <a:rPr lang="en-US" sz="2400" b="0" i="1" smtClean="0">
                          <a:solidFill>
                            <a:schemeClr val="tx2"/>
                          </a:solidFill>
                          <a:latin typeface="Cambria Math" charset="0"/>
                        </a:rPr>
                        <m:t>≤</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1</m:t>
                          </m:r>
                        </m:num>
                        <m:den>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𝑐</m:t>
                              </m:r>
                            </m:e>
                            <m:sup>
                              <m:r>
                                <a:rPr lang="en-US" sz="2400" b="0" i="1" smtClean="0">
                                  <a:solidFill>
                                    <a:schemeClr val="tx2"/>
                                  </a:solidFill>
                                  <a:latin typeface="Cambria Math" charset="0"/>
                                </a:rPr>
                                <m:t>′</m:t>
                              </m:r>
                            </m:sup>
                          </m:sSup>
                        </m:den>
                      </m:f>
                      <m:r>
                        <a:rPr lang="en-US" sz="2400" b="0" i="1" smtClean="0">
                          <a:solidFill>
                            <a:schemeClr val="tx2"/>
                          </a:solidFill>
                          <a:latin typeface="Cambria Math" charset="0"/>
                        </a:rPr>
                        <m:t>=</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1</m:t>
                          </m:r>
                        </m:num>
                        <m:den>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𝑐</m:t>
                              </m:r>
                            </m:e>
                            <m:sup>
                              <m:r>
                                <a:rPr lang="en-US" sz="2400" b="0" i="1" smtClean="0">
                                  <a:solidFill>
                                    <a:schemeClr val="tx2"/>
                                  </a:solidFill>
                                  <a:latin typeface="Cambria Math" charset="0"/>
                                </a:rPr>
                                <m:t>2</m:t>
                              </m:r>
                            </m:sup>
                          </m:sSup>
                        </m:den>
                      </m:f>
                    </m:oMath>
                  </m:oMathPara>
                </a14:m>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536713" y="4707642"/>
                <a:ext cx="11810999" cy="1155701"/>
              </a:xfrm>
              <a:prstGeom prst="rect">
                <a:avLst/>
              </a:prstGeom>
              <a:blipFill rotWithShape="0">
                <a:blip r:embed="rId7"/>
                <a:stretch>
                  <a:fillRect l="-774" t="-4211"/>
                </a:stretch>
              </a:blipFill>
            </p:spPr>
            <p:txBody>
              <a:bodyPr/>
              <a:lstStyle/>
              <a:p>
                <a:r>
                  <a:rPr lang="en-US">
                    <a:noFill/>
                  </a:rPr>
                  <a:t> </a:t>
                </a:r>
              </a:p>
            </p:txBody>
          </p:sp>
        </mc:Fallback>
      </mc:AlternateContent>
    </p:spTree>
    <p:extLst>
      <p:ext uri="{BB962C8B-B14F-4D97-AF65-F5344CB8AC3E}">
        <p14:creationId xmlns:p14="http://schemas.microsoft.com/office/powerpoint/2010/main" val="13941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P spid="12" grpId="0"/>
      <p:bldP spid="13"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The Exponential Distribution </a:t>
                </a:r>
                <a14:m>
                  <m:oMath xmlns:m="http://schemas.openxmlformats.org/officeDocument/2006/math">
                    <m:r>
                      <m:rPr>
                        <m:sty m:val="p"/>
                      </m:rPr>
                      <a:rPr lang="en-US" b="0" i="0" dirty="0" smtClean="0">
                        <a:latin typeface="Cambria Math"/>
                      </a:rPr>
                      <m:t>Exp</m:t>
                    </m:r>
                    <m:r>
                      <a:rPr lang="en-US" i="1" dirty="0" smtClean="0">
                        <a:latin typeface="Cambria Math"/>
                      </a:rPr>
                      <m:t>(</m:t>
                    </m:r>
                    <m:r>
                      <a:rPr lang="en-US" i="1" dirty="0" smtClean="0">
                        <a:latin typeface="Cambria Math"/>
                      </a:rPr>
                      <m:t>𝑛</m:t>
                    </m:r>
                    <m:r>
                      <a:rPr lang="en-US" i="1" dirty="0" smtClean="0">
                        <a:latin typeface="Cambria Math"/>
                      </a:rPr>
                      <m:t>)</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1447800"/>
                <a:ext cx="8229600" cy="4876800"/>
              </a:xfrm>
            </p:spPr>
            <p:txBody>
              <a:bodyPr>
                <a:normAutofit fontScale="92500" lnSpcReduction="10000"/>
              </a:bodyPr>
              <a:lstStyle/>
              <a:p>
                <a:pPr>
                  <a:buFont typeface="Wingdings" panose="05000000000000000000" pitchFamily="2" charset="2"/>
                  <a:buChar char="§"/>
                </a:pPr>
                <a:r>
                  <a:rPr lang="en-US" dirty="0" smtClean="0"/>
                  <a:t>PDF  </a:t>
                </a:r>
                <a14:m>
                  <m:oMath xmlns:m="http://schemas.openxmlformats.org/officeDocument/2006/math">
                    <m:r>
                      <a:rPr lang="en-US" b="0" i="1" smtClean="0">
                        <a:solidFill>
                          <a:schemeClr val="tx2"/>
                        </a:solidFill>
                        <a:latin typeface="Cambria Math"/>
                      </a:rPr>
                      <m:t>𝑛</m:t>
                    </m:r>
                    <m:sSup>
                      <m:sSupPr>
                        <m:ctrlPr>
                          <a:rPr lang="en-US" b="0" i="1" smtClean="0">
                            <a:solidFill>
                              <a:schemeClr val="tx2"/>
                            </a:solidFill>
                            <a:latin typeface="Cambria Math" charset="0"/>
                          </a:rPr>
                        </m:ctrlPr>
                      </m:sSupPr>
                      <m:e>
                        <m:r>
                          <m:rPr>
                            <m:sty m:val="p"/>
                          </m:rPr>
                          <a:rPr lang="en-US" b="0" i="1" smtClean="0">
                            <a:solidFill>
                              <a:schemeClr val="tx2"/>
                            </a:solidFill>
                            <a:latin typeface="Cambria Math"/>
                          </a:rPr>
                          <m:t>e</m:t>
                        </m:r>
                      </m:e>
                      <m:sup>
                        <m:r>
                          <a:rPr lang="en-US" b="0" i="1" smtClean="0">
                            <a:solidFill>
                              <a:schemeClr val="tx2"/>
                            </a:solidFill>
                            <a:latin typeface="Cambria Math"/>
                          </a:rPr>
                          <m:t>−</m:t>
                        </m:r>
                        <m:r>
                          <a:rPr lang="en-US" b="0" i="1" smtClean="0">
                            <a:solidFill>
                              <a:schemeClr val="tx2"/>
                            </a:solidFill>
                            <a:latin typeface="Cambria Math"/>
                          </a:rPr>
                          <m:t>𝑛𝑥</m:t>
                        </m:r>
                      </m:sup>
                    </m:sSup>
                    <m:r>
                      <a:rPr lang="en-US" b="0" i="0" smtClean="0">
                        <a:solidFill>
                          <a:schemeClr val="tx2"/>
                        </a:solidFill>
                        <a:latin typeface="Cambria Math"/>
                      </a:rPr>
                      <m:t>, </m:t>
                    </m:r>
                    <m:r>
                      <a:rPr lang="en-US" b="0" i="1" smtClean="0">
                        <a:solidFill>
                          <a:schemeClr val="tx2"/>
                        </a:solidFill>
                        <a:latin typeface="Cambria Math"/>
                      </a:rPr>
                      <m:t>𝑥</m:t>
                    </m:r>
                    <m:r>
                      <a:rPr lang="en-US" b="0" i="1" smtClean="0">
                        <a:solidFill>
                          <a:schemeClr val="tx2"/>
                        </a:solidFill>
                        <a:latin typeface="Cambria Math"/>
                      </a:rPr>
                      <m:t>≥0</m:t>
                    </m:r>
                  </m:oMath>
                </a14:m>
                <a:r>
                  <a:rPr lang="en-US" dirty="0" smtClean="0">
                    <a:solidFill>
                      <a:schemeClr val="tx2"/>
                    </a:solidFill>
                  </a:rPr>
                  <a:t>  ; </a:t>
                </a:r>
                <a:r>
                  <a:rPr lang="en-US" dirty="0" smtClean="0"/>
                  <a:t>CDF  </a:t>
                </a:r>
                <a14:m>
                  <m:oMath xmlns:m="http://schemas.openxmlformats.org/officeDocument/2006/math">
                    <m:r>
                      <a:rPr lang="en-US" b="0" i="0" smtClean="0">
                        <a:solidFill>
                          <a:schemeClr val="tx2"/>
                        </a:solidFill>
                        <a:latin typeface="Cambria Math"/>
                      </a:rPr>
                      <m:t>1−</m:t>
                    </m:r>
                    <m:sSup>
                      <m:sSupPr>
                        <m:ctrlPr>
                          <a:rPr lang="en-US" b="0" i="1" smtClean="0">
                            <a:solidFill>
                              <a:schemeClr val="tx2"/>
                            </a:solidFill>
                            <a:latin typeface="Cambria Math" charset="0"/>
                          </a:rPr>
                        </m:ctrlPr>
                      </m:sSupPr>
                      <m:e>
                        <m:r>
                          <m:rPr>
                            <m:sty m:val="p"/>
                          </m:rPr>
                          <a:rPr lang="en-US" b="0" i="1" smtClean="0">
                            <a:solidFill>
                              <a:schemeClr val="tx2"/>
                            </a:solidFill>
                            <a:latin typeface="Cambria Math"/>
                          </a:rPr>
                          <m:t>e</m:t>
                        </m:r>
                      </m:e>
                      <m:sup>
                        <m:r>
                          <a:rPr lang="en-US" b="0" i="1" smtClean="0">
                            <a:solidFill>
                              <a:schemeClr val="tx2"/>
                            </a:solidFill>
                            <a:latin typeface="Cambria Math"/>
                          </a:rPr>
                          <m:t>−</m:t>
                        </m:r>
                        <m:r>
                          <a:rPr lang="en-US" b="0" i="1" smtClean="0">
                            <a:solidFill>
                              <a:schemeClr val="tx2"/>
                            </a:solidFill>
                            <a:latin typeface="Cambria Math"/>
                          </a:rPr>
                          <m:t>𝑛𝑥</m:t>
                        </m:r>
                      </m:sup>
                    </m:sSup>
                  </m:oMath>
                </a14:m>
                <a:r>
                  <a:rPr lang="en-US" dirty="0" smtClean="0"/>
                  <a:t> ; </a:t>
                </a:r>
                <a14:m>
                  <m:oMath xmlns:m="http://schemas.openxmlformats.org/officeDocument/2006/math">
                    <m:r>
                      <a:rPr lang="en-US">
                        <a:solidFill>
                          <a:schemeClr val="tx2"/>
                        </a:solidFill>
                        <a:latin typeface="Cambria Math"/>
                      </a:rPr>
                      <m:t> </m:t>
                    </m:r>
                    <m:r>
                      <a:rPr lang="en-US" b="0" i="1" smtClean="0">
                        <a:solidFill>
                          <a:schemeClr val="tx2"/>
                        </a:solidFill>
                        <a:latin typeface="Cambria Math"/>
                      </a:rPr>
                      <m:t>𝜇</m:t>
                    </m:r>
                    <m:r>
                      <a:rPr lang="en-US" b="0" i="1" smtClean="0">
                        <a:solidFill>
                          <a:schemeClr val="tx2"/>
                        </a:solidFill>
                        <a:latin typeface="Cambria Math"/>
                      </a:rPr>
                      <m:t>=</m:t>
                    </m:r>
                    <m:r>
                      <a:rPr lang="en-US" b="0" i="1" smtClean="0">
                        <a:solidFill>
                          <a:schemeClr val="tx2"/>
                        </a:solidFill>
                        <a:latin typeface="Cambria Math"/>
                      </a:rPr>
                      <m:t>𝜎</m:t>
                    </m:r>
                    <m:r>
                      <a:rPr lang="en-US" b="0" i="0" smtClean="0">
                        <a:solidFill>
                          <a:schemeClr val="tx2"/>
                        </a:solidFill>
                        <a:latin typeface="Cambria Math"/>
                      </a:rPr>
                      <m:t>=</m:t>
                    </m:r>
                    <m:f>
                      <m:fPr>
                        <m:ctrlPr>
                          <a:rPr lang="en-US" b="0" i="1" smtClean="0">
                            <a:solidFill>
                              <a:schemeClr val="tx2"/>
                            </a:solidFill>
                            <a:latin typeface="Cambria Math" charset="0"/>
                          </a:rPr>
                        </m:ctrlPr>
                      </m:fPr>
                      <m:num>
                        <m:r>
                          <a:rPr lang="en-US" b="0" i="0" smtClean="0">
                            <a:solidFill>
                              <a:schemeClr val="tx2"/>
                            </a:solidFill>
                            <a:latin typeface="Cambria Math"/>
                          </a:rPr>
                          <m:t>1</m:t>
                        </m:r>
                      </m:num>
                      <m:den>
                        <m:r>
                          <m:rPr>
                            <m:sty m:val="p"/>
                          </m:rPr>
                          <a:rPr lang="en-US" b="0" i="0" smtClean="0">
                            <a:solidFill>
                              <a:schemeClr val="tx2"/>
                            </a:solidFill>
                            <a:latin typeface="Cambria Math"/>
                          </a:rPr>
                          <m:t>n</m:t>
                        </m:r>
                      </m:den>
                    </m:f>
                  </m:oMath>
                </a14:m>
                <a:endParaRPr lang="en-US" dirty="0" smtClean="0"/>
              </a:p>
              <a:p>
                <a:pPr>
                  <a:buFont typeface="Wingdings" panose="05000000000000000000" pitchFamily="2" charset="2"/>
                  <a:buChar char="§"/>
                </a:pPr>
                <a:r>
                  <a:rPr lang="en-US" dirty="0" smtClean="0"/>
                  <a:t>Very useful properties:</a:t>
                </a:r>
              </a:p>
              <a:p>
                <a:pPr lvl="1">
                  <a:buFont typeface="Wingdings" panose="05000000000000000000" pitchFamily="2" charset="2"/>
                  <a:buChar char="Ø"/>
                </a:pPr>
                <a:r>
                  <a:rPr lang="en-US" sz="3000" b="1" dirty="0" err="1">
                    <a:solidFill>
                      <a:srgbClr val="7030A0"/>
                    </a:solidFill>
                  </a:rPr>
                  <a:t>Memorylessness</a:t>
                </a:r>
                <a:r>
                  <a:rPr lang="en-US" sz="3000" dirty="0"/>
                  <a:t>: </a:t>
                </a:r>
              </a:p>
              <a:p>
                <a:pPr marL="457200" lvl="1" indent="0">
                  <a:buNone/>
                </a:pPr>
                <a14:m>
                  <m:oMath xmlns:m="http://schemas.openxmlformats.org/officeDocument/2006/math">
                    <m:r>
                      <a:rPr lang="en-US" sz="3000" i="1">
                        <a:solidFill>
                          <a:schemeClr val="tx2"/>
                        </a:solidFill>
                        <a:latin typeface="Cambria Math"/>
                      </a:rPr>
                      <m:t>∀</m:t>
                    </m:r>
                    <m:r>
                      <a:rPr lang="en-US" sz="3000" i="1">
                        <a:solidFill>
                          <a:schemeClr val="tx2"/>
                        </a:solidFill>
                        <a:latin typeface="Cambria Math"/>
                      </a:rPr>
                      <m:t>𝑡</m:t>
                    </m:r>
                    <m:r>
                      <a:rPr lang="en-US" sz="3000" b="0" i="1" smtClean="0">
                        <a:solidFill>
                          <a:schemeClr val="tx2"/>
                        </a:solidFill>
                        <a:latin typeface="Cambria Math" charset="0"/>
                      </a:rPr>
                      <m:t>,</m:t>
                    </m:r>
                    <m:r>
                      <a:rPr lang="en-US" sz="3000" b="0" i="1" smtClean="0">
                        <a:solidFill>
                          <a:schemeClr val="tx2"/>
                        </a:solidFill>
                        <a:latin typeface="Cambria Math" charset="0"/>
                      </a:rPr>
                      <m:t>𝑦</m:t>
                    </m:r>
                    <m:r>
                      <a:rPr lang="en-US" sz="3000" b="0" i="1" smtClean="0">
                        <a:solidFill>
                          <a:schemeClr val="tx2"/>
                        </a:solidFill>
                        <a:latin typeface="Cambria Math" charset="0"/>
                      </a:rPr>
                      <m:t> ≥0, </m:t>
                    </m:r>
                    <m:r>
                      <m:rPr>
                        <m:sty m:val="p"/>
                      </m:rPr>
                      <a:rPr lang="en-US" sz="3000">
                        <a:solidFill>
                          <a:schemeClr val="tx2"/>
                        </a:solidFill>
                        <a:latin typeface="Cambria Math"/>
                      </a:rPr>
                      <m:t>Pr</m:t>
                    </m:r>
                    <m:d>
                      <m:dPr>
                        <m:begChr m:val="["/>
                        <m:endChr m:val="|"/>
                        <m:ctrlPr>
                          <a:rPr lang="en-US" sz="3000" i="1">
                            <a:solidFill>
                              <a:schemeClr val="tx2"/>
                            </a:solidFill>
                            <a:latin typeface="Cambria Math" charset="0"/>
                          </a:rPr>
                        </m:ctrlPr>
                      </m:dPr>
                      <m:e>
                        <m:r>
                          <a:rPr lang="en-US" sz="3000" b="0" i="1" smtClean="0">
                            <a:solidFill>
                              <a:schemeClr val="tx2"/>
                            </a:solidFill>
                            <a:latin typeface="Cambria Math" charset="0"/>
                          </a:rPr>
                          <m:t>𝑋</m:t>
                        </m:r>
                        <m:r>
                          <a:rPr lang="en-US" sz="3000" b="0" i="1" smtClean="0">
                            <a:solidFill>
                              <a:schemeClr val="tx2"/>
                            </a:solidFill>
                            <a:latin typeface="Cambria Math" charset="0"/>
                          </a:rPr>
                          <m:t>−</m:t>
                        </m:r>
                        <m:r>
                          <a:rPr lang="en-US" sz="3000" b="0" i="1" smtClean="0">
                            <a:solidFill>
                              <a:schemeClr val="tx2"/>
                            </a:solidFill>
                            <a:latin typeface="Cambria Math" charset="0"/>
                          </a:rPr>
                          <m:t>𝑦</m:t>
                        </m:r>
                        <m:r>
                          <a:rPr lang="en-US" sz="3000" b="0" i="1" smtClean="0">
                            <a:solidFill>
                              <a:schemeClr val="tx2"/>
                            </a:solidFill>
                            <a:latin typeface="Cambria Math" charset="0"/>
                          </a:rPr>
                          <m:t> &gt;</m:t>
                        </m:r>
                        <m:r>
                          <a:rPr lang="en-US" sz="3000" b="0" i="1" smtClean="0">
                            <a:solidFill>
                              <a:schemeClr val="tx2"/>
                            </a:solidFill>
                            <a:latin typeface="Cambria Math" charset="0"/>
                          </a:rPr>
                          <m:t>𝑡</m:t>
                        </m:r>
                        <m:r>
                          <a:rPr lang="en-US" sz="3000">
                            <a:solidFill>
                              <a:schemeClr val="tx2"/>
                            </a:solidFill>
                            <a:latin typeface="Cambria Math"/>
                          </a:rPr>
                          <m:t> </m:t>
                        </m:r>
                      </m:e>
                    </m:d>
                    <m:r>
                      <a:rPr lang="en-US" sz="3000">
                        <a:solidFill>
                          <a:schemeClr val="tx2"/>
                        </a:solidFill>
                        <a:latin typeface="Cambria Math"/>
                      </a:rPr>
                      <m:t> </m:t>
                    </m:r>
                    <m:r>
                      <a:rPr lang="en-US" sz="3000" b="0" i="1" smtClean="0">
                        <a:solidFill>
                          <a:schemeClr val="tx2"/>
                        </a:solidFill>
                        <a:latin typeface="Cambria Math" charset="0"/>
                      </a:rPr>
                      <m:t>𝑋</m:t>
                    </m:r>
                    <m:r>
                      <a:rPr lang="en-US" sz="3000" i="1">
                        <a:solidFill>
                          <a:schemeClr val="tx2"/>
                        </a:solidFill>
                        <a:latin typeface="Cambria Math"/>
                      </a:rPr>
                      <m:t>&gt;</m:t>
                    </m:r>
                    <m:r>
                      <a:rPr lang="en-US" sz="3000" b="0" i="1" smtClean="0">
                        <a:solidFill>
                          <a:schemeClr val="tx2"/>
                        </a:solidFill>
                        <a:latin typeface="Cambria Math" charset="0"/>
                      </a:rPr>
                      <m:t>𝑦</m:t>
                    </m:r>
                    <m:r>
                      <a:rPr lang="en-US" sz="3000">
                        <a:solidFill>
                          <a:schemeClr val="tx2"/>
                        </a:solidFill>
                        <a:latin typeface="Cambria Math"/>
                      </a:rPr>
                      <m:t>]=</m:t>
                    </m:r>
                  </m:oMath>
                </a14:m>
                <a:r>
                  <a:rPr lang="en-US" sz="3000" dirty="0">
                    <a:solidFill>
                      <a:schemeClr val="tx2"/>
                    </a:solidFill>
                  </a:rPr>
                  <a:t> </a:t>
                </a:r>
                <a14:m>
                  <m:oMath xmlns:m="http://schemas.openxmlformats.org/officeDocument/2006/math">
                    <m:r>
                      <m:rPr>
                        <m:sty m:val="p"/>
                      </m:rPr>
                      <a:rPr lang="en-US" sz="3000">
                        <a:solidFill>
                          <a:schemeClr val="tx2"/>
                        </a:solidFill>
                        <a:latin typeface="Cambria Math"/>
                      </a:rPr>
                      <m:t>Pr</m:t>
                    </m:r>
                    <m:d>
                      <m:dPr>
                        <m:begChr m:val="["/>
                        <m:endChr m:val="]"/>
                        <m:ctrlPr>
                          <a:rPr lang="en-US" sz="3000" i="1">
                            <a:solidFill>
                              <a:schemeClr val="tx2"/>
                            </a:solidFill>
                            <a:latin typeface="Cambria Math" charset="0"/>
                          </a:rPr>
                        </m:ctrlPr>
                      </m:dPr>
                      <m:e>
                        <m:r>
                          <a:rPr lang="en-US" sz="3000" b="0" i="1" smtClean="0">
                            <a:solidFill>
                              <a:schemeClr val="tx2"/>
                            </a:solidFill>
                            <a:latin typeface="Cambria Math" charset="0"/>
                          </a:rPr>
                          <m:t>𝑋</m:t>
                        </m:r>
                        <m:r>
                          <a:rPr lang="en-US" sz="3000" i="1">
                            <a:solidFill>
                              <a:schemeClr val="tx2"/>
                            </a:solidFill>
                            <a:latin typeface="Cambria Math"/>
                          </a:rPr>
                          <m:t>&gt;</m:t>
                        </m:r>
                        <m:r>
                          <a:rPr lang="en-US" sz="3000" i="1">
                            <a:solidFill>
                              <a:schemeClr val="tx2"/>
                            </a:solidFill>
                            <a:latin typeface="Cambria Math"/>
                          </a:rPr>
                          <m:t>𝑡</m:t>
                        </m:r>
                      </m:e>
                    </m:d>
                  </m:oMath>
                </a14:m>
                <a:endParaRPr lang="en-US" sz="3000" dirty="0"/>
              </a:p>
              <a:p>
                <a:pPr lvl="1">
                  <a:buFont typeface="Wingdings" panose="05000000000000000000" pitchFamily="2" charset="2"/>
                  <a:buChar char="Ø"/>
                </a:pPr>
                <a:r>
                  <a:rPr lang="en-US" sz="3000" b="1" dirty="0">
                    <a:solidFill>
                      <a:srgbClr val="7030A0"/>
                    </a:solidFill>
                  </a:rPr>
                  <a:t>Min-to-Sum conversion</a:t>
                </a:r>
                <a:r>
                  <a:rPr lang="en-US" sz="3000" dirty="0"/>
                  <a:t>:</a:t>
                </a:r>
              </a:p>
              <a:p>
                <a:pPr marL="457200" lvl="1" indent="0">
                  <a:buNone/>
                </a:pPr>
                <a14:m>
                  <m:oMathPara xmlns:m="http://schemas.openxmlformats.org/officeDocument/2006/math">
                    <m:oMathParaPr>
                      <m:jc m:val="centerGroup"/>
                    </m:oMathParaPr>
                    <m:oMath xmlns:m="http://schemas.openxmlformats.org/officeDocument/2006/math">
                      <m:r>
                        <m:rPr>
                          <m:sty m:val="p"/>
                        </m:rPr>
                        <a:rPr lang="en-US" sz="3000" dirty="0">
                          <a:solidFill>
                            <a:schemeClr val="tx2"/>
                          </a:solidFill>
                          <a:latin typeface="Cambria Math"/>
                        </a:rPr>
                        <m:t>min</m:t>
                      </m:r>
                      <m:d>
                        <m:dPr>
                          <m:begChr m:val="{"/>
                          <m:endChr m:val="}"/>
                          <m:ctrlPr>
                            <a:rPr lang="en-US" sz="3000" i="1" dirty="0">
                              <a:solidFill>
                                <a:schemeClr val="tx2"/>
                              </a:solidFill>
                              <a:latin typeface="Cambria Math" charset="0"/>
                            </a:rPr>
                          </m:ctrlPr>
                        </m:dPr>
                        <m:e>
                          <m:r>
                            <m:rPr>
                              <m:sty m:val="p"/>
                            </m:rPr>
                            <a:rPr lang="en-US" sz="3000" dirty="0">
                              <a:solidFill>
                                <a:schemeClr val="tx2"/>
                              </a:solidFill>
                              <a:latin typeface="Cambria Math"/>
                            </a:rPr>
                            <m:t>Exp</m:t>
                          </m:r>
                          <m:d>
                            <m:dPr>
                              <m:ctrlPr>
                                <a:rPr lang="en-US" sz="3000" i="1" dirty="0">
                                  <a:solidFill>
                                    <a:schemeClr val="tx2"/>
                                  </a:solidFill>
                                  <a:latin typeface="Cambria Math" charset="0"/>
                                </a:rPr>
                              </m:ctrlPr>
                            </m:dPr>
                            <m:e>
                              <m:sSub>
                                <m:sSubPr>
                                  <m:ctrlPr>
                                    <a:rPr lang="en-US" sz="3000" i="1" dirty="0">
                                      <a:solidFill>
                                        <a:schemeClr val="tx2"/>
                                      </a:solidFill>
                                      <a:latin typeface="Cambria Math" charset="0"/>
                                    </a:rPr>
                                  </m:ctrlPr>
                                </m:sSubPr>
                                <m:e>
                                  <m:r>
                                    <a:rPr lang="en-US" sz="3000" i="1" dirty="0">
                                      <a:solidFill>
                                        <a:schemeClr val="tx2"/>
                                      </a:solidFill>
                                      <a:latin typeface="Cambria Math"/>
                                    </a:rPr>
                                    <m:t>𝑛</m:t>
                                  </m:r>
                                </m:e>
                                <m:sub>
                                  <m:r>
                                    <a:rPr lang="en-US" sz="3000" i="1" dirty="0">
                                      <a:solidFill>
                                        <a:schemeClr val="tx2"/>
                                      </a:solidFill>
                                      <a:latin typeface="Cambria Math"/>
                                    </a:rPr>
                                    <m:t>1</m:t>
                                  </m:r>
                                </m:sub>
                              </m:sSub>
                            </m:e>
                          </m:d>
                          <m:r>
                            <a:rPr lang="en-US" sz="3000" i="1" dirty="0">
                              <a:solidFill>
                                <a:schemeClr val="tx2"/>
                              </a:solidFill>
                              <a:latin typeface="Cambria Math"/>
                            </a:rPr>
                            <m:t>,…,</m:t>
                          </m:r>
                          <m:r>
                            <m:rPr>
                              <m:sty m:val="p"/>
                            </m:rPr>
                            <a:rPr lang="en-US" sz="3000" i="1" dirty="0">
                              <a:solidFill>
                                <a:schemeClr val="tx2"/>
                              </a:solidFill>
                              <a:latin typeface="Cambria Math"/>
                            </a:rPr>
                            <m:t>Exp</m:t>
                          </m:r>
                          <m:d>
                            <m:dPr>
                              <m:ctrlPr>
                                <a:rPr lang="en-US" sz="3000" i="1" dirty="0">
                                  <a:solidFill>
                                    <a:schemeClr val="tx2"/>
                                  </a:solidFill>
                                  <a:latin typeface="Cambria Math" charset="0"/>
                                </a:rPr>
                              </m:ctrlPr>
                            </m:dPr>
                            <m:e>
                              <m:sSub>
                                <m:sSubPr>
                                  <m:ctrlPr>
                                    <a:rPr lang="en-US" sz="3000" i="1" dirty="0">
                                      <a:solidFill>
                                        <a:schemeClr val="tx2"/>
                                      </a:solidFill>
                                      <a:latin typeface="Cambria Math" charset="0"/>
                                    </a:rPr>
                                  </m:ctrlPr>
                                </m:sSubPr>
                                <m:e>
                                  <m:r>
                                    <a:rPr lang="en-US" sz="3000" i="1" dirty="0">
                                      <a:solidFill>
                                        <a:schemeClr val="tx2"/>
                                      </a:solidFill>
                                      <a:latin typeface="Cambria Math"/>
                                    </a:rPr>
                                    <m:t>𝑛</m:t>
                                  </m:r>
                                </m:e>
                                <m:sub>
                                  <m:r>
                                    <a:rPr lang="en-US" sz="3000" i="1" dirty="0">
                                      <a:solidFill>
                                        <a:schemeClr val="tx2"/>
                                      </a:solidFill>
                                      <a:latin typeface="Cambria Math"/>
                                    </a:rPr>
                                    <m:t>𝑡</m:t>
                                  </m:r>
                                </m:sub>
                              </m:sSub>
                            </m:e>
                          </m:d>
                        </m:e>
                      </m:d>
                      <m:r>
                        <a:rPr lang="en-US" sz="3000" i="1" dirty="0">
                          <a:solidFill>
                            <a:schemeClr val="tx2"/>
                          </a:solidFill>
                          <a:latin typeface="Cambria Math"/>
                        </a:rPr>
                        <m:t>∼</m:t>
                      </m:r>
                      <m:r>
                        <m:rPr>
                          <m:sty m:val="p"/>
                        </m:rPr>
                        <a:rPr lang="en-US" sz="3000" i="1" dirty="0">
                          <a:solidFill>
                            <a:schemeClr val="tx2"/>
                          </a:solidFill>
                          <a:latin typeface="Cambria Math"/>
                        </a:rPr>
                        <m:t>Exp</m:t>
                      </m:r>
                      <m:r>
                        <a:rPr lang="en-US" sz="3000" i="1" dirty="0">
                          <a:solidFill>
                            <a:schemeClr val="tx2"/>
                          </a:solidFill>
                          <a:latin typeface="Cambria Math"/>
                        </a:rPr>
                        <m:t>(</m:t>
                      </m:r>
                      <m:sSub>
                        <m:sSubPr>
                          <m:ctrlPr>
                            <a:rPr lang="en-US" sz="3000" i="1" dirty="0">
                              <a:solidFill>
                                <a:schemeClr val="tx2"/>
                              </a:solidFill>
                              <a:latin typeface="Cambria Math" charset="0"/>
                            </a:rPr>
                          </m:ctrlPr>
                        </m:sSubPr>
                        <m:e>
                          <m:r>
                            <a:rPr lang="en-US" sz="3000" i="1" dirty="0">
                              <a:solidFill>
                                <a:schemeClr val="tx2"/>
                              </a:solidFill>
                              <a:latin typeface="Cambria Math"/>
                            </a:rPr>
                            <m:t>𝑛</m:t>
                          </m:r>
                        </m:e>
                        <m:sub>
                          <m:r>
                            <a:rPr lang="en-US" sz="3000" i="1" dirty="0">
                              <a:solidFill>
                                <a:schemeClr val="tx2"/>
                              </a:solidFill>
                              <a:latin typeface="Cambria Math"/>
                            </a:rPr>
                            <m:t>1</m:t>
                          </m:r>
                        </m:sub>
                      </m:sSub>
                      <m:r>
                        <a:rPr lang="en-US" sz="3000" i="1" dirty="0">
                          <a:solidFill>
                            <a:schemeClr val="tx2"/>
                          </a:solidFill>
                          <a:latin typeface="Cambria Math"/>
                        </a:rPr>
                        <m:t>+⋯+</m:t>
                      </m:r>
                      <m:sSub>
                        <m:sSubPr>
                          <m:ctrlPr>
                            <a:rPr lang="en-US" sz="3000" i="1" dirty="0">
                              <a:solidFill>
                                <a:schemeClr val="tx2"/>
                              </a:solidFill>
                              <a:latin typeface="Cambria Math" charset="0"/>
                            </a:rPr>
                          </m:ctrlPr>
                        </m:sSubPr>
                        <m:e>
                          <m:r>
                            <a:rPr lang="en-US" sz="3000" i="1" dirty="0">
                              <a:solidFill>
                                <a:schemeClr val="tx2"/>
                              </a:solidFill>
                              <a:latin typeface="Cambria Math"/>
                            </a:rPr>
                            <m:t>𝑛</m:t>
                          </m:r>
                        </m:e>
                        <m:sub>
                          <m:r>
                            <a:rPr lang="en-US" sz="3000" i="1" dirty="0">
                              <a:solidFill>
                                <a:schemeClr val="tx2"/>
                              </a:solidFill>
                              <a:latin typeface="Cambria Math"/>
                            </a:rPr>
                            <m:t>𝑡</m:t>
                          </m:r>
                        </m:sub>
                      </m:sSub>
                      <m:r>
                        <a:rPr lang="en-US" sz="3000" i="1" dirty="0">
                          <a:solidFill>
                            <a:schemeClr val="tx2"/>
                          </a:solidFill>
                          <a:latin typeface="Cambria Math"/>
                        </a:rPr>
                        <m:t>)</m:t>
                      </m:r>
                    </m:oMath>
                  </m:oMathPara>
                </a14:m>
                <a:endParaRPr lang="en-US" sz="3000" dirty="0">
                  <a:solidFill>
                    <a:schemeClr val="tx2"/>
                  </a:solidFill>
                </a:endParaRPr>
              </a:p>
              <a:p>
                <a:pPr>
                  <a:buFont typeface="Wingdings" panose="05000000000000000000" pitchFamily="2" charset="2"/>
                  <a:buChar char="§"/>
                </a:pPr>
                <a:r>
                  <a:rPr lang="en-US" dirty="0" smtClean="0"/>
                  <a:t>Relation with uniform:</a:t>
                </a:r>
              </a:p>
              <a:p>
                <a:pPr marL="0" indent="0">
                  <a:buNone/>
                </a:pPr>
                <a:r>
                  <a:rPr lang="en-US" dirty="0" smtClean="0"/>
                  <a:t>                </a:t>
                </a:r>
                <a14:m>
                  <m:oMath xmlns:m="http://schemas.openxmlformats.org/officeDocument/2006/math">
                    <m:r>
                      <a:rPr lang="en-US" b="0" i="1" dirty="0" smtClean="0">
                        <a:solidFill>
                          <a:schemeClr val="tx2"/>
                        </a:solidFill>
                        <a:latin typeface="Cambria Math"/>
                      </a:rPr>
                      <m:t>𝑢</m:t>
                    </m:r>
                    <m:r>
                      <a:rPr lang="en-US" b="0" i="1" dirty="0" smtClean="0">
                        <a:solidFill>
                          <a:schemeClr val="tx2"/>
                        </a:solidFill>
                        <a:latin typeface="Cambria Math"/>
                      </a:rPr>
                      <m:t>∼</m:t>
                    </m:r>
                    <m:r>
                      <a:rPr lang="en-US" b="0" i="1" dirty="0" smtClean="0">
                        <a:solidFill>
                          <a:schemeClr val="tx2"/>
                        </a:solidFill>
                        <a:latin typeface="Cambria Math"/>
                      </a:rPr>
                      <m:t>𝑈</m:t>
                    </m:r>
                    <m:d>
                      <m:dPr>
                        <m:begChr m:val="["/>
                        <m:endChr m:val="]"/>
                        <m:ctrlPr>
                          <a:rPr lang="en-US" b="0" i="1" dirty="0" smtClean="0">
                            <a:solidFill>
                              <a:schemeClr val="tx2"/>
                            </a:solidFill>
                            <a:latin typeface="Cambria Math" charset="0"/>
                          </a:rPr>
                        </m:ctrlPr>
                      </m:dPr>
                      <m:e>
                        <m:r>
                          <a:rPr lang="en-US" b="0" i="1" dirty="0" smtClean="0">
                            <a:solidFill>
                              <a:schemeClr val="tx2"/>
                            </a:solidFill>
                            <a:latin typeface="Cambria Math"/>
                          </a:rPr>
                          <m:t>0,1</m:t>
                        </m:r>
                      </m:e>
                    </m:d>
                    <m:r>
                      <a:rPr lang="en-US" b="0" i="1" dirty="0" smtClean="0">
                        <a:solidFill>
                          <a:schemeClr val="tx2"/>
                        </a:solidFill>
                        <a:latin typeface="Cambria Math"/>
                      </a:rPr>
                      <m:t> </m:t>
                    </m:r>
                    <m:r>
                      <a:rPr lang="en-US" b="0" i="1" dirty="0" smtClean="0">
                        <a:solidFill>
                          <a:schemeClr val="tx2"/>
                        </a:solidFill>
                        <a:latin typeface="Cambria Math"/>
                        <a:ea typeface="Cambria Math"/>
                      </a:rPr>
                      <m:t>⇔−</m:t>
                    </m:r>
                    <m:f>
                      <m:fPr>
                        <m:ctrlPr>
                          <a:rPr lang="en-US" b="0" i="1" dirty="0" smtClean="0">
                            <a:solidFill>
                              <a:schemeClr val="tx2"/>
                            </a:solidFill>
                            <a:latin typeface="Cambria Math" charset="0"/>
                            <a:ea typeface="Cambria Math"/>
                          </a:rPr>
                        </m:ctrlPr>
                      </m:fPr>
                      <m:num>
                        <m:r>
                          <m:rPr>
                            <m:sty m:val="p"/>
                          </m:rPr>
                          <a:rPr lang="en-US" b="0" i="1" dirty="0" smtClean="0">
                            <a:solidFill>
                              <a:schemeClr val="tx2"/>
                            </a:solidFill>
                            <a:latin typeface="Cambria Math"/>
                            <a:ea typeface="Cambria Math"/>
                          </a:rPr>
                          <m:t>ln</m:t>
                        </m:r>
                        <m:d>
                          <m:dPr>
                            <m:ctrlPr>
                              <a:rPr lang="en-US" b="0" i="1" dirty="0" smtClean="0">
                                <a:solidFill>
                                  <a:schemeClr val="tx2"/>
                                </a:solidFill>
                                <a:latin typeface="Cambria Math" charset="0"/>
                                <a:ea typeface="Cambria Math"/>
                              </a:rPr>
                            </m:ctrlPr>
                          </m:dPr>
                          <m:e>
                            <m:r>
                              <a:rPr lang="en-US" b="0" i="1" dirty="0" smtClean="0">
                                <a:solidFill>
                                  <a:schemeClr val="tx2"/>
                                </a:solidFill>
                                <a:latin typeface="Cambria Math"/>
                                <a:ea typeface="Cambria Math"/>
                              </a:rPr>
                              <m:t>1−</m:t>
                            </m:r>
                            <m:r>
                              <a:rPr lang="en-US" b="0" i="1" dirty="0" smtClean="0">
                                <a:solidFill>
                                  <a:schemeClr val="tx2"/>
                                </a:solidFill>
                                <a:latin typeface="Cambria Math"/>
                                <a:ea typeface="Cambria Math"/>
                              </a:rPr>
                              <m:t>𝑢</m:t>
                            </m:r>
                          </m:e>
                        </m:d>
                      </m:num>
                      <m:den>
                        <m:r>
                          <a:rPr lang="en-US" b="0" i="1" dirty="0" smtClean="0">
                            <a:solidFill>
                              <a:schemeClr val="tx2"/>
                            </a:solidFill>
                            <a:latin typeface="Cambria Math"/>
                            <a:ea typeface="Cambria Math"/>
                          </a:rPr>
                          <m:t>𝑛</m:t>
                        </m:r>
                      </m:den>
                    </m:f>
                    <m:r>
                      <a:rPr lang="en-US" b="0" i="1" dirty="0" smtClean="0">
                        <a:solidFill>
                          <a:schemeClr val="tx2"/>
                        </a:solidFill>
                        <a:latin typeface="Cambria Math"/>
                      </a:rPr>
                      <m:t>∼</m:t>
                    </m:r>
                    <m:r>
                      <m:rPr>
                        <m:sty m:val="p"/>
                      </m:rPr>
                      <a:rPr lang="en-US" b="0" i="1" dirty="0" smtClean="0">
                        <a:solidFill>
                          <a:schemeClr val="tx2"/>
                        </a:solidFill>
                        <a:latin typeface="Cambria Math"/>
                      </a:rPr>
                      <m:t>Exp</m:t>
                    </m:r>
                    <m:r>
                      <a:rPr lang="en-US" b="0" i="1" dirty="0" smtClean="0">
                        <a:solidFill>
                          <a:schemeClr val="tx2"/>
                        </a:solidFill>
                        <a:latin typeface="Cambria Math"/>
                      </a:rPr>
                      <m:t>(</m:t>
                    </m:r>
                    <m:r>
                      <a:rPr lang="en-US" b="0" i="1" dirty="0" smtClean="0">
                        <a:solidFill>
                          <a:schemeClr val="tx2"/>
                        </a:solidFill>
                        <a:latin typeface="Cambria Math"/>
                      </a:rPr>
                      <m:t>𝑛</m:t>
                    </m:r>
                    <m:r>
                      <a:rPr lang="en-US" b="0" i="1" dirty="0" smtClean="0">
                        <a:solidFill>
                          <a:schemeClr val="tx2"/>
                        </a:solidFill>
                        <a:latin typeface="Cambria Math"/>
                      </a:rPr>
                      <m:t>)</m:t>
                    </m:r>
                  </m:oMath>
                </a14:m>
                <a:endParaRPr lang="en-US" dirty="0" smtClean="0"/>
              </a:p>
              <a:p>
                <a:pPr marL="0" indent="0">
                  <a:buNone/>
                </a:pPr>
                <a14:m>
                  <m:oMathPara xmlns:m="http://schemas.openxmlformats.org/officeDocument/2006/math">
                    <m:oMathParaPr>
                      <m:jc m:val="centerGroup"/>
                    </m:oMathParaPr>
                    <m:oMath xmlns:m="http://schemas.openxmlformats.org/officeDocument/2006/math">
                      <m:r>
                        <a:rPr lang="en-US" b="0" i="1" dirty="0" smtClean="0">
                          <a:solidFill>
                            <a:schemeClr val="tx2"/>
                          </a:solidFill>
                          <a:latin typeface="Cambria Math"/>
                          <a:ea typeface="Cambria Math"/>
                        </a:rPr>
                        <m:t>𝑥</m:t>
                      </m:r>
                      <m:r>
                        <a:rPr lang="en-US" b="0" i="1" dirty="0" smtClean="0">
                          <a:solidFill>
                            <a:schemeClr val="tx2"/>
                          </a:solidFill>
                          <a:latin typeface="Cambria Math"/>
                        </a:rPr>
                        <m:t>∼</m:t>
                      </m:r>
                      <m:r>
                        <m:rPr>
                          <m:sty m:val="p"/>
                        </m:rPr>
                        <a:rPr lang="en-US" b="0" i="1" dirty="0" smtClean="0">
                          <a:solidFill>
                            <a:schemeClr val="tx2"/>
                          </a:solidFill>
                          <a:latin typeface="Cambria Math"/>
                        </a:rPr>
                        <m:t>Exp</m:t>
                      </m:r>
                      <m:r>
                        <a:rPr lang="en-US" b="0" i="1" dirty="0" smtClean="0">
                          <a:solidFill>
                            <a:schemeClr val="tx2"/>
                          </a:solidFill>
                          <a:latin typeface="Cambria Math"/>
                        </a:rPr>
                        <m:t>(</m:t>
                      </m:r>
                      <m:r>
                        <a:rPr lang="en-US" b="0" i="1" dirty="0" smtClean="0">
                          <a:solidFill>
                            <a:schemeClr val="tx2"/>
                          </a:solidFill>
                          <a:latin typeface="Cambria Math"/>
                        </a:rPr>
                        <m:t>𝑛</m:t>
                      </m:r>
                      <m:r>
                        <a:rPr lang="en-US" b="0" i="1" dirty="0" smtClean="0">
                          <a:solidFill>
                            <a:schemeClr val="tx2"/>
                          </a:solidFill>
                          <a:latin typeface="Cambria Math"/>
                        </a:rPr>
                        <m:t>)⇔1−</m:t>
                      </m:r>
                      <m:sSup>
                        <m:sSupPr>
                          <m:ctrlPr>
                            <a:rPr lang="en-US" b="0" i="1" dirty="0" smtClean="0">
                              <a:solidFill>
                                <a:schemeClr val="tx2"/>
                              </a:solidFill>
                              <a:latin typeface="Cambria Math" charset="0"/>
                            </a:rPr>
                          </m:ctrlPr>
                        </m:sSupPr>
                        <m:e>
                          <m:r>
                            <m:rPr>
                              <m:sty m:val="p"/>
                            </m:rPr>
                            <a:rPr lang="en-US" b="0" i="1" dirty="0" smtClean="0">
                              <a:solidFill>
                                <a:schemeClr val="tx2"/>
                              </a:solidFill>
                              <a:latin typeface="Cambria Math"/>
                            </a:rPr>
                            <m:t>e</m:t>
                          </m:r>
                        </m:e>
                        <m:sup>
                          <m:r>
                            <a:rPr lang="en-US" b="0" i="1" dirty="0" smtClean="0">
                              <a:solidFill>
                                <a:schemeClr val="tx2"/>
                              </a:solidFill>
                              <a:latin typeface="Cambria Math"/>
                            </a:rPr>
                            <m:t>−</m:t>
                          </m:r>
                          <m:r>
                            <a:rPr lang="en-US" b="0" i="1" dirty="0" smtClean="0">
                              <a:solidFill>
                                <a:schemeClr val="tx2"/>
                              </a:solidFill>
                              <a:latin typeface="Cambria Math"/>
                            </a:rPr>
                            <m:t>𝑛𝑥</m:t>
                          </m:r>
                        </m:sup>
                      </m:sSup>
                      <m:r>
                        <a:rPr lang="en-US" b="0" i="1" dirty="0" smtClean="0">
                          <a:solidFill>
                            <a:schemeClr val="tx2"/>
                          </a:solidFill>
                          <a:latin typeface="Cambria Math"/>
                        </a:rPr>
                        <m:t>∼</m:t>
                      </m:r>
                      <m:r>
                        <a:rPr lang="en-US" b="0" i="1" dirty="0" smtClean="0">
                          <a:solidFill>
                            <a:schemeClr val="tx2"/>
                          </a:solidFill>
                          <a:latin typeface="Cambria Math"/>
                        </a:rPr>
                        <m:t>𝑈</m:t>
                      </m:r>
                      <m:d>
                        <m:dPr>
                          <m:begChr m:val="["/>
                          <m:endChr m:val="]"/>
                          <m:ctrlPr>
                            <a:rPr lang="en-US" b="0" i="1" dirty="0" smtClean="0">
                              <a:solidFill>
                                <a:schemeClr val="tx2"/>
                              </a:solidFill>
                              <a:latin typeface="Cambria Math" charset="0"/>
                            </a:rPr>
                          </m:ctrlPr>
                        </m:dPr>
                        <m:e>
                          <m:r>
                            <a:rPr lang="en-US" b="0" i="1" dirty="0" smtClean="0">
                              <a:solidFill>
                                <a:schemeClr val="tx2"/>
                              </a:solidFill>
                              <a:latin typeface="Cambria Math"/>
                            </a:rPr>
                            <m:t>0,1</m:t>
                          </m:r>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1447800"/>
                <a:ext cx="8229600" cy="4876800"/>
              </a:xfrm>
              <a:blipFill rotWithShape="0">
                <a:blip r:embed="rId5"/>
                <a:stretch>
                  <a:fillRect l="-1481" t="-500"/>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30</a:t>
            </a:fld>
            <a:endParaRPr lang="en-US"/>
          </a:p>
        </p:txBody>
      </p:sp>
      <p:pic>
        <p:nvPicPr>
          <p:cNvPr id="7" name="Picture 6" descr="C:\Users\edith\AppData\Local\Microsoft\Windows\Temporary Internet Files\Content.IE5\7V25XCQL\MC900432556[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8601" y="381001"/>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00461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smtClean="0"/>
                  <a:t>Cardinality estimation for </a:t>
                </a:r>
                <a14:m>
                  <m:oMath xmlns:m="http://schemas.openxmlformats.org/officeDocument/2006/math">
                    <m:r>
                      <a:rPr lang="en-US" i="1" dirty="0" smtClean="0">
                        <a:latin typeface="Cambria Math" charset="0"/>
                      </a:rPr>
                      <m:t>𝑘</m:t>
                    </m:r>
                  </m:oMath>
                </a14:m>
                <a:r>
                  <a:rPr lang="en-US" dirty="0" smtClean="0"/>
                  <a:t>-mins </a:t>
                </a:r>
                <a:r>
                  <a:rPr lang="en-US" dirty="0" err="1" smtClean="0"/>
                  <a:t>MinHash</a:t>
                </a:r>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31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76400" y="1600201"/>
                <a:ext cx="8991600" cy="2743199"/>
              </a:xfrm>
            </p:spPr>
            <p:txBody>
              <a:bodyPr>
                <a:normAutofit/>
              </a:bodyPr>
              <a:lstStyle/>
              <a:p>
                <a:pPr>
                  <a:buFont typeface="Wingdings" charset="2"/>
                  <a:buChar char="§"/>
                </a:pPr>
                <a:r>
                  <a:rPr lang="en-US" dirty="0" smtClean="0"/>
                  <a:t>Convert to </a:t>
                </a:r>
                <a:r>
                  <a:rPr lang="en-US" dirty="0" smtClean="0">
                    <a:solidFill>
                      <a:srgbClr val="7030A0"/>
                    </a:solidFill>
                  </a:rPr>
                  <a:t>exponential distribution </a:t>
                </a:r>
                <a14:m>
                  <m:oMath xmlns:m="http://schemas.openxmlformats.org/officeDocument/2006/math">
                    <m:r>
                      <a:rPr lang="en-US" b="0" i="1" dirty="0" smtClean="0">
                        <a:solidFill>
                          <a:schemeClr val="tx2"/>
                        </a:solidFill>
                        <a:latin typeface="Cambria Math"/>
                      </a:rPr>
                      <m:t>h</m:t>
                    </m:r>
                    <m:d>
                      <m:dPr>
                        <m:ctrlPr>
                          <a:rPr lang="en-US" b="0" i="1" dirty="0" smtClean="0">
                            <a:solidFill>
                              <a:schemeClr val="tx2"/>
                            </a:solidFill>
                            <a:latin typeface="Cambria Math" charset="0"/>
                          </a:rPr>
                        </m:ctrlPr>
                      </m:dPr>
                      <m:e>
                        <m:r>
                          <a:rPr lang="en-US" b="0" i="1" dirty="0" smtClean="0">
                            <a:solidFill>
                              <a:schemeClr val="tx2"/>
                            </a:solidFill>
                            <a:latin typeface="Cambria Math"/>
                          </a:rPr>
                          <m:t>𝑥</m:t>
                        </m:r>
                      </m:e>
                    </m:d>
                    <m:r>
                      <a:rPr lang="en-US" b="0" i="1" dirty="0" smtClean="0">
                        <a:solidFill>
                          <a:schemeClr val="tx2"/>
                        </a:solidFill>
                        <a:latin typeface="Cambria Math"/>
                      </a:rPr>
                      <m:t>∼</m:t>
                    </m:r>
                    <m:r>
                      <m:rPr>
                        <m:sty m:val="p"/>
                      </m:rPr>
                      <a:rPr lang="en-US" b="0" i="1" dirty="0" smtClean="0">
                        <a:solidFill>
                          <a:schemeClr val="tx2"/>
                        </a:solidFill>
                        <a:latin typeface="Cambria Math"/>
                      </a:rPr>
                      <m:t>Exp</m:t>
                    </m:r>
                    <m:r>
                      <a:rPr lang="en-US" b="0" i="1" dirty="0" smtClean="0">
                        <a:solidFill>
                          <a:schemeClr val="tx2"/>
                        </a:solidFill>
                        <a:latin typeface="Cambria Math"/>
                      </a:rPr>
                      <m:t>(1)</m:t>
                    </m:r>
                  </m:oMath>
                </a14:m>
                <a:endParaRPr lang="en-US" dirty="0" smtClean="0">
                  <a:solidFill>
                    <a:schemeClr val="tx2"/>
                  </a:solidFill>
                </a:endParaRPr>
              </a:p>
              <a:p>
                <a:pPr>
                  <a:buFont typeface="Wingdings" charset="2"/>
                  <a:buChar char="§"/>
                </a:pPr>
                <a:r>
                  <a:rPr lang="en-US" dirty="0" smtClean="0"/>
                  <a:t>Using Min-to-Sum property,  </a:t>
                </a:r>
                <a14:m>
                  <m:oMath xmlns:m="http://schemas.openxmlformats.org/officeDocument/2006/math">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a:rPr>
                          <m:t>𝑖</m:t>
                        </m:r>
                      </m:sub>
                    </m:sSub>
                    <m:r>
                      <a:rPr lang="en-US" b="0" i="1" smtClean="0">
                        <a:solidFill>
                          <a:schemeClr val="tx2"/>
                        </a:solidFill>
                        <a:latin typeface="Cambria Math"/>
                      </a:rPr>
                      <m:t>∼</m:t>
                    </m:r>
                    <m:r>
                      <m:rPr>
                        <m:sty m:val="p"/>
                      </m:rPr>
                      <a:rPr lang="en-US" b="0" i="1" smtClean="0">
                        <a:solidFill>
                          <a:schemeClr val="tx2"/>
                        </a:solidFill>
                        <a:latin typeface="Cambria Math"/>
                      </a:rPr>
                      <m:t>Exp</m:t>
                    </m:r>
                    <m:r>
                      <a:rPr lang="en-US" b="0" i="1" smtClean="0">
                        <a:solidFill>
                          <a:schemeClr val="tx2"/>
                        </a:solidFill>
                        <a:latin typeface="Cambria Math"/>
                      </a:rPr>
                      <m:t>(</m:t>
                    </m:r>
                    <m:r>
                      <a:rPr lang="en-US" b="0" i="1" smtClean="0">
                        <a:solidFill>
                          <a:schemeClr val="tx2"/>
                        </a:solidFill>
                        <a:latin typeface="Cambria Math"/>
                      </a:rPr>
                      <m:t>𝑛</m:t>
                    </m:r>
                    <m:r>
                      <a:rPr lang="en-US" b="0" i="1" smtClean="0">
                        <a:solidFill>
                          <a:schemeClr val="tx2"/>
                        </a:solidFill>
                        <a:latin typeface="Cambria Math"/>
                      </a:rPr>
                      <m:t>)</m:t>
                    </m:r>
                  </m:oMath>
                </a14:m>
                <a:r>
                  <a:rPr lang="en-US" dirty="0" smtClean="0">
                    <a:solidFill>
                      <a:schemeClr val="tx2"/>
                    </a:solidFill>
                  </a:rPr>
                  <a:t> </a:t>
                </a:r>
                <a:endParaRPr lang="en-US" dirty="0" smtClean="0"/>
              </a:p>
              <a:p>
                <a:pPr lvl="1"/>
                <a:r>
                  <a:rPr lang="en-US" dirty="0" smtClean="0"/>
                  <a:t>Note that </a:t>
                </a:r>
                <a:r>
                  <a:rPr lang="en-US" dirty="0"/>
                  <a:t>w</a:t>
                </a:r>
                <a:r>
                  <a:rPr lang="en-US" dirty="0" smtClean="0"/>
                  <a:t>e can just work with </a:t>
                </a:r>
                <a14:m>
                  <m:oMath xmlns:m="http://schemas.openxmlformats.org/officeDocument/2006/math">
                    <m:r>
                      <a:rPr lang="en-US" b="0" i="1" dirty="0" smtClean="0">
                        <a:solidFill>
                          <a:schemeClr val="tx2"/>
                        </a:solidFill>
                        <a:latin typeface="Cambria Math"/>
                      </a:rPr>
                      <m:t>h</m:t>
                    </m:r>
                    <m:d>
                      <m:dPr>
                        <m:ctrlPr>
                          <a:rPr lang="en-US" b="0" i="1" dirty="0" smtClean="0">
                            <a:solidFill>
                              <a:schemeClr val="tx2"/>
                            </a:solidFill>
                            <a:latin typeface="Cambria Math" charset="0"/>
                          </a:rPr>
                        </m:ctrlPr>
                      </m:dPr>
                      <m:e>
                        <m:r>
                          <a:rPr lang="en-US" b="0" i="1" dirty="0" smtClean="0">
                            <a:solidFill>
                              <a:schemeClr val="tx2"/>
                            </a:solidFill>
                            <a:latin typeface="Cambria Math"/>
                          </a:rPr>
                          <m:t>𝑥</m:t>
                        </m:r>
                      </m:e>
                    </m:d>
                    <m:r>
                      <a:rPr lang="en-US" b="0" i="1" dirty="0" smtClean="0">
                        <a:solidFill>
                          <a:schemeClr val="tx2"/>
                        </a:solidFill>
                        <a:latin typeface="Cambria Math"/>
                      </a:rPr>
                      <m:t>∼</m:t>
                    </m:r>
                    <m:r>
                      <m:rPr>
                        <m:sty m:val="p"/>
                      </m:rPr>
                      <a:rPr lang="en-US" b="0" i="1" dirty="0" smtClean="0">
                        <a:solidFill>
                          <a:schemeClr val="tx2"/>
                        </a:solidFill>
                        <a:latin typeface="Cambria Math"/>
                      </a:rPr>
                      <m:t>U</m:t>
                    </m:r>
                    <m:r>
                      <a:rPr lang="en-US" b="0" i="1" dirty="0" smtClean="0">
                        <a:solidFill>
                          <a:schemeClr val="tx2"/>
                        </a:solidFill>
                        <a:latin typeface="Cambria Math"/>
                      </a:rPr>
                      <m:t>[0,1]</m:t>
                    </m:r>
                  </m:oMath>
                </a14:m>
                <a:r>
                  <a:rPr lang="en-US" dirty="0" smtClean="0">
                    <a:solidFill>
                      <a:schemeClr val="tx2"/>
                    </a:solidFill>
                  </a:rPr>
                  <a:t>  </a:t>
                </a:r>
                <a:r>
                  <a:rPr lang="en-US" dirty="0" smtClean="0"/>
                  <a:t>and convert the </a:t>
                </a:r>
                <a:r>
                  <a:rPr lang="en-US" dirty="0" err="1" smtClean="0"/>
                  <a:t>minhash</a:t>
                </a:r>
                <a:r>
                  <a:rPr lang="en-US" dirty="0" smtClean="0"/>
                  <a:t> to EXP:  </a:t>
                </a:r>
                <a14:m>
                  <m:oMath xmlns:m="http://schemas.openxmlformats.org/officeDocument/2006/math">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a:rPr>
                          <m:t>𝑖</m:t>
                        </m:r>
                      </m:sub>
                    </m:sSub>
                    <m:r>
                      <a:rPr lang="en-US" b="0" i="1" smtClean="0">
                        <a:solidFill>
                          <a:schemeClr val="tx2"/>
                        </a:solidFill>
                        <a:latin typeface="Cambria Math"/>
                      </a:rPr>
                      <m:t>←−</m:t>
                    </m:r>
                    <m:r>
                      <m:rPr>
                        <m:sty m:val="p"/>
                      </m:rPr>
                      <a:rPr lang="en-US" b="0" i="1" smtClean="0">
                        <a:solidFill>
                          <a:schemeClr val="tx2"/>
                        </a:solidFill>
                        <a:latin typeface="Cambria Math"/>
                      </a:rPr>
                      <m:t>ln</m:t>
                    </m:r>
                    <m:d>
                      <m:dPr>
                        <m:ctrlPr>
                          <a:rPr lang="en-US" b="0" i="1" smtClean="0">
                            <a:solidFill>
                              <a:schemeClr val="tx2"/>
                            </a:solidFill>
                            <a:latin typeface="Cambria Math" charset="0"/>
                          </a:rPr>
                        </m:ctrlPr>
                      </m:dPr>
                      <m:e>
                        <m:r>
                          <a:rPr lang="en-US" b="0" i="1" smtClean="0">
                            <a:solidFill>
                              <a:schemeClr val="tx2"/>
                            </a:solidFill>
                            <a:latin typeface="Cambria Math"/>
                          </a:rPr>
                          <m:t>1−</m:t>
                        </m:r>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a:rPr>
                              <m:t>𝑖</m:t>
                            </m:r>
                          </m:sub>
                        </m:sSub>
                      </m:e>
                    </m:d>
                  </m:oMath>
                </a14:m>
                <a:r>
                  <a:rPr lang="en-US" b="0" dirty="0" smtClean="0"/>
                  <a:t> </a:t>
                </a:r>
              </a:p>
              <a:p>
                <a:r>
                  <a:rPr lang="en-US" dirty="0" smtClean="0"/>
                  <a:t>We get a </a:t>
                </a:r>
                <a:r>
                  <a:rPr lang="en-US" dirty="0" smtClean="0">
                    <a:solidFill>
                      <a:schemeClr val="tx2"/>
                    </a:solidFill>
                  </a:rPr>
                  <a:t>parameter estimation</a:t>
                </a:r>
                <a:r>
                  <a:rPr lang="en-US" dirty="0" smtClean="0"/>
                  <a:t> problem: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76400" y="1600201"/>
                <a:ext cx="8991600" cy="2743199"/>
              </a:xfrm>
              <a:blipFill rotWithShape="0">
                <a:blip r:embed="rId4"/>
                <a:stretch>
                  <a:fillRect l="-1559" t="-2667" b="-5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1181100" y="4764562"/>
                <a:ext cx="9982200" cy="585313"/>
              </a:xfrm>
              <a:prstGeom prst="rect">
                <a:avLst/>
              </a:prstGeom>
              <a:solidFill>
                <a:schemeClr val="accent1">
                  <a:alpha val="18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Given </a:t>
                </a:r>
                <a14:m>
                  <m:oMath xmlns:m="http://schemas.openxmlformats.org/officeDocument/2006/math">
                    <m:r>
                      <a:rPr lang="en-US" i="1">
                        <a:solidFill>
                          <a:schemeClr val="tx2"/>
                        </a:solidFill>
                        <a:latin typeface="Cambria Math"/>
                      </a:rPr>
                      <m:t>𝑘</m:t>
                    </m:r>
                  </m:oMath>
                </a14:m>
                <a:r>
                  <a:rPr lang="en-US" dirty="0"/>
                  <a:t> independent samples from </a:t>
                </a:r>
                <a14:m>
                  <m:oMath xmlns:m="http://schemas.openxmlformats.org/officeDocument/2006/math">
                    <m:r>
                      <a:rPr lang="en-US" b="0" i="1" smtClean="0">
                        <a:solidFill>
                          <a:schemeClr val="tx2"/>
                        </a:solidFill>
                        <a:latin typeface="Cambria Math" charset="0"/>
                      </a:rPr>
                      <m:t>∼</m:t>
                    </m:r>
                    <m:r>
                      <m:rPr>
                        <m:sty m:val="p"/>
                      </m:rPr>
                      <a:rPr lang="en-US" i="1">
                        <a:solidFill>
                          <a:schemeClr val="tx2"/>
                        </a:solidFill>
                        <a:latin typeface="Cambria Math"/>
                      </a:rPr>
                      <m:t>Exp</m:t>
                    </m:r>
                    <m:r>
                      <a:rPr lang="en-US" b="0" i="1" smtClean="0">
                        <a:solidFill>
                          <a:schemeClr val="tx2"/>
                        </a:solidFill>
                        <a:latin typeface="Cambria Math" charset="0"/>
                      </a:rPr>
                      <m:t>[</m:t>
                    </m:r>
                    <m:r>
                      <a:rPr lang="en-US" i="1">
                        <a:solidFill>
                          <a:schemeClr val="tx2"/>
                        </a:solidFill>
                        <a:latin typeface="Cambria Math"/>
                      </a:rPr>
                      <m:t>𝑛</m:t>
                    </m:r>
                    <m:r>
                      <a:rPr lang="en-US" b="0" i="1" smtClean="0">
                        <a:solidFill>
                          <a:schemeClr val="tx2"/>
                        </a:solidFill>
                        <a:latin typeface="Cambria Math" charset="0"/>
                      </a:rPr>
                      <m:t>]</m:t>
                    </m:r>
                  </m:oMath>
                </a14:m>
                <a:r>
                  <a:rPr lang="en-US" dirty="0">
                    <a:solidFill>
                      <a:schemeClr val="tx2"/>
                    </a:solidFill>
                  </a:rPr>
                  <a:t> </a:t>
                </a:r>
                <a:r>
                  <a:rPr lang="en-US" dirty="0"/>
                  <a:t>, estimate </a:t>
                </a:r>
                <a14:m>
                  <m:oMath xmlns:m="http://schemas.openxmlformats.org/officeDocument/2006/math">
                    <m:r>
                      <a:rPr lang="en-US" i="1">
                        <a:solidFill>
                          <a:schemeClr val="tx2"/>
                        </a:solidFill>
                        <a:latin typeface="Cambria Math"/>
                      </a:rPr>
                      <m:t>𝑛</m:t>
                    </m:r>
                  </m:oMath>
                </a14:m>
                <a:endParaRPr lang="en-US" dirty="0">
                  <a:solidFill>
                    <a:schemeClr val="tx2"/>
                  </a:solidFill>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181100" y="4764562"/>
                <a:ext cx="9982200" cy="585313"/>
              </a:xfrm>
              <a:prstGeom prst="rect">
                <a:avLst/>
              </a:prstGeom>
              <a:blipFill rotWithShape="0">
                <a:blip r:embed="rId5"/>
                <a:stretch>
                  <a:fillRect l="-1525" t="-11224" b="-32653"/>
                </a:stretch>
              </a:blipFill>
              <a:ln>
                <a:solidFill>
                  <a:schemeClr val="tx2"/>
                </a:solidFill>
              </a:ln>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31</a:t>
            </a:fld>
            <a:endParaRPr lang="en-US"/>
          </a:p>
        </p:txBody>
      </p:sp>
    </p:spTree>
    <p:extLst>
      <p:ext uri="{BB962C8B-B14F-4D97-AF65-F5344CB8AC3E}">
        <p14:creationId xmlns:p14="http://schemas.microsoft.com/office/powerpoint/2010/main" val="332796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p:sp>
        <p:nvSpPr>
          <p:cNvPr id="2" name="Title 1"/>
          <p:cNvSpPr>
            <a:spLocks noGrp="1"/>
          </p:cNvSpPr>
          <p:nvPr>
            <p:ph type="title"/>
          </p:nvPr>
        </p:nvSpPr>
        <p:spPr/>
        <p:txBody>
          <a:bodyPr>
            <a:normAutofit/>
          </a:bodyPr>
          <a:lstStyle/>
          <a:p>
            <a:r>
              <a:rPr lang="en-US" dirty="0" smtClean="0"/>
              <a:t>Maximum Likelihood Estimation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14400" y="1143000"/>
                <a:ext cx="10972800" cy="2362200"/>
              </a:xfrm>
              <a:solidFill>
                <a:schemeClr val="accent1">
                  <a:alpha val="7000"/>
                </a:schemeClr>
              </a:solidFill>
              <a:ln>
                <a:solidFill>
                  <a:schemeClr val="accent1"/>
                </a:solidFill>
              </a:ln>
            </p:spPr>
            <p:txBody>
              <a:bodyPr>
                <a:normAutofit fontScale="92500" lnSpcReduction="10000"/>
              </a:bodyPr>
              <a:lstStyle/>
              <a:p>
                <a:pPr marL="0" indent="0">
                  <a:buNone/>
                </a:pPr>
                <a:r>
                  <a:rPr lang="en-US" dirty="0" smtClean="0"/>
                  <a:t>Distribution </a:t>
                </a:r>
                <a14:m>
                  <m:oMath xmlns:m="http://schemas.openxmlformats.org/officeDocument/2006/math">
                    <m:sSub>
                      <m:sSubPr>
                        <m:ctrlPr>
                          <a:rPr lang="en-US" i="1">
                            <a:solidFill>
                              <a:schemeClr val="tx2"/>
                            </a:solidFill>
                            <a:latin typeface="Cambria Math" charset="0"/>
                          </a:rPr>
                        </m:ctrlPr>
                      </m:sSubPr>
                      <m:e>
                        <m:r>
                          <a:rPr lang="en-US" i="1">
                            <a:solidFill>
                              <a:schemeClr val="tx2"/>
                            </a:solidFill>
                            <a:latin typeface="Cambria Math" charset="0"/>
                          </a:rPr>
                          <m:t>𝐹</m:t>
                        </m:r>
                      </m:e>
                      <m:sub>
                        <m:r>
                          <a:rPr lang="en-US" i="1">
                            <a:solidFill>
                              <a:schemeClr val="tx2"/>
                            </a:solidFill>
                            <a:latin typeface="Cambria Math" charset="0"/>
                          </a:rPr>
                          <m:t>𝜃</m:t>
                        </m:r>
                      </m:sub>
                    </m:sSub>
                  </m:oMath>
                </a14:m>
                <a:r>
                  <a:rPr lang="en-US" dirty="0" smtClean="0"/>
                  <a:t> parameterized by </a:t>
                </a:r>
                <a14:m>
                  <m:oMath xmlns:m="http://schemas.openxmlformats.org/officeDocument/2006/math">
                    <m:r>
                      <a:rPr lang="en-US" i="1">
                        <a:solidFill>
                          <a:schemeClr val="tx2"/>
                        </a:solidFill>
                        <a:latin typeface="Cambria Math" charset="0"/>
                      </a:rPr>
                      <m:t>𝜃</m:t>
                    </m:r>
                  </m:oMath>
                </a14:m>
                <a:r>
                  <a:rPr lang="en-US" dirty="0" smtClean="0"/>
                  <a:t>.   </a:t>
                </a:r>
              </a:p>
              <a:p>
                <a:pPr marL="0" indent="0">
                  <a:buNone/>
                </a:pPr>
                <a:r>
                  <a:rPr lang="en-US" dirty="0" smtClean="0"/>
                  <a:t>We have </a:t>
                </a:r>
                <a14:m>
                  <m:oMath xmlns:m="http://schemas.openxmlformats.org/officeDocument/2006/math">
                    <m:r>
                      <a:rPr lang="en-US" b="0" i="1" smtClean="0">
                        <a:solidFill>
                          <a:schemeClr val="tx2"/>
                        </a:solidFill>
                        <a:latin typeface="Cambria Math" charset="0"/>
                      </a:rPr>
                      <m:t>𝑦</m:t>
                    </m:r>
                    <m:r>
                      <a:rPr lang="en-US" b="0" i="1" smtClean="0">
                        <a:solidFill>
                          <a:schemeClr val="tx2"/>
                        </a:solidFill>
                        <a:latin typeface="Cambria Math"/>
                      </a:rPr>
                      <m:t>∼</m:t>
                    </m:r>
                    <m:sSub>
                      <m:sSubPr>
                        <m:ctrlPr>
                          <a:rPr lang="en-US" b="0" i="1" smtClean="0">
                            <a:solidFill>
                              <a:schemeClr val="tx2"/>
                            </a:solidFill>
                            <a:latin typeface="Cambria Math" charset="0"/>
                          </a:rPr>
                        </m:ctrlPr>
                      </m:sSubPr>
                      <m:e>
                        <m:r>
                          <a:rPr lang="en-US" b="0" i="1" smtClean="0">
                            <a:solidFill>
                              <a:schemeClr val="tx2"/>
                            </a:solidFill>
                            <a:latin typeface="Cambria Math" charset="0"/>
                          </a:rPr>
                          <m:t>𝐹</m:t>
                        </m:r>
                      </m:e>
                      <m:sub>
                        <m:r>
                          <a:rPr lang="en-US" b="0" i="1" smtClean="0">
                            <a:solidFill>
                              <a:schemeClr val="tx2"/>
                            </a:solidFill>
                            <a:latin typeface="Cambria Math" charset="0"/>
                          </a:rPr>
                          <m:t>𝜃</m:t>
                        </m:r>
                      </m:sub>
                    </m:sSub>
                  </m:oMath>
                </a14:m>
                <a:r>
                  <a:rPr lang="en-US" dirty="0" smtClean="0"/>
                  <a:t> and want to estimate the parameter </a:t>
                </a:r>
                <a14:m>
                  <m:oMath xmlns:m="http://schemas.openxmlformats.org/officeDocument/2006/math">
                    <m:r>
                      <a:rPr lang="en-US" b="0" i="1" smtClean="0">
                        <a:solidFill>
                          <a:schemeClr val="tx2"/>
                        </a:solidFill>
                        <a:latin typeface="Cambria Math"/>
                      </a:rPr>
                      <m:t>𝜃</m:t>
                    </m:r>
                  </m:oMath>
                </a14:m>
                <a:r>
                  <a:rPr lang="en-US" dirty="0" smtClean="0"/>
                  <a:t> from </a:t>
                </a:r>
                <a14:m>
                  <m:oMath xmlns:m="http://schemas.openxmlformats.org/officeDocument/2006/math">
                    <m:r>
                      <a:rPr lang="en-US" i="1">
                        <a:solidFill>
                          <a:schemeClr val="tx2"/>
                        </a:solidFill>
                        <a:latin typeface="Cambria Math" charset="0"/>
                      </a:rPr>
                      <m:t>𝑦</m:t>
                    </m:r>
                  </m:oMath>
                </a14:m>
                <a:endParaRPr lang="en-US" dirty="0" smtClean="0"/>
              </a:p>
              <a:p>
                <a:pPr marL="0" indent="0">
                  <a:buNone/>
                </a:pPr>
                <a:r>
                  <a:rPr lang="en-US" dirty="0" smtClean="0"/>
                  <a:t>The MLE  </a:t>
                </a:r>
                <a14:m>
                  <m:oMath xmlns:m="http://schemas.openxmlformats.org/officeDocument/2006/math">
                    <m:sSub>
                      <m:sSubPr>
                        <m:ctrlPr>
                          <a:rPr lang="en-US" b="0" i="1" dirty="0" smtClean="0">
                            <a:solidFill>
                              <a:schemeClr val="tx2"/>
                            </a:solidFill>
                            <a:latin typeface="Cambria Math" charset="0"/>
                          </a:rPr>
                        </m:ctrlPr>
                      </m:sSubPr>
                      <m:e>
                        <m:acc>
                          <m:accPr>
                            <m:chr m:val="̂"/>
                            <m:ctrlPr>
                              <a:rPr lang="en-US" b="0" i="1" smtClean="0">
                                <a:solidFill>
                                  <a:schemeClr val="tx2"/>
                                </a:solidFill>
                                <a:latin typeface="Cambria Math" charset="0"/>
                              </a:rPr>
                            </m:ctrlPr>
                          </m:accPr>
                          <m:e>
                            <m:r>
                              <a:rPr lang="en-US" b="0" i="1" smtClean="0">
                                <a:solidFill>
                                  <a:schemeClr val="tx2"/>
                                </a:solidFill>
                                <a:latin typeface="Cambria Math"/>
                              </a:rPr>
                              <m:t>𝜃</m:t>
                            </m:r>
                          </m:e>
                        </m:acc>
                      </m:e>
                      <m:sub>
                        <m:r>
                          <a:rPr lang="en-US" b="0" i="1" dirty="0" smtClean="0">
                            <a:latin typeface="Cambria Math"/>
                          </a:rPr>
                          <m:t>𝑀𝐿𝐸</m:t>
                        </m:r>
                      </m:sub>
                    </m:sSub>
                  </m:oMath>
                </a14:m>
                <a:r>
                  <a:rPr lang="en-US" dirty="0" smtClean="0"/>
                  <a:t> is the </a:t>
                </a:r>
                <a:r>
                  <a:rPr lang="en-US" i="1" dirty="0" smtClean="0"/>
                  <a:t>maximizer</a:t>
                </a:r>
                <a:r>
                  <a:rPr lang="en-US" dirty="0" smtClean="0"/>
                  <a:t> of the </a:t>
                </a:r>
                <a:r>
                  <a:rPr lang="en-US" i="1" dirty="0" smtClean="0"/>
                  <a:t>likelihood (density) function </a:t>
                </a:r>
                <a14:m>
                  <m:oMath xmlns:m="http://schemas.openxmlformats.org/officeDocument/2006/math">
                    <m:r>
                      <a:rPr lang="en-US" b="0" i="1" smtClean="0">
                        <a:solidFill>
                          <a:schemeClr val="tx2"/>
                        </a:solidFill>
                        <a:latin typeface="Cambria Math"/>
                      </a:rPr>
                      <m:t>𝑓</m:t>
                    </m:r>
                    <m:r>
                      <a:rPr lang="en-US" b="0" i="1" smtClean="0">
                        <a:solidFill>
                          <a:schemeClr val="tx2"/>
                        </a:solidFill>
                        <a:latin typeface="Cambria Math"/>
                      </a:rPr>
                      <m:t>(</m:t>
                    </m:r>
                    <m:r>
                      <a:rPr lang="en-US" b="0" i="1" smtClean="0">
                        <a:solidFill>
                          <a:schemeClr val="tx2"/>
                        </a:solidFill>
                        <a:latin typeface="Cambria Math" charset="0"/>
                      </a:rPr>
                      <m:t>𝑦</m:t>
                    </m:r>
                    <m:r>
                      <a:rPr lang="en-US" b="0" i="1" smtClean="0">
                        <a:solidFill>
                          <a:schemeClr val="tx2"/>
                        </a:solidFill>
                        <a:latin typeface="Cambria Math"/>
                      </a:rPr>
                      <m:t>;</m:t>
                    </m:r>
                    <m:r>
                      <a:rPr lang="en-US" i="1">
                        <a:solidFill>
                          <a:schemeClr val="tx2"/>
                        </a:solidFill>
                        <a:latin typeface="Cambria Math"/>
                      </a:rPr>
                      <m:t>𝜃</m:t>
                    </m:r>
                    <m:r>
                      <a:rPr lang="en-US" b="0" i="1" smtClean="0">
                        <a:solidFill>
                          <a:schemeClr val="tx2"/>
                        </a:solidFill>
                        <a:latin typeface="Cambria Math"/>
                      </a:rPr>
                      <m:t>)</m:t>
                    </m:r>
                  </m:oMath>
                </a14:m>
                <a:r>
                  <a:rPr lang="en-US" i="1" dirty="0" smtClean="0"/>
                  <a:t>:  </a:t>
                </a:r>
                <a:r>
                  <a:rPr lang="en-US" dirty="0" smtClean="0"/>
                  <a:t>The maximum over </a:t>
                </a:r>
                <a14:m>
                  <m:oMath xmlns:m="http://schemas.openxmlformats.org/officeDocument/2006/math">
                    <m:r>
                      <a:rPr lang="en-US" b="0" i="1" smtClean="0">
                        <a:solidFill>
                          <a:schemeClr val="tx2"/>
                        </a:solidFill>
                        <a:latin typeface="Cambria Math"/>
                      </a:rPr>
                      <m:t>𝜃</m:t>
                    </m:r>
                  </m:oMath>
                </a14:m>
                <a:r>
                  <a:rPr lang="en-US" dirty="0" smtClean="0"/>
                  <a:t> of the probability of observing </a:t>
                </a:r>
                <a14:m>
                  <m:oMath xmlns:m="http://schemas.openxmlformats.org/officeDocument/2006/math">
                    <m:r>
                      <a:rPr lang="en-US" b="0" i="1" smtClean="0">
                        <a:solidFill>
                          <a:schemeClr val="tx2"/>
                        </a:solidFill>
                        <a:latin typeface="Cambria Math" charset="0"/>
                      </a:rPr>
                      <m:t>𝑦</m:t>
                    </m:r>
                  </m:oMath>
                </a14:m>
                <a:r>
                  <a:rPr lang="en-US" dirty="0" smtClean="0"/>
                  <a:t> when the parameter is </a:t>
                </a:r>
                <a14:m>
                  <m:oMath xmlns:m="http://schemas.openxmlformats.org/officeDocument/2006/math">
                    <m:r>
                      <a:rPr lang="en-US" i="1">
                        <a:solidFill>
                          <a:schemeClr val="tx2"/>
                        </a:solidFill>
                        <a:latin typeface="Cambria Math"/>
                      </a:rPr>
                      <m:t>𝜃</m:t>
                    </m:r>
                  </m:oMath>
                </a14:m>
                <a:endParaRPr lang="en-US" i="1"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14400" y="1143000"/>
                <a:ext cx="10972800" cy="2362200"/>
              </a:xfrm>
              <a:blipFill rotWithShape="0">
                <a:blip r:embed="rId4"/>
                <a:stretch>
                  <a:fillRect l="-1221" t="-4884" r="-1498" b="-7455"/>
                </a:stretch>
              </a:blipFill>
              <a:ln>
                <a:solidFill>
                  <a:schemeClr val="accent1"/>
                </a:solidFill>
              </a:ln>
            </p:spPr>
            <p:txBody>
              <a:bodyPr/>
              <a:lstStyle/>
              <a:p>
                <a:r>
                  <a:rPr lang="en-US">
                    <a:noFill/>
                  </a:rPr>
                  <a:t> </a:t>
                </a:r>
              </a:p>
            </p:txBody>
          </p:sp>
        </mc:Fallback>
      </mc:AlternateContent>
      <p:sp>
        <p:nvSpPr>
          <p:cNvPr id="5" name="Content Placeholder 2"/>
          <p:cNvSpPr txBox="1">
            <a:spLocks/>
          </p:cNvSpPr>
          <p:nvPr/>
        </p:nvSpPr>
        <p:spPr>
          <a:xfrm>
            <a:off x="609600" y="3657601"/>
            <a:ext cx="108204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800" b="1" dirty="0"/>
              <a:t>Properties</a:t>
            </a:r>
            <a:r>
              <a:rPr lang="en-US" sz="2800" dirty="0"/>
              <a:t>:</a:t>
            </a:r>
          </a:p>
          <a:p>
            <a:pPr>
              <a:buFont typeface="Wingdings" panose="05000000000000000000" pitchFamily="2" charset="2"/>
              <a:buChar char="§"/>
            </a:pPr>
            <a:r>
              <a:rPr lang="en-US" sz="2800" dirty="0"/>
              <a:t>Principled way of deriving estimators</a:t>
            </a:r>
          </a:p>
          <a:p>
            <a:pPr>
              <a:buFont typeface="Wingdings" panose="05000000000000000000" pitchFamily="2" charset="2"/>
              <a:buChar char="§"/>
            </a:pPr>
            <a:r>
              <a:rPr lang="en-US" sz="2800" dirty="0"/>
              <a:t>Converges in probability to true value (with enough </a:t>
            </a:r>
            <a:r>
              <a:rPr lang="en-US" sz="2800" dirty="0" err="1"/>
              <a:t>i.i.d</a:t>
            </a:r>
            <a:r>
              <a:rPr lang="en-US" sz="2800" dirty="0"/>
              <a:t> samples)… but generally biased</a:t>
            </a:r>
          </a:p>
          <a:p>
            <a:pPr>
              <a:buFont typeface="Wingdings" panose="05000000000000000000" pitchFamily="2" charset="2"/>
              <a:buChar char="§"/>
            </a:pPr>
            <a:r>
              <a:rPr lang="en-US" sz="2800" dirty="0"/>
              <a:t>(</a:t>
            </a:r>
            <a:r>
              <a:rPr lang="en-US" sz="2800" dirty="0" smtClean="0"/>
              <a:t>Asymptotically</a:t>
            </a:r>
            <a:r>
              <a:rPr lang="mr-IN" sz="2800" dirty="0" smtClean="0"/>
              <a:t>…</a:t>
            </a:r>
            <a:r>
              <a:rPr lang="en-US" sz="2800" dirty="0" smtClean="0"/>
              <a:t>) </a:t>
            </a:r>
            <a:r>
              <a:rPr lang="en-US" sz="2800" dirty="0"/>
              <a:t>optimal – minimizes MSE (mean square error</a:t>
            </a:r>
            <a:r>
              <a:rPr lang="en-US" sz="2800" dirty="0" smtClean="0"/>
              <a:t>)</a:t>
            </a:r>
            <a:endParaRPr lang="en-US" sz="2800" dirty="0"/>
          </a:p>
        </p:txBody>
      </p:sp>
      <p:sp>
        <p:nvSpPr>
          <p:cNvPr id="6" name="Footer Placeholder 5"/>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32</a:t>
            </a:fld>
            <a:endParaRPr lang="en-US"/>
          </a:p>
        </p:txBody>
      </p:sp>
      <p:pic>
        <p:nvPicPr>
          <p:cNvPr id="8" name="Picture 7" descr="C:\Users\edith\AppData\Local\Microsoft\Windows\Temporary Internet Files\Content.IE5\7V25XCQL\MC900432556[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6779" y="25433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62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smtClean="0"/>
                  <a:t>ML Cardinality estimator </a:t>
                </a:r>
                <a:r>
                  <a:rPr lang="en-US" dirty="0"/>
                  <a:t>for </a:t>
                </a:r>
                <a14:m>
                  <m:oMath xmlns:m="http://schemas.openxmlformats.org/officeDocument/2006/math">
                    <m:r>
                      <a:rPr lang="en-US" i="1" dirty="0">
                        <a:latin typeface="Cambria Math" charset="0"/>
                      </a:rPr>
                      <m:t>𝑘</m:t>
                    </m:r>
                  </m:oMath>
                </a14:m>
                <a:r>
                  <a:rPr lang="en-US" dirty="0"/>
                  <a:t>-mins </a:t>
                </a:r>
                <a:r>
                  <a:rPr lang="en-US" dirty="0" err="1"/>
                  <a:t>MinHash</a:t>
                </a:r>
                <a:r>
                  <a:rPr lang="en-US" dirty="0"/>
                  <a:t> </a:t>
                </a:r>
                <a:r>
                  <a:rPr lang="en-US" dirty="0" smtClean="0"/>
                  <a:t>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778" r="-1778" b="-31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2239962"/>
                <a:ext cx="10210800" cy="3701347"/>
              </a:xfrm>
            </p:spPr>
            <p:txBody>
              <a:bodyPr>
                <a:normAutofit fontScale="70000" lnSpcReduction="20000"/>
              </a:bodyPr>
              <a:lstStyle/>
              <a:p>
                <a:pPr>
                  <a:buFont typeface="Wingdings" panose="05000000000000000000" pitchFamily="2" charset="2"/>
                  <a:buChar char="§"/>
                </a:pPr>
                <a:r>
                  <a:rPr lang="en-US" dirty="0" smtClean="0"/>
                  <a:t>Likelihood function for our sketch  </a:t>
                </a:r>
                <a14:m>
                  <m:oMath xmlns:m="http://schemas.openxmlformats.org/officeDocument/2006/math">
                    <m:r>
                      <m:rPr>
                        <m:sty m:val="p"/>
                      </m:rPr>
                      <a:rPr lang="en-US" b="0" i="0" dirty="0" smtClean="0">
                        <a:solidFill>
                          <a:schemeClr val="tx2"/>
                        </a:solidFill>
                        <a:latin typeface="Cambria Math" charset="0"/>
                      </a:rPr>
                      <m:t>y</m:t>
                    </m:r>
                    <m:r>
                      <a:rPr lang="en-US" b="0" i="0" dirty="0" smtClean="0">
                        <a:solidFill>
                          <a:schemeClr val="tx2"/>
                        </a:solidFill>
                        <a:latin typeface="Cambria Math" charset="0"/>
                      </a:rPr>
                      <m:t>=</m:t>
                    </m:r>
                    <m:d>
                      <m:dPr>
                        <m:begChr m:val="{"/>
                        <m:endChr m:val="}"/>
                        <m:ctrlPr>
                          <a:rPr lang="en-US" b="0" i="1" dirty="0" smtClean="0">
                            <a:solidFill>
                              <a:schemeClr val="tx2"/>
                            </a:solidFill>
                            <a:latin typeface="Cambria Math" charset="0"/>
                          </a:rPr>
                        </m:ctrlPr>
                      </m:dPr>
                      <m:e>
                        <m:sSub>
                          <m:sSubPr>
                            <m:ctrlPr>
                              <a:rPr lang="en-US" b="0" i="1" dirty="0" smtClean="0">
                                <a:solidFill>
                                  <a:schemeClr val="tx2"/>
                                </a:solidFill>
                                <a:latin typeface="Cambria Math" charset="0"/>
                              </a:rPr>
                            </m:ctrlPr>
                          </m:sSubPr>
                          <m:e>
                            <m:r>
                              <m:rPr>
                                <m:sty m:val="p"/>
                              </m:rPr>
                              <a:rPr lang="en-US" b="0" i="0" dirty="0" smtClean="0">
                                <a:solidFill>
                                  <a:schemeClr val="tx2"/>
                                </a:solidFill>
                                <a:latin typeface="Cambria Math" charset="0"/>
                              </a:rPr>
                              <m:t>s</m:t>
                            </m:r>
                          </m:e>
                          <m:sub>
                            <m:r>
                              <m:rPr>
                                <m:sty m:val="p"/>
                              </m:rPr>
                              <a:rPr lang="en-US" b="0" i="0" dirty="0" smtClean="0">
                                <a:solidFill>
                                  <a:schemeClr val="tx2"/>
                                </a:solidFill>
                                <a:latin typeface="Cambria Math"/>
                              </a:rPr>
                              <m:t>i</m:t>
                            </m:r>
                          </m:sub>
                        </m:sSub>
                      </m:e>
                    </m:d>
                  </m:oMath>
                </a14:m>
                <a:r>
                  <a:rPr lang="en-US" dirty="0" smtClean="0">
                    <a:solidFill>
                      <a:schemeClr val="tx2"/>
                    </a:solidFill>
                  </a:rPr>
                  <a:t> (joint density function):</a:t>
                </a: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a:rPr>
                        <m:t>               </m:t>
                      </m:r>
                      <m:r>
                        <a:rPr lang="en-US" b="0" i="1" smtClean="0">
                          <a:solidFill>
                            <a:schemeClr val="tx2"/>
                          </a:solidFill>
                          <a:latin typeface="Cambria Math"/>
                        </a:rPr>
                        <m:t>𝑓</m:t>
                      </m:r>
                      <m:d>
                        <m:dPr>
                          <m:ctrlPr>
                            <a:rPr lang="en-US" b="0" i="1" smtClean="0">
                              <a:solidFill>
                                <a:schemeClr val="tx2"/>
                              </a:solidFill>
                              <a:latin typeface="Cambria Math" charset="0"/>
                            </a:rPr>
                          </m:ctrlPr>
                        </m:dPr>
                        <m:e>
                          <m:r>
                            <a:rPr lang="en-US" b="0" i="1" smtClean="0">
                              <a:solidFill>
                                <a:schemeClr val="tx2"/>
                              </a:solidFill>
                              <a:latin typeface="Cambria Math" charset="0"/>
                            </a:rPr>
                            <m:t>{</m:t>
                          </m:r>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charset="0"/>
                                </a:rPr>
                                <m:t>𝑖</m:t>
                              </m:r>
                            </m:sub>
                          </m:sSub>
                          <m:r>
                            <a:rPr lang="en-US" b="0" i="1" smtClean="0">
                              <a:solidFill>
                                <a:schemeClr val="tx2"/>
                              </a:solidFill>
                              <a:latin typeface="Cambria Math" charset="0"/>
                            </a:rPr>
                            <m:t>}</m:t>
                          </m:r>
                          <m:r>
                            <a:rPr lang="en-US" b="0" i="1" smtClean="0">
                              <a:solidFill>
                                <a:schemeClr val="tx2"/>
                              </a:solidFill>
                              <a:latin typeface="Cambria Math"/>
                            </a:rPr>
                            <m:t>;</m:t>
                          </m:r>
                          <m:r>
                            <a:rPr lang="en-US" b="0" i="1" smtClean="0">
                              <a:solidFill>
                                <a:schemeClr val="tx2"/>
                              </a:solidFill>
                              <a:latin typeface="Cambria Math"/>
                            </a:rPr>
                            <m:t>𝑛</m:t>
                          </m:r>
                        </m:e>
                      </m:d>
                      <m:r>
                        <a:rPr lang="en-US" b="0" i="1" smtClean="0">
                          <a:solidFill>
                            <a:schemeClr val="tx2"/>
                          </a:solidFill>
                          <a:latin typeface="Cambria Math"/>
                        </a:rPr>
                        <m:t>=</m:t>
                      </m:r>
                      <m:nary>
                        <m:naryPr>
                          <m:chr m:val="∏"/>
                          <m:ctrlPr>
                            <a:rPr lang="en-US" b="0" i="1" dirty="0" smtClean="0">
                              <a:solidFill>
                                <a:schemeClr val="tx2"/>
                              </a:solidFill>
                              <a:latin typeface="Cambria Math" charset="0"/>
                            </a:rPr>
                          </m:ctrlPr>
                        </m:naryPr>
                        <m:sub>
                          <m:r>
                            <a:rPr lang="en-US" b="0" i="1" dirty="0" smtClean="0">
                              <a:solidFill>
                                <a:schemeClr val="tx2"/>
                              </a:solidFill>
                              <a:latin typeface="Cambria Math"/>
                            </a:rPr>
                            <m:t>𝑖</m:t>
                          </m:r>
                          <m:r>
                            <a:rPr lang="en-US" b="0" i="1" dirty="0" smtClean="0">
                              <a:solidFill>
                                <a:schemeClr val="tx2"/>
                              </a:solidFill>
                              <a:latin typeface="Cambria Math"/>
                            </a:rPr>
                            <m:t>=1</m:t>
                          </m:r>
                        </m:sub>
                        <m:sup>
                          <m:r>
                            <a:rPr lang="en-US" b="0" i="1" dirty="0" smtClean="0">
                              <a:solidFill>
                                <a:schemeClr val="tx2"/>
                              </a:solidFill>
                              <a:latin typeface="Cambria Math"/>
                            </a:rPr>
                            <m:t>𝑘</m:t>
                          </m:r>
                        </m:sup>
                        <m:e>
                          <m:r>
                            <a:rPr lang="en-US" b="0" i="1" dirty="0" smtClean="0">
                              <a:solidFill>
                                <a:schemeClr val="tx2"/>
                              </a:solidFill>
                              <a:latin typeface="Cambria Math"/>
                            </a:rPr>
                            <m:t>𝑛</m:t>
                          </m:r>
                          <m:sSup>
                            <m:sSupPr>
                              <m:ctrlPr>
                                <a:rPr lang="en-US" b="0" i="1" dirty="0" smtClean="0">
                                  <a:solidFill>
                                    <a:schemeClr val="tx2"/>
                                  </a:solidFill>
                                  <a:latin typeface="Cambria Math" charset="0"/>
                                </a:rPr>
                              </m:ctrlPr>
                            </m:sSupPr>
                            <m:e>
                              <m:r>
                                <a:rPr lang="en-US" b="0" i="1" dirty="0" smtClean="0">
                                  <a:solidFill>
                                    <a:schemeClr val="tx2"/>
                                  </a:solidFill>
                                  <a:latin typeface="Cambria Math" charset="0"/>
                                </a:rPr>
                                <m:t>𝑒</m:t>
                              </m:r>
                            </m:e>
                            <m:sup>
                              <m:r>
                                <a:rPr lang="en-US" i="1" dirty="0">
                                  <a:solidFill>
                                    <a:schemeClr val="tx2"/>
                                  </a:solidFill>
                                  <a:latin typeface="Cambria Math"/>
                                </a:rPr>
                                <m:t>−</m:t>
                              </m:r>
                              <m:r>
                                <a:rPr lang="en-US" i="1" dirty="0">
                                  <a:solidFill>
                                    <a:schemeClr val="tx2"/>
                                  </a:solidFill>
                                  <a:latin typeface="Cambria Math"/>
                                </a:rPr>
                                <m:t>𝑛</m:t>
                              </m:r>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charset="0"/>
                                    </a:rPr>
                                    <m:t>𝑖</m:t>
                                  </m:r>
                                </m:sub>
                              </m:sSub>
                            </m:sup>
                          </m:sSup>
                          <m:r>
                            <a:rPr lang="en-US" b="0" i="1" dirty="0" smtClean="0">
                              <a:solidFill>
                                <a:schemeClr val="tx2"/>
                              </a:solidFill>
                              <a:latin typeface="Cambria Math"/>
                            </a:rPr>
                            <m:t>=</m:t>
                          </m:r>
                        </m:e>
                      </m:nary>
                      <m:sSup>
                        <m:sSupPr>
                          <m:ctrlPr>
                            <a:rPr lang="en-US" b="0" i="1" dirty="0" smtClean="0">
                              <a:solidFill>
                                <a:schemeClr val="tx2"/>
                              </a:solidFill>
                              <a:latin typeface="Cambria Math" charset="0"/>
                            </a:rPr>
                          </m:ctrlPr>
                        </m:sSupPr>
                        <m:e>
                          <m:r>
                            <m:rPr>
                              <m:sty m:val="p"/>
                            </m:rPr>
                            <a:rPr lang="en-US" b="0" i="0" dirty="0" smtClean="0">
                              <a:solidFill>
                                <a:schemeClr val="tx2"/>
                              </a:solidFill>
                              <a:latin typeface="Cambria Math"/>
                            </a:rPr>
                            <m:t>n</m:t>
                          </m:r>
                        </m:e>
                        <m:sup>
                          <m:r>
                            <m:rPr>
                              <m:sty m:val="p"/>
                            </m:rPr>
                            <a:rPr lang="en-US" b="0" i="0" dirty="0" smtClean="0">
                              <a:solidFill>
                                <a:schemeClr val="tx2"/>
                              </a:solidFill>
                              <a:latin typeface="Cambria Math"/>
                            </a:rPr>
                            <m:t>k</m:t>
                          </m:r>
                        </m:sup>
                      </m:sSup>
                      <m:sSup>
                        <m:sSupPr>
                          <m:ctrlPr>
                            <a:rPr lang="en-US" b="0" i="1" dirty="0" smtClean="0">
                              <a:solidFill>
                                <a:schemeClr val="tx2"/>
                              </a:solidFill>
                              <a:latin typeface="Cambria Math" charset="0"/>
                            </a:rPr>
                          </m:ctrlPr>
                        </m:sSupPr>
                        <m:e>
                          <m:r>
                            <m:rPr>
                              <m:sty m:val="p"/>
                            </m:rPr>
                            <a:rPr lang="en-US" b="0" i="0" dirty="0" smtClean="0">
                              <a:solidFill>
                                <a:schemeClr val="tx2"/>
                              </a:solidFill>
                              <a:latin typeface="Cambria Math"/>
                            </a:rPr>
                            <m:t>e</m:t>
                          </m:r>
                        </m:e>
                        <m:sup>
                          <m:r>
                            <a:rPr lang="en-US" b="0" i="0" dirty="0" smtClean="0">
                              <a:solidFill>
                                <a:schemeClr val="tx2"/>
                              </a:solidFill>
                              <a:latin typeface="Cambria Math"/>
                            </a:rPr>
                            <m:t>−</m:t>
                          </m:r>
                          <m:r>
                            <m:rPr>
                              <m:sty m:val="p"/>
                            </m:rPr>
                            <a:rPr lang="en-US" b="0" i="0" dirty="0" smtClean="0">
                              <a:solidFill>
                                <a:schemeClr val="tx2"/>
                              </a:solidFill>
                              <a:latin typeface="Cambria Math"/>
                            </a:rPr>
                            <m:t>n</m:t>
                          </m:r>
                          <m:nary>
                            <m:naryPr>
                              <m:chr m:val="∑"/>
                              <m:ctrlPr>
                                <a:rPr lang="en-US" b="0" i="1" dirty="0" smtClean="0">
                                  <a:solidFill>
                                    <a:schemeClr val="tx2"/>
                                  </a:solidFill>
                                  <a:latin typeface="Cambria Math" charset="0"/>
                                </a:rPr>
                              </m:ctrlPr>
                            </m:naryPr>
                            <m:sub>
                              <m:r>
                                <a:rPr lang="en-US" b="0" i="1" dirty="0" smtClean="0">
                                  <a:solidFill>
                                    <a:schemeClr val="tx2"/>
                                  </a:solidFill>
                                  <a:latin typeface="Cambria Math"/>
                                </a:rPr>
                                <m:t>𝑖</m:t>
                              </m:r>
                              <m:r>
                                <a:rPr lang="en-US" b="0" i="1" dirty="0" smtClean="0">
                                  <a:solidFill>
                                    <a:schemeClr val="tx2"/>
                                  </a:solidFill>
                                  <a:latin typeface="Cambria Math"/>
                                </a:rPr>
                                <m:t>=1</m:t>
                              </m:r>
                            </m:sub>
                            <m:sup>
                              <m:r>
                                <a:rPr lang="en-US" b="0" i="1" dirty="0" smtClean="0">
                                  <a:solidFill>
                                    <a:schemeClr val="tx2"/>
                                  </a:solidFill>
                                  <a:latin typeface="Cambria Math"/>
                                </a:rPr>
                                <m:t>𝑘</m:t>
                              </m:r>
                            </m:sup>
                            <m:e>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𝑖</m:t>
                                  </m:r>
                                </m:sub>
                              </m:sSub>
                            </m:e>
                          </m:nary>
                        </m:sup>
                      </m:sSup>
                    </m:oMath>
                  </m:oMathPara>
                </a14:m>
                <a:endParaRPr lang="en-US" dirty="0" smtClean="0">
                  <a:solidFill>
                    <a:schemeClr val="tx2"/>
                  </a:solidFill>
                </a:endParaRPr>
              </a:p>
              <a:p>
                <a:pPr>
                  <a:buFont typeface="Wingdings" panose="05000000000000000000" pitchFamily="2" charset="2"/>
                  <a:buChar char="§"/>
                </a:pPr>
                <a:r>
                  <a:rPr lang="en-US" dirty="0" smtClean="0"/>
                  <a:t>Take a logarithm (does not change the maximum):   </a:t>
                </a:r>
                <a:endParaRPr lang="en-US" b="0" i="1" dirty="0" smtClean="0">
                  <a:solidFill>
                    <a:schemeClr val="tx2"/>
                  </a:solidFill>
                  <a:latin typeface="Cambria Math"/>
                </a:endParaRP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a:rPr>
                        <m:t>ℓ</m:t>
                      </m:r>
                      <m:d>
                        <m:dPr>
                          <m:ctrlPr>
                            <a:rPr lang="en-US" b="0" i="1" smtClean="0">
                              <a:solidFill>
                                <a:schemeClr val="tx2"/>
                              </a:solidFill>
                              <a:latin typeface="Cambria Math" charset="0"/>
                            </a:rPr>
                          </m:ctrlPr>
                        </m:dPr>
                        <m:e>
                          <m:sSub>
                            <m:sSubPr>
                              <m:ctrlPr>
                                <a:rPr lang="en-US" b="0" i="1" smtClean="0">
                                  <a:solidFill>
                                    <a:schemeClr val="tx2"/>
                                  </a:solidFill>
                                  <a:latin typeface="Cambria Math" charset="0"/>
                                </a:rPr>
                              </m:ctrlPr>
                            </m:sSubPr>
                            <m:e>
                              <m:r>
                                <a:rPr lang="en-US" b="0" i="1" smtClean="0">
                                  <a:solidFill>
                                    <a:schemeClr val="tx2"/>
                                  </a:solidFill>
                                  <a:latin typeface="Cambria Math" charset="0"/>
                                </a:rPr>
                                <m:t>{</m:t>
                              </m:r>
                              <m:r>
                                <a:rPr lang="en-US" b="0" i="1" smtClean="0">
                                  <a:solidFill>
                                    <a:schemeClr val="tx2"/>
                                  </a:solidFill>
                                  <a:latin typeface="Cambria Math" charset="0"/>
                                </a:rPr>
                                <m:t>𝑠</m:t>
                              </m:r>
                            </m:e>
                            <m:sub>
                              <m:r>
                                <a:rPr lang="en-US" b="0" i="1" smtClean="0">
                                  <a:solidFill>
                                    <a:schemeClr val="tx2"/>
                                  </a:solidFill>
                                  <a:latin typeface="Cambria Math" charset="0"/>
                                </a:rPr>
                                <m:t>𝑖</m:t>
                              </m:r>
                            </m:sub>
                          </m:sSub>
                          <m:r>
                            <a:rPr lang="en-US" b="0" i="1" smtClean="0">
                              <a:solidFill>
                                <a:schemeClr val="tx2"/>
                              </a:solidFill>
                              <a:latin typeface="Cambria Math" charset="0"/>
                            </a:rPr>
                            <m:t>} </m:t>
                          </m:r>
                          <m:r>
                            <a:rPr lang="en-US" b="0" i="1" smtClean="0">
                              <a:solidFill>
                                <a:schemeClr val="tx2"/>
                              </a:solidFill>
                              <a:latin typeface="Cambria Math"/>
                            </a:rPr>
                            <m:t>;</m:t>
                          </m:r>
                          <m:r>
                            <a:rPr lang="en-US" b="0" i="1" smtClean="0">
                              <a:solidFill>
                                <a:schemeClr val="tx2"/>
                              </a:solidFill>
                              <a:latin typeface="Cambria Math"/>
                            </a:rPr>
                            <m:t>𝑛</m:t>
                          </m:r>
                        </m:e>
                      </m:d>
                      <m:r>
                        <a:rPr lang="en-US" b="0" i="1" smtClean="0">
                          <a:solidFill>
                            <a:schemeClr val="tx2"/>
                          </a:solidFill>
                          <a:latin typeface="Cambria Math"/>
                        </a:rPr>
                        <m:t>=</m:t>
                      </m:r>
                      <m:r>
                        <m:rPr>
                          <m:sty m:val="p"/>
                        </m:rPr>
                        <a:rPr lang="en-US" b="0" i="1" smtClean="0">
                          <a:solidFill>
                            <a:schemeClr val="tx2"/>
                          </a:solidFill>
                          <a:latin typeface="Cambria Math"/>
                        </a:rPr>
                        <m:t>log</m:t>
                      </m:r>
                      <m:r>
                        <a:rPr lang="en-US" b="0" i="1" smtClean="0">
                          <a:solidFill>
                            <a:schemeClr val="tx2"/>
                          </a:solidFill>
                          <a:latin typeface="Cambria Math"/>
                        </a:rPr>
                        <m:t> </m:t>
                      </m:r>
                      <m:r>
                        <a:rPr lang="en-US" b="0" i="1" smtClean="0">
                          <a:solidFill>
                            <a:schemeClr val="tx2"/>
                          </a:solidFill>
                          <a:latin typeface="Cambria Math"/>
                        </a:rPr>
                        <m:t>𝑓</m:t>
                      </m:r>
                      <m:d>
                        <m:dPr>
                          <m:ctrlPr>
                            <a:rPr lang="en-US" b="0" i="1" smtClean="0">
                              <a:solidFill>
                                <a:schemeClr val="tx2"/>
                              </a:solidFill>
                              <a:latin typeface="Cambria Math" charset="0"/>
                            </a:rPr>
                          </m:ctrlPr>
                        </m:dPr>
                        <m:e>
                          <m:sSub>
                            <m:sSubPr>
                              <m:ctrlPr>
                                <a:rPr lang="en-US" b="0" i="1" smtClean="0">
                                  <a:solidFill>
                                    <a:schemeClr val="tx2"/>
                                  </a:solidFill>
                                  <a:latin typeface="Cambria Math" charset="0"/>
                                </a:rPr>
                              </m:ctrlPr>
                            </m:sSubPr>
                            <m:e>
                              <m:r>
                                <a:rPr lang="en-US" b="0" i="1" smtClean="0">
                                  <a:solidFill>
                                    <a:schemeClr val="tx2"/>
                                  </a:solidFill>
                                  <a:latin typeface="Cambria Math" charset="0"/>
                                </a:rPr>
                                <m:t>{</m:t>
                              </m:r>
                              <m:r>
                                <a:rPr lang="en-US" b="0" i="1" smtClean="0">
                                  <a:solidFill>
                                    <a:schemeClr val="tx2"/>
                                  </a:solidFill>
                                  <a:latin typeface="Cambria Math" charset="0"/>
                                </a:rPr>
                                <m:t>𝑠</m:t>
                              </m:r>
                            </m:e>
                            <m:sub>
                              <m:r>
                                <a:rPr lang="en-US" b="0" i="1" smtClean="0">
                                  <a:solidFill>
                                    <a:schemeClr val="tx2"/>
                                  </a:solidFill>
                                  <a:latin typeface="Cambria Math" charset="0"/>
                                </a:rPr>
                                <m:t>𝑖</m:t>
                              </m:r>
                            </m:sub>
                          </m:sSub>
                          <m:r>
                            <a:rPr lang="en-US" b="0" i="1" smtClean="0">
                              <a:solidFill>
                                <a:schemeClr val="tx2"/>
                              </a:solidFill>
                              <a:latin typeface="Cambria Math" charset="0"/>
                            </a:rPr>
                            <m:t>}</m:t>
                          </m:r>
                          <m:r>
                            <a:rPr lang="en-US" b="0" i="1" smtClean="0">
                              <a:solidFill>
                                <a:schemeClr val="tx2"/>
                              </a:solidFill>
                              <a:latin typeface="Cambria Math"/>
                            </a:rPr>
                            <m:t>;</m:t>
                          </m:r>
                          <m:r>
                            <a:rPr lang="en-US" b="0" i="1" smtClean="0">
                              <a:solidFill>
                                <a:schemeClr val="tx2"/>
                              </a:solidFill>
                              <a:latin typeface="Cambria Math"/>
                            </a:rPr>
                            <m:t>𝑛</m:t>
                          </m:r>
                        </m:e>
                      </m:d>
                      <m:r>
                        <a:rPr lang="en-US" b="0" i="1" smtClean="0">
                          <a:solidFill>
                            <a:schemeClr val="tx2"/>
                          </a:solidFill>
                          <a:latin typeface="Cambria Math"/>
                        </a:rPr>
                        <m:t>=</m:t>
                      </m:r>
                      <m:r>
                        <a:rPr lang="en-US" b="0" i="1" smtClean="0">
                          <a:solidFill>
                            <a:schemeClr val="tx2"/>
                          </a:solidFill>
                          <a:latin typeface="Cambria Math"/>
                        </a:rPr>
                        <m:t>𝑘</m:t>
                      </m:r>
                      <m:r>
                        <a:rPr lang="en-US" b="0" i="1" smtClean="0">
                          <a:solidFill>
                            <a:schemeClr val="tx2"/>
                          </a:solidFill>
                          <a:latin typeface="Cambria Math"/>
                        </a:rPr>
                        <m:t> </m:t>
                      </m:r>
                      <m:r>
                        <m:rPr>
                          <m:sty m:val="p"/>
                        </m:rPr>
                        <a:rPr lang="en-US" b="0" i="1" smtClean="0">
                          <a:solidFill>
                            <a:schemeClr val="tx2"/>
                          </a:solidFill>
                          <a:latin typeface="Cambria Math"/>
                        </a:rPr>
                        <m:t>ln</m:t>
                      </m:r>
                      <m:r>
                        <a:rPr lang="en-US" b="0" i="1" smtClean="0">
                          <a:solidFill>
                            <a:schemeClr val="tx2"/>
                          </a:solidFill>
                          <a:latin typeface="Cambria Math"/>
                        </a:rPr>
                        <m:t> </m:t>
                      </m:r>
                      <m:r>
                        <a:rPr lang="en-US" b="0" i="1" smtClean="0">
                          <a:solidFill>
                            <a:schemeClr val="tx2"/>
                          </a:solidFill>
                          <a:latin typeface="Cambria Math"/>
                        </a:rPr>
                        <m:t>𝑛</m:t>
                      </m:r>
                      <m:r>
                        <a:rPr lang="en-US" b="0" i="1" smtClean="0">
                          <a:solidFill>
                            <a:schemeClr val="tx2"/>
                          </a:solidFill>
                          <a:latin typeface="Cambria Math"/>
                        </a:rPr>
                        <m:t> −</m:t>
                      </m:r>
                      <m:r>
                        <a:rPr lang="en-US" b="0" i="1" smtClean="0">
                          <a:solidFill>
                            <a:schemeClr val="tx2"/>
                          </a:solidFill>
                          <a:latin typeface="Cambria Math"/>
                        </a:rPr>
                        <m:t>𝑛</m:t>
                      </m:r>
                      <m:nary>
                        <m:naryPr>
                          <m:chr m:val="∑"/>
                          <m:ctrlPr>
                            <a:rPr lang="en-US" b="0" i="1" smtClean="0">
                              <a:solidFill>
                                <a:schemeClr val="tx2"/>
                              </a:solidFill>
                              <a:latin typeface="Cambria Math" charset="0"/>
                            </a:rPr>
                          </m:ctrlPr>
                        </m:naryPr>
                        <m:sub>
                          <m:r>
                            <a:rPr lang="en-US" b="0" i="1" smtClean="0">
                              <a:solidFill>
                                <a:schemeClr val="tx2"/>
                              </a:solidFill>
                              <a:latin typeface="Cambria Math"/>
                            </a:rPr>
                            <m:t>𝑖</m:t>
                          </m:r>
                          <m:r>
                            <a:rPr lang="en-US" b="0" i="1" smtClean="0">
                              <a:solidFill>
                                <a:schemeClr val="tx2"/>
                              </a:solidFill>
                              <a:latin typeface="Cambria Math"/>
                            </a:rPr>
                            <m:t>=1</m:t>
                          </m:r>
                        </m:sub>
                        <m:sup>
                          <m:r>
                            <a:rPr lang="en-US" b="0" i="1" smtClean="0">
                              <a:solidFill>
                                <a:schemeClr val="tx2"/>
                              </a:solidFill>
                              <a:latin typeface="Cambria Math"/>
                            </a:rPr>
                            <m:t>𝑘</m:t>
                          </m:r>
                        </m:sup>
                        <m:e>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a:rPr>
                                <m:t>𝑖</m:t>
                              </m:r>
                            </m:sub>
                          </m:sSub>
                        </m:e>
                      </m:nary>
                    </m:oMath>
                  </m:oMathPara>
                </a14:m>
                <a:endParaRPr lang="en-US" dirty="0" smtClean="0"/>
              </a:p>
              <a:p>
                <a:pPr>
                  <a:buFont typeface="Wingdings" panose="05000000000000000000" pitchFamily="2" charset="2"/>
                  <a:buChar char="§"/>
                </a:pPr>
                <a:r>
                  <a:rPr lang="en-US" dirty="0" smtClean="0"/>
                  <a:t>Differentiate to find maximum: </a:t>
                </a:r>
                <a14:m>
                  <m:oMath xmlns:m="http://schemas.openxmlformats.org/officeDocument/2006/math">
                    <m:f>
                      <m:fPr>
                        <m:ctrlPr>
                          <a:rPr lang="en-US" b="0" i="1" smtClean="0">
                            <a:solidFill>
                              <a:schemeClr val="tx2"/>
                            </a:solidFill>
                            <a:latin typeface="Cambria Math" charset="0"/>
                          </a:rPr>
                        </m:ctrlPr>
                      </m:fPr>
                      <m:num>
                        <m:r>
                          <a:rPr lang="en-US" b="0" i="1" smtClean="0">
                            <a:solidFill>
                              <a:schemeClr val="tx2"/>
                            </a:solidFill>
                            <a:latin typeface="Cambria Math"/>
                          </a:rPr>
                          <m:t>𝜕</m:t>
                        </m:r>
                        <m:r>
                          <a:rPr lang="en-US" b="0" i="1" smtClean="0">
                            <a:solidFill>
                              <a:schemeClr val="tx2"/>
                            </a:solidFill>
                            <a:latin typeface="Cambria Math"/>
                          </a:rPr>
                          <m:t>ℓ</m:t>
                        </m:r>
                        <m:d>
                          <m:dPr>
                            <m:ctrlPr>
                              <a:rPr lang="en-US" b="0" i="1" smtClean="0">
                                <a:solidFill>
                                  <a:schemeClr val="tx2"/>
                                </a:solidFill>
                                <a:latin typeface="Cambria Math" charset="0"/>
                              </a:rPr>
                            </m:ctrlPr>
                          </m:dPr>
                          <m:e>
                            <m:r>
                              <a:rPr lang="en-US" b="0" i="1" smtClean="0">
                                <a:solidFill>
                                  <a:schemeClr val="tx2"/>
                                </a:solidFill>
                                <a:latin typeface="Cambria Math" charset="0"/>
                              </a:rPr>
                              <m:t>{</m:t>
                            </m:r>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charset="0"/>
                                  </a:rPr>
                                  <m:t>𝑖</m:t>
                                </m:r>
                              </m:sub>
                            </m:sSub>
                            <m:r>
                              <a:rPr lang="en-US" b="0" i="1" smtClean="0">
                                <a:solidFill>
                                  <a:schemeClr val="tx2"/>
                                </a:solidFill>
                                <a:latin typeface="Cambria Math" charset="0"/>
                              </a:rPr>
                              <m:t>}</m:t>
                            </m:r>
                            <m:r>
                              <a:rPr lang="en-US" b="0" i="1" smtClean="0">
                                <a:solidFill>
                                  <a:schemeClr val="tx2"/>
                                </a:solidFill>
                                <a:latin typeface="Cambria Math"/>
                              </a:rPr>
                              <m:t>;</m:t>
                            </m:r>
                            <m:r>
                              <a:rPr lang="en-US" b="0" i="1" smtClean="0">
                                <a:solidFill>
                                  <a:schemeClr val="tx2"/>
                                </a:solidFill>
                                <a:latin typeface="Cambria Math"/>
                              </a:rPr>
                              <m:t>𝑛</m:t>
                            </m:r>
                          </m:e>
                        </m:d>
                      </m:num>
                      <m:den>
                        <m:r>
                          <a:rPr lang="en-US" b="0" i="1" smtClean="0">
                            <a:solidFill>
                              <a:schemeClr val="tx2"/>
                            </a:solidFill>
                            <a:latin typeface="Cambria Math"/>
                          </a:rPr>
                          <m:t>𝜕</m:t>
                        </m:r>
                        <m:r>
                          <a:rPr lang="en-US" b="0" i="1" smtClean="0">
                            <a:solidFill>
                              <a:schemeClr val="tx2"/>
                            </a:solidFill>
                            <a:latin typeface="Cambria Math"/>
                          </a:rPr>
                          <m:t>𝑛</m:t>
                        </m:r>
                      </m:den>
                    </m:f>
                    <m:r>
                      <a:rPr lang="en-US" b="0" i="1" smtClean="0">
                        <a:solidFill>
                          <a:schemeClr val="tx2"/>
                        </a:solidFill>
                        <a:latin typeface="Cambria Math"/>
                      </a:rPr>
                      <m:t>=</m:t>
                    </m:r>
                    <m:f>
                      <m:fPr>
                        <m:ctrlPr>
                          <a:rPr lang="en-US" b="0" i="1" smtClean="0">
                            <a:solidFill>
                              <a:schemeClr val="tx2"/>
                            </a:solidFill>
                            <a:latin typeface="Cambria Math" charset="0"/>
                          </a:rPr>
                        </m:ctrlPr>
                      </m:fPr>
                      <m:num>
                        <m:r>
                          <a:rPr lang="en-US" b="0" i="1" smtClean="0">
                            <a:solidFill>
                              <a:schemeClr val="tx2"/>
                            </a:solidFill>
                            <a:latin typeface="Cambria Math"/>
                          </a:rPr>
                          <m:t>𝑘</m:t>
                        </m:r>
                      </m:num>
                      <m:den>
                        <m:r>
                          <a:rPr lang="en-US" b="0" i="1" smtClean="0">
                            <a:solidFill>
                              <a:schemeClr val="tx2"/>
                            </a:solidFill>
                            <a:latin typeface="Cambria Math"/>
                          </a:rPr>
                          <m:t>𝑛</m:t>
                        </m:r>
                      </m:den>
                    </m:f>
                    <m:r>
                      <a:rPr lang="en-US" b="0" i="1" smtClean="0">
                        <a:solidFill>
                          <a:schemeClr val="tx2"/>
                        </a:solidFill>
                        <a:latin typeface="Cambria Math"/>
                      </a:rPr>
                      <m:t>−</m:t>
                    </m:r>
                    <m:nary>
                      <m:naryPr>
                        <m:chr m:val="∑"/>
                        <m:ctrlPr>
                          <a:rPr lang="en-US" b="0" i="1" smtClean="0">
                            <a:solidFill>
                              <a:schemeClr val="tx2"/>
                            </a:solidFill>
                            <a:latin typeface="Cambria Math" charset="0"/>
                          </a:rPr>
                        </m:ctrlPr>
                      </m:naryPr>
                      <m:sub>
                        <m:r>
                          <a:rPr lang="en-US" b="0" i="1" smtClean="0">
                            <a:solidFill>
                              <a:schemeClr val="tx2"/>
                            </a:solidFill>
                            <a:latin typeface="Cambria Math"/>
                          </a:rPr>
                          <m:t>𝑖</m:t>
                        </m:r>
                        <m:r>
                          <a:rPr lang="en-US" b="0" i="1" smtClean="0">
                            <a:solidFill>
                              <a:schemeClr val="tx2"/>
                            </a:solidFill>
                            <a:latin typeface="Cambria Math"/>
                          </a:rPr>
                          <m:t>=1</m:t>
                        </m:r>
                      </m:sub>
                      <m:sup>
                        <m:r>
                          <a:rPr lang="en-US" b="0" i="1" smtClean="0">
                            <a:solidFill>
                              <a:schemeClr val="tx2"/>
                            </a:solidFill>
                            <a:latin typeface="Cambria Math"/>
                          </a:rPr>
                          <m:t>𝑘</m:t>
                        </m:r>
                      </m:sup>
                      <m:e>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a:rPr>
                              <m:t>𝑖</m:t>
                            </m:r>
                          </m:sub>
                        </m:sSub>
                        <m:r>
                          <a:rPr lang="en-US" b="0" i="1" smtClean="0">
                            <a:solidFill>
                              <a:schemeClr val="tx2"/>
                            </a:solidFill>
                            <a:latin typeface="Cambria Math"/>
                          </a:rPr>
                          <m:t>=0</m:t>
                        </m:r>
                      </m:e>
                    </m:nary>
                  </m:oMath>
                </a14:m>
                <a:endParaRPr lang="en-US" dirty="0" smtClean="0"/>
              </a:p>
              <a:p>
                <a:pPr>
                  <a:buFont typeface="Wingdings" panose="05000000000000000000" pitchFamily="2" charset="2"/>
                  <a:buChar char="§"/>
                </a:pPr>
                <a:r>
                  <a:rPr lang="en-US" dirty="0" smtClean="0"/>
                  <a:t>MLE estimate  </a:t>
                </a:r>
                <a14:m>
                  <m:oMath xmlns:m="http://schemas.openxmlformats.org/officeDocument/2006/math">
                    <m:sSub>
                      <m:sSubPr>
                        <m:ctrlPr>
                          <a:rPr lang="en-US" b="0" i="1" dirty="0" smtClean="0">
                            <a:solidFill>
                              <a:schemeClr val="tx2"/>
                            </a:solidFill>
                            <a:latin typeface="Cambria Math" charset="0"/>
                          </a:rPr>
                        </m:ctrlPr>
                      </m:sSubPr>
                      <m:e>
                        <m:acc>
                          <m:accPr>
                            <m:chr m:val="̂"/>
                            <m:ctrlPr>
                              <a:rPr lang="en-US" b="0" i="1" smtClean="0">
                                <a:solidFill>
                                  <a:schemeClr val="tx2"/>
                                </a:solidFill>
                                <a:latin typeface="Cambria Math" charset="0"/>
                              </a:rPr>
                            </m:ctrlPr>
                          </m:accPr>
                          <m:e>
                            <m:r>
                              <a:rPr lang="en-US" b="0" i="1" smtClean="0">
                                <a:solidFill>
                                  <a:schemeClr val="tx2"/>
                                </a:solidFill>
                                <a:latin typeface="Cambria Math"/>
                              </a:rPr>
                              <m:t>𝑛</m:t>
                            </m:r>
                          </m:e>
                        </m:acc>
                      </m:e>
                      <m:sub>
                        <m:r>
                          <a:rPr lang="en-US" b="0" i="1" dirty="0" smtClean="0">
                            <a:latin typeface="Cambria Math"/>
                          </a:rPr>
                          <m:t>𝑀𝐿𝐸</m:t>
                        </m:r>
                      </m:sub>
                    </m:sSub>
                    <m:r>
                      <a:rPr lang="en-US" b="0" i="1" dirty="0" smtClean="0">
                        <a:latin typeface="Cambria Math"/>
                      </a:rPr>
                      <m:t>=</m:t>
                    </m:r>
                    <m:f>
                      <m:fPr>
                        <m:ctrlPr>
                          <a:rPr lang="en-US" b="0" i="1" dirty="0" smtClean="0">
                            <a:solidFill>
                              <a:srgbClr val="C00000"/>
                            </a:solidFill>
                            <a:latin typeface="Cambria Math" charset="0"/>
                          </a:rPr>
                        </m:ctrlPr>
                      </m:fPr>
                      <m:num>
                        <m:r>
                          <a:rPr lang="en-US" b="0" i="1" dirty="0" smtClean="0">
                            <a:solidFill>
                              <a:srgbClr val="C00000"/>
                            </a:solidFill>
                            <a:latin typeface="Cambria Math"/>
                          </a:rPr>
                          <m:t>𝑘</m:t>
                        </m:r>
                      </m:num>
                      <m:den>
                        <m:nary>
                          <m:naryPr>
                            <m:chr m:val="∑"/>
                            <m:ctrlPr>
                              <a:rPr lang="en-US" b="0" i="1" dirty="0" smtClean="0">
                                <a:solidFill>
                                  <a:srgbClr val="C00000"/>
                                </a:solidFill>
                                <a:latin typeface="Cambria Math" charset="0"/>
                              </a:rPr>
                            </m:ctrlPr>
                          </m:naryPr>
                          <m:sub>
                            <m:r>
                              <a:rPr lang="en-US" b="0" i="1" dirty="0" smtClean="0">
                                <a:solidFill>
                                  <a:srgbClr val="C00000"/>
                                </a:solidFill>
                                <a:latin typeface="Cambria Math"/>
                              </a:rPr>
                              <m:t>𝑖</m:t>
                            </m:r>
                            <m:r>
                              <a:rPr lang="en-US" b="0" i="1" dirty="0" smtClean="0">
                                <a:solidFill>
                                  <a:srgbClr val="C00000"/>
                                </a:solidFill>
                                <a:latin typeface="Cambria Math"/>
                              </a:rPr>
                              <m:t>=1</m:t>
                            </m:r>
                          </m:sub>
                          <m:sup>
                            <m:r>
                              <a:rPr lang="en-US" b="0" i="1" dirty="0" smtClean="0">
                                <a:solidFill>
                                  <a:srgbClr val="C00000"/>
                                </a:solidFill>
                                <a:latin typeface="Cambria Math"/>
                              </a:rPr>
                              <m:t>𝑘</m:t>
                            </m:r>
                          </m:sup>
                          <m:e>
                            <m:sSub>
                              <m:sSubPr>
                                <m:ctrlPr>
                                  <a:rPr lang="en-US" b="0" i="1" dirty="0" smtClean="0">
                                    <a:solidFill>
                                      <a:srgbClr val="C00000"/>
                                    </a:solidFill>
                                    <a:latin typeface="Cambria Math" charset="0"/>
                                  </a:rPr>
                                </m:ctrlPr>
                              </m:sSubPr>
                              <m:e>
                                <m:r>
                                  <a:rPr lang="en-US" b="0" i="1" dirty="0" smtClean="0">
                                    <a:solidFill>
                                      <a:srgbClr val="C00000"/>
                                    </a:solidFill>
                                    <a:latin typeface="Cambria Math" charset="0"/>
                                  </a:rPr>
                                  <m:t>𝑠</m:t>
                                </m:r>
                              </m:e>
                              <m:sub>
                                <m:r>
                                  <a:rPr lang="en-US" b="0" i="1" dirty="0" smtClean="0">
                                    <a:solidFill>
                                      <a:srgbClr val="C00000"/>
                                    </a:solidFill>
                                    <a:latin typeface="Cambria Math"/>
                                  </a:rPr>
                                  <m:t>𝑖</m:t>
                                </m:r>
                              </m:sub>
                            </m:sSub>
                          </m:e>
                        </m:nary>
                      </m:den>
                    </m:f>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2239962"/>
                <a:ext cx="10210800" cy="3701347"/>
              </a:xfrm>
              <a:blipFill rotWithShape="0">
                <a:blip r:embed="rId4"/>
                <a:stretch>
                  <a:fillRect l="-657" t="-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1295400" y="1524000"/>
                <a:ext cx="9448800" cy="609600"/>
              </a:xfrm>
              <a:prstGeom prst="rect">
                <a:avLst/>
              </a:prstGeom>
              <a:solidFill>
                <a:schemeClr val="accent1">
                  <a:alpha val="18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Given </a:t>
                </a:r>
                <a14:m>
                  <m:oMath xmlns:m="http://schemas.openxmlformats.org/officeDocument/2006/math">
                    <m:r>
                      <a:rPr lang="en-US" i="1">
                        <a:solidFill>
                          <a:schemeClr val="tx2"/>
                        </a:solidFill>
                        <a:latin typeface="Cambria Math"/>
                      </a:rPr>
                      <m:t>𝑘</m:t>
                    </m:r>
                  </m:oMath>
                </a14:m>
                <a:r>
                  <a:rPr lang="en-US" dirty="0"/>
                  <a:t> independent samples from </a:t>
                </a:r>
                <a14:m>
                  <m:oMath xmlns:m="http://schemas.openxmlformats.org/officeDocument/2006/math">
                    <m:r>
                      <m:rPr>
                        <m:sty m:val="p"/>
                      </m:rPr>
                      <a:rPr lang="en-US" i="1">
                        <a:solidFill>
                          <a:schemeClr val="tx2"/>
                        </a:solidFill>
                        <a:latin typeface="Cambria Math"/>
                      </a:rPr>
                      <m:t>Exp</m:t>
                    </m:r>
                    <m:r>
                      <a:rPr lang="en-US" i="1">
                        <a:solidFill>
                          <a:schemeClr val="tx2"/>
                        </a:solidFill>
                        <a:latin typeface="Cambria Math"/>
                      </a:rPr>
                      <m:t>(</m:t>
                    </m:r>
                    <m:r>
                      <a:rPr lang="en-US" i="1">
                        <a:solidFill>
                          <a:schemeClr val="tx2"/>
                        </a:solidFill>
                        <a:latin typeface="Cambria Math"/>
                      </a:rPr>
                      <m:t>𝑛</m:t>
                    </m:r>
                    <m:r>
                      <a:rPr lang="en-US" i="1">
                        <a:solidFill>
                          <a:schemeClr val="tx2"/>
                        </a:solidFill>
                        <a:latin typeface="Cambria Math"/>
                      </a:rPr>
                      <m:t>)</m:t>
                    </m:r>
                  </m:oMath>
                </a14:m>
                <a:r>
                  <a:rPr lang="en-US" dirty="0">
                    <a:solidFill>
                      <a:schemeClr val="tx2"/>
                    </a:solidFill>
                  </a:rPr>
                  <a:t> </a:t>
                </a:r>
                <a:r>
                  <a:rPr lang="en-US" dirty="0"/>
                  <a:t>, estimate </a:t>
                </a:r>
                <a14:m>
                  <m:oMath xmlns:m="http://schemas.openxmlformats.org/officeDocument/2006/math">
                    <m:r>
                      <a:rPr lang="en-US" i="1">
                        <a:solidFill>
                          <a:schemeClr val="tx2"/>
                        </a:solidFill>
                        <a:latin typeface="Cambria Math"/>
                      </a:rPr>
                      <m:t>𝑛</m:t>
                    </m:r>
                  </m:oMath>
                </a14:m>
                <a:endParaRPr lang="en-US" dirty="0">
                  <a:solidFill>
                    <a:schemeClr val="tx2"/>
                  </a:solidFill>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295400" y="1524000"/>
                <a:ext cx="9448800" cy="609600"/>
              </a:xfrm>
              <a:prstGeom prst="rect">
                <a:avLst/>
              </a:prstGeom>
              <a:blipFill rotWithShape="0">
                <a:blip r:embed="rId5"/>
                <a:stretch>
                  <a:fillRect l="-1611" t="-10784" b="-27451"/>
                </a:stretch>
              </a:blipFill>
              <a:ln>
                <a:solidFill>
                  <a:schemeClr val="tx2"/>
                </a:solidFill>
              </a:ln>
            </p:spPr>
            <p:txBody>
              <a:bodyPr/>
              <a:lstStyle/>
              <a:p>
                <a:r>
                  <a:rPr lang="en-US">
                    <a:noFill/>
                  </a:rPr>
                  <a:t> </a:t>
                </a:r>
              </a:p>
            </p:txBody>
          </p:sp>
        </mc:Fallback>
      </mc:AlternateContent>
      <p:sp>
        <p:nvSpPr>
          <p:cNvPr id="5" name="TextBox 4"/>
          <p:cNvSpPr txBox="1"/>
          <p:nvPr/>
        </p:nvSpPr>
        <p:spPr>
          <a:xfrm>
            <a:off x="2092214" y="5887220"/>
            <a:ext cx="4709046" cy="461665"/>
          </a:xfrm>
          <a:prstGeom prst="rect">
            <a:avLst/>
          </a:prstGeom>
          <a:noFill/>
        </p:spPr>
        <p:txBody>
          <a:bodyPr wrap="none" rtlCol="0">
            <a:spAutoFit/>
          </a:bodyPr>
          <a:lstStyle/>
          <a:p>
            <a:r>
              <a:rPr lang="en-US" sz="2400" dirty="0" smtClean="0">
                <a:solidFill>
                  <a:srgbClr val="C00000"/>
                </a:solidFill>
              </a:rPr>
              <a:t>Estimator </a:t>
            </a:r>
            <a:r>
              <a:rPr lang="en-US" sz="2400" dirty="0">
                <a:solidFill>
                  <a:srgbClr val="C00000"/>
                </a:solidFill>
              </a:rPr>
              <a:t>depends only on the sum!</a:t>
            </a:r>
          </a:p>
        </p:txBody>
      </p:sp>
      <p:sp>
        <p:nvSpPr>
          <p:cNvPr id="6" name="Footer Placeholder 5"/>
          <p:cNvSpPr>
            <a:spLocks noGrp="1"/>
          </p:cNvSpPr>
          <p:nvPr>
            <p:ph type="ftr" sz="quarter" idx="11"/>
          </p:nvPr>
        </p:nvSpPr>
        <p:spPr/>
        <p:txBody>
          <a:bodyPr/>
          <a:lstStyle/>
          <a:p>
            <a:r>
              <a:rPr lang="en-US" dirty="0" smtClean="0"/>
              <a:t>Edith Cohen   Lecture2</a:t>
            </a:r>
            <a:endParaRPr lang="en-US" dirty="0"/>
          </a:p>
        </p:txBody>
      </p:sp>
      <p:sp>
        <p:nvSpPr>
          <p:cNvPr id="7" name="Slide Number Placeholder 6"/>
          <p:cNvSpPr>
            <a:spLocks noGrp="1"/>
          </p:cNvSpPr>
          <p:nvPr>
            <p:ph type="sldNum" sz="quarter" idx="12"/>
          </p:nvPr>
        </p:nvSpPr>
        <p:spPr/>
        <p:txBody>
          <a:bodyPr/>
          <a:lstStyle/>
          <a:p>
            <a:fld id="{FBE62EB2-EEA5-4F0F-8417-A3BB824EEB18}" type="slidenum">
              <a:rPr lang="en-US" smtClean="0"/>
              <a:t>33</a:t>
            </a:fld>
            <a:endParaRPr lang="en-US" dirty="0"/>
          </a:p>
        </p:txBody>
      </p:sp>
    </p:spTree>
    <p:extLst>
      <p:ext uri="{BB962C8B-B14F-4D97-AF65-F5344CB8AC3E}">
        <p14:creationId xmlns:p14="http://schemas.microsoft.com/office/powerpoint/2010/main" val="3487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a:t>ML Cardinality estimator for </a:t>
                </a:r>
                <a14:m>
                  <m:oMath xmlns:m="http://schemas.openxmlformats.org/officeDocument/2006/math">
                    <m:r>
                      <a:rPr lang="en-US" i="1" dirty="0">
                        <a:latin typeface="Cambria Math" charset="0"/>
                      </a:rPr>
                      <m:t>𝑘</m:t>
                    </m:r>
                  </m:oMath>
                </a14:m>
                <a:r>
                  <a:rPr lang="en-US" dirty="0"/>
                  <a:t>-mins </a:t>
                </a:r>
                <a:r>
                  <a:rPr lang="en-US" dirty="0" err="1"/>
                  <a:t>MinHash</a:t>
                </a:r>
                <a:r>
                  <a:rPr lang="en-US" dirty="0"/>
                  <a:t> Sketch</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778" r="-1778" b="-31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320800" y="4306455"/>
                <a:ext cx="6705600" cy="1858240"/>
              </a:xfrm>
            </p:spPr>
            <p:txBody>
              <a:bodyPr>
                <a:normAutofit fontScale="85000" lnSpcReduction="10000"/>
              </a:bodyPr>
              <a:lstStyle/>
              <a:p>
                <a:pPr marL="0" indent="0">
                  <a:buNone/>
                </a:pPr>
                <a:endParaRPr lang="en-US" dirty="0"/>
              </a:p>
              <a:p>
                <a:pPr marL="0" indent="0">
                  <a:buNone/>
                </a:pPr>
                <a:r>
                  <a:rPr lang="en-US" dirty="0" smtClean="0"/>
                  <a:t>The expectation of the MLE estimate is </a:t>
                </a:r>
              </a:p>
              <a:p>
                <a:pPr marL="0" indent="0">
                  <a:buNone/>
                </a:pPr>
                <a14:m>
                  <m:oMathPara xmlns:m="http://schemas.openxmlformats.org/officeDocument/2006/math">
                    <m:oMathParaPr>
                      <m:jc m:val="centerGroup"/>
                    </m:oMathParaPr>
                    <m:oMath xmlns:m="http://schemas.openxmlformats.org/officeDocument/2006/math">
                      <m:sSub>
                        <m:sSubPr>
                          <m:ctrlPr>
                            <a:rPr lang="en-US" i="1" dirty="0">
                              <a:solidFill>
                                <a:schemeClr val="tx2"/>
                              </a:solidFill>
                              <a:latin typeface="Cambria Math" charset="0"/>
                            </a:rPr>
                          </m:ctrlPr>
                        </m:sSubPr>
                        <m:e>
                          <m:r>
                            <m:rPr>
                              <m:sty m:val="p"/>
                            </m:rPr>
                            <a:rPr lang="en-US" b="0" i="1" dirty="0" smtClean="0">
                              <a:solidFill>
                                <a:schemeClr val="tx2"/>
                              </a:solidFill>
                              <a:latin typeface="Cambria Math" charset="0"/>
                            </a:rPr>
                            <m:t>E</m:t>
                          </m:r>
                          <m:r>
                            <a:rPr lang="en-US" b="0" i="1" dirty="0" smtClean="0">
                              <a:solidFill>
                                <a:schemeClr val="tx1"/>
                              </a:solidFill>
                              <a:latin typeface="Cambria Math" charset="0"/>
                            </a:rPr>
                            <m:t>[</m:t>
                          </m:r>
                          <m:acc>
                            <m:accPr>
                              <m:chr m:val="̂"/>
                              <m:ctrlPr>
                                <a:rPr lang="en-US" i="1">
                                  <a:solidFill>
                                    <a:schemeClr val="tx2"/>
                                  </a:solidFill>
                                  <a:latin typeface="Cambria Math" charset="0"/>
                                </a:rPr>
                              </m:ctrlPr>
                            </m:accPr>
                            <m:e>
                              <m:r>
                                <a:rPr lang="en-US" i="1">
                                  <a:solidFill>
                                    <a:schemeClr val="tx2"/>
                                  </a:solidFill>
                                  <a:latin typeface="Cambria Math"/>
                                </a:rPr>
                                <m:t>𝑛</m:t>
                              </m:r>
                            </m:e>
                          </m:acc>
                        </m:e>
                        <m:sub>
                          <m:r>
                            <a:rPr lang="en-US" i="1" dirty="0">
                              <a:latin typeface="Cambria Math"/>
                            </a:rPr>
                            <m:t>𝑀𝐿𝐸</m:t>
                          </m:r>
                        </m:sub>
                      </m:sSub>
                      <m:r>
                        <a:rPr lang="en-US" b="0" i="1" dirty="0" smtClean="0">
                          <a:latin typeface="Cambria Math" charset="0"/>
                        </a:rPr>
                        <m:t>]=</m:t>
                      </m:r>
                      <m:nary>
                        <m:naryPr>
                          <m:ctrlPr>
                            <a:rPr lang="en-US" b="0" i="1" smtClean="0">
                              <a:solidFill>
                                <a:schemeClr val="tx2"/>
                              </a:solidFill>
                              <a:latin typeface="Cambria Math" charset="0"/>
                            </a:rPr>
                          </m:ctrlPr>
                        </m:naryPr>
                        <m:sub>
                          <m:r>
                            <a:rPr lang="en-US" b="0" i="1" smtClean="0">
                              <a:solidFill>
                                <a:schemeClr val="tx2"/>
                              </a:solidFill>
                              <a:latin typeface="Cambria Math"/>
                            </a:rPr>
                            <m:t>0</m:t>
                          </m:r>
                        </m:sub>
                        <m:sup>
                          <m:r>
                            <a:rPr lang="en-US" b="0" i="1" smtClean="0">
                              <a:solidFill>
                                <a:schemeClr val="tx2"/>
                              </a:solidFill>
                              <a:latin typeface="Cambria Math"/>
                            </a:rPr>
                            <m:t>∞</m:t>
                          </m:r>
                        </m:sup>
                        <m:e>
                          <m:f>
                            <m:fPr>
                              <m:ctrlPr>
                                <a:rPr lang="en-US" b="0" i="1" smtClean="0">
                                  <a:solidFill>
                                    <a:schemeClr val="tx2"/>
                                  </a:solidFill>
                                  <a:latin typeface="Cambria Math" charset="0"/>
                                </a:rPr>
                              </m:ctrlPr>
                            </m:fPr>
                            <m:num>
                              <m:r>
                                <a:rPr lang="en-US" b="0" i="1" smtClean="0">
                                  <a:solidFill>
                                    <a:schemeClr val="tx2"/>
                                  </a:solidFill>
                                  <a:latin typeface="Cambria Math"/>
                                </a:rPr>
                                <m:t>𝑘</m:t>
                              </m:r>
                            </m:num>
                            <m:den>
                              <m:r>
                                <a:rPr lang="en-US" b="0" i="1" smtClean="0">
                                  <a:solidFill>
                                    <a:schemeClr val="tx2"/>
                                  </a:solidFill>
                                  <a:latin typeface="Cambria Math"/>
                                </a:rPr>
                                <m:t>𝑥</m:t>
                              </m:r>
                            </m:den>
                          </m:f>
                          <m:sSub>
                            <m:sSubPr>
                              <m:ctrlPr>
                                <a:rPr lang="en-US" b="0" i="1" smtClean="0">
                                  <a:solidFill>
                                    <a:schemeClr val="tx2"/>
                                  </a:solidFill>
                                  <a:latin typeface="Cambria Math" charset="0"/>
                                </a:rPr>
                              </m:ctrlPr>
                            </m:sSubPr>
                            <m:e>
                              <m:r>
                                <a:rPr lang="en-US" b="0" i="1" smtClean="0">
                                  <a:solidFill>
                                    <a:schemeClr val="tx2"/>
                                  </a:solidFill>
                                  <a:latin typeface="Cambria Math"/>
                                </a:rPr>
                                <m:t>𝑓</m:t>
                              </m:r>
                            </m:e>
                            <m:sub>
                              <m:r>
                                <a:rPr lang="en-US" b="0" i="1" smtClean="0">
                                  <a:solidFill>
                                    <a:schemeClr val="tx2"/>
                                  </a:solidFill>
                                  <a:latin typeface="Cambria Math"/>
                                </a:rPr>
                                <m:t>𝑘</m:t>
                              </m:r>
                              <m:r>
                                <a:rPr lang="en-US" b="0" i="1" smtClean="0">
                                  <a:solidFill>
                                    <a:schemeClr val="tx2"/>
                                  </a:solidFill>
                                  <a:latin typeface="Cambria Math"/>
                                </a:rPr>
                                <m:t>,</m:t>
                              </m:r>
                              <m:r>
                                <a:rPr lang="en-US" b="0" i="1" smtClean="0">
                                  <a:solidFill>
                                    <a:schemeClr val="tx2"/>
                                  </a:solidFill>
                                  <a:latin typeface="Cambria Math"/>
                                </a:rPr>
                                <m:t>𝑛</m:t>
                              </m:r>
                            </m:sub>
                          </m:sSub>
                        </m:e>
                      </m:nary>
                      <m:d>
                        <m:dPr>
                          <m:ctrlPr>
                            <a:rPr lang="en-US" b="0" i="1" smtClean="0">
                              <a:solidFill>
                                <a:schemeClr val="tx2"/>
                              </a:solidFill>
                              <a:latin typeface="Cambria Math" charset="0"/>
                            </a:rPr>
                          </m:ctrlPr>
                        </m:dPr>
                        <m:e>
                          <m:r>
                            <a:rPr lang="en-US" b="0" i="1" smtClean="0">
                              <a:solidFill>
                                <a:schemeClr val="tx2"/>
                              </a:solidFill>
                              <a:latin typeface="Cambria Math"/>
                            </a:rPr>
                            <m:t>𝑥</m:t>
                          </m:r>
                        </m:e>
                      </m:d>
                      <m:r>
                        <a:rPr lang="en-US" b="0" i="1" smtClean="0">
                          <a:solidFill>
                            <a:schemeClr val="tx2"/>
                          </a:solidFill>
                          <a:latin typeface="Cambria Math"/>
                        </a:rPr>
                        <m:t>𝑑𝑥</m:t>
                      </m:r>
                      <m:r>
                        <a:rPr lang="en-US" b="0" i="1" smtClean="0">
                          <a:solidFill>
                            <a:schemeClr val="tx2"/>
                          </a:solidFill>
                          <a:latin typeface="Cambria Math"/>
                        </a:rPr>
                        <m:t>=</m:t>
                      </m:r>
                      <m:f>
                        <m:fPr>
                          <m:ctrlPr>
                            <a:rPr lang="en-US" b="0" i="1" smtClean="0">
                              <a:solidFill>
                                <a:schemeClr val="tx2"/>
                              </a:solidFill>
                              <a:latin typeface="Cambria Math" charset="0"/>
                            </a:rPr>
                          </m:ctrlPr>
                        </m:fPr>
                        <m:num>
                          <m:r>
                            <a:rPr lang="en-US" b="0" i="1" smtClean="0">
                              <a:solidFill>
                                <a:schemeClr val="tx2"/>
                              </a:solidFill>
                              <a:latin typeface="Cambria Math"/>
                            </a:rPr>
                            <m:t>𝑘</m:t>
                          </m:r>
                        </m:num>
                        <m:den>
                          <m:r>
                            <a:rPr lang="en-US" b="0" i="1" smtClean="0">
                              <a:solidFill>
                                <a:schemeClr val="tx2"/>
                              </a:solidFill>
                              <a:latin typeface="Cambria Math"/>
                            </a:rPr>
                            <m:t>𝑘</m:t>
                          </m:r>
                          <m:r>
                            <a:rPr lang="en-US" b="0" i="1" smtClean="0">
                              <a:solidFill>
                                <a:schemeClr val="tx2"/>
                              </a:solidFill>
                              <a:latin typeface="Cambria Math"/>
                            </a:rPr>
                            <m:t>−1</m:t>
                          </m:r>
                        </m:den>
                      </m:f>
                      <m:r>
                        <a:rPr lang="en-US" b="0" i="1" smtClean="0">
                          <a:solidFill>
                            <a:schemeClr val="tx2"/>
                          </a:solidFill>
                          <a:latin typeface="Cambria Math"/>
                        </a:rPr>
                        <m:t>𝑛</m:t>
                      </m:r>
                    </m:oMath>
                  </m:oMathPara>
                </a14:m>
                <a:endParaRPr lang="en-US" dirty="0" smtClean="0">
                  <a:solidFill>
                    <a:schemeClr val="tx2"/>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320800" y="4306455"/>
                <a:ext cx="6705600" cy="1858240"/>
              </a:xfrm>
              <a:blipFill rotWithShape="0">
                <a:blip r:embed="rId4"/>
                <a:stretch>
                  <a:fillRect l="-1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3200400" y="1498600"/>
                <a:ext cx="5486400" cy="1092200"/>
              </a:xfrm>
              <a:prstGeom prst="rect">
                <a:avLst/>
              </a:prstGeom>
              <a:solidFill>
                <a:schemeClr val="accent1">
                  <a:alpha val="18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MLE estimate  </a:t>
                </a:r>
                <a14:m>
                  <m:oMath xmlns:m="http://schemas.openxmlformats.org/officeDocument/2006/math">
                    <m:sSub>
                      <m:sSubPr>
                        <m:ctrlPr>
                          <a:rPr lang="en-US" i="1" dirty="0">
                            <a:solidFill>
                              <a:schemeClr val="tx2"/>
                            </a:solidFill>
                            <a:latin typeface="Cambria Math" charset="0"/>
                          </a:rPr>
                        </m:ctrlPr>
                      </m:sSubPr>
                      <m:e>
                        <m:acc>
                          <m:accPr>
                            <m:chr m:val="̂"/>
                            <m:ctrlPr>
                              <a:rPr lang="en-US" i="1">
                                <a:solidFill>
                                  <a:schemeClr val="tx2"/>
                                </a:solidFill>
                                <a:latin typeface="Cambria Math" charset="0"/>
                              </a:rPr>
                            </m:ctrlPr>
                          </m:accPr>
                          <m:e>
                            <m:r>
                              <a:rPr lang="en-US" i="1">
                                <a:solidFill>
                                  <a:schemeClr val="tx2"/>
                                </a:solidFill>
                                <a:latin typeface="Cambria Math"/>
                              </a:rPr>
                              <m:t>𝑛</m:t>
                            </m:r>
                          </m:e>
                        </m:acc>
                      </m:e>
                      <m:sub>
                        <m:r>
                          <a:rPr lang="en-US" i="1" dirty="0">
                            <a:latin typeface="Cambria Math"/>
                          </a:rPr>
                          <m:t>𝑀𝐿𝐸</m:t>
                        </m:r>
                      </m:sub>
                    </m:sSub>
                    <m:r>
                      <a:rPr lang="en-US" i="1" dirty="0">
                        <a:latin typeface="Cambria Math"/>
                      </a:rPr>
                      <m:t>=</m:t>
                    </m:r>
                    <m:f>
                      <m:fPr>
                        <m:ctrlPr>
                          <a:rPr lang="en-US" i="1" dirty="0">
                            <a:latin typeface="Cambria Math" charset="0"/>
                          </a:rPr>
                        </m:ctrlPr>
                      </m:fPr>
                      <m:num>
                        <m:r>
                          <a:rPr lang="en-US" i="1" dirty="0">
                            <a:latin typeface="Cambria Math"/>
                          </a:rPr>
                          <m:t>𝑘</m:t>
                        </m:r>
                      </m:num>
                      <m:den>
                        <m:nary>
                          <m:naryPr>
                            <m:chr m:val="∑"/>
                            <m:ctrlPr>
                              <a:rPr lang="en-US" i="1" dirty="0">
                                <a:latin typeface="Cambria Math" charset="0"/>
                              </a:rPr>
                            </m:ctrlPr>
                          </m:naryPr>
                          <m:sub>
                            <m:r>
                              <a:rPr lang="en-US" i="1" dirty="0">
                                <a:latin typeface="Cambria Math"/>
                              </a:rPr>
                              <m:t>𝑖</m:t>
                            </m:r>
                            <m:r>
                              <a:rPr lang="en-US" i="1" dirty="0">
                                <a:latin typeface="Cambria Math"/>
                              </a:rPr>
                              <m:t>=1</m:t>
                            </m:r>
                          </m:sub>
                          <m:sup>
                            <m:r>
                              <a:rPr lang="en-US" i="1" dirty="0">
                                <a:latin typeface="Cambria Math"/>
                              </a:rPr>
                              <m:t>𝑘</m:t>
                            </m:r>
                          </m:sup>
                          <m:e>
                            <m:sSub>
                              <m:sSubPr>
                                <m:ctrlPr>
                                  <a:rPr lang="en-US" i="1" dirty="0">
                                    <a:latin typeface="Cambria Math" charset="0"/>
                                  </a:rPr>
                                </m:ctrlPr>
                              </m:sSubPr>
                              <m:e>
                                <m:r>
                                  <a:rPr lang="en-US" b="0" i="1" dirty="0" smtClean="0">
                                    <a:latin typeface="Cambria Math" charset="0"/>
                                  </a:rPr>
                                  <m:t>𝑠</m:t>
                                </m:r>
                              </m:e>
                              <m:sub>
                                <m:r>
                                  <a:rPr lang="en-US" i="1" dirty="0">
                                    <a:latin typeface="Cambria Math"/>
                                  </a:rPr>
                                  <m:t>𝑖</m:t>
                                </m:r>
                              </m:sub>
                            </m:sSub>
                          </m:e>
                        </m:nary>
                      </m:den>
                    </m:f>
                  </m:oMath>
                </a14:m>
                <a:endParaRPr lang="en-US"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3200400" y="1498600"/>
                <a:ext cx="5486400" cy="1092200"/>
              </a:xfrm>
              <a:prstGeom prst="rect">
                <a:avLst/>
              </a:prstGeom>
              <a:blipFill rotWithShape="0">
                <a:blip r:embed="rId5"/>
                <a:stretch>
                  <a:fillRect l="-2661"/>
                </a:stretch>
              </a:blipFill>
              <a:ln>
                <a:solidFill>
                  <a:schemeClr val="tx2"/>
                </a:solidFill>
              </a:ln>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34</a:t>
            </a:fld>
            <a:endParaRPr lang="en-US"/>
          </a:p>
        </p:txBody>
      </p:sp>
      <mc:AlternateContent xmlns:mc="http://schemas.openxmlformats.org/markup-compatibility/2006" xmlns:a14="http://schemas.microsoft.com/office/drawing/2010/main">
        <mc:Choice Requires="a14">
          <p:sp>
            <p:nvSpPr>
              <p:cNvPr id="7" name="TextBox 6"/>
              <p:cNvSpPr txBox="1"/>
              <p:nvPr/>
            </p:nvSpPr>
            <p:spPr>
              <a:xfrm>
                <a:off x="7853376" y="5054456"/>
                <a:ext cx="4338624" cy="624273"/>
              </a:xfrm>
              <a:prstGeom prst="rect">
                <a:avLst/>
              </a:prstGeom>
              <a:noFill/>
            </p:spPr>
            <p:txBody>
              <a:bodyPr wrap="none" rtlCol="0">
                <a:spAutoFit/>
              </a:bodyPr>
              <a:lstStyle/>
              <a:p>
                <a14:m>
                  <m:oMath xmlns:m="http://schemas.openxmlformats.org/officeDocument/2006/math">
                    <m:r>
                      <a:rPr lang="en-US" sz="2400" b="0" i="1" smtClean="0">
                        <a:solidFill>
                          <a:srgbClr val="C00000"/>
                        </a:solidFill>
                        <a:latin typeface="Cambria Math" charset="0"/>
                      </a:rPr>
                      <m:t>×</m:t>
                    </m:r>
                    <m:f>
                      <m:fPr>
                        <m:ctrlPr>
                          <a:rPr lang="en-US" sz="2400" b="0" i="1" smtClean="0">
                            <a:solidFill>
                              <a:srgbClr val="C00000"/>
                            </a:solidFill>
                            <a:latin typeface="Cambria Math" charset="0"/>
                          </a:rPr>
                        </m:ctrlPr>
                      </m:fPr>
                      <m:num>
                        <m:r>
                          <a:rPr lang="en-US" sz="2400" b="0" i="1" smtClean="0">
                            <a:solidFill>
                              <a:srgbClr val="C00000"/>
                            </a:solidFill>
                            <a:latin typeface="Cambria Math" charset="0"/>
                          </a:rPr>
                          <m:t>𝑘</m:t>
                        </m:r>
                        <m:r>
                          <a:rPr lang="en-US" sz="2400" b="0" i="1" smtClean="0">
                            <a:solidFill>
                              <a:srgbClr val="C00000"/>
                            </a:solidFill>
                            <a:latin typeface="Cambria Math" charset="0"/>
                          </a:rPr>
                          <m:t>−1</m:t>
                        </m:r>
                      </m:num>
                      <m:den>
                        <m:r>
                          <a:rPr lang="en-US" sz="2400" b="0" i="1" smtClean="0">
                            <a:solidFill>
                              <a:srgbClr val="C00000"/>
                            </a:solidFill>
                            <a:latin typeface="Cambria Math" charset="0"/>
                          </a:rPr>
                          <m:t>𝑘</m:t>
                        </m:r>
                      </m:den>
                    </m:f>
                  </m:oMath>
                </a14:m>
                <a:r>
                  <a:rPr lang="en-US" sz="2400" dirty="0" smtClean="0">
                    <a:solidFill>
                      <a:srgbClr val="C00000"/>
                    </a:solidFill>
                  </a:rPr>
                  <a:t>  to get unbiased estimator!</a:t>
                </a:r>
                <a:endParaRPr lang="en-US" sz="24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853376" y="5054456"/>
                <a:ext cx="4338624" cy="624273"/>
              </a:xfrm>
              <a:prstGeom prst="rect">
                <a:avLst/>
              </a:prstGeom>
              <a:blipFill rotWithShape="0">
                <a:blip r:embed="rId6"/>
                <a:stretch>
                  <a:fillRect r="-1264"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txBox="1">
                <a:spLocks/>
              </p:cNvSpPr>
              <p:nvPr/>
            </p:nvSpPr>
            <p:spPr>
              <a:xfrm>
                <a:off x="1717675" y="2699987"/>
                <a:ext cx="8756650" cy="195594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14:m>
                  <m:oMath xmlns:m="http://schemas.openxmlformats.org/officeDocument/2006/math">
                    <m:r>
                      <a:rPr lang="en-US" i="1" dirty="0" smtClean="0">
                        <a:solidFill>
                          <a:schemeClr val="tx2"/>
                        </a:solidFill>
                        <a:latin typeface="Cambria Math"/>
                      </a:rPr>
                      <m:t>𝑥</m:t>
                    </m:r>
                    <m:r>
                      <a:rPr lang="en-US" i="1" dirty="0" smtClean="0">
                        <a:solidFill>
                          <a:schemeClr val="tx2"/>
                        </a:solidFill>
                        <a:latin typeface="Cambria Math"/>
                      </a:rPr>
                      <m:t>=</m:t>
                    </m:r>
                    <m:nary>
                      <m:naryPr>
                        <m:chr m:val="∑"/>
                        <m:ctrlPr>
                          <a:rPr lang="en-US" i="1" dirty="0" smtClean="0">
                            <a:solidFill>
                              <a:schemeClr val="tx2"/>
                            </a:solidFill>
                            <a:latin typeface="Cambria Math" charset="0"/>
                          </a:rPr>
                        </m:ctrlPr>
                      </m:naryPr>
                      <m:sub>
                        <m:r>
                          <a:rPr lang="en-US" i="1" dirty="0" smtClean="0">
                            <a:solidFill>
                              <a:schemeClr val="tx2"/>
                            </a:solidFill>
                            <a:latin typeface="Cambria Math"/>
                          </a:rPr>
                          <m:t>𝑖</m:t>
                        </m:r>
                        <m:r>
                          <a:rPr lang="en-US" i="1" dirty="0" smtClean="0">
                            <a:solidFill>
                              <a:schemeClr val="tx2"/>
                            </a:solidFill>
                            <a:latin typeface="Cambria Math"/>
                          </a:rPr>
                          <m:t>=1</m:t>
                        </m:r>
                      </m:sub>
                      <m:sup>
                        <m:r>
                          <a:rPr lang="en-US" i="1" dirty="0" smtClean="0">
                            <a:solidFill>
                              <a:schemeClr val="tx2"/>
                            </a:solidFill>
                            <a:latin typeface="Cambria Math"/>
                          </a:rPr>
                          <m:t>𝑘</m:t>
                        </m:r>
                      </m:sup>
                      <m:e>
                        <m:sSub>
                          <m:sSubPr>
                            <m:ctrlPr>
                              <a:rPr lang="en-US" i="1" dirty="0" smtClean="0">
                                <a:solidFill>
                                  <a:schemeClr val="tx2"/>
                                </a:solidFill>
                                <a:latin typeface="Cambria Math" charset="0"/>
                              </a:rPr>
                            </m:ctrlPr>
                          </m:sSubPr>
                          <m:e>
                            <m:r>
                              <a:rPr lang="en-US" i="1" dirty="0" smtClean="0">
                                <a:solidFill>
                                  <a:schemeClr val="tx2"/>
                                </a:solidFill>
                                <a:latin typeface="Cambria Math" charset="0"/>
                              </a:rPr>
                              <m:t>𝑠</m:t>
                            </m:r>
                          </m:e>
                          <m:sub>
                            <m:r>
                              <a:rPr lang="en-US" i="1" dirty="0" smtClean="0">
                                <a:solidFill>
                                  <a:schemeClr val="tx2"/>
                                </a:solidFill>
                                <a:latin typeface="Cambria Math"/>
                              </a:rPr>
                              <m:t>𝑖</m:t>
                            </m:r>
                          </m:sub>
                        </m:sSub>
                      </m:e>
                    </m:nary>
                  </m:oMath>
                </a14:m>
                <a:r>
                  <a:rPr lang="en-US" dirty="0" smtClean="0"/>
                  <a:t> , the sum of </a:t>
                </a:r>
                <a14:m>
                  <m:oMath xmlns:m="http://schemas.openxmlformats.org/officeDocument/2006/math">
                    <m:r>
                      <a:rPr lang="en-US" i="1" dirty="0">
                        <a:solidFill>
                          <a:schemeClr val="tx2"/>
                        </a:solidFill>
                        <a:latin typeface="Cambria Math"/>
                      </a:rPr>
                      <m:t>𝑘</m:t>
                    </m:r>
                  </m:oMath>
                </a14:m>
                <a:r>
                  <a:rPr lang="en-US" dirty="0" smtClean="0"/>
                  <a:t> </a:t>
                </a:r>
                <a:r>
                  <a:rPr lang="en-US" dirty="0" err="1" smtClean="0"/>
                  <a:t>i.i.d</a:t>
                </a:r>
                <a:r>
                  <a:rPr lang="en-US" dirty="0" smtClean="0"/>
                  <a:t> </a:t>
                </a:r>
                <a14:m>
                  <m:oMath xmlns:m="http://schemas.openxmlformats.org/officeDocument/2006/math">
                    <m:r>
                      <a:rPr lang="en-US" i="1" dirty="0" smtClean="0">
                        <a:latin typeface="Cambria Math"/>
                      </a:rPr>
                      <m:t>∼</m:t>
                    </m:r>
                    <m:r>
                      <m:rPr>
                        <m:sty m:val="p"/>
                      </m:rPr>
                      <a:rPr lang="en-US" dirty="0" smtClean="0">
                        <a:latin typeface="Cambria Math"/>
                      </a:rPr>
                      <m:t>Exp</m:t>
                    </m:r>
                    <m:r>
                      <a:rPr lang="en-US" dirty="0" smtClean="0">
                        <a:latin typeface="Cambria Math"/>
                      </a:rPr>
                      <m:t>(</m:t>
                    </m:r>
                    <m:r>
                      <a:rPr lang="en-US" i="1" dirty="0" smtClean="0">
                        <a:latin typeface="Cambria Math"/>
                      </a:rPr>
                      <m:t>𝑛</m:t>
                    </m:r>
                    <m:r>
                      <a:rPr lang="en-US" i="1" dirty="0" smtClean="0">
                        <a:latin typeface="Cambria Math"/>
                      </a:rPr>
                      <m:t>) </m:t>
                    </m:r>
                  </m:oMath>
                </a14:m>
                <a:r>
                  <a:rPr lang="en-US" dirty="0" smtClean="0"/>
                  <a:t>random variables) is </a:t>
                </a:r>
                <a:r>
                  <a:rPr lang="en-US" i="1" dirty="0" err="1" smtClean="0">
                    <a:solidFill>
                      <a:schemeClr val="tx2"/>
                    </a:solidFill>
                  </a:rPr>
                  <a:t>Erlang</a:t>
                </a:r>
                <a:r>
                  <a:rPr lang="en-US" i="1" dirty="0" smtClean="0">
                    <a:solidFill>
                      <a:schemeClr val="tx2"/>
                    </a:solidFill>
                  </a:rPr>
                  <a:t> distributed </a:t>
                </a:r>
                <a:r>
                  <a:rPr lang="en-US" dirty="0" smtClean="0"/>
                  <a:t>with PDF</a:t>
                </a: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sSub>
                        <m:sSubPr>
                          <m:ctrlPr>
                            <a:rPr lang="en-US" i="1" smtClean="0">
                              <a:solidFill>
                                <a:schemeClr val="tx2"/>
                              </a:solidFill>
                              <a:latin typeface="Cambria Math" charset="0"/>
                            </a:rPr>
                          </m:ctrlPr>
                        </m:sSubPr>
                        <m:e>
                          <m:r>
                            <a:rPr lang="en-US" i="1" smtClean="0">
                              <a:solidFill>
                                <a:schemeClr val="tx2"/>
                              </a:solidFill>
                              <a:latin typeface="Cambria Math"/>
                            </a:rPr>
                            <m:t>𝑓</m:t>
                          </m:r>
                        </m:e>
                        <m:sub>
                          <m:r>
                            <a:rPr lang="en-US" i="1" smtClean="0">
                              <a:solidFill>
                                <a:schemeClr val="tx2"/>
                              </a:solidFill>
                              <a:latin typeface="Cambria Math"/>
                            </a:rPr>
                            <m:t>𝑘</m:t>
                          </m:r>
                          <m:r>
                            <a:rPr lang="en-US" i="1" smtClean="0">
                              <a:solidFill>
                                <a:schemeClr val="tx2"/>
                              </a:solidFill>
                              <a:latin typeface="Cambria Math"/>
                            </a:rPr>
                            <m:t>,</m:t>
                          </m:r>
                          <m:r>
                            <a:rPr lang="en-US" i="1" smtClean="0">
                              <a:solidFill>
                                <a:schemeClr val="tx2"/>
                              </a:solidFill>
                              <a:latin typeface="Cambria Math"/>
                            </a:rPr>
                            <m:t>𝑛</m:t>
                          </m:r>
                        </m:sub>
                      </m:sSub>
                      <m:r>
                        <a:rPr lang="en-US" i="1" smtClean="0">
                          <a:solidFill>
                            <a:schemeClr val="tx2"/>
                          </a:solidFill>
                          <a:latin typeface="Cambria Math"/>
                        </a:rPr>
                        <m:t>(</m:t>
                      </m:r>
                      <m:r>
                        <a:rPr lang="en-US" i="1" smtClean="0">
                          <a:solidFill>
                            <a:schemeClr val="tx2"/>
                          </a:solidFill>
                          <a:latin typeface="Cambria Math"/>
                        </a:rPr>
                        <m:t>𝑥</m:t>
                      </m:r>
                      <m:r>
                        <a:rPr lang="en-US" i="1" smtClean="0">
                          <a:solidFill>
                            <a:schemeClr val="tx2"/>
                          </a:solidFill>
                          <a:latin typeface="Cambria Math"/>
                        </a:rPr>
                        <m:t>)=</m:t>
                      </m:r>
                      <m:r>
                        <a:rPr lang="en-US" i="1" smtClean="0">
                          <a:solidFill>
                            <a:schemeClr val="tx2"/>
                          </a:solidFill>
                          <a:latin typeface="Cambria Math"/>
                        </a:rPr>
                        <m:t>𝑛</m:t>
                      </m:r>
                      <m:sSup>
                        <m:sSupPr>
                          <m:ctrlPr>
                            <a:rPr lang="en-US" i="1" smtClean="0">
                              <a:solidFill>
                                <a:schemeClr val="tx2"/>
                              </a:solidFill>
                              <a:latin typeface="Cambria Math" charset="0"/>
                            </a:rPr>
                          </m:ctrlPr>
                        </m:sSupPr>
                        <m:e>
                          <m:r>
                            <m:rPr>
                              <m:sty m:val="p"/>
                            </m:rPr>
                            <a:rPr lang="en-US" i="1" smtClean="0">
                              <a:solidFill>
                                <a:schemeClr val="tx2"/>
                              </a:solidFill>
                              <a:latin typeface="Cambria Math"/>
                            </a:rPr>
                            <m:t>e</m:t>
                          </m:r>
                        </m:e>
                        <m:sup>
                          <m:r>
                            <a:rPr lang="en-US" i="1" smtClean="0">
                              <a:solidFill>
                                <a:schemeClr val="tx2"/>
                              </a:solidFill>
                              <a:latin typeface="Cambria Math"/>
                            </a:rPr>
                            <m:t>−</m:t>
                          </m:r>
                          <m:r>
                            <a:rPr lang="en-US" i="1" smtClean="0">
                              <a:solidFill>
                                <a:schemeClr val="tx2"/>
                              </a:solidFill>
                              <a:latin typeface="Cambria Math"/>
                            </a:rPr>
                            <m:t>𝑛𝑥</m:t>
                          </m:r>
                        </m:sup>
                      </m:sSup>
                      <m:f>
                        <m:fPr>
                          <m:ctrlPr>
                            <a:rPr lang="en-US" i="1" smtClean="0">
                              <a:solidFill>
                                <a:schemeClr val="tx2"/>
                              </a:solidFill>
                              <a:latin typeface="Cambria Math" charset="0"/>
                            </a:rPr>
                          </m:ctrlPr>
                        </m:fPr>
                        <m:num>
                          <m:sSup>
                            <m:sSupPr>
                              <m:ctrlPr>
                                <a:rPr lang="en-US" i="1" smtClean="0">
                                  <a:solidFill>
                                    <a:schemeClr val="tx2"/>
                                  </a:solidFill>
                                  <a:latin typeface="Cambria Math" charset="0"/>
                                </a:rPr>
                              </m:ctrlPr>
                            </m:sSupPr>
                            <m:e>
                              <m:d>
                                <m:dPr>
                                  <m:ctrlPr>
                                    <a:rPr lang="en-US" i="1" smtClean="0">
                                      <a:solidFill>
                                        <a:schemeClr val="tx2"/>
                                      </a:solidFill>
                                      <a:latin typeface="Cambria Math" charset="0"/>
                                    </a:rPr>
                                  </m:ctrlPr>
                                </m:dPr>
                                <m:e>
                                  <m:r>
                                    <a:rPr lang="en-US" i="1" smtClean="0">
                                      <a:solidFill>
                                        <a:schemeClr val="tx2"/>
                                      </a:solidFill>
                                      <a:latin typeface="Cambria Math"/>
                                    </a:rPr>
                                    <m:t>𝑛𝑥</m:t>
                                  </m:r>
                                </m:e>
                              </m:d>
                            </m:e>
                            <m:sup>
                              <m:r>
                                <a:rPr lang="en-US" i="1" smtClean="0">
                                  <a:solidFill>
                                    <a:schemeClr val="tx2"/>
                                  </a:solidFill>
                                  <a:latin typeface="Cambria Math"/>
                                </a:rPr>
                                <m:t>𝑘</m:t>
                              </m:r>
                              <m:r>
                                <a:rPr lang="en-US" i="1" smtClean="0">
                                  <a:solidFill>
                                    <a:schemeClr val="tx2"/>
                                  </a:solidFill>
                                  <a:latin typeface="Cambria Math"/>
                                </a:rPr>
                                <m:t>−1</m:t>
                              </m:r>
                            </m:sup>
                          </m:sSup>
                        </m:num>
                        <m:den>
                          <m:d>
                            <m:dPr>
                              <m:ctrlPr>
                                <a:rPr lang="en-US" i="1" smtClean="0">
                                  <a:solidFill>
                                    <a:schemeClr val="tx2"/>
                                  </a:solidFill>
                                  <a:latin typeface="Cambria Math" charset="0"/>
                                </a:rPr>
                              </m:ctrlPr>
                            </m:dPr>
                            <m:e>
                              <m:r>
                                <a:rPr lang="en-US" i="1" smtClean="0">
                                  <a:solidFill>
                                    <a:schemeClr val="tx2"/>
                                  </a:solidFill>
                                  <a:latin typeface="Cambria Math"/>
                                </a:rPr>
                                <m:t>𝑘</m:t>
                              </m:r>
                              <m:r>
                                <a:rPr lang="en-US" i="1" smtClean="0">
                                  <a:solidFill>
                                    <a:schemeClr val="tx2"/>
                                  </a:solidFill>
                                  <a:latin typeface="Cambria Math"/>
                                </a:rPr>
                                <m:t>−1</m:t>
                              </m:r>
                            </m:e>
                          </m:d>
                          <m:r>
                            <a:rPr lang="en-US" i="1" smtClean="0">
                              <a:solidFill>
                                <a:schemeClr val="tx2"/>
                              </a:solidFill>
                              <a:latin typeface="Cambria Math"/>
                            </a:rPr>
                            <m:t>!</m:t>
                          </m:r>
                        </m:den>
                      </m:f>
                    </m:oMath>
                  </m:oMathPara>
                </a14:m>
                <a:endParaRPr lang="en-US"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1717675" y="2699987"/>
                <a:ext cx="8756650" cy="1955944"/>
              </a:xfrm>
              <a:prstGeom prst="rect">
                <a:avLst/>
              </a:prstGeom>
              <a:blipFill rotWithShape="0">
                <a:blip r:embed="rId7"/>
                <a:stretch>
                  <a:fillRect l="-1671" t="-4361"/>
                </a:stretch>
              </a:blipFill>
            </p:spPr>
            <p:txBody>
              <a:bodyPr/>
              <a:lstStyle/>
              <a:p>
                <a:r>
                  <a:rPr lang="en-US">
                    <a:noFill/>
                  </a:rPr>
                  <a:t> </a:t>
                </a:r>
              </a:p>
            </p:txBody>
          </p:sp>
        </mc:Fallback>
      </mc:AlternateContent>
    </p:spTree>
    <p:extLst>
      <p:ext uri="{BB962C8B-B14F-4D97-AF65-F5344CB8AC3E}">
        <p14:creationId xmlns:p14="http://schemas.microsoft.com/office/powerpoint/2010/main" val="96636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fontScale="90000"/>
              </a:bodyPr>
              <a:lstStyle/>
              <a:p>
                <a:r>
                  <a:rPr lang="en-US" dirty="0" smtClean="0"/>
                  <a:t>Unbiased </a:t>
                </a:r>
                <a:r>
                  <a:rPr lang="en-US" dirty="0"/>
                  <a:t>Cardinality estimator for </a:t>
                </a:r>
                <a14:m>
                  <m:oMath xmlns:m="http://schemas.openxmlformats.org/officeDocument/2006/math">
                    <m:r>
                      <a:rPr lang="en-US" i="1" dirty="0">
                        <a:latin typeface="Cambria Math" charset="0"/>
                      </a:rPr>
                      <m:t>𝑘</m:t>
                    </m:r>
                  </m:oMath>
                </a14:m>
                <a:r>
                  <a:rPr lang="en-US" dirty="0"/>
                  <a:t>-</a:t>
                </a:r>
                <a:r>
                  <a:rPr lang="en-US" dirty="0" smtClean="0"/>
                  <a:t>mins </a:t>
                </a:r>
                <a:r>
                  <a:rPr lang="en-US" dirty="0"/>
                  <a:t>Sketch</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31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0" y="2835832"/>
                <a:ext cx="8826500" cy="2574368"/>
              </a:xfrm>
            </p:spPr>
            <p:txBody>
              <a:bodyPr>
                <a:normAutofit/>
              </a:bodyPr>
              <a:lstStyle/>
              <a:p>
                <a:pPr marL="0" indent="0">
                  <a:buNone/>
                </a:pPr>
                <a:r>
                  <a:rPr lang="en-US" dirty="0" smtClean="0"/>
                  <a:t>The variance of the unbiased estimate is </a:t>
                </a:r>
              </a:p>
              <a:p>
                <a:pPr marL="0" indent="0">
                  <a:buNone/>
                </a:pPr>
                <a14:m>
                  <m:oMathPara xmlns:m="http://schemas.openxmlformats.org/officeDocument/2006/math">
                    <m:oMathParaPr>
                      <m:jc m:val="centerGroup"/>
                    </m:oMathParaPr>
                    <m:oMath xmlns:m="http://schemas.openxmlformats.org/officeDocument/2006/math">
                      <m:sSup>
                        <m:sSupPr>
                          <m:ctrlPr>
                            <a:rPr lang="en-US" b="0" i="1" smtClean="0">
                              <a:solidFill>
                                <a:schemeClr val="tx2"/>
                              </a:solidFill>
                              <a:latin typeface="Cambria Math" charset="0"/>
                            </a:rPr>
                          </m:ctrlPr>
                        </m:sSupPr>
                        <m:e>
                          <m:r>
                            <a:rPr lang="en-US" b="0" i="1" smtClean="0">
                              <a:solidFill>
                                <a:schemeClr val="tx2"/>
                              </a:solidFill>
                              <a:latin typeface="Cambria Math"/>
                            </a:rPr>
                            <m:t>𝜎</m:t>
                          </m:r>
                        </m:e>
                        <m:sup>
                          <m:r>
                            <a:rPr lang="en-US" b="0" i="1" smtClean="0">
                              <a:solidFill>
                                <a:schemeClr val="tx2"/>
                              </a:solidFill>
                              <a:latin typeface="Cambria Math"/>
                            </a:rPr>
                            <m:t>2</m:t>
                          </m:r>
                        </m:sup>
                      </m:sSup>
                      <m:r>
                        <a:rPr lang="en-US" b="0" i="1" smtClean="0">
                          <a:latin typeface="Cambria Math"/>
                        </a:rPr>
                        <m:t>=</m:t>
                      </m:r>
                      <m:nary>
                        <m:naryPr>
                          <m:ctrlPr>
                            <a:rPr lang="en-US" b="0" i="1" smtClean="0">
                              <a:latin typeface="Cambria Math" charset="0"/>
                            </a:rPr>
                          </m:ctrlPr>
                        </m:naryPr>
                        <m:sub>
                          <m:r>
                            <a:rPr lang="en-US" b="0" i="1" smtClean="0">
                              <a:latin typeface="Cambria Math"/>
                            </a:rPr>
                            <m:t>0</m:t>
                          </m:r>
                        </m:sub>
                        <m:sup>
                          <m:r>
                            <a:rPr lang="en-US" b="0" i="1" smtClean="0">
                              <a:latin typeface="Cambria Math"/>
                            </a:rPr>
                            <m:t>∞</m:t>
                          </m:r>
                        </m:sup>
                        <m:e>
                          <m:f>
                            <m:fPr>
                              <m:ctrlPr>
                                <a:rPr lang="en-US" b="0" i="1" smtClean="0">
                                  <a:latin typeface="Cambria Math" charset="0"/>
                                </a:rPr>
                              </m:ctrlPr>
                            </m:fPr>
                            <m:num>
                              <m:sSup>
                                <m:sSupPr>
                                  <m:ctrlPr>
                                    <a:rPr lang="en-US" b="0" i="1" smtClean="0">
                                      <a:latin typeface="Cambria Math" charset="0"/>
                                    </a:rPr>
                                  </m:ctrlPr>
                                </m:sSupPr>
                                <m:e>
                                  <m:d>
                                    <m:dPr>
                                      <m:ctrlPr>
                                        <a:rPr lang="en-US" b="0" i="1" smtClean="0">
                                          <a:latin typeface="Cambria Math" charset="0"/>
                                        </a:rPr>
                                      </m:ctrlPr>
                                    </m:dPr>
                                    <m:e>
                                      <m:r>
                                        <a:rPr lang="en-US" b="0" i="1" smtClean="0">
                                          <a:latin typeface="Cambria Math"/>
                                        </a:rPr>
                                        <m:t>𝑘</m:t>
                                      </m:r>
                                      <m:r>
                                        <a:rPr lang="en-US" b="0" i="1" smtClean="0">
                                          <a:latin typeface="Cambria Math"/>
                                        </a:rPr>
                                        <m:t>−1</m:t>
                                      </m:r>
                                    </m:e>
                                  </m:d>
                                </m:e>
                                <m:sup>
                                  <m:r>
                                    <a:rPr lang="en-US" b="0" i="1" smtClean="0">
                                      <a:latin typeface="Cambria Math"/>
                                    </a:rPr>
                                    <m:t>2</m:t>
                                  </m:r>
                                </m:sup>
                              </m:sSup>
                            </m:num>
                            <m:den>
                              <m:sSup>
                                <m:sSupPr>
                                  <m:ctrlPr>
                                    <a:rPr lang="en-US" b="0" i="1" smtClean="0">
                                      <a:latin typeface="Cambria Math" charset="0"/>
                                    </a:rPr>
                                  </m:ctrlPr>
                                </m:sSupPr>
                                <m:e>
                                  <m:r>
                                    <a:rPr lang="en-US" b="0" i="1" smtClean="0">
                                      <a:latin typeface="Cambria Math"/>
                                    </a:rPr>
                                    <m:t>𝑥</m:t>
                                  </m:r>
                                </m:e>
                                <m:sup>
                                  <m:r>
                                    <a:rPr lang="en-US" b="0" i="1" smtClean="0">
                                      <a:latin typeface="Cambria Math"/>
                                    </a:rPr>
                                    <m:t>2</m:t>
                                  </m:r>
                                </m:sup>
                              </m:sSup>
                            </m:den>
                          </m:f>
                          <m:sSub>
                            <m:sSubPr>
                              <m:ctrlPr>
                                <a:rPr lang="en-US" b="0" i="1" smtClean="0">
                                  <a:latin typeface="Cambria Math" charset="0"/>
                                </a:rPr>
                              </m:ctrlPr>
                            </m:sSubPr>
                            <m:e>
                              <m:r>
                                <a:rPr lang="en-US" b="0" i="1" smtClean="0">
                                  <a:latin typeface="Cambria Math"/>
                                </a:rPr>
                                <m:t>𝑓</m:t>
                              </m:r>
                            </m:e>
                            <m:sub>
                              <m:r>
                                <a:rPr lang="en-US" b="0" i="1" smtClean="0">
                                  <a:latin typeface="Cambria Math"/>
                                </a:rPr>
                                <m:t>𝑘</m:t>
                              </m:r>
                              <m:r>
                                <a:rPr lang="en-US" b="0" i="1" smtClean="0">
                                  <a:latin typeface="Cambria Math"/>
                                </a:rPr>
                                <m:t>,</m:t>
                              </m:r>
                              <m:r>
                                <a:rPr lang="en-US" b="0" i="1" smtClean="0">
                                  <a:latin typeface="Cambria Math"/>
                                </a:rPr>
                                <m:t>𝑛</m:t>
                              </m:r>
                            </m:sub>
                          </m:sSub>
                        </m:e>
                      </m:nary>
                      <m:d>
                        <m:dPr>
                          <m:ctrlPr>
                            <a:rPr lang="en-US" b="0" i="1" smtClean="0">
                              <a:latin typeface="Cambria Math" charset="0"/>
                            </a:rPr>
                          </m:ctrlPr>
                        </m:dPr>
                        <m:e>
                          <m:r>
                            <a:rPr lang="en-US" b="0" i="1" smtClean="0">
                              <a:latin typeface="Cambria Math"/>
                            </a:rPr>
                            <m:t>𝑥</m:t>
                          </m:r>
                        </m:e>
                      </m:d>
                      <m:r>
                        <a:rPr lang="en-US" b="0" i="1" smtClean="0">
                          <a:latin typeface="Cambria Math"/>
                        </a:rPr>
                        <m:t>𝑑𝑥</m:t>
                      </m:r>
                      <m:r>
                        <a:rPr lang="en-US" b="0" i="1" smtClean="0">
                          <a:latin typeface="Cambria Math"/>
                        </a:rPr>
                        <m:t>−</m:t>
                      </m:r>
                      <m:sSup>
                        <m:sSupPr>
                          <m:ctrlPr>
                            <a:rPr lang="en-US" b="0" i="1" smtClean="0">
                              <a:latin typeface="Cambria Math" charset="0"/>
                            </a:rPr>
                          </m:ctrlPr>
                        </m:sSupPr>
                        <m:e>
                          <m:r>
                            <a:rPr lang="en-US" b="0" i="1" smtClean="0">
                              <a:latin typeface="Cambria Math"/>
                            </a:rPr>
                            <m:t>𝑛</m:t>
                          </m:r>
                        </m:e>
                        <m:sup>
                          <m:r>
                            <a:rPr lang="en-US" b="0" i="1" smtClean="0">
                              <a:latin typeface="Cambria Math"/>
                            </a:rPr>
                            <m:t>2</m:t>
                          </m:r>
                        </m:sup>
                      </m:sSup>
                      <m:r>
                        <a:rPr lang="en-US" b="0" i="1" smtClean="0">
                          <a:latin typeface="Cambria Math"/>
                        </a:rPr>
                        <m:t>=</m:t>
                      </m:r>
                      <m:f>
                        <m:fPr>
                          <m:ctrlPr>
                            <a:rPr lang="en-US" b="0" i="1" smtClean="0">
                              <a:solidFill>
                                <a:schemeClr val="tx2"/>
                              </a:solidFill>
                              <a:latin typeface="Cambria Math" charset="0"/>
                            </a:rPr>
                          </m:ctrlPr>
                        </m:fPr>
                        <m:num>
                          <m:r>
                            <a:rPr lang="en-US" b="0" i="1" smtClean="0">
                              <a:solidFill>
                                <a:schemeClr val="tx2"/>
                              </a:solidFill>
                              <a:latin typeface="Cambria Math"/>
                            </a:rPr>
                            <m:t>1</m:t>
                          </m:r>
                        </m:num>
                        <m:den>
                          <m:r>
                            <a:rPr lang="en-US" b="0" i="1" smtClean="0">
                              <a:solidFill>
                                <a:schemeClr val="tx2"/>
                              </a:solidFill>
                              <a:latin typeface="Cambria Math"/>
                            </a:rPr>
                            <m:t>𝑘</m:t>
                          </m:r>
                          <m:r>
                            <a:rPr lang="en-US" b="0" i="1" smtClean="0">
                              <a:solidFill>
                                <a:schemeClr val="tx2"/>
                              </a:solidFill>
                              <a:latin typeface="Cambria Math"/>
                            </a:rPr>
                            <m:t>−2</m:t>
                          </m:r>
                        </m:den>
                      </m:f>
                      <m:sSup>
                        <m:sSupPr>
                          <m:ctrlPr>
                            <a:rPr lang="en-US" b="0" i="1" smtClean="0">
                              <a:solidFill>
                                <a:schemeClr val="tx2"/>
                              </a:solidFill>
                              <a:latin typeface="Cambria Math" charset="0"/>
                            </a:rPr>
                          </m:ctrlPr>
                        </m:sSupPr>
                        <m:e>
                          <m:r>
                            <a:rPr lang="en-US" b="0" i="1" smtClean="0">
                              <a:solidFill>
                                <a:schemeClr val="tx2"/>
                              </a:solidFill>
                              <a:latin typeface="Cambria Math"/>
                            </a:rPr>
                            <m:t>𝑛</m:t>
                          </m:r>
                        </m:e>
                        <m:sup>
                          <m:r>
                            <a:rPr lang="en-US" b="0" i="1" smtClean="0">
                              <a:solidFill>
                                <a:schemeClr val="tx2"/>
                              </a:solidFill>
                              <a:latin typeface="Cambria Math"/>
                            </a:rPr>
                            <m:t>2</m:t>
                          </m:r>
                        </m:sup>
                      </m:sSup>
                    </m:oMath>
                  </m:oMathPara>
                </a14:m>
                <a:endParaRPr lang="en-US" dirty="0" smtClean="0"/>
              </a:p>
              <a:p>
                <a:pPr marL="0" indent="0">
                  <a:buNone/>
                </a:pPr>
                <a:r>
                  <a:rPr lang="en-US" dirty="0" smtClean="0"/>
                  <a:t>The CV  is </a:t>
                </a:r>
                <a14:m>
                  <m:oMath xmlns:m="http://schemas.openxmlformats.org/officeDocument/2006/math">
                    <m:f>
                      <m:fPr>
                        <m:ctrlPr>
                          <a:rPr lang="en-US" b="0" i="1" smtClean="0">
                            <a:solidFill>
                              <a:schemeClr val="tx2"/>
                            </a:solidFill>
                            <a:latin typeface="Cambria Math" charset="0"/>
                          </a:rPr>
                        </m:ctrlPr>
                      </m:fPr>
                      <m:num>
                        <m:r>
                          <a:rPr lang="en-US" b="0" i="1" smtClean="0">
                            <a:solidFill>
                              <a:schemeClr val="tx2"/>
                            </a:solidFill>
                            <a:latin typeface="Cambria Math"/>
                          </a:rPr>
                          <m:t>𝜎</m:t>
                        </m:r>
                      </m:num>
                      <m:den>
                        <m:r>
                          <a:rPr lang="en-US" b="0" i="1" smtClean="0">
                            <a:solidFill>
                              <a:schemeClr val="tx2"/>
                            </a:solidFill>
                            <a:latin typeface="Cambria Math"/>
                          </a:rPr>
                          <m:t>𝜇</m:t>
                        </m:r>
                      </m:den>
                    </m:f>
                    <m:r>
                      <a:rPr lang="en-US" b="0" i="0" smtClean="0">
                        <a:solidFill>
                          <a:schemeClr val="tx2"/>
                        </a:solidFill>
                        <a:latin typeface="Cambria Math"/>
                      </a:rPr>
                      <m:t>=</m:t>
                    </m:r>
                    <m:f>
                      <m:fPr>
                        <m:ctrlPr>
                          <a:rPr lang="en-US" b="0" i="1" smtClean="0">
                            <a:solidFill>
                              <a:schemeClr val="tx2"/>
                            </a:solidFill>
                            <a:latin typeface="Cambria Math" charset="0"/>
                          </a:rPr>
                        </m:ctrlPr>
                      </m:fPr>
                      <m:num>
                        <m:r>
                          <a:rPr lang="en-US" b="0" i="0" smtClean="0">
                            <a:solidFill>
                              <a:schemeClr val="tx2"/>
                            </a:solidFill>
                            <a:latin typeface="Cambria Math"/>
                          </a:rPr>
                          <m:t>1</m:t>
                        </m:r>
                      </m:num>
                      <m:den>
                        <m:rad>
                          <m:radPr>
                            <m:degHide m:val="on"/>
                            <m:ctrlPr>
                              <a:rPr lang="en-US" b="0" i="1" smtClean="0">
                                <a:solidFill>
                                  <a:schemeClr val="tx2"/>
                                </a:solidFill>
                                <a:latin typeface="Cambria Math" charset="0"/>
                              </a:rPr>
                            </m:ctrlPr>
                          </m:radPr>
                          <m:deg/>
                          <m:e>
                            <m:r>
                              <a:rPr lang="en-US" b="0" i="1" smtClean="0">
                                <a:solidFill>
                                  <a:schemeClr val="tx2"/>
                                </a:solidFill>
                                <a:latin typeface="Cambria Math"/>
                              </a:rPr>
                              <m:t>𝑘</m:t>
                            </m:r>
                            <m:r>
                              <a:rPr lang="en-US" b="0" i="1" smtClean="0">
                                <a:solidFill>
                                  <a:schemeClr val="tx2"/>
                                </a:solidFill>
                                <a:latin typeface="Cambria Math"/>
                              </a:rPr>
                              <m:t>−2</m:t>
                            </m:r>
                          </m:e>
                        </m:rad>
                      </m:den>
                    </m:f>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0" y="2835832"/>
                <a:ext cx="8826500" cy="2574368"/>
              </a:xfrm>
              <a:blipFill rotWithShape="0">
                <a:blip r:embed="rId3"/>
                <a:stretch>
                  <a:fillRect l="-1727" t="-3073" b="-14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2209800" y="1498600"/>
                <a:ext cx="7696200" cy="1139826"/>
              </a:xfrm>
              <a:prstGeom prst="rect">
                <a:avLst/>
              </a:prstGeom>
              <a:solidFill>
                <a:schemeClr val="accent1">
                  <a:alpha val="18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Unbiased Estimator  </a:t>
                </a:r>
                <a14:m>
                  <m:oMath xmlns:m="http://schemas.openxmlformats.org/officeDocument/2006/math">
                    <m:acc>
                      <m:accPr>
                        <m:chr m:val="̂"/>
                        <m:ctrlPr>
                          <a:rPr lang="en-US" i="1" dirty="0">
                            <a:latin typeface="Cambria Math" charset="0"/>
                          </a:rPr>
                        </m:ctrlPr>
                      </m:accPr>
                      <m:e>
                        <m:r>
                          <a:rPr lang="en-US" i="1" dirty="0">
                            <a:latin typeface="Cambria Math"/>
                          </a:rPr>
                          <m:t>𝑛</m:t>
                        </m:r>
                      </m:e>
                    </m:acc>
                    <m:r>
                      <a:rPr lang="en-US" i="1" dirty="0">
                        <a:latin typeface="Cambria Math"/>
                      </a:rPr>
                      <m:t>=</m:t>
                    </m:r>
                    <m:f>
                      <m:fPr>
                        <m:ctrlPr>
                          <a:rPr lang="en-US" i="1" dirty="0">
                            <a:latin typeface="Cambria Math" charset="0"/>
                          </a:rPr>
                        </m:ctrlPr>
                      </m:fPr>
                      <m:num>
                        <m:r>
                          <a:rPr lang="en-US" i="1" dirty="0">
                            <a:latin typeface="Cambria Math"/>
                          </a:rPr>
                          <m:t>𝑘</m:t>
                        </m:r>
                        <m:r>
                          <a:rPr lang="en-US" i="1" dirty="0">
                            <a:latin typeface="Cambria Math"/>
                          </a:rPr>
                          <m:t>−1</m:t>
                        </m:r>
                      </m:num>
                      <m:den>
                        <m:nary>
                          <m:naryPr>
                            <m:chr m:val="∑"/>
                            <m:ctrlPr>
                              <a:rPr lang="en-US" i="1" dirty="0">
                                <a:latin typeface="Cambria Math" charset="0"/>
                              </a:rPr>
                            </m:ctrlPr>
                          </m:naryPr>
                          <m:sub>
                            <m:r>
                              <a:rPr lang="en-US" i="1" dirty="0">
                                <a:latin typeface="Cambria Math"/>
                              </a:rPr>
                              <m:t>𝑖</m:t>
                            </m:r>
                            <m:r>
                              <a:rPr lang="en-US" i="1" dirty="0">
                                <a:latin typeface="Cambria Math"/>
                              </a:rPr>
                              <m:t>=1</m:t>
                            </m:r>
                          </m:sub>
                          <m:sup>
                            <m:r>
                              <a:rPr lang="en-US" i="1" dirty="0">
                                <a:latin typeface="Cambria Math"/>
                              </a:rPr>
                              <m:t>𝑘</m:t>
                            </m:r>
                          </m:sup>
                          <m:e>
                            <m:sSub>
                              <m:sSubPr>
                                <m:ctrlPr>
                                  <a:rPr lang="en-US" i="1" dirty="0">
                                    <a:latin typeface="Cambria Math" charset="0"/>
                                  </a:rPr>
                                </m:ctrlPr>
                              </m:sSubPr>
                              <m:e>
                                <m:r>
                                  <a:rPr lang="en-US" b="0" i="1" dirty="0" smtClean="0">
                                    <a:latin typeface="Cambria Math" charset="0"/>
                                  </a:rPr>
                                  <m:t>𝑠</m:t>
                                </m:r>
                              </m:e>
                              <m:sub>
                                <m:r>
                                  <a:rPr lang="en-US" i="1" dirty="0">
                                    <a:latin typeface="Cambria Math"/>
                                  </a:rPr>
                                  <m:t>𝑖</m:t>
                                </m:r>
                              </m:sub>
                            </m:sSub>
                          </m:e>
                        </m:nary>
                      </m:den>
                    </m:f>
                  </m:oMath>
                </a14:m>
                <a:r>
                  <a:rPr lang="en-US" dirty="0"/>
                  <a:t>  (for </a:t>
                </a:r>
                <a14:m>
                  <m:oMath xmlns:m="http://schemas.openxmlformats.org/officeDocument/2006/math">
                    <m:r>
                      <a:rPr lang="en-US" i="1" dirty="0">
                        <a:latin typeface="Cambria Math"/>
                      </a:rPr>
                      <m:t>𝑘</m:t>
                    </m:r>
                    <m:r>
                      <a:rPr lang="en-US" i="1" dirty="0">
                        <a:latin typeface="Cambria Math"/>
                      </a:rPr>
                      <m:t>&gt;1</m:t>
                    </m:r>
                  </m:oMath>
                </a14:m>
                <a:r>
                  <a:rPr lang="en-US" dirty="0"/>
                  <a:t>)</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2209800" y="1498600"/>
                <a:ext cx="7696200" cy="1139826"/>
              </a:xfrm>
              <a:prstGeom prst="rect">
                <a:avLst/>
              </a:prstGeom>
              <a:blipFill rotWithShape="0">
                <a:blip r:embed="rId4"/>
                <a:stretch>
                  <a:fillRect l="-1978"/>
                </a:stretch>
              </a:blipFill>
              <a:ln>
                <a:solidFill>
                  <a:schemeClr val="tx2"/>
                </a:solidFill>
              </a:ln>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35</a:t>
            </a:fld>
            <a:endParaRPr lang="en-US"/>
          </a:p>
        </p:txBody>
      </p:sp>
      <p:sp>
        <p:nvSpPr>
          <p:cNvPr id="7" name="Rectangle 6"/>
          <p:cNvSpPr/>
          <p:nvPr/>
        </p:nvSpPr>
        <p:spPr>
          <a:xfrm>
            <a:off x="2421063" y="5621665"/>
            <a:ext cx="7032374" cy="523220"/>
          </a:xfrm>
          <a:prstGeom prst="rect">
            <a:avLst/>
          </a:prstGeom>
        </p:spPr>
        <p:txBody>
          <a:bodyPr wrap="none">
            <a:spAutoFit/>
          </a:bodyPr>
          <a:lstStyle/>
          <a:p>
            <a:r>
              <a:rPr lang="en-US" sz="2800" b="1" dirty="0">
                <a:solidFill>
                  <a:srgbClr val="FF0000"/>
                </a:solidFill>
              </a:rPr>
              <a:t>Is this the best we can do?  How do we know?</a:t>
            </a:r>
          </a:p>
        </p:txBody>
      </p:sp>
    </p:spTree>
    <p:extLst>
      <p:ext uri="{BB962C8B-B14F-4D97-AF65-F5344CB8AC3E}">
        <p14:creationId xmlns:p14="http://schemas.microsoft.com/office/powerpoint/2010/main" val="33484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239982" y="2010961"/>
                <a:ext cx="8940800" cy="2672938"/>
              </a:xfrm>
            </p:spPr>
            <p:txBody>
              <a:bodyPr>
                <a:normAutofit/>
              </a:bodyPr>
              <a:lstStyle/>
              <a:p>
                <a:pPr marL="0" indent="0">
                  <a:buNone/>
                </a:pPr>
                <a:r>
                  <a:rPr lang="en-US" sz="2800" dirty="0" smtClean="0"/>
                  <a:t>But</a:t>
                </a:r>
                <a:r>
                  <a:rPr lang="mr-IN" sz="2800" dirty="0" smtClean="0"/>
                  <a:t>…</a:t>
                </a:r>
                <a:r>
                  <a:rPr lang="en-US" sz="2800" dirty="0" smtClean="0"/>
                  <a:t> We can think of multiple reasonable estimators from our </a:t>
                </a:r>
                <a14:m>
                  <m:oMath xmlns:m="http://schemas.openxmlformats.org/officeDocument/2006/math">
                    <m:r>
                      <a:rPr lang="en-US" sz="2800" i="1">
                        <a:solidFill>
                          <a:schemeClr val="tx2"/>
                        </a:solidFill>
                        <a:latin typeface="Cambria Math"/>
                      </a:rPr>
                      <m:t>𝑘</m:t>
                    </m:r>
                  </m:oMath>
                </a14:m>
                <a:r>
                  <a:rPr lang="en-US" sz="2800" dirty="0" smtClean="0"/>
                  <a:t> samples </a:t>
                </a:r>
                <a14:m>
                  <m:oMath xmlns:m="http://schemas.openxmlformats.org/officeDocument/2006/math">
                    <m:sSub>
                      <m:sSubPr>
                        <m:ctrlPr>
                          <a:rPr lang="en-US" sz="2800" i="1">
                            <a:solidFill>
                              <a:schemeClr val="tx2"/>
                            </a:solidFill>
                            <a:latin typeface="Cambria Math" charset="0"/>
                          </a:rPr>
                        </m:ctrlPr>
                      </m:sSubPr>
                      <m:e>
                        <m:r>
                          <a:rPr lang="en-US" sz="2800" i="1">
                            <a:solidFill>
                              <a:schemeClr val="tx2"/>
                            </a:solidFill>
                            <a:latin typeface="Cambria Math" charset="0"/>
                          </a:rPr>
                          <m:t>𝑠</m:t>
                        </m:r>
                      </m:e>
                      <m:sub>
                        <m:r>
                          <a:rPr lang="en-US" sz="2800" b="0" i="1" smtClean="0">
                            <a:solidFill>
                              <a:schemeClr val="tx2"/>
                            </a:solidFill>
                            <a:latin typeface="Cambria Math" charset="0"/>
                          </a:rPr>
                          <m:t>1</m:t>
                        </m:r>
                      </m:sub>
                    </m:sSub>
                    <m:r>
                      <a:rPr lang="en-US" sz="2800" b="0" i="1" smtClean="0">
                        <a:solidFill>
                          <a:schemeClr val="tx2"/>
                        </a:solidFill>
                        <a:latin typeface="Cambria Math" charset="0"/>
                      </a:rPr>
                      <m:t>,</m:t>
                    </m:r>
                    <m:sSub>
                      <m:sSubPr>
                        <m:ctrlPr>
                          <a:rPr lang="en-US" sz="2800" b="0" i="1" smtClean="0">
                            <a:solidFill>
                              <a:schemeClr val="tx2"/>
                            </a:solidFill>
                            <a:latin typeface="Cambria Math" charset="0"/>
                          </a:rPr>
                        </m:ctrlPr>
                      </m:sSubPr>
                      <m:e>
                        <m:r>
                          <a:rPr lang="en-US" sz="2800" b="0" i="1" smtClean="0">
                            <a:solidFill>
                              <a:schemeClr val="tx2"/>
                            </a:solidFill>
                            <a:latin typeface="Cambria Math" charset="0"/>
                          </a:rPr>
                          <m:t>𝑠</m:t>
                        </m:r>
                      </m:e>
                      <m:sub>
                        <m:r>
                          <a:rPr lang="en-US" sz="2800" b="0" i="1" smtClean="0">
                            <a:solidFill>
                              <a:schemeClr val="tx2"/>
                            </a:solidFill>
                            <a:latin typeface="Cambria Math" charset="0"/>
                          </a:rPr>
                          <m:t>2</m:t>
                        </m:r>
                      </m:sub>
                    </m:sSub>
                    <m:r>
                      <a:rPr lang="en-US" sz="2800" b="0" i="1" smtClean="0">
                        <a:solidFill>
                          <a:schemeClr val="tx2"/>
                        </a:solidFill>
                        <a:latin typeface="Cambria Math" charset="0"/>
                      </a:rPr>
                      <m:t>,…,</m:t>
                    </m:r>
                    <m:sSub>
                      <m:sSubPr>
                        <m:ctrlPr>
                          <a:rPr lang="en-US" sz="2800" b="0" i="1" smtClean="0">
                            <a:solidFill>
                              <a:schemeClr val="tx2"/>
                            </a:solidFill>
                            <a:latin typeface="Cambria Math" charset="0"/>
                          </a:rPr>
                        </m:ctrlPr>
                      </m:sSubPr>
                      <m:e>
                        <m:r>
                          <a:rPr lang="en-US" sz="2800" b="0" i="1" smtClean="0">
                            <a:solidFill>
                              <a:schemeClr val="tx2"/>
                            </a:solidFill>
                            <a:latin typeface="Cambria Math" charset="0"/>
                          </a:rPr>
                          <m:t>𝑠</m:t>
                        </m:r>
                      </m:e>
                      <m:sub>
                        <m:r>
                          <a:rPr lang="en-US" sz="2800" b="0" i="1" smtClean="0">
                            <a:solidFill>
                              <a:schemeClr val="tx2"/>
                            </a:solidFill>
                            <a:latin typeface="Cambria Math" charset="0"/>
                          </a:rPr>
                          <m:t>𝑘</m:t>
                        </m:r>
                      </m:sub>
                    </m:sSub>
                  </m:oMath>
                </a14:m>
                <a:r>
                  <a:rPr lang="en-US" sz="2800" dirty="0" smtClean="0"/>
                  <a:t>:</a:t>
                </a:r>
              </a:p>
              <a:p>
                <a:r>
                  <a:rPr lang="en-US" sz="2800" dirty="0" smtClean="0"/>
                  <a:t>average (sum)</a:t>
                </a:r>
              </a:p>
              <a:p>
                <a:r>
                  <a:rPr lang="en-US" sz="2800" dirty="0"/>
                  <a:t>m</a:t>
                </a:r>
                <a:r>
                  <a:rPr lang="en-US" sz="2800" dirty="0" smtClean="0"/>
                  <a:t>edian</a:t>
                </a:r>
              </a:p>
              <a:p>
                <a:r>
                  <a:rPr lang="en-US" sz="2800" dirty="0" smtClean="0"/>
                  <a:t>remove outliers and average remaining,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239982" y="2010961"/>
                <a:ext cx="8940800" cy="2672938"/>
              </a:xfrm>
              <a:blipFill rotWithShape="0">
                <a:blip r:embed="rId3"/>
                <a:stretch>
                  <a:fillRect l="-1363" t="-22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1239982" y="302767"/>
                <a:ext cx="9677400" cy="916433"/>
              </a:xfrm>
              <a:prstGeom prst="rect">
                <a:avLst/>
              </a:prstGeom>
              <a:solidFill>
                <a:schemeClr val="accent1">
                  <a:alpha val="18000"/>
                </a:schemeClr>
              </a:solidFill>
              <a:ln>
                <a:solidFill>
                  <a:schemeClr val="tx2"/>
                </a:solidFill>
              </a:ln>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mtClean="0"/>
                  <a:t>Our parameter estimation problem:</a:t>
                </a:r>
              </a:p>
              <a:p>
                <a:pPr marL="0" indent="0">
                  <a:buNone/>
                </a:pPr>
                <a:r>
                  <a:rPr lang="en-US" dirty="0" smtClean="0"/>
                  <a:t>Given </a:t>
                </a:r>
                <a14:m>
                  <m:oMath xmlns:m="http://schemas.openxmlformats.org/officeDocument/2006/math">
                    <m:r>
                      <a:rPr lang="en-US" i="1">
                        <a:solidFill>
                          <a:schemeClr val="tx2"/>
                        </a:solidFill>
                        <a:latin typeface="Cambria Math"/>
                      </a:rPr>
                      <m:t>𝑘</m:t>
                    </m:r>
                  </m:oMath>
                </a14:m>
                <a:r>
                  <a:rPr lang="en-US" dirty="0"/>
                  <a:t> independent samples from </a:t>
                </a:r>
                <a14:m>
                  <m:oMath xmlns:m="http://schemas.openxmlformats.org/officeDocument/2006/math">
                    <m:r>
                      <m:rPr>
                        <m:sty m:val="p"/>
                      </m:rPr>
                      <a:rPr lang="en-US" i="1">
                        <a:solidFill>
                          <a:schemeClr val="tx2"/>
                        </a:solidFill>
                        <a:latin typeface="Cambria Math"/>
                      </a:rPr>
                      <m:t>Exp</m:t>
                    </m:r>
                    <m:r>
                      <a:rPr lang="en-US" b="0" i="1" smtClean="0">
                        <a:solidFill>
                          <a:schemeClr val="tx2"/>
                        </a:solidFill>
                        <a:latin typeface="Cambria Math" charset="0"/>
                      </a:rPr>
                      <m:t>[</m:t>
                    </m:r>
                    <m:r>
                      <a:rPr lang="en-US" i="1">
                        <a:solidFill>
                          <a:schemeClr val="tx2"/>
                        </a:solidFill>
                        <a:latin typeface="Cambria Math"/>
                      </a:rPr>
                      <m:t>𝑛</m:t>
                    </m:r>
                    <m:r>
                      <a:rPr lang="en-US" b="0" i="1" smtClean="0">
                        <a:solidFill>
                          <a:schemeClr val="tx2"/>
                        </a:solidFill>
                        <a:latin typeface="Cambria Math" charset="0"/>
                      </a:rPr>
                      <m:t>]</m:t>
                    </m:r>
                  </m:oMath>
                </a14:m>
                <a:r>
                  <a:rPr lang="en-US" dirty="0">
                    <a:solidFill>
                      <a:schemeClr val="tx2"/>
                    </a:solidFill>
                  </a:rPr>
                  <a:t> </a:t>
                </a:r>
                <a:r>
                  <a:rPr lang="en-US" dirty="0"/>
                  <a:t>, estimate </a:t>
                </a:r>
                <a14:m>
                  <m:oMath xmlns:m="http://schemas.openxmlformats.org/officeDocument/2006/math">
                    <m:r>
                      <a:rPr lang="en-US" i="1">
                        <a:solidFill>
                          <a:schemeClr val="tx2"/>
                        </a:solidFill>
                        <a:latin typeface="Cambria Math"/>
                      </a:rPr>
                      <m:t>𝑛</m:t>
                    </m:r>
                  </m:oMath>
                </a14:m>
                <a:endParaRPr lang="en-US" dirty="0">
                  <a:solidFill>
                    <a:schemeClr val="tx2"/>
                  </a:solidFill>
                </a:endParaRP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239982" y="302767"/>
                <a:ext cx="9677400" cy="916433"/>
              </a:xfrm>
              <a:prstGeom prst="rect">
                <a:avLst/>
              </a:prstGeom>
              <a:blipFill rotWithShape="0">
                <a:blip r:embed="rId4"/>
                <a:stretch>
                  <a:fillRect l="-1384" t="-16447" b="-21053"/>
                </a:stretch>
              </a:blipFill>
              <a:ln>
                <a:solidFill>
                  <a:schemeClr val="tx2"/>
                </a:solidFill>
              </a:ln>
            </p:spPr>
            <p:txBody>
              <a:bodyPr/>
              <a:lstStyle/>
              <a:p>
                <a:r>
                  <a:rPr lang="en-US">
                    <a:noFill/>
                  </a:rPr>
                  <a:t> </a:t>
                </a:r>
              </a:p>
            </p:txBody>
          </p:sp>
        </mc:Fallback>
      </mc:AlternateContent>
      <p:sp>
        <p:nvSpPr>
          <p:cNvPr id="5" name="TextBox 4"/>
          <p:cNvSpPr txBox="1"/>
          <p:nvPr/>
        </p:nvSpPr>
        <p:spPr>
          <a:xfrm>
            <a:off x="1397000" y="4514080"/>
            <a:ext cx="8763000" cy="1569660"/>
          </a:xfrm>
          <a:prstGeom prst="rect">
            <a:avLst/>
          </a:prstGeom>
          <a:noFill/>
        </p:spPr>
        <p:txBody>
          <a:bodyPr wrap="square" rtlCol="0">
            <a:spAutoFit/>
          </a:bodyPr>
          <a:lstStyle/>
          <a:p>
            <a:r>
              <a:rPr lang="en-US" sz="3200" dirty="0" smtClean="0">
                <a:solidFill>
                  <a:srgbClr val="FF0000"/>
                </a:solidFill>
              </a:rPr>
              <a:t>How can we tell that we found the </a:t>
            </a:r>
            <a:r>
              <a:rPr lang="en-US" sz="3200" b="1" dirty="0" smtClean="0">
                <a:solidFill>
                  <a:srgbClr val="FF0000"/>
                </a:solidFill>
              </a:rPr>
              <a:t>best</a:t>
            </a:r>
            <a:r>
              <a:rPr lang="en-US" sz="3200" dirty="0" smtClean="0">
                <a:solidFill>
                  <a:srgbClr val="FF0000"/>
                </a:solidFill>
              </a:rPr>
              <a:t> estimator? (get the </a:t>
            </a:r>
            <a:r>
              <a:rPr lang="en-US" sz="3200" dirty="0">
                <a:solidFill>
                  <a:srgbClr val="FF0000"/>
                </a:solidFill>
              </a:rPr>
              <a:t>most value </a:t>
            </a:r>
            <a:r>
              <a:rPr lang="en-US" sz="3200" dirty="0" smtClean="0">
                <a:solidFill>
                  <a:srgbClr val="FF0000"/>
                </a:solidFill>
              </a:rPr>
              <a:t>(minimum MSE) </a:t>
            </a:r>
            <a:r>
              <a:rPr lang="en-US" sz="3200" dirty="0">
                <a:solidFill>
                  <a:srgbClr val="FF0000"/>
                </a:solidFill>
              </a:rPr>
              <a:t>from the information we have (the sketch</a:t>
            </a:r>
            <a:r>
              <a:rPr lang="en-US" sz="3200" dirty="0" smtClean="0">
                <a:solidFill>
                  <a:srgbClr val="FF0000"/>
                </a:solidFill>
              </a:rPr>
              <a:t>)).  </a:t>
            </a:r>
            <a:endParaRPr lang="en-US" sz="3200" dirty="0">
              <a:solidFill>
                <a:srgbClr val="FF0000"/>
              </a:solidFill>
            </a:endParaRPr>
          </a:p>
        </p:txBody>
      </p:sp>
      <p:sp>
        <p:nvSpPr>
          <p:cNvPr id="2" name="Footer Placeholder 1"/>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36</a:t>
            </a:fld>
            <a:endParaRPr lang="en-US"/>
          </a:p>
        </p:txBody>
      </p:sp>
      <mc:AlternateContent xmlns:mc="http://schemas.openxmlformats.org/markup-compatibility/2006" xmlns:a14="http://schemas.microsoft.com/office/drawing/2010/main">
        <mc:Choice Requires="a14">
          <p:sp>
            <p:nvSpPr>
              <p:cNvPr id="7" name="Rectangle 6"/>
              <p:cNvSpPr/>
              <p:nvPr/>
            </p:nvSpPr>
            <p:spPr>
              <a:xfrm>
                <a:off x="1365332" y="1384248"/>
                <a:ext cx="9812238" cy="461665"/>
              </a:xfrm>
              <a:prstGeom prst="rect">
                <a:avLst/>
              </a:prstGeom>
            </p:spPr>
            <p:txBody>
              <a:bodyPr wrap="none">
                <a:spAutoFit/>
              </a:bodyPr>
              <a:lstStyle/>
              <a:p>
                <a:r>
                  <a:rPr lang="en-US" sz="2400" dirty="0" smtClean="0"/>
                  <a:t>Our MLE and our unbiased estimator use the sum </a:t>
                </a:r>
                <a:r>
                  <a:rPr lang="en-US" sz="2400" smtClean="0"/>
                  <a:t>of the samples </a:t>
                </a:r>
                <a14:m>
                  <m:oMath xmlns:m="http://schemas.openxmlformats.org/officeDocument/2006/math">
                    <m:sSub>
                      <m:sSubPr>
                        <m:ctrlPr>
                          <a:rPr lang="en-US" sz="2400" i="1">
                            <a:solidFill>
                              <a:schemeClr val="tx2"/>
                            </a:solidFill>
                            <a:latin typeface="Cambria Math" charset="0"/>
                          </a:rPr>
                        </m:ctrlPr>
                      </m:sSubPr>
                      <m:e>
                        <m:r>
                          <a:rPr lang="en-US" sz="2400" i="1">
                            <a:solidFill>
                              <a:schemeClr val="tx2"/>
                            </a:solidFill>
                            <a:latin typeface="Cambria Math" charset="0"/>
                          </a:rPr>
                          <m:t>𝑠</m:t>
                        </m:r>
                      </m:e>
                      <m:sub>
                        <m:r>
                          <a:rPr lang="en-US" sz="2400" i="1">
                            <a:solidFill>
                              <a:schemeClr val="tx2"/>
                            </a:solidFill>
                            <a:latin typeface="Cambria Math" charset="0"/>
                          </a:rPr>
                          <m:t>1</m:t>
                        </m:r>
                      </m:sub>
                    </m:sSub>
                    <m:r>
                      <a:rPr lang="en-US" sz="2400" i="1">
                        <a:solidFill>
                          <a:schemeClr val="tx2"/>
                        </a:solidFill>
                        <a:latin typeface="Cambria Math" charset="0"/>
                      </a:rPr>
                      <m:t>,</m:t>
                    </m:r>
                    <m:sSub>
                      <m:sSubPr>
                        <m:ctrlPr>
                          <a:rPr lang="en-US" sz="2400" i="1">
                            <a:solidFill>
                              <a:schemeClr val="tx2"/>
                            </a:solidFill>
                            <a:latin typeface="Cambria Math" charset="0"/>
                          </a:rPr>
                        </m:ctrlPr>
                      </m:sSubPr>
                      <m:e>
                        <m:r>
                          <a:rPr lang="en-US" sz="2400" i="1">
                            <a:solidFill>
                              <a:schemeClr val="tx2"/>
                            </a:solidFill>
                            <a:latin typeface="Cambria Math" charset="0"/>
                          </a:rPr>
                          <m:t>𝑠</m:t>
                        </m:r>
                      </m:e>
                      <m:sub>
                        <m:r>
                          <a:rPr lang="en-US" sz="2400" i="1">
                            <a:solidFill>
                              <a:schemeClr val="tx2"/>
                            </a:solidFill>
                            <a:latin typeface="Cambria Math" charset="0"/>
                          </a:rPr>
                          <m:t>2</m:t>
                        </m:r>
                      </m:sub>
                    </m:sSub>
                    <m:r>
                      <a:rPr lang="en-US" sz="2400" i="1">
                        <a:solidFill>
                          <a:schemeClr val="tx2"/>
                        </a:solidFill>
                        <a:latin typeface="Cambria Math" charset="0"/>
                      </a:rPr>
                      <m:t>,…,</m:t>
                    </m:r>
                    <m:sSub>
                      <m:sSubPr>
                        <m:ctrlPr>
                          <a:rPr lang="en-US" sz="2400" i="1">
                            <a:solidFill>
                              <a:schemeClr val="tx2"/>
                            </a:solidFill>
                            <a:latin typeface="Cambria Math" charset="0"/>
                          </a:rPr>
                        </m:ctrlPr>
                      </m:sSubPr>
                      <m:e>
                        <m:r>
                          <a:rPr lang="en-US" sz="2400" i="1">
                            <a:solidFill>
                              <a:schemeClr val="tx2"/>
                            </a:solidFill>
                            <a:latin typeface="Cambria Math" charset="0"/>
                          </a:rPr>
                          <m:t>𝑠</m:t>
                        </m:r>
                      </m:e>
                      <m:sub>
                        <m:r>
                          <a:rPr lang="en-US" sz="2400" i="1">
                            <a:solidFill>
                              <a:schemeClr val="tx2"/>
                            </a:solidFill>
                            <a:latin typeface="Cambria Math" charset="0"/>
                          </a:rPr>
                          <m:t>𝑘</m:t>
                        </m:r>
                      </m:sub>
                    </m:sSub>
                  </m:oMath>
                </a14:m>
                <a:endParaRPr lang="en-US" sz="2400" dirty="0"/>
              </a:p>
            </p:txBody>
          </p:sp>
        </mc:Choice>
        <mc:Fallback xmlns="">
          <p:sp>
            <p:nvSpPr>
              <p:cNvPr id="7" name="Rectangle 6"/>
              <p:cNvSpPr>
                <a:spLocks noRot="1" noChangeAspect="1" noMove="1" noResize="1" noEditPoints="1" noAdjustHandles="1" noChangeArrowheads="1" noChangeShapeType="1" noTextEdit="1"/>
              </p:cNvSpPr>
              <p:nvPr/>
            </p:nvSpPr>
            <p:spPr>
              <a:xfrm>
                <a:off x="1365332" y="1384248"/>
                <a:ext cx="9812238" cy="461665"/>
              </a:xfrm>
              <a:prstGeom prst="rect">
                <a:avLst/>
              </a:prstGeom>
              <a:blipFill rotWithShape="0">
                <a:blip r:embed="rId5"/>
                <a:stretch>
                  <a:fillRect l="-994" t="-10526" b="-28947"/>
                </a:stretch>
              </a:blipFill>
            </p:spPr>
            <p:txBody>
              <a:bodyPr/>
              <a:lstStyle/>
              <a:p>
                <a:r>
                  <a:rPr lang="en-US">
                    <a:noFill/>
                  </a:rPr>
                  <a:t> </a:t>
                </a:r>
              </a:p>
            </p:txBody>
          </p:sp>
        </mc:Fallback>
      </mc:AlternateContent>
    </p:spTree>
    <p:extLst>
      <p:ext uri="{BB962C8B-B14F-4D97-AF65-F5344CB8AC3E}">
        <p14:creationId xmlns:p14="http://schemas.microsoft.com/office/powerpoint/2010/main" val="2055610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p:sp>
        <p:nvSpPr>
          <p:cNvPr id="2" name="Title 1"/>
          <p:cNvSpPr>
            <a:spLocks noGrp="1"/>
          </p:cNvSpPr>
          <p:nvPr>
            <p:ph type="title"/>
          </p:nvPr>
        </p:nvSpPr>
        <p:spPr/>
        <p:txBody>
          <a:bodyPr/>
          <a:lstStyle/>
          <a:p>
            <a:r>
              <a:rPr lang="en-US" dirty="0" err="1" smtClean="0"/>
              <a:t>Cramér-Rao</a:t>
            </a:r>
            <a:r>
              <a:rPr lang="en-US" dirty="0" smtClean="0"/>
              <a:t> lower bound (CRLB)</a:t>
            </a:r>
            <a:endParaRPr lang="en-US" dirty="0"/>
          </a:p>
        </p:txBody>
      </p:sp>
      <p:sp>
        <p:nvSpPr>
          <p:cNvPr id="5" name="TextBox 4"/>
          <p:cNvSpPr txBox="1"/>
          <p:nvPr/>
        </p:nvSpPr>
        <p:spPr>
          <a:xfrm>
            <a:off x="1828800" y="2312135"/>
            <a:ext cx="8686800" cy="1200329"/>
          </a:xfrm>
          <a:prstGeom prst="rect">
            <a:avLst/>
          </a:prstGeom>
          <a:noFill/>
        </p:spPr>
        <p:txBody>
          <a:bodyPr wrap="square" rtlCol="0">
            <a:spAutoFit/>
          </a:bodyPr>
          <a:lstStyle/>
          <a:p>
            <a:r>
              <a:rPr lang="en-US" sz="3600" b="1" dirty="0">
                <a:solidFill>
                  <a:srgbClr val="C00000"/>
                </a:solidFill>
              </a:rPr>
              <a:t>Are we using the information in the sketch in the best possible way ?</a:t>
            </a:r>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37</a:t>
            </a:fld>
            <a:endParaRPr lang="en-US"/>
          </a:p>
        </p:txBody>
      </p:sp>
      <p:pic>
        <p:nvPicPr>
          <p:cNvPr id="7" name="Picture 6" descr="C:\Users\edith\AppData\Local\Microsoft\Windows\Temporary Internet Files\Content.IE5\7V25XCQL\MC900432556[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779" y="25433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8455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p:sp>
        <p:nvSpPr>
          <p:cNvPr id="2" name="Title 1"/>
          <p:cNvSpPr>
            <a:spLocks noGrp="1"/>
          </p:cNvSpPr>
          <p:nvPr>
            <p:ph type="title"/>
          </p:nvPr>
        </p:nvSpPr>
        <p:spPr/>
        <p:txBody>
          <a:bodyPr/>
          <a:lstStyle/>
          <a:p>
            <a:r>
              <a:rPr lang="en-US" dirty="0" err="1" smtClean="0"/>
              <a:t>Cramér-Rao</a:t>
            </a:r>
            <a:r>
              <a:rPr lang="en-US" dirty="0" smtClean="0"/>
              <a:t> lower bound (CRLB)</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31371" y="2183639"/>
                <a:ext cx="10668000" cy="3912362"/>
              </a:xfrm>
            </p:spPr>
            <p:txBody>
              <a:bodyPr>
                <a:normAutofit fontScale="92500" lnSpcReduction="10000"/>
              </a:bodyPr>
              <a:lstStyle/>
              <a:p>
                <a:pPr marL="0" indent="0">
                  <a:buNone/>
                </a:pPr>
                <a:r>
                  <a:rPr lang="en-US" b="1" dirty="0" smtClean="0"/>
                  <a:t>Likelihood function</a:t>
                </a:r>
                <a:r>
                  <a:rPr lang="en-US" dirty="0" smtClean="0">
                    <a:solidFill>
                      <a:schemeClr val="tx2"/>
                    </a:solidFill>
                  </a:rPr>
                  <a:t>: </a:t>
                </a:r>
                <a14:m>
                  <m:oMath xmlns:m="http://schemas.openxmlformats.org/officeDocument/2006/math">
                    <m:r>
                      <a:rPr lang="en-US" i="1" smtClean="0">
                        <a:solidFill>
                          <a:schemeClr val="tx2"/>
                        </a:solidFill>
                        <a:latin typeface="Cambria Math"/>
                      </a:rPr>
                      <m:t>𝑓</m:t>
                    </m:r>
                    <m:d>
                      <m:dPr>
                        <m:ctrlPr>
                          <a:rPr lang="en-US" b="0" i="1" smtClean="0">
                            <a:solidFill>
                              <a:schemeClr val="tx2"/>
                            </a:solidFill>
                            <a:latin typeface="Cambria Math" charset="0"/>
                          </a:rPr>
                        </m:ctrlPr>
                      </m:dPr>
                      <m:e>
                        <m:r>
                          <a:rPr lang="en-US" b="0" i="1" smtClean="0">
                            <a:solidFill>
                              <a:schemeClr val="tx2"/>
                            </a:solidFill>
                            <a:latin typeface="Cambria Math"/>
                          </a:rPr>
                          <m:t>𝑦</m:t>
                        </m:r>
                        <m:r>
                          <a:rPr lang="en-US" b="0" i="1" smtClean="0">
                            <a:solidFill>
                              <a:schemeClr val="tx2"/>
                            </a:solidFill>
                            <a:latin typeface="Cambria Math"/>
                          </a:rPr>
                          <m:t>;</m:t>
                        </m:r>
                        <m:r>
                          <a:rPr lang="en-US" b="0" i="1" smtClean="0">
                            <a:solidFill>
                              <a:schemeClr val="tx2"/>
                            </a:solidFill>
                            <a:latin typeface="Cambria Math"/>
                          </a:rPr>
                          <m:t>𝜃</m:t>
                        </m:r>
                      </m:e>
                    </m:d>
                  </m:oMath>
                </a14:m>
                <a:r>
                  <a:rPr lang="en-US" dirty="0" smtClean="0"/>
                  <a:t> </a:t>
                </a:r>
              </a:p>
              <a:p>
                <a:pPr marL="0" indent="0">
                  <a:buNone/>
                </a:pPr>
                <a:r>
                  <a:rPr lang="en-US" b="1" i="1" dirty="0" smtClean="0"/>
                  <a:t>Log likelihood:</a:t>
                </a:r>
                <a:endParaRPr lang="en-US" dirty="0" smtClean="0"/>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a:rPr>
                        <m:t>ℓ</m:t>
                      </m:r>
                      <m:d>
                        <m:dPr>
                          <m:ctrlPr>
                            <a:rPr lang="en-US" b="0" i="1" smtClean="0">
                              <a:solidFill>
                                <a:schemeClr val="tx2"/>
                              </a:solidFill>
                              <a:latin typeface="Cambria Math" charset="0"/>
                            </a:rPr>
                          </m:ctrlPr>
                        </m:dPr>
                        <m:e>
                          <m:r>
                            <a:rPr lang="en-US" b="0" i="1" smtClean="0">
                              <a:solidFill>
                                <a:schemeClr val="tx2"/>
                              </a:solidFill>
                              <a:latin typeface="Cambria Math"/>
                            </a:rPr>
                            <m:t>𝑦</m:t>
                          </m:r>
                          <m:r>
                            <a:rPr lang="en-US" b="0" i="1" smtClean="0">
                              <a:solidFill>
                                <a:schemeClr val="tx2"/>
                              </a:solidFill>
                              <a:latin typeface="Cambria Math"/>
                            </a:rPr>
                            <m:t>;</m:t>
                          </m:r>
                          <m:r>
                            <a:rPr lang="en-US" b="0" i="1" smtClean="0">
                              <a:solidFill>
                                <a:schemeClr val="tx2"/>
                              </a:solidFill>
                              <a:latin typeface="Cambria Math"/>
                            </a:rPr>
                            <m:t>𝜃</m:t>
                          </m:r>
                        </m:e>
                      </m:d>
                      <m:r>
                        <a:rPr lang="en-US" b="0" i="1" smtClean="0">
                          <a:solidFill>
                            <a:schemeClr val="tx2"/>
                          </a:solidFill>
                          <a:latin typeface="Cambria Math"/>
                        </a:rPr>
                        <m:t>=</m:t>
                      </m:r>
                      <m:r>
                        <m:rPr>
                          <m:sty m:val="p"/>
                        </m:rPr>
                        <a:rPr lang="en-US" b="0" i="1" smtClean="0">
                          <a:solidFill>
                            <a:schemeClr val="tx2"/>
                          </a:solidFill>
                          <a:latin typeface="Cambria Math"/>
                        </a:rPr>
                        <m:t>ln</m:t>
                      </m:r>
                      <m:r>
                        <a:rPr lang="en-US" b="0" i="1" smtClean="0">
                          <a:solidFill>
                            <a:schemeClr val="tx2"/>
                          </a:solidFill>
                          <a:latin typeface="Cambria Math"/>
                        </a:rPr>
                        <m:t> </m:t>
                      </m:r>
                      <m:r>
                        <a:rPr lang="en-US" b="0" i="1" smtClean="0">
                          <a:solidFill>
                            <a:schemeClr val="tx2"/>
                          </a:solidFill>
                          <a:latin typeface="Cambria Math"/>
                        </a:rPr>
                        <m:t>𝑓</m:t>
                      </m:r>
                      <m:d>
                        <m:dPr>
                          <m:ctrlPr>
                            <a:rPr lang="en-US" b="0" i="1" smtClean="0">
                              <a:solidFill>
                                <a:schemeClr val="tx2"/>
                              </a:solidFill>
                              <a:latin typeface="Cambria Math" charset="0"/>
                            </a:rPr>
                          </m:ctrlPr>
                        </m:dPr>
                        <m:e>
                          <m:r>
                            <a:rPr lang="en-US" b="0" i="1" smtClean="0">
                              <a:solidFill>
                                <a:schemeClr val="tx2"/>
                              </a:solidFill>
                              <a:latin typeface="Cambria Math"/>
                            </a:rPr>
                            <m:t>𝑦</m:t>
                          </m:r>
                          <m:r>
                            <a:rPr lang="en-US" b="0" i="1" smtClean="0">
                              <a:solidFill>
                                <a:schemeClr val="tx2"/>
                              </a:solidFill>
                              <a:latin typeface="Cambria Math"/>
                            </a:rPr>
                            <m:t>;</m:t>
                          </m:r>
                          <m:r>
                            <a:rPr lang="en-US" b="0" i="1" smtClean="0">
                              <a:solidFill>
                                <a:schemeClr val="tx2"/>
                              </a:solidFill>
                              <a:latin typeface="Cambria Math"/>
                            </a:rPr>
                            <m:t>𝜃</m:t>
                          </m:r>
                        </m:e>
                      </m:d>
                    </m:oMath>
                  </m:oMathPara>
                </a14:m>
                <a:endParaRPr lang="en-US" dirty="0" smtClean="0"/>
              </a:p>
              <a:p>
                <a:pPr marL="0" indent="0">
                  <a:buNone/>
                </a:pPr>
                <a:r>
                  <a:rPr lang="en-US" b="1" i="1" dirty="0" smtClean="0"/>
                  <a:t>Fisher Information</a:t>
                </a:r>
              </a:p>
              <a:p>
                <a:pPr marL="0" indent="0">
                  <a:buNone/>
                </a:pPr>
                <a14:m>
                  <m:oMathPara xmlns:m="http://schemas.openxmlformats.org/officeDocument/2006/math">
                    <m:oMathParaPr>
                      <m:jc m:val="centerGroup"/>
                    </m:oMathParaPr>
                    <m:oMath xmlns:m="http://schemas.openxmlformats.org/officeDocument/2006/math">
                      <m:r>
                        <a:rPr lang="en-US" b="0" i="1" smtClean="0">
                          <a:solidFill>
                            <a:schemeClr val="tx2"/>
                          </a:solidFill>
                          <a:latin typeface="Cambria Math"/>
                        </a:rPr>
                        <m:t>𝐼</m:t>
                      </m:r>
                      <m:d>
                        <m:dPr>
                          <m:ctrlPr>
                            <a:rPr lang="en-US" b="0" i="1" smtClean="0">
                              <a:solidFill>
                                <a:schemeClr val="tx2"/>
                              </a:solidFill>
                              <a:latin typeface="Cambria Math" charset="0"/>
                            </a:rPr>
                          </m:ctrlPr>
                        </m:dPr>
                        <m:e>
                          <m:r>
                            <a:rPr lang="en-US" b="0" i="1" smtClean="0">
                              <a:solidFill>
                                <a:schemeClr val="tx2"/>
                              </a:solidFill>
                              <a:latin typeface="Cambria Math"/>
                            </a:rPr>
                            <m:t>𝜃</m:t>
                          </m:r>
                        </m:e>
                      </m:d>
                      <m:r>
                        <a:rPr lang="en-US" b="0" i="1" smtClean="0">
                          <a:solidFill>
                            <a:schemeClr val="tx2"/>
                          </a:solidFill>
                          <a:latin typeface="Cambria Math"/>
                        </a:rPr>
                        <m:t>=−</m:t>
                      </m:r>
                      <m:sSub>
                        <m:sSubPr>
                          <m:ctrlPr>
                            <a:rPr lang="en-US" b="0" i="1" smtClean="0">
                              <a:solidFill>
                                <a:schemeClr val="tx2"/>
                              </a:solidFill>
                              <a:latin typeface="Cambria Math" charset="0"/>
                            </a:rPr>
                          </m:ctrlPr>
                        </m:sSubPr>
                        <m:e>
                          <m:r>
                            <m:rPr>
                              <m:sty m:val="p"/>
                            </m:rPr>
                            <a:rPr lang="en-US" b="0" i="1" smtClean="0">
                              <a:solidFill>
                                <a:schemeClr val="tx2"/>
                              </a:solidFill>
                              <a:latin typeface="Cambria Math"/>
                            </a:rPr>
                            <m:t>E</m:t>
                          </m:r>
                        </m:e>
                        <m:sub>
                          <m:r>
                            <a:rPr lang="en-US" b="0" i="1" smtClean="0">
                              <a:solidFill>
                                <a:schemeClr val="tx2"/>
                              </a:solidFill>
                              <a:latin typeface="Cambria Math" charset="0"/>
                            </a:rPr>
                            <m:t>𝑦</m:t>
                          </m:r>
                          <m:r>
                            <a:rPr lang="en-US" b="0" i="1" smtClean="0">
                              <a:solidFill>
                                <a:schemeClr val="tx2"/>
                              </a:solidFill>
                              <a:latin typeface="Cambria Math" charset="0"/>
                            </a:rPr>
                            <m:t>∼</m:t>
                          </m:r>
                          <m:sSub>
                            <m:sSubPr>
                              <m:ctrlPr>
                                <a:rPr lang="en-US" b="0" i="1" smtClean="0">
                                  <a:solidFill>
                                    <a:schemeClr val="tx2"/>
                                  </a:solidFill>
                                  <a:latin typeface="Cambria Math" charset="0"/>
                                </a:rPr>
                              </m:ctrlPr>
                            </m:sSubPr>
                            <m:e>
                              <m:r>
                                <a:rPr lang="en-US" b="0" i="1" smtClean="0">
                                  <a:solidFill>
                                    <a:schemeClr val="tx2"/>
                                  </a:solidFill>
                                  <a:latin typeface="Cambria Math" charset="0"/>
                                </a:rPr>
                                <m:t>𝐹</m:t>
                              </m:r>
                            </m:e>
                            <m:sub>
                              <m:r>
                                <a:rPr lang="en-US" b="0" i="1" smtClean="0">
                                  <a:solidFill>
                                    <a:schemeClr val="tx2"/>
                                  </a:solidFill>
                                  <a:latin typeface="Cambria Math" charset="0"/>
                                </a:rPr>
                                <m:t>𝜃</m:t>
                              </m:r>
                            </m:sub>
                          </m:sSub>
                        </m:sub>
                      </m:sSub>
                      <m:d>
                        <m:dPr>
                          <m:begChr m:val="["/>
                          <m:endChr m:val="]"/>
                          <m:ctrlPr>
                            <a:rPr lang="en-US" b="0" i="1" smtClean="0">
                              <a:solidFill>
                                <a:schemeClr val="tx2"/>
                              </a:solidFill>
                              <a:latin typeface="Cambria Math" charset="0"/>
                            </a:rPr>
                          </m:ctrlPr>
                        </m:dPr>
                        <m:e>
                          <m:f>
                            <m:fPr>
                              <m:ctrlPr>
                                <a:rPr lang="en-US" b="0" i="1" smtClean="0">
                                  <a:solidFill>
                                    <a:schemeClr val="tx2"/>
                                  </a:solidFill>
                                  <a:latin typeface="Cambria Math" charset="0"/>
                                </a:rPr>
                              </m:ctrlPr>
                            </m:fPr>
                            <m:num>
                              <m:sSup>
                                <m:sSupPr>
                                  <m:ctrlPr>
                                    <a:rPr lang="en-US" b="0" i="1" smtClean="0">
                                      <a:solidFill>
                                        <a:schemeClr val="tx2"/>
                                      </a:solidFill>
                                      <a:latin typeface="Cambria Math" charset="0"/>
                                    </a:rPr>
                                  </m:ctrlPr>
                                </m:sSupPr>
                                <m:e>
                                  <m:r>
                                    <a:rPr lang="en-US" b="0" i="1" smtClean="0">
                                      <a:solidFill>
                                        <a:schemeClr val="tx2"/>
                                      </a:solidFill>
                                      <a:latin typeface="Cambria Math"/>
                                    </a:rPr>
                                    <m:t>𝜕</m:t>
                                  </m:r>
                                </m:e>
                                <m:sup>
                                  <m:r>
                                    <a:rPr lang="en-US" b="0" i="1" smtClean="0">
                                      <a:solidFill>
                                        <a:schemeClr val="tx2"/>
                                      </a:solidFill>
                                      <a:latin typeface="Cambria Math"/>
                                    </a:rPr>
                                    <m:t>2</m:t>
                                  </m:r>
                                </m:sup>
                              </m:sSup>
                              <m:r>
                                <a:rPr lang="en-US" b="0" i="1" smtClean="0">
                                  <a:solidFill>
                                    <a:schemeClr val="tx2"/>
                                  </a:solidFill>
                                  <a:latin typeface="Cambria Math"/>
                                </a:rPr>
                                <m:t>ℓ</m:t>
                              </m:r>
                              <m:d>
                                <m:dPr>
                                  <m:ctrlPr>
                                    <a:rPr lang="en-US" b="0" i="1" smtClean="0">
                                      <a:solidFill>
                                        <a:schemeClr val="tx2"/>
                                      </a:solidFill>
                                      <a:latin typeface="Cambria Math" charset="0"/>
                                    </a:rPr>
                                  </m:ctrlPr>
                                </m:dPr>
                                <m:e>
                                  <m:r>
                                    <a:rPr lang="en-US" b="0" i="1" smtClean="0">
                                      <a:solidFill>
                                        <a:schemeClr val="tx2"/>
                                      </a:solidFill>
                                      <a:latin typeface="Cambria Math"/>
                                    </a:rPr>
                                    <m:t>𝑦</m:t>
                                  </m:r>
                                  <m:r>
                                    <a:rPr lang="en-US" b="0" i="1" smtClean="0">
                                      <a:solidFill>
                                        <a:schemeClr val="tx2"/>
                                      </a:solidFill>
                                      <a:latin typeface="Cambria Math"/>
                                    </a:rPr>
                                    <m:t>;</m:t>
                                  </m:r>
                                  <m:r>
                                    <a:rPr lang="en-US" b="0" i="1" smtClean="0">
                                      <a:solidFill>
                                        <a:schemeClr val="tx2"/>
                                      </a:solidFill>
                                      <a:latin typeface="Cambria Math"/>
                                    </a:rPr>
                                    <m:t>𝜃</m:t>
                                  </m:r>
                                </m:e>
                              </m:d>
                            </m:num>
                            <m:den>
                              <m:r>
                                <a:rPr lang="en-US" b="0" i="1" smtClean="0">
                                  <a:solidFill>
                                    <a:schemeClr val="tx2"/>
                                  </a:solidFill>
                                  <a:latin typeface="Cambria Math"/>
                                </a:rPr>
                                <m:t>𝜕</m:t>
                              </m:r>
                              <m:sSup>
                                <m:sSupPr>
                                  <m:ctrlPr>
                                    <a:rPr lang="en-US" b="0" i="1" smtClean="0">
                                      <a:solidFill>
                                        <a:schemeClr val="tx2"/>
                                      </a:solidFill>
                                      <a:latin typeface="Cambria Math" charset="0"/>
                                    </a:rPr>
                                  </m:ctrlPr>
                                </m:sSupPr>
                                <m:e>
                                  <m:r>
                                    <a:rPr lang="en-US" b="0" i="1" smtClean="0">
                                      <a:solidFill>
                                        <a:schemeClr val="tx2"/>
                                      </a:solidFill>
                                      <a:latin typeface="Cambria Math"/>
                                    </a:rPr>
                                    <m:t>𝜃</m:t>
                                  </m:r>
                                </m:e>
                                <m:sup>
                                  <m:r>
                                    <a:rPr lang="en-US" b="0" i="1" smtClean="0">
                                      <a:solidFill>
                                        <a:schemeClr val="tx2"/>
                                      </a:solidFill>
                                      <a:latin typeface="Cambria Math"/>
                                    </a:rPr>
                                    <m:t>2</m:t>
                                  </m:r>
                                </m:sup>
                              </m:sSup>
                            </m:den>
                          </m:f>
                        </m:e>
                      </m:d>
                    </m:oMath>
                  </m:oMathPara>
                </a14:m>
                <a:endParaRPr lang="en-US" b="0" dirty="0" smtClean="0">
                  <a:solidFill>
                    <a:schemeClr val="tx2"/>
                  </a:solidFill>
                </a:endParaRPr>
              </a:p>
              <a:p>
                <a:pPr marL="0" indent="0">
                  <a:buNone/>
                </a:pPr>
                <a:r>
                  <a:rPr lang="en-US" b="1" i="1" dirty="0" smtClean="0"/>
                  <a:t>CRLB</a:t>
                </a:r>
                <a:r>
                  <a:rPr lang="en-US" dirty="0" smtClean="0"/>
                  <a:t>: Any unbiased estimator has </a:t>
                </a:r>
                <a14:m>
                  <m:oMath xmlns:m="http://schemas.openxmlformats.org/officeDocument/2006/math">
                    <m:r>
                      <m:rPr>
                        <m:sty m:val="p"/>
                      </m:rPr>
                      <a:rPr lang="en-US" b="0" i="1" smtClean="0">
                        <a:solidFill>
                          <a:schemeClr val="tx2"/>
                        </a:solidFill>
                        <a:latin typeface="Cambria Math"/>
                      </a:rPr>
                      <m:t>V</m:t>
                    </m:r>
                    <m:d>
                      <m:dPr>
                        <m:ctrlPr>
                          <a:rPr lang="en-US" b="0" i="1" smtClean="0">
                            <a:solidFill>
                              <a:schemeClr val="tx2"/>
                            </a:solidFill>
                            <a:latin typeface="Cambria Math" charset="0"/>
                          </a:rPr>
                        </m:ctrlPr>
                      </m:dPr>
                      <m:e>
                        <m:acc>
                          <m:accPr>
                            <m:chr m:val="̂"/>
                            <m:ctrlPr>
                              <a:rPr lang="en-US" b="0" i="1" smtClean="0">
                                <a:solidFill>
                                  <a:schemeClr val="tx2"/>
                                </a:solidFill>
                                <a:latin typeface="Cambria Math" charset="0"/>
                              </a:rPr>
                            </m:ctrlPr>
                          </m:accPr>
                          <m:e>
                            <m:r>
                              <a:rPr lang="en-US" b="0" i="1" smtClean="0">
                                <a:solidFill>
                                  <a:schemeClr val="tx2"/>
                                </a:solidFill>
                                <a:latin typeface="Cambria Math"/>
                              </a:rPr>
                              <m:t>𝜃</m:t>
                            </m:r>
                          </m:e>
                        </m:acc>
                      </m:e>
                    </m:d>
                    <m:r>
                      <a:rPr lang="en-US" b="0" i="1" smtClean="0">
                        <a:solidFill>
                          <a:schemeClr val="tx2"/>
                        </a:solidFill>
                        <a:latin typeface="Cambria Math"/>
                      </a:rPr>
                      <m:t>≥</m:t>
                    </m:r>
                    <m:f>
                      <m:fPr>
                        <m:ctrlPr>
                          <a:rPr lang="en-US" b="0" i="1" smtClean="0">
                            <a:solidFill>
                              <a:schemeClr val="tx2"/>
                            </a:solidFill>
                            <a:latin typeface="Cambria Math" charset="0"/>
                          </a:rPr>
                        </m:ctrlPr>
                      </m:fPr>
                      <m:num>
                        <m:r>
                          <a:rPr lang="en-US" b="0" i="1" smtClean="0">
                            <a:solidFill>
                              <a:schemeClr val="tx2"/>
                            </a:solidFill>
                            <a:latin typeface="Cambria Math"/>
                          </a:rPr>
                          <m:t>1</m:t>
                        </m:r>
                      </m:num>
                      <m:den>
                        <m:r>
                          <a:rPr lang="en-US" b="0" i="1" smtClean="0">
                            <a:solidFill>
                              <a:schemeClr val="tx2"/>
                            </a:solidFill>
                            <a:latin typeface="Cambria Math"/>
                          </a:rPr>
                          <m:t>𝐼</m:t>
                        </m:r>
                        <m:d>
                          <m:dPr>
                            <m:ctrlPr>
                              <a:rPr lang="en-US" b="0" i="1" smtClean="0">
                                <a:solidFill>
                                  <a:schemeClr val="tx2"/>
                                </a:solidFill>
                                <a:latin typeface="Cambria Math" charset="0"/>
                              </a:rPr>
                            </m:ctrlPr>
                          </m:dPr>
                          <m:e>
                            <m:r>
                              <a:rPr lang="en-US" b="0" i="1" smtClean="0">
                                <a:solidFill>
                                  <a:schemeClr val="tx2"/>
                                </a:solidFill>
                                <a:latin typeface="Cambria Math"/>
                              </a:rPr>
                              <m:t>𝜃</m:t>
                            </m:r>
                          </m:e>
                        </m:d>
                      </m:den>
                    </m:f>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31371" y="2183639"/>
                <a:ext cx="10668000" cy="3912362"/>
              </a:xfrm>
              <a:blipFill rotWithShape="0">
                <a:blip r:embed="rId3"/>
                <a:stretch>
                  <a:fillRect l="-1371" t="-3115"/>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38</a:t>
            </a:fld>
            <a:endParaRPr lang="en-US"/>
          </a:p>
        </p:txBody>
      </p:sp>
      <mc:AlternateContent xmlns:mc="http://schemas.openxmlformats.org/markup-compatibility/2006" xmlns:a14="http://schemas.microsoft.com/office/drawing/2010/main">
        <mc:Choice Requires="a14">
          <p:sp>
            <p:nvSpPr>
              <p:cNvPr id="8" name="Rectangle 7"/>
              <p:cNvSpPr/>
              <p:nvPr/>
            </p:nvSpPr>
            <p:spPr>
              <a:xfrm>
                <a:off x="762000" y="1442378"/>
                <a:ext cx="11049000" cy="477118"/>
              </a:xfrm>
              <a:prstGeom prst="rect">
                <a:avLst/>
              </a:prstGeom>
            </p:spPr>
            <p:txBody>
              <a:bodyPr wrap="square">
                <a:spAutoFit/>
              </a:bodyPr>
              <a:lstStyle/>
              <a:p>
                <a:r>
                  <a:rPr lang="en-US" sz="2400" dirty="0"/>
                  <a:t>Information theoretic lower bound on the variance of </a:t>
                </a:r>
                <a:r>
                  <a:rPr lang="en-US" sz="2400" i="1" dirty="0"/>
                  <a:t>any</a:t>
                </a:r>
                <a:r>
                  <a:rPr lang="en-US" sz="2400" dirty="0"/>
                  <a:t> unbiased estimator </a:t>
                </a:r>
                <a14:m>
                  <m:oMath xmlns:m="http://schemas.openxmlformats.org/officeDocument/2006/math">
                    <m:acc>
                      <m:accPr>
                        <m:chr m:val="̂"/>
                        <m:ctrlPr>
                          <a:rPr lang="en-US" sz="2400" i="1">
                            <a:solidFill>
                              <a:schemeClr val="tx2"/>
                            </a:solidFill>
                            <a:latin typeface="Cambria Math" charset="0"/>
                          </a:rPr>
                        </m:ctrlPr>
                      </m:accPr>
                      <m:e>
                        <m:r>
                          <a:rPr lang="en-US" sz="2400" i="1">
                            <a:solidFill>
                              <a:schemeClr val="tx2"/>
                            </a:solidFill>
                            <a:latin typeface="Cambria Math"/>
                          </a:rPr>
                          <m:t>𝜃</m:t>
                        </m:r>
                      </m:e>
                    </m:acc>
                  </m:oMath>
                </a14:m>
                <a:r>
                  <a:rPr lang="en-US" sz="2400" dirty="0"/>
                  <a:t> of </a:t>
                </a:r>
                <a14:m>
                  <m:oMath xmlns:m="http://schemas.openxmlformats.org/officeDocument/2006/math">
                    <m:r>
                      <a:rPr lang="en-US" sz="2400" i="1">
                        <a:solidFill>
                          <a:schemeClr val="tx2"/>
                        </a:solidFill>
                        <a:latin typeface="Cambria Math"/>
                      </a:rPr>
                      <m:t>𝜃</m:t>
                    </m:r>
                  </m:oMath>
                </a14:m>
                <a:r>
                  <a:rPr lang="en-US" sz="2400" dirty="0"/>
                  <a:t>. </a:t>
                </a:r>
              </a:p>
            </p:txBody>
          </p:sp>
        </mc:Choice>
        <mc:Fallback xmlns="">
          <p:sp>
            <p:nvSpPr>
              <p:cNvPr id="8" name="Rectangle 7"/>
              <p:cNvSpPr>
                <a:spLocks noRot="1" noChangeAspect="1" noMove="1" noResize="1" noEditPoints="1" noAdjustHandles="1" noChangeArrowheads="1" noChangeShapeType="1" noTextEdit="1"/>
              </p:cNvSpPr>
              <p:nvPr/>
            </p:nvSpPr>
            <p:spPr>
              <a:xfrm>
                <a:off x="762000" y="1442378"/>
                <a:ext cx="11049000" cy="477118"/>
              </a:xfrm>
              <a:prstGeom prst="rect">
                <a:avLst/>
              </a:prstGeom>
              <a:blipFill rotWithShape="0">
                <a:blip r:embed="rId4"/>
                <a:stretch>
                  <a:fillRect l="-827" t="-8974" b="-29487"/>
                </a:stretch>
              </a:blipFill>
            </p:spPr>
            <p:txBody>
              <a:bodyPr/>
              <a:lstStyle/>
              <a:p>
                <a:r>
                  <a:rPr lang="en-US">
                    <a:noFill/>
                  </a:rPr>
                  <a:t> </a:t>
                </a:r>
              </a:p>
            </p:txBody>
          </p:sp>
        </mc:Fallback>
      </mc:AlternateContent>
    </p:spTree>
    <p:extLst>
      <p:ext uri="{BB962C8B-B14F-4D97-AF65-F5344CB8AC3E}">
        <p14:creationId xmlns:p14="http://schemas.microsoft.com/office/powerpoint/2010/main" val="165026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CRLB for estimating </a:t>
                </a:r>
                <a14:m>
                  <m:oMath xmlns:m="http://schemas.openxmlformats.org/officeDocument/2006/math">
                    <m:r>
                      <a:rPr lang="en-US" b="0" i="1" smtClean="0">
                        <a:latin typeface="Cambria Math"/>
                      </a:rPr>
                      <m:t>𝑛</m:t>
                    </m:r>
                  </m:oMath>
                </a14:m>
                <a:r>
                  <a:rPr lang="en-US" dirty="0" smtClean="0"/>
                  <a:t> from </a:t>
                </a:r>
                <a14:m>
                  <m:oMath xmlns:m="http://schemas.openxmlformats.org/officeDocument/2006/math">
                    <m:r>
                      <m:rPr>
                        <m:sty m:val="p"/>
                      </m:rPr>
                      <a:rPr lang="en-US" b="0" i="0" dirty="0" smtClean="0">
                        <a:solidFill>
                          <a:schemeClr val="tx2"/>
                        </a:solidFill>
                        <a:latin typeface="Cambria Math" charset="0"/>
                      </a:rPr>
                      <m:t>y</m:t>
                    </m:r>
                    <m:r>
                      <a:rPr lang="en-US" dirty="0">
                        <a:solidFill>
                          <a:schemeClr val="tx2"/>
                        </a:solidFill>
                        <a:latin typeface="Cambria Math"/>
                      </a:rPr>
                      <m:t>=</m:t>
                    </m:r>
                    <m:d>
                      <m:dPr>
                        <m:begChr m:val="{"/>
                        <m:endChr m:val="}"/>
                        <m:ctrlPr>
                          <a:rPr lang="en-US" i="1" dirty="0">
                            <a:solidFill>
                              <a:schemeClr val="tx2"/>
                            </a:solidFill>
                            <a:latin typeface="Cambria Math" charset="0"/>
                          </a:rPr>
                        </m:ctrlPr>
                      </m:dPr>
                      <m:e>
                        <m:sSub>
                          <m:sSubPr>
                            <m:ctrlPr>
                              <a:rPr lang="en-US" i="1" dirty="0">
                                <a:solidFill>
                                  <a:schemeClr val="tx2"/>
                                </a:solidFill>
                                <a:latin typeface="Cambria Math" charset="0"/>
                              </a:rPr>
                            </m:ctrlPr>
                          </m:sSubPr>
                          <m:e>
                            <m:r>
                              <m:rPr>
                                <m:sty m:val="p"/>
                              </m:rPr>
                              <a:rPr lang="en-US" dirty="0">
                                <a:solidFill>
                                  <a:schemeClr val="tx2"/>
                                </a:solidFill>
                                <a:latin typeface="Cambria Math" charset="0"/>
                              </a:rPr>
                              <m:t>s</m:t>
                            </m:r>
                          </m:e>
                          <m:sub>
                            <m:r>
                              <m:rPr>
                                <m:sty m:val="p"/>
                              </m:rPr>
                              <a:rPr lang="en-US" dirty="0">
                                <a:solidFill>
                                  <a:schemeClr val="tx2"/>
                                </a:solidFill>
                                <a:latin typeface="Cambria Math"/>
                              </a:rPr>
                              <m:t>i</m:t>
                            </m:r>
                          </m:sub>
                        </m:sSub>
                      </m:e>
                    </m:d>
                  </m:oMath>
                </a14:m>
                <a:r>
                  <a:rPr lang="en-US" dirty="0">
                    <a:solidFill>
                      <a:schemeClr val="tx2"/>
                    </a:solidFill>
                  </a:rPr>
                  <a:t> </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81200" y="1417638"/>
                <a:ext cx="8229600" cy="4800600"/>
              </a:xfrm>
            </p:spPr>
            <p:txBody>
              <a:bodyPr>
                <a:normAutofit fontScale="92500" lnSpcReduction="10000"/>
              </a:bodyPr>
              <a:lstStyle/>
              <a:p>
                <a:pPr>
                  <a:buFont typeface="Wingdings" panose="05000000000000000000" pitchFamily="2" charset="2"/>
                  <a:buChar char="§"/>
                </a:pPr>
                <a:r>
                  <a:rPr lang="en-US" dirty="0" smtClean="0"/>
                  <a:t>Likelihood function for </a:t>
                </a:r>
                <a14:m>
                  <m:oMath xmlns:m="http://schemas.openxmlformats.org/officeDocument/2006/math">
                    <m:r>
                      <m:rPr>
                        <m:sty m:val="p"/>
                      </m:rPr>
                      <a:rPr lang="en-US" b="0" i="0" dirty="0" smtClean="0">
                        <a:solidFill>
                          <a:schemeClr val="tx2"/>
                        </a:solidFill>
                        <a:latin typeface="Cambria Math"/>
                      </a:rPr>
                      <m:t>n</m:t>
                    </m:r>
                    <m:r>
                      <a:rPr lang="en-US" b="0" i="0" dirty="0" smtClean="0">
                        <a:solidFill>
                          <a:schemeClr val="tx2"/>
                        </a:solidFill>
                        <a:latin typeface="Cambria Math"/>
                      </a:rPr>
                      <m:t>,</m:t>
                    </m:r>
                    <m:r>
                      <m:rPr>
                        <m:sty m:val="p"/>
                      </m:rPr>
                      <a:rPr lang="en-US" b="0" i="0" dirty="0" smtClean="0">
                        <a:solidFill>
                          <a:schemeClr val="tx2"/>
                        </a:solidFill>
                        <a:latin typeface="Cambria Math"/>
                      </a:rPr>
                      <m:t>y</m:t>
                    </m:r>
                    <m:r>
                      <a:rPr lang="en-US" b="0" i="0" dirty="0" smtClean="0">
                        <a:solidFill>
                          <a:schemeClr val="tx2"/>
                        </a:solidFill>
                        <a:latin typeface="Cambria Math"/>
                      </a:rPr>
                      <m:t>=</m:t>
                    </m:r>
                    <m:d>
                      <m:dPr>
                        <m:begChr m:val="{"/>
                        <m:endChr m:val="}"/>
                        <m:ctrlPr>
                          <a:rPr lang="en-US" i="1" dirty="0">
                            <a:solidFill>
                              <a:schemeClr val="tx2"/>
                            </a:solidFill>
                            <a:latin typeface="Cambria Math" charset="0"/>
                          </a:rPr>
                        </m:ctrlPr>
                      </m:dPr>
                      <m:e>
                        <m:sSub>
                          <m:sSubPr>
                            <m:ctrlPr>
                              <a:rPr lang="en-US" i="1" dirty="0">
                                <a:solidFill>
                                  <a:schemeClr val="tx2"/>
                                </a:solidFill>
                                <a:latin typeface="Cambria Math" charset="0"/>
                              </a:rPr>
                            </m:ctrlPr>
                          </m:sSubPr>
                          <m:e>
                            <m:r>
                              <m:rPr>
                                <m:sty m:val="p"/>
                              </m:rPr>
                              <a:rPr lang="en-US" b="0" i="0" dirty="0" smtClean="0">
                                <a:solidFill>
                                  <a:schemeClr val="tx2"/>
                                </a:solidFill>
                                <a:latin typeface="Cambria Math" charset="0"/>
                              </a:rPr>
                              <m:t>s</m:t>
                            </m:r>
                          </m:e>
                          <m:sub>
                            <m:r>
                              <m:rPr>
                                <m:sty m:val="p"/>
                              </m:rPr>
                              <a:rPr lang="en-US" dirty="0">
                                <a:solidFill>
                                  <a:schemeClr val="tx2"/>
                                </a:solidFill>
                                <a:latin typeface="Cambria Math"/>
                              </a:rPr>
                              <m:t>i</m:t>
                            </m:r>
                          </m:sub>
                        </m:sSub>
                      </m:e>
                    </m:d>
                  </m:oMath>
                </a14:m>
                <a:r>
                  <a:rPr lang="en-US" dirty="0" smtClean="0">
                    <a:solidFill>
                      <a:schemeClr val="tx2"/>
                    </a:solidFill>
                  </a:rPr>
                  <a:t> </a:t>
                </a:r>
              </a:p>
              <a:p>
                <a:pPr marL="0" indent="0">
                  <a:buNone/>
                </a:pPr>
                <a14:m>
                  <m:oMathPara xmlns:m="http://schemas.openxmlformats.org/officeDocument/2006/math">
                    <m:oMathParaPr>
                      <m:jc m:val="centerGroup"/>
                    </m:oMathParaPr>
                    <m:oMath xmlns:m="http://schemas.openxmlformats.org/officeDocument/2006/math">
                      <m:r>
                        <a:rPr lang="en-US" i="1" dirty="0">
                          <a:solidFill>
                            <a:schemeClr val="tx2"/>
                          </a:solidFill>
                          <a:latin typeface="Cambria Math"/>
                        </a:rPr>
                        <m:t>𝑓</m:t>
                      </m:r>
                      <m:d>
                        <m:dPr>
                          <m:ctrlPr>
                            <a:rPr lang="en-US" b="0" i="1" dirty="0" smtClean="0">
                              <a:solidFill>
                                <a:schemeClr val="tx2"/>
                              </a:solidFill>
                              <a:latin typeface="Cambria Math" charset="0"/>
                            </a:rPr>
                          </m:ctrlPr>
                        </m:dPr>
                        <m:e>
                          <m:r>
                            <a:rPr lang="en-US" b="0" i="1" dirty="0" smtClean="0">
                              <a:solidFill>
                                <a:schemeClr val="tx2"/>
                              </a:solidFill>
                              <a:latin typeface="Cambria Math"/>
                            </a:rPr>
                            <m:t>𝑦</m:t>
                          </m:r>
                          <m:r>
                            <a:rPr lang="en-US" b="0" i="1" dirty="0" smtClean="0">
                              <a:solidFill>
                                <a:schemeClr val="tx2"/>
                              </a:solidFill>
                              <a:latin typeface="Cambria Math"/>
                            </a:rPr>
                            <m:t>;</m:t>
                          </m:r>
                          <m:r>
                            <a:rPr lang="en-US" b="0" i="1" dirty="0" smtClean="0">
                              <a:solidFill>
                                <a:schemeClr val="tx2"/>
                              </a:solidFill>
                              <a:latin typeface="Cambria Math"/>
                            </a:rPr>
                            <m:t>𝑛</m:t>
                          </m:r>
                        </m:e>
                      </m:d>
                      <m:r>
                        <a:rPr lang="en-US" b="0" i="1" dirty="0" smtClean="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r>
                            <a:rPr lang="en-US" i="1" dirty="0">
                              <a:solidFill>
                                <a:schemeClr val="tx2"/>
                              </a:solidFill>
                              <a:latin typeface="Cambria Math"/>
                            </a:rPr>
                            <m:t>𝑛</m:t>
                          </m:r>
                          <m:sSup>
                            <m:sSupPr>
                              <m:ctrlPr>
                                <a:rPr lang="en-US" b="0" i="1" dirty="0" smtClean="0">
                                  <a:solidFill>
                                    <a:schemeClr val="tx2"/>
                                  </a:solidFill>
                                  <a:latin typeface="Cambria Math" charset="0"/>
                                </a:rPr>
                              </m:ctrlPr>
                            </m:sSupPr>
                            <m:e>
                              <m:r>
                                <a:rPr lang="en-US" b="0" i="1" dirty="0" smtClean="0">
                                  <a:solidFill>
                                    <a:schemeClr val="tx2"/>
                                  </a:solidFill>
                                  <a:latin typeface="Cambria Math" charset="0"/>
                                </a:rPr>
                                <m:t>𝑒</m:t>
                              </m:r>
                            </m:e>
                            <m:sup>
                              <m:r>
                                <a:rPr lang="en-US" i="1" dirty="0">
                                  <a:solidFill>
                                    <a:schemeClr val="tx2"/>
                                  </a:solidFill>
                                  <a:latin typeface="Cambria Math"/>
                                </a:rPr>
                                <m:t>−</m:t>
                              </m:r>
                              <m:r>
                                <a:rPr lang="en-US" i="1" dirty="0">
                                  <a:solidFill>
                                    <a:schemeClr val="tx2"/>
                                  </a:solidFill>
                                  <a:latin typeface="Cambria Math"/>
                                </a:rPr>
                                <m:t>𝑛</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sup>
                          </m:sSup>
                          <m:r>
                            <a:rPr lang="en-US" i="1" dirty="0">
                              <a:solidFill>
                                <a:schemeClr val="tx2"/>
                              </a:solidFill>
                              <a:latin typeface="Cambria Math"/>
                            </a:rPr>
                            <m:t>=</m:t>
                          </m:r>
                        </m:e>
                      </m:nary>
                      <m:sSup>
                        <m:sSupPr>
                          <m:ctrlPr>
                            <a:rPr lang="en-US" i="1" dirty="0">
                              <a:solidFill>
                                <a:schemeClr val="tx2"/>
                              </a:solidFill>
                              <a:latin typeface="Cambria Math" charset="0"/>
                            </a:rPr>
                          </m:ctrlPr>
                        </m:sSupPr>
                        <m:e>
                          <m:r>
                            <m:rPr>
                              <m:sty m:val="p"/>
                            </m:rPr>
                            <a:rPr lang="en-US" dirty="0">
                              <a:solidFill>
                                <a:schemeClr val="tx2"/>
                              </a:solidFill>
                              <a:latin typeface="Cambria Math"/>
                            </a:rPr>
                            <m:t>n</m:t>
                          </m:r>
                        </m:e>
                        <m:sup>
                          <m:r>
                            <m:rPr>
                              <m:sty m:val="p"/>
                            </m:rPr>
                            <a:rPr lang="en-US" dirty="0">
                              <a:solidFill>
                                <a:schemeClr val="tx2"/>
                              </a:solidFill>
                              <a:latin typeface="Cambria Math"/>
                            </a:rPr>
                            <m:t>k</m:t>
                          </m:r>
                        </m:sup>
                      </m:sSup>
                      <m:sSup>
                        <m:sSupPr>
                          <m:ctrlPr>
                            <a:rPr lang="en-US" i="1" dirty="0">
                              <a:solidFill>
                                <a:schemeClr val="tx2"/>
                              </a:solidFill>
                              <a:latin typeface="Cambria Math" charset="0"/>
                            </a:rPr>
                          </m:ctrlPr>
                        </m:sSupPr>
                        <m:e>
                          <m:r>
                            <m:rPr>
                              <m:sty m:val="p"/>
                            </m:rPr>
                            <a:rPr lang="en-US" dirty="0">
                              <a:solidFill>
                                <a:schemeClr val="tx2"/>
                              </a:solidFill>
                              <a:latin typeface="Cambria Math"/>
                            </a:rPr>
                            <m:t>e</m:t>
                          </m:r>
                        </m:e>
                        <m:sup>
                          <m:r>
                            <a:rPr lang="en-US" dirty="0">
                              <a:solidFill>
                                <a:schemeClr val="tx2"/>
                              </a:solidFill>
                              <a:latin typeface="Cambria Math"/>
                            </a:rPr>
                            <m:t>−</m:t>
                          </m:r>
                          <m:r>
                            <m:rPr>
                              <m:sty m:val="p"/>
                            </m:rPr>
                            <a:rPr lang="en-US" dirty="0">
                              <a:solidFill>
                                <a:schemeClr val="tx2"/>
                              </a:solidFill>
                              <a:latin typeface="Cambria Math"/>
                            </a:rPr>
                            <m:t>n</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e>
                          </m:nary>
                        </m:sup>
                      </m:sSup>
                    </m:oMath>
                  </m:oMathPara>
                </a14:m>
                <a:endParaRPr lang="en-US" dirty="0" smtClean="0">
                  <a:solidFill>
                    <a:schemeClr val="tx2"/>
                  </a:solidFill>
                </a:endParaRPr>
              </a:p>
              <a:p>
                <a:pPr>
                  <a:buFont typeface="Wingdings" panose="05000000000000000000" pitchFamily="2" charset="2"/>
                  <a:buChar char="§"/>
                </a:pPr>
                <a:r>
                  <a:rPr lang="en-US" dirty="0" smtClean="0"/>
                  <a:t>Log likelihood </a:t>
                </a:r>
                <a14:m>
                  <m:oMath xmlns:m="http://schemas.openxmlformats.org/officeDocument/2006/math">
                    <m:r>
                      <a:rPr lang="en-US" b="0" i="1" dirty="0" smtClean="0">
                        <a:solidFill>
                          <a:schemeClr val="tx2"/>
                        </a:solidFill>
                        <a:latin typeface="Cambria Math"/>
                      </a:rPr>
                      <m:t>ℓ</m:t>
                    </m:r>
                    <m:d>
                      <m:dPr>
                        <m:ctrlPr>
                          <a:rPr lang="en-US" b="0" i="1" dirty="0" smtClean="0">
                            <a:solidFill>
                              <a:schemeClr val="tx2"/>
                            </a:solidFill>
                            <a:latin typeface="Cambria Math" charset="0"/>
                          </a:rPr>
                        </m:ctrlPr>
                      </m:dPr>
                      <m:e>
                        <m:r>
                          <a:rPr lang="en-US" b="0" i="1" dirty="0" smtClean="0">
                            <a:solidFill>
                              <a:schemeClr val="tx2"/>
                            </a:solidFill>
                            <a:latin typeface="Cambria Math"/>
                          </a:rPr>
                          <m:t>𝑦</m:t>
                        </m:r>
                        <m:r>
                          <a:rPr lang="en-US" b="0" i="1" dirty="0" smtClean="0">
                            <a:solidFill>
                              <a:schemeClr val="tx2"/>
                            </a:solidFill>
                            <a:latin typeface="Cambria Math"/>
                          </a:rPr>
                          <m:t>;</m:t>
                        </m:r>
                        <m:r>
                          <a:rPr lang="en-US" b="0" i="1" dirty="0" smtClean="0">
                            <a:solidFill>
                              <a:schemeClr val="tx2"/>
                            </a:solidFill>
                            <a:latin typeface="Cambria Math"/>
                          </a:rPr>
                          <m:t>𝑛</m:t>
                        </m:r>
                      </m:e>
                    </m:d>
                    <m:r>
                      <a:rPr lang="en-US" b="0" i="1" dirty="0" smtClean="0">
                        <a:solidFill>
                          <a:schemeClr val="tx2"/>
                        </a:solidFill>
                        <a:latin typeface="Cambria Math"/>
                      </a:rPr>
                      <m:t>=</m:t>
                    </m:r>
                    <m:r>
                      <a:rPr lang="en-US" b="0" i="1" dirty="0" smtClean="0">
                        <a:solidFill>
                          <a:schemeClr val="tx2"/>
                        </a:solidFill>
                        <a:latin typeface="Cambria Math"/>
                      </a:rPr>
                      <m:t>𝑘</m:t>
                    </m:r>
                    <m:r>
                      <m:rPr>
                        <m:sty m:val="p"/>
                      </m:rPr>
                      <a:rPr lang="en-US" b="0" i="1" dirty="0" smtClean="0">
                        <a:solidFill>
                          <a:schemeClr val="tx2"/>
                        </a:solidFill>
                        <a:latin typeface="Cambria Math"/>
                      </a:rPr>
                      <m:t>ln</m:t>
                    </m:r>
                    <m:r>
                      <a:rPr lang="en-US" b="0" i="1" dirty="0" smtClean="0">
                        <a:solidFill>
                          <a:schemeClr val="tx2"/>
                        </a:solidFill>
                        <a:latin typeface="Cambria Math"/>
                      </a:rPr>
                      <m:t> </m:t>
                    </m:r>
                    <m:r>
                      <a:rPr lang="en-US" b="0" i="1" dirty="0" smtClean="0">
                        <a:solidFill>
                          <a:schemeClr val="tx2"/>
                        </a:solidFill>
                        <a:latin typeface="Cambria Math"/>
                      </a:rPr>
                      <m:t>𝑛</m:t>
                    </m:r>
                    <m:r>
                      <a:rPr lang="en-US" b="0" i="1" dirty="0" smtClean="0">
                        <a:solidFill>
                          <a:schemeClr val="tx2"/>
                        </a:solidFill>
                        <a:latin typeface="Cambria Math"/>
                      </a:rPr>
                      <m:t>−</m:t>
                    </m:r>
                    <m:r>
                      <m:rPr>
                        <m:sty m:val="p"/>
                      </m:rPr>
                      <a:rPr lang="en-US" dirty="0">
                        <a:solidFill>
                          <a:schemeClr val="tx2"/>
                        </a:solidFill>
                        <a:latin typeface="Cambria Math"/>
                      </a:rPr>
                      <m:t>n</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e>
                    </m:nary>
                  </m:oMath>
                </a14:m>
                <a:endParaRPr lang="en-US" dirty="0" smtClean="0">
                  <a:solidFill>
                    <a:schemeClr val="tx2"/>
                  </a:solidFill>
                </a:endParaRPr>
              </a:p>
              <a:p>
                <a:pPr>
                  <a:buFont typeface="Wingdings" panose="05000000000000000000" pitchFamily="2" charset="2"/>
                  <a:buChar char="§"/>
                </a:pPr>
                <a:r>
                  <a:rPr lang="en-US" dirty="0" smtClean="0"/>
                  <a:t>Negated second derivative</a:t>
                </a:r>
                <a:r>
                  <a:rPr lang="en-US" dirty="0" smtClean="0">
                    <a:solidFill>
                      <a:schemeClr val="tx2"/>
                    </a:solidFill>
                  </a:rPr>
                  <a:t>: </a:t>
                </a:r>
                <a14:m>
                  <m:oMath xmlns:m="http://schemas.openxmlformats.org/officeDocument/2006/math">
                    <m:f>
                      <m:fPr>
                        <m:ctrlPr>
                          <a:rPr lang="en-US" b="0" i="1" dirty="0" smtClean="0">
                            <a:solidFill>
                              <a:schemeClr val="tx2"/>
                            </a:solidFill>
                            <a:latin typeface="Cambria Math" charset="0"/>
                          </a:rPr>
                        </m:ctrlPr>
                      </m:fPr>
                      <m:num>
                        <m:sSup>
                          <m:sSupPr>
                            <m:ctrlPr>
                              <a:rPr lang="en-US" i="1" dirty="0" smtClean="0">
                                <a:solidFill>
                                  <a:schemeClr val="tx2"/>
                                </a:solidFill>
                                <a:latin typeface="Cambria Math" charset="0"/>
                              </a:rPr>
                            </m:ctrlPr>
                          </m:sSupPr>
                          <m:e>
                            <m:r>
                              <a:rPr lang="en-US" i="1" dirty="0" smtClean="0">
                                <a:solidFill>
                                  <a:schemeClr val="tx2"/>
                                </a:solidFill>
                                <a:latin typeface="Cambria Math"/>
                              </a:rPr>
                              <m:t>𝜕</m:t>
                            </m:r>
                          </m:e>
                          <m:sup>
                            <m:r>
                              <a:rPr lang="en-US" b="0" i="1" dirty="0" smtClean="0">
                                <a:solidFill>
                                  <a:schemeClr val="tx2"/>
                                </a:solidFill>
                                <a:latin typeface="Cambria Math"/>
                              </a:rPr>
                              <m:t>2</m:t>
                            </m:r>
                          </m:sup>
                        </m:sSup>
                        <m:r>
                          <a:rPr lang="en-US" b="0" i="1" dirty="0" smtClean="0">
                            <a:solidFill>
                              <a:schemeClr val="tx2"/>
                            </a:solidFill>
                            <a:latin typeface="Cambria Math"/>
                          </a:rPr>
                          <m:t>ℓ</m:t>
                        </m:r>
                        <m:d>
                          <m:dPr>
                            <m:ctrlPr>
                              <a:rPr lang="en-US" b="0" i="1" dirty="0" smtClean="0">
                                <a:solidFill>
                                  <a:schemeClr val="tx2"/>
                                </a:solidFill>
                                <a:latin typeface="Cambria Math" charset="0"/>
                              </a:rPr>
                            </m:ctrlPr>
                          </m:dPr>
                          <m:e>
                            <m:r>
                              <a:rPr lang="en-US" b="0" i="1" dirty="0" smtClean="0">
                                <a:solidFill>
                                  <a:schemeClr val="tx2"/>
                                </a:solidFill>
                                <a:latin typeface="Cambria Math"/>
                              </a:rPr>
                              <m:t>𝑦</m:t>
                            </m:r>
                            <m:r>
                              <a:rPr lang="en-US" b="0" i="1" dirty="0" smtClean="0">
                                <a:solidFill>
                                  <a:schemeClr val="tx2"/>
                                </a:solidFill>
                                <a:latin typeface="Cambria Math"/>
                              </a:rPr>
                              <m:t>;</m:t>
                            </m:r>
                            <m:r>
                              <a:rPr lang="en-US" b="0" i="1" dirty="0" smtClean="0">
                                <a:solidFill>
                                  <a:schemeClr val="tx2"/>
                                </a:solidFill>
                                <a:latin typeface="Cambria Math"/>
                              </a:rPr>
                              <m:t>𝑛</m:t>
                            </m:r>
                          </m:e>
                        </m:d>
                      </m:num>
                      <m:den>
                        <m:sSup>
                          <m:sSupPr>
                            <m:ctrlPr>
                              <a:rPr lang="en-US" b="0" i="1" dirty="0" smtClean="0">
                                <a:solidFill>
                                  <a:schemeClr val="tx2"/>
                                </a:solidFill>
                                <a:latin typeface="Cambria Math" charset="0"/>
                              </a:rPr>
                            </m:ctrlPr>
                          </m:sSupPr>
                          <m:e>
                            <m:r>
                              <a:rPr lang="en-US" b="0" i="1" dirty="0" smtClean="0">
                                <a:solidFill>
                                  <a:schemeClr val="tx2"/>
                                </a:solidFill>
                                <a:latin typeface="Cambria Math"/>
                              </a:rPr>
                              <m:t>𝜕</m:t>
                            </m:r>
                          </m:e>
                          <m:sup>
                            <m:r>
                              <a:rPr lang="en-US" b="0" i="1" dirty="0" smtClean="0">
                                <a:solidFill>
                                  <a:schemeClr val="tx2"/>
                                </a:solidFill>
                                <a:latin typeface="Cambria Math"/>
                              </a:rPr>
                              <m:t>2</m:t>
                            </m:r>
                          </m:sup>
                        </m:sSup>
                        <m:r>
                          <a:rPr lang="en-US" b="0" i="1" dirty="0" smtClean="0">
                            <a:solidFill>
                              <a:schemeClr val="tx2"/>
                            </a:solidFill>
                            <a:latin typeface="Cambria Math"/>
                          </a:rPr>
                          <m:t>𝑛</m:t>
                        </m:r>
                      </m:den>
                    </m:f>
                    <m:r>
                      <a:rPr lang="en-US" b="0" i="1" dirty="0" smtClean="0">
                        <a:solidFill>
                          <a:schemeClr val="tx2"/>
                        </a:solidFill>
                        <a:latin typeface="Cambria Math"/>
                      </a:rPr>
                      <m:t>=−</m:t>
                    </m:r>
                    <m:f>
                      <m:fPr>
                        <m:ctrlPr>
                          <a:rPr lang="en-US" b="0" i="1" dirty="0" smtClean="0">
                            <a:solidFill>
                              <a:schemeClr val="tx2"/>
                            </a:solidFill>
                            <a:latin typeface="Cambria Math" charset="0"/>
                          </a:rPr>
                        </m:ctrlPr>
                      </m:fPr>
                      <m:num>
                        <m:r>
                          <a:rPr lang="en-US" b="0" i="1" dirty="0" smtClean="0">
                            <a:solidFill>
                              <a:schemeClr val="tx2"/>
                            </a:solidFill>
                            <a:latin typeface="Cambria Math"/>
                          </a:rPr>
                          <m:t>𝑘</m:t>
                        </m:r>
                      </m:num>
                      <m:den>
                        <m:sSup>
                          <m:sSupPr>
                            <m:ctrlPr>
                              <a:rPr lang="en-US" b="0" i="1" dirty="0" smtClean="0">
                                <a:solidFill>
                                  <a:schemeClr val="tx2"/>
                                </a:solidFill>
                                <a:latin typeface="Cambria Math" charset="0"/>
                              </a:rPr>
                            </m:ctrlPr>
                          </m:sSupPr>
                          <m:e>
                            <m:r>
                              <a:rPr lang="en-US" b="0" i="1" dirty="0" smtClean="0">
                                <a:solidFill>
                                  <a:schemeClr val="tx2"/>
                                </a:solidFill>
                                <a:latin typeface="Cambria Math"/>
                              </a:rPr>
                              <m:t>𝑛</m:t>
                            </m:r>
                          </m:e>
                          <m:sup>
                            <m:r>
                              <a:rPr lang="en-US" b="0" i="1" dirty="0" smtClean="0">
                                <a:solidFill>
                                  <a:schemeClr val="tx2"/>
                                </a:solidFill>
                                <a:latin typeface="Cambria Math"/>
                              </a:rPr>
                              <m:t>2</m:t>
                            </m:r>
                          </m:sup>
                        </m:sSup>
                      </m:den>
                    </m:f>
                  </m:oMath>
                </a14:m>
                <a:endParaRPr lang="en-US" dirty="0" smtClean="0">
                  <a:solidFill>
                    <a:schemeClr val="tx2"/>
                  </a:solidFill>
                </a:endParaRPr>
              </a:p>
              <a:p>
                <a:pPr>
                  <a:buFont typeface="Wingdings" panose="05000000000000000000" pitchFamily="2" charset="2"/>
                  <a:buChar char="§"/>
                </a:pPr>
                <a:r>
                  <a:rPr lang="en-US" dirty="0" smtClean="0"/>
                  <a:t>Fisher information</a:t>
                </a:r>
                <a:r>
                  <a:rPr lang="en-US" dirty="0" smtClean="0">
                    <a:solidFill>
                      <a:schemeClr val="tx2"/>
                    </a:solidFill>
                  </a:rPr>
                  <a:t>: </a:t>
                </a:r>
                <a14:m>
                  <m:oMath xmlns:m="http://schemas.openxmlformats.org/officeDocument/2006/math">
                    <m:r>
                      <m:rPr>
                        <m:sty m:val="p"/>
                      </m:rPr>
                      <a:rPr lang="en-US" b="0" i="0" dirty="0" smtClean="0">
                        <a:solidFill>
                          <a:schemeClr val="tx2"/>
                        </a:solidFill>
                        <a:latin typeface="Cambria Math"/>
                      </a:rPr>
                      <m:t>I</m:t>
                    </m:r>
                    <m:d>
                      <m:dPr>
                        <m:ctrlPr>
                          <a:rPr lang="en-US" b="0" i="1" dirty="0" smtClean="0">
                            <a:solidFill>
                              <a:schemeClr val="tx2"/>
                            </a:solidFill>
                            <a:latin typeface="Cambria Math" charset="0"/>
                          </a:rPr>
                        </m:ctrlPr>
                      </m:dPr>
                      <m:e>
                        <m:r>
                          <m:rPr>
                            <m:sty m:val="p"/>
                          </m:rPr>
                          <a:rPr lang="en-US" b="0" i="0" dirty="0" smtClean="0">
                            <a:solidFill>
                              <a:schemeClr val="tx2"/>
                            </a:solidFill>
                            <a:latin typeface="Cambria Math"/>
                          </a:rPr>
                          <m:t>n</m:t>
                        </m:r>
                      </m:e>
                    </m:d>
                    <m:r>
                      <a:rPr lang="en-US" b="0" i="0" dirty="0" smtClean="0">
                        <a:solidFill>
                          <a:schemeClr val="tx2"/>
                        </a:solidFill>
                        <a:latin typeface="Cambria Math"/>
                      </a:rPr>
                      <m:t>=−</m:t>
                    </m:r>
                    <m:sSub>
                      <m:sSubPr>
                        <m:ctrlPr>
                          <a:rPr lang="en-US" b="0" i="1" dirty="0" smtClean="0">
                            <a:solidFill>
                              <a:schemeClr val="tx2"/>
                            </a:solidFill>
                            <a:latin typeface="Cambria Math" charset="0"/>
                          </a:rPr>
                        </m:ctrlPr>
                      </m:sSubPr>
                      <m:e>
                        <m:r>
                          <m:rPr>
                            <m:sty m:val="p"/>
                          </m:rPr>
                          <a:rPr lang="en-US" b="0" i="0" dirty="0" smtClean="0">
                            <a:solidFill>
                              <a:schemeClr val="tx2"/>
                            </a:solidFill>
                            <a:latin typeface="Cambria Math"/>
                          </a:rPr>
                          <m:t>E</m:t>
                        </m:r>
                      </m:e>
                      <m:sub>
                        <m:r>
                          <m:rPr>
                            <m:sty m:val="p"/>
                          </m:rPr>
                          <a:rPr lang="en-US" b="0" i="0" dirty="0" smtClean="0">
                            <a:solidFill>
                              <a:schemeClr val="tx2"/>
                            </a:solidFill>
                            <a:latin typeface="Cambria Math" charset="0"/>
                          </a:rPr>
                          <m:t>y</m:t>
                        </m:r>
                        <m:r>
                          <a:rPr lang="en-US" b="0" i="1" dirty="0" smtClean="0">
                            <a:solidFill>
                              <a:schemeClr val="tx2"/>
                            </a:solidFill>
                            <a:latin typeface="Cambria Math" charset="0"/>
                          </a:rPr>
                          <m:t>∼</m:t>
                        </m:r>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𝐹</m:t>
                            </m:r>
                          </m:e>
                          <m:sub>
                            <m:r>
                              <a:rPr lang="en-US" b="0" i="1" dirty="0" smtClean="0">
                                <a:solidFill>
                                  <a:schemeClr val="tx2"/>
                                </a:solidFill>
                                <a:latin typeface="Cambria Math" charset="0"/>
                              </a:rPr>
                              <m:t>𝑛</m:t>
                            </m:r>
                          </m:sub>
                        </m:sSub>
                      </m:sub>
                    </m:sSub>
                    <m:r>
                      <a:rPr lang="en-US" b="0" i="0" dirty="0" smtClean="0">
                        <a:solidFill>
                          <a:schemeClr val="tx2"/>
                        </a:solidFill>
                        <a:latin typeface="Cambria Math"/>
                      </a:rPr>
                      <m:t>[</m:t>
                    </m:r>
                    <m:f>
                      <m:fPr>
                        <m:ctrlPr>
                          <a:rPr lang="en-US" i="1" dirty="0">
                            <a:solidFill>
                              <a:schemeClr val="tx2"/>
                            </a:solidFill>
                            <a:latin typeface="Cambria Math" charset="0"/>
                          </a:rPr>
                        </m:ctrlPr>
                      </m:fPr>
                      <m:num>
                        <m:sSup>
                          <m:sSupPr>
                            <m:ctrlPr>
                              <a:rPr lang="en-US" i="1" dirty="0">
                                <a:solidFill>
                                  <a:schemeClr val="tx2"/>
                                </a:solidFill>
                                <a:latin typeface="Cambria Math" charset="0"/>
                              </a:rPr>
                            </m:ctrlPr>
                          </m:sSupPr>
                          <m:e>
                            <m:r>
                              <a:rPr lang="en-US" i="1" dirty="0">
                                <a:solidFill>
                                  <a:schemeClr val="tx2"/>
                                </a:solidFill>
                                <a:latin typeface="Cambria Math"/>
                              </a:rPr>
                              <m:t>𝜕</m:t>
                            </m:r>
                          </m:e>
                          <m:sup>
                            <m:r>
                              <a:rPr lang="en-US" i="1" dirty="0">
                                <a:solidFill>
                                  <a:schemeClr val="tx2"/>
                                </a:solidFill>
                                <a:latin typeface="Cambria Math"/>
                              </a:rPr>
                              <m:t>2</m:t>
                            </m:r>
                          </m:sup>
                        </m:sSup>
                        <m:r>
                          <a:rPr lang="en-US" i="1" dirty="0">
                            <a:solidFill>
                              <a:schemeClr val="tx2"/>
                            </a:solidFill>
                            <a:latin typeface="Cambria Math"/>
                          </a:rPr>
                          <m:t>ℓ</m:t>
                        </m:r>
                        <m:d>
                          <m:dPr>
                            <m:ctrlPr>
                              <a:rPr lang="en-US" i="1" dirty="0">
                                <a:solidFill>
                                  <a:schemeClr val="tx2"/>
                                </a:solidFill>
                                <a:latin typeface="Cambria Math" charset="0"/>
                              </a:rPr>
                            </m:ctrlPr>
                          </m:dPr>
                          <m:e>
                            <m:r>
                              <a:rPr lang="en-US" i="1" dirty="0">
                                <a:solidFill>
                                  <a:schemeClr val="tx2"/>
                                </a:solidFill>
                                <a:latin typeface="Cambria Math"/>
                              </a:rPr>
                              <m:t>𝑦</m:t>
                            </m:r>
                            <m:r>
                              <a:rPr lang="en-US" i="1" dirty="0">
                                <a:solidFill>
                                  <a:schemeClr val="tx2"/>
                                </a:solidFill>
                                <a:latin typeface="Cambria Math"/>
                              </a:rPr>
                              <m:t>;</m:t>
                            </m:r>
                            <m:r>
                              <a:rPr lang="en-US" i="1" dirty="0">
                                <a:solidFill>
                                  <a:schemeClr val="tx2"/>
                                </a:solidFill>
                                <a:latin typeface="Cambria Math"/>
                              </a:rPr>
                              <m:t>𝑛</m:t>
                            </m:r>
                          </m:e>
                        </m:d>
                      </m:num>
                      <m:den>
                        <m:sSup>
                          <m:sSupPr>
                            <m:ctrlPr>
                              <a:rPr lang="en-US" i="1" dirty="0">
                                <a:solidFill>
                                  <a:schemeClr val="tx2"/>
                                </a:solidFill>
                                <a:latin typeface="Cambria Math" charset="0"/>
                              </a:rPr>
                            </m:ctrlPr>
                          </m:sSupPr>
                          <m:e>
                            <m:r>
                              <a:rPr lang="en-US" i="1" dirty="0">
                                <a:solidFill>
                                  <a:schemeClr val="tx2"/>
                                </a:solidFill>
                                <a:latin typeface="Cambria Math"/>
                              </a:rPr>
                              <m:t>𝜕</m:t>
                            </m:r>
                          </m:e>
                          <m:sup>
                            <m:r>
                              <a:rPr lang="en-US" i="1" dirty="0">
                                <a:solidFill>
                                  <a:schemeClr val="tx2"/>
                                </a:solidFill>
                                <a:latin typeface="Cambria Math"/>
                              </a:rPr>
                              <m:t>2</m:t>
                            </m:r>
                          </m:sup>
                        </m:sSup>
                        <m:r>
                          <a:rPr lang="en-US" i="1" dirty="0">
                            <a:solidFill>
                              <a:schemeClr val="tx2"/>
                            </a:solidFill>
                            <a:latin typeface="Cambria Math"/>
                          </a:rPr>
                          <m:t>𝑛</m:t>
                        </m:r>
                      </m:den>
                    </m:f>
                    <m:r>
                      <a:rPr lang="en-US" b="0" i="1" dirty="0" smtClean="0">
                        <a:solidFill>
                          <a:schemeClr val="tx2"/>
                        </a:solidFill>
                        <a:latin typeface="Cambria Math"/>
                      </a:rPr>
                      <m:t>]=</m:t>
                    </m:r>
                    <m:f>
                      <m:fPr>
                        <m:ctrlPr>
                          <a:rPr lang="en-US" b="0" i="1" dirty="0" smtClean="0">
                            <a:solidFill>
                              <a:schemeClr val="tx2"/>
                            </a:solidFill>
                            <a:latin typeface="Cambria Math" charset="0"/>
                          </a:rPr>
                        </m:ctrlPr>
                      </m:fPr>
                      <m:num>
                        <m:r>
                          <a:rPr lang="en-US" b="0" i="1" dirty="0" smtClean="0">
                            <a:solidFill>
                              <a:schemeClr val="tx2"/>
                            </a:solidFill>
                            <a:latin typeface="Cambria Math"/>
                          </a:rPr>
                          <m:t>𝑘</m:t>
                        </m:r>
                      </m:num>
                      <m:den>
                        <m:sSup>
                          <m:sSupPr>
                            <m:ctrlPr>
                              <a:rPr lang="en-US" b="0" i="1" dirty="0" smtClean="0">
                                <a:solidFill>
                                  <a:schemeClr val="tx2"/>
                                </a:solidFill>
                                <a:latin typeface="Cambria Math" charset="0"/>
                              </a:rPr>
                            </m:ctrlPr>
                          </m:sSupPr>
                          <m:e>
                            <m:r>
                              <a:rPr lang="en-US" b="0" i="1" dirty="0" smtClean="0">
                                <a:solidFill>
                                  <a:schemeClr val="tx2"/>
                                </a:solidFill>
                                <a:latin typeface="Cambria Math"/>
                              </a:rPr>
                              <m:t>𝑛</m:t>
                            </m:r>
                          </m:e>
                          <m:sup>
                            <m:r>
                              <a:rPr lang="en-US" b="0" i="1" dirty="0" smtClean="0">
                                <a:solidFill>
                                  <a:schemeClr val="tx2"/>
                                </a:solidFill>
                                <a:latin typeface="Cambria Math"/>
                              </a:rPr>
                              <m:t>2</m:t>
                            </m:r>
                          </m:sup>
                        </m:sSup>
                      </m:den>
                    </m:f>
                  </m:oMath>
                </a14:m>
                <a:endParaRPr lang="en-US" dirty="0" smtClean="0">
                  <a:solidFill>
                    <a:schemeClr val="tx2"/>
                  </a:solidFill>
                </a:endParaRPr>
              </a:p>
              <a:p>
                <a:pPr>
                  <a:buFont typeface="Wingdings" panose="05000000000000000000" pitchFamily="2" charset="2"/>
                  <a:buChar char="§"/>
                </a:pPr>
                <a:r>
                  <a:rPr lang="en-US" dirty="0" smtClean="0"/>
                  <a:t>CRLB </a:t>
                </a:r>
                <a:r>
                  <a:rPr lang="en-US" dirty="0" smtClean="0">
                    <a:solidFill>
                      <a:schemeClr val="tx2"/>
                    </a:solidFill>
                  </a:rPr>
                  <a:t>: </a:t>
                </a:r>
                <a14:m>
                  <m:oMath xmlns:m="http://schemas.openxmlformats.org/officeDocument/2006/math">
                    <m:r>
                      <m:rPr>
                        <m:sty m:val="p"/>
                      </m:rPr>
                      <a:rPr lang="en-US" b="0" i="0" dirty="0" smtClean="0">
                        <a:solidFill>
                          <a:schemeClr val="tx2"/>
                        </a:solidFill>
                        <a:latin typeface="Cambria Math"/>
                      </a:rPr>
                      <m:t>var</m:t>
                    </m:r>
                    <m:d>
                      <m:dPr>
                        <m:begChr m:val="["/>
                        <m:endChr m:val="]"/>
                        <m:ctrlPr>
                          <a:rPr lang="en-US" b="0" i="1" dirty="0" smtClean="0">
                            <a:solidFill>
                              <a:schemeClr val="tx2"/>
                            </a:solidFill>
                            <a:latin typeface="Cambria Math" charset="0"/>
                          </a:rPr>
                        </m:ctrlPr>
                      </m:dPr>
                      <m:e>
                        <m:acc>
                          <m:accPr>
                            <m:chr m:val="̂"/>
                            <m:ctrlPr>
                              <a:rPr lang="en-US" b="0" i="1" dirty="0" smtClean="0">
                                <a:solidFill>
                                  <a:schemeClr val="tx2"/>
                                </a:solidFill>
                                <a:latin typeface="Cambria Math" charset="0"/>
                              </a:rPr>
                            </m:ctrlPr>
                          </m:accPr>
                          <m:e>
                            <m:r>
                              <a:rPr lang="en-US" b="0" i="1" dirty="0" smtClean="0">
                                <a:solidFill>
                                  <a:schemeClr val="tx2"/>
                                </a:solidFill>
                                <a:latin typeface="Cambria Math"/>
                              </a:rPr>
                              <m:t>𝑛</m:t>
                            </m:r>
                          </m:e>
                        </m:acc>
                      </m:e>
                    </m:d>
                    <m:r>
                      <a:rPr lang="en-US" b="0" i="1" dirty="0" smtClean="0">
                        <a:solidFill>
                          <a:schemeClr val="tx2"/>
                        </a:solidFill>
                        <a:latin typeface="Cambria Math"/>
                      </a:rPr>
                      <m:t>≥</m:t>
                    </m:r>
                    <m:f>
                      <m:fPr>
                        <m:ctrlPr>
                          <a:rPr lang="en-US" b="0" i="1" dirty="0" smtClean="0">
                            <a:solidFill>
                              <a:schemeClr val="tx2"/>
                            </a:solidFill>
                            <a:latin typeface="Cambria Math" charset="0"/>
                          </a:rPr>
                        </m:ctrlPr>
                      </m:fPr>
                      <m:num>
                        <m:r>
                          <a:rPr lang="en-US" b="0" i="1" dirty="0" smtClean="0">
                            <a:solidFill>
                              <a:schemeClr val="tx2"/>
                            </a:solidFill>
                            <a:latin typeface="Cambria Math"/>
                          </a:rPr>
                          <m:t>1</m:t>
                        </m:r>
                      </m:num>
                      <m:den>
                        <m:r>
                          <a:rPr lang="en-US" b="0" i="1" dirty="0" smtClean="0">
                            <a:solidFill>
                              <a:schemeClr val="tx2"/>
                            </a:solidFill>
                            <a:latin typeface="Cambria Math"/>
                          </a:rPr>
                          <m:t>𝐼</m:t>
                        </m:r>
                        <m:d>
                          <m:dPr>
                            <m:ctrlPr>
                              <a:rPr lang="en-US" b="0" i="1" dirty="0" smtClean="0">
                                <a:solidFill>
                                  <a:schemeClr val="tx2"/>
                                </a:solidFill>
                                <a:latin typeface="Cambria Math" charset="0"/>
                              </a:rPr>
                            </m:ctrlPr>
                          </m:dPr>
                          <m:e>
                            <m:r>
                              <a:rPr lang="en-US" b="0" i="1" dirty="0" smtClean="0">
                                <a:solidFill>
                                  <a:schemeClr val="tx2"/>
                                </a:solidFill>
                                <a:latin typeface="Cambria Math"/>
                              </a:rPr>
                              <m:t>𝑛</m:t>
                            </m:r>
                          </m:e>
                        </m:d>
                      </m:den>
                    </m:f>
                    <m:r>
                      <a:rPr lang="en-US" b="0" i="1" dirty="0" smtClean="0">
                        <a:solidFill>
                          <a:srgbClr val="C00000"/>
                        </a:solidFill>
                        <a:latin typeface="Cambria Math"/>
                      </a:rPr>
                      <m:t>=</m:t>
                    </m:r>
                    <m:f>
                      <m:fPr>
                        <m:ctrlPr>
                          <a:rPr lang="en-US" b="0" i="1" dirty="0" smtClean="0">
                            <a:solidFill>
                              <a:srgbClr val="C00000"/>
                            </a:solidFill>
                            <a:latin typeface="Cambria Math" charset="0"/>
                          </a:rPr>
                        </m:ctrlPr>
                      </m:fPr>
                      <m:num>
                        <m:sSup>
                          <m:sSupPr>
                            <m:ctrlPr>
                              <a:rPr lang="en-US" b="0" i="1" dirty="0" smtClean="0">
                                <a:solidFill>
                                  <a:srgbClr val="C00000"/>
                                </a:solidFill>
                                <a:latin typeface="Cambria Math" charset="0"/>
                              </a:rPr>
                            </m:ctrlPr>
                          </m:sSupPr>
                          <m:e>
                            <m:r>
                              <a:rPr lang="en-US" b="0" i="1" dirty="0" smtClean="0">
                                <a:solidFill>
                                  <a:srgbClr val="C00000"/>
                                </a:solidFill>
                                <a:latin typeface="Cambria Math"/>
                              </a:rPr>
                              <m:t>𝑛</m:t>
                            </m:r>
                          </m:e>
                          <m:sup>
                            <m:r>
                              <a:rPr lang="en-US" b="0" i="1" dirty="0" smtClean="0">
                                <a:solidFill>
                                  <a:srgbClr val="C00000"/>
                                </a:solidFill>
                                <a:latin typeface="Cambria Math"/>
                              </a:rPr>
                              <m:t>2</m:t>
                            </m:r>
                          </m:sup>
                        </m:sSup>
                      </m:num>
                      <m:den>
                        <m:r>
                          <a:rPr lang="en-US" b="0" i="1" dirty="0" smtClean="0">
                            <a:solidFill>
                              <a:srgbClr val="C00000"/>
                            </a:solidFill>
                            <a:latin typeface="Cambria Math"/>
                          </a:rPr>
                          <m:t>𝑘</m:t>
                        </m:r>
                      </m:den>
                    </m:f>
                  </m:oMath>
                </a14:m>
                <a:endParaRPr lang="en-US" dirty="0">
                  <a:solidFill>
                    <a:schemeClr val="tx2"/>
                  </a:solidFill>
                </a:endParaRPr>
              </a:p>
              <a:p>
                <a:pPr>
                  <a:buFont typeface="Wingdings" panose="05000000000000000000" pitchFamily="2" charset="2"/>
                  <a:buChar char="§"/>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81200" y="1417638"/>
                <a:ext cx="8229600" cy="4800600"/>
              </a:xfrm>
              <a:blipFill rotWithShape="0">
                <a:blip r:embed="rId3"/>
                <a:stretch>
                  <a:fillRect l="-1481" t="-2541" b="-38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39</a:t>
            </a:fld>
            <a:endParaRPr lang="en-US"/>
          </a:p>
        </p:txBody>
      </p:sp>
    </p:spTree>
    <p:extLst>
      <p:ext uri="{BB962C8B-B14F-4D97-AF65-F5344CB8AC3E}">
        <p14:creationId xmlns:p14="http://schemas.microsoft.com/office/powerpoint/2010/main" val="12066036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427" y="-66628"/>
            <a:ext cx="10972800" cy="1143000"/>
          </a:xfrm>
        </p:spPr>
        <p:txBody>
          <a:bodyPr>
            <a:normAutofit fontScale="90000"/>
          </a:bodyPr>
          <a:lstStyle/>
          <a:p>
            <a:r>
              <a:rPr lang="en-US" dirty="0" smtClean="0"/>
              <a:t>Quality of estimates: </a:t>
            </a:r>
            <a:br>
              <a:rPr lang="en-US" dirty="0" smtClean="0"/>
            </a:br>
            <a:r>
              <a:rPr lang="en-US" sz="3600" dirty="0" err="1" smtClean="0"/>
              <a:t>Chernoff</a:t>
            </a:r>
            <a:r>
              <a:rPr lang="en-US" sz="3600" dirty="0" smtClean="0"/>
              <a:t>/</a:t>
            </a:r>
            <a:r>
              <a:rPr lang="en-US" sz="3600" dirty="0" err="1" smtClean="0"/>
              <a:t>Hoeffding</a:t>
            </a:r>
            <a:r>
              <a:rPr lang="en-US" sz="3600" dirty="0" smtClean="0"/>
              <a:t>/Bernstein concentration bounds</a:t>
            </a:r>
            <a:endParaRPr lang="en-US" dirty="0"/>
          </a:p>
        </p:txBody>
      </p:sp>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4</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7437" y="229768"/>
            <a:ext cx="1066800" cy="707853"/>
          </a:xfrm>
          <a:prstGeom prst="rect">
            <a:avLst/>
          </a:prstGeom>
        </p:spPr>
      </p:pic>
      <p:pic>
        <p:nvPicPr>
          <p:cNvPr id="8" name="Picture 7" descr="C:\Users\edith\AppData\Local\Microsoft\Windows\Temporary Internet Files\Content.IE5\7V25XCQL\MC900432556[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1" y="38100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87727" y="1013754"/>
            <a:ext cx="9982200" cy="830997"/>
          </a:xfrm>
          <a:prstGeom prst="rect">
            <a:avLst/>
          </a:prstGeom>
        </p:spPr>
        <p:txBody>
          <a:bodyPr wrap="square">
            <a:spAutoFit/>
          </a:bodyPr>
          <a:lstStyle/>
          <a:p>
            <a:r>
              <a:rPr lang="en-US" sz="2400" dirty="0" smtClean="0"/>
              <a:t>Bound the probability that </a:t>
            </a:r>
            <a:r>
              <a:rPr lang="en-US" sz="2400" dirty="0"/>
              <a:t>a </a:t>
            </a:r>
            <a:r>
              <a:rPr lang="en-US" sz="2400" dirty="0" smtClean="0"/>
              <a:t>sum of independent* random </a:t>
            </a:r>
            <a:r>
              <a:rPr lang="en-US" sz="2400" dirty="0"/>
              <a:t>variable </a:t>
            </a:r>
            <a:r>
              <a:rPr lang="en-US" sz="2400" dirty="0" smtClean="0"/>
              <a:t>deviates from its </a:t>
            </a:r>
            <a:r>
              <a:rPr lang="en-US" sz="2400" dirty="0"/>
              <a:t>expectation</a:t>
            </a:r>
          </a:p>
        </p:txBody>
      </p:sp>
      <p:sp>
        <p:nvSpPr>
          <p:cNvPr id="10" name="Content Placeholder 2"/>
          <p:cNvSpPr txBox="1">
            <a:spLocks/>
          </p:cNvSpPr>
          <p:nvPr/>
        </p:nvSpPr>
        <p:spPr>
          <a:xfrm>
            <a:off x="1269670" y="2547816"/>
            <a:ext cx="6629400" cy="3778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smtClean="0">
                <a:solidFill>
                  <a:srgbClr val="C00000"/>
                </a:solidFill>
              </a:rPr>
              <a:t>Hoeffding</a:t>
            </a:r>
            <a:r>
              <a:rPr lang="en-US" sz="2400" dirty="0" smtClean="0">
                <a:solidFill>
                  <a:srgbClr val="C00000"/>
                </a:solidFill>
              </a:rPr>
              <a:t> Bounds </a:t>
            </a:r>
            <a:r>
              <a:rPr lang="en-US" sz="2400" dirty="0" smtClean="0"/>
              <a:t>(additive error)</a:t>
            </a:r>
          </a:p>
        </p:txBody>
      </p:sp>
      <mc:AlternateContent xmlns:mc="http://schemas.openxmlformats.org/markup-compatibility/2006" xmlns:a14="http://schemas.microsoft.com/office/drawing/2010/main">
        <mc:Choice Requires="a14">
          <p:sp>
            <p:nvSpPr>
              <p:cNvPr id="11" name="TextBox 10"/>
              <p:cNvSpPr txBox="1"/>
              <p:nvPr/>
            </p:nvSpPr>
            <p:spPr>
              <a:xfrm>
                <a:off x="4143829" y="1625217"/>
                <a:ext cx="5942268" cy="832279"/>
              </a:xfrm>
              <a:prstGeom prst="rect">
                <a:avLst/>
              </a:prstGeom>
              <a:solidFill>
                <a:schemeClr val="accent1">
                  <a:lumMod val="20000"/>
                  <a:lumOff val="80000"/>
                </a:schemeClr>
              </a:solidFill>
            </p:spPr>
            <p:txBody>
              <a:bodyPr wrap="none" rtlCol="0">
                <a:spAutoFit/>
              </a:bodyPr>
              <a:lstStyle/>
              <a:p>
                <a:r>
                  <a:rPr lang="en-US" sz="2400" dirty="0" smtClean="0"/>
                  <a:t>Random variables  </a:t>
                </a:r>
                <a14:m>
                  <m:oMath xmlns:m="http://schemas.openxmlformats.org/officeDocument/2006/math">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𝑋</m:t>
                        </m:r>
                      </m:e>
                      <m:sub>
                        <m:r>
                          <a:rPr lang="en-US" sz="2400" b="0" i="1" smtClean="0">
                            <a:solidFill>
                              <a:schemeClr val="tx2"/>
                            </a:solidFill>
                            <a:latin typeface="Cambria Math" charset="0"/>
                          </a:rPr>
                          <m:t>𝑖</m:t>
                        </m:r>
                      </m:sub>
                    </m:sSub>
                    <m:r>
                      <a:rPr lang="en-US" sz="2400" b="0" i="1" smtClean="0">
                        <a:solidFill>
                          <a:schemeClr val="tx2"/>
                        </a:solidFill>
                        <a:latin typeface="Cambria Math" charset="0"/>
                      </a:rPr>
                      <m:t>∈</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0,1</m:t>
                        </m:r>
                      </m:e>
                    </m:d>
                  </m:oMath>
                </a14:m>
                <a:r>
                  <a:rPr lang="en-US" sz="2400" dirty="0" smtClean="0"/>
                  <a:t>  for </a:t>
                </a:r>
                <a14:m>
                  <m:oMath xmlns:m="http://schemas.openxmlformats.org/officeDocument/2006/math">
                    <m:r>
                      <m:rPr>
                        <m:sty m:val="p"/>
                      </m:rPr>
                      <a:rPr lang="en-US" sz="2400" b="0" i="0" smtClean="0">
                        <a:solidFill>
                          <a:schemeClr val="tx2"/>
                        </a:solidFill>
                        <a:latin typeface="Cambria Math" charset="0"/>
                      </a:rPr>
                      <m:t>i</m:t>
                    </m:r>
                    <m:r>
                      <a:rPr lang="en-US" sz="2400" b="0" i="0" smtClean="0">
                        <a:solidFill>
                          <a:schemeClr val="tx2"/>
                        </a:solidFill>
                        <a:latin typeface="Cambria Math" charset="0"/>
                      </a:rPr>
                      <m:t>=1,</m:t>
                    </m:r>
                    <m:r>
                      <a:rPr lang="en-US" sz="2400" b="0" i="1" smtClean="0">
                        <a:solidFill>
                          <a:schemeClr val="tx2"/>
                        </a:solidFill>
                        <a:latin typeface="Cambria Math" charset="0"/>
                      </a:rPr>
                      <m:t>…,</m:t>
                    </m:r>
                    <m:r>
                      <a:rPr lang="en-US" sz="2400" b="0" i="1" smtClean="0">
                        <a:solidFill>
                          <a:schemeClr val="tx2"/>
                        </a:solidFill>
                        <a:latin typeface="Cambria Math" charset="0"/>
                      </a:rPr>
                      <m:t>𝑛</m:t>
                    </m:r>
                  </m:oMath>
                </a14:m>
                <a:r>
                  <a:rPr lang="en-US" sz="2400" dirty="0" smtClean="0"/>
                  <a:t>.  </a:t>
                </a:r>
              </a:p>
              <a:p>
                <a:r>
                  <a:rPr lang="en-US" sz="2400" dirty="0" smtClean="0"/>
                  <a:t>Consider the sum  </a:t>
                </a:r>
                <a14:m>
                  <m:oMath xmlns:m="http://schemas.openxmlformats.org/officeDocument/2006/math">
                    <m:r>
                      <a:rPr lang="en-US" sz="2400" b="0" i="1" smtClean="0">
                        <a:solidFill>
                          <a:schemeClr val="tx2"/>
                        </a:solidFill>
                        <a:latin typeface="Cambria Math" charset="0"/>
                      </a:rPr>
                      <m:t>𝑆</m:t>
                    </m:r>
                    <m:r>
                      <a:rPr lang="en-US" sz="2400" b="0" i="1" smtClean="0">
                        <a:solidFill>
                          <a:schemeClr val="tx2"/>
                        </a:solidFill>
                        <a:latin typeface="Cambria Math" charset="0"/>
                      </a:rPr>
                      <m:t>=</m:t>
                    </m:r>
                    <m:nary>
                      <m:naryPr>
                        <m:chr m:val="∑"/>
                        <m:limLoc m:val="subSup"/>
                        <m:ctrlPr>
                          <a:rPr lang="is-IS" sz="2400" b="0" i="1" smtClean="0">
                            <a:solidFill>
                              <a:schemeClr val="tx2"/>
                            </a:solidFill>
                            <a:latin typeface="Cambria Math" charset="0"/>
                          </a:rPr>
                        </m:ctrlPr>
                      </m:naryPr>
                      <m:sub>
                        <m:r>
                          <m:rPr>
                            <m:brk m:alnAt="25"/>
                          </m:rPr>
                          <a:rPr lang="en-US" sz="2400" b="0" i="1" smtClean="0">
                            <a:solidFill>
                              <a:schemeClr val="tx2"/>
                            </a:solidFill>
                            <a:latin typeface="Cambria Math" charset="0"/>
                          </a:rPr>
                          <m:t>𝑖</m:t>
                        </m:r>
                        <m:r>
                          <a:rPr lang="en-US" sz="2400" b="0" i="1" smtClean="0">
                            <a:solidFill>
                              <a:schemeClr val="tx2"/>
                            </a:solidFill>
                            <a:latin typeface="Cambria Math" charset="0"/>
                          </a:rPr>
                          <m:t>=1</m:t>
                        </m:r>
                      </m:sub>
                      <m:sup>
                        <m:r>
                          <a:rPr lang="en-US" sz="2400" b="0" i="1" smtClean="0">
                            <a:solidFill>
                              <a:schemeClr val="tx2"/>
                            </a:solidFill>
                            <a:latin typeface="Cambria Math" charset="0"/>
                          </a:rPr>
                          <m:t>𝑛</m:t>
                        </m:r>
                      </m:sup>
                      <m:e>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𝑋</m:t>
                            </m:r>
                          </m:e>
                          <m:sub>
                            <m:r>
                              <a:rPr lang="en-US" sz="2400" b="0" i="1" smtClean="0">
                                <a:solidFill>
                                  <a:schemeClr val="tx2"/>
                                </a:solidFill>
                                <a:latin typeface="Cambria Math" charset="0"/>
                              </a:rPr>
                              <m:t>𝑖</m:t>
                            </m:r>
                          </m:sub>
                        </m:sSub>
                      </m:e>
                    </m:nary>
                  </m:oMath>
                </a14:m>
                <a:r>
                  <a:rPr lang="en-US" sz="2400" dirty="0" smtClean="0"/>
                  <a:t> .  Let </a:t>
                </a:r>
                <a14:m>
                  <m:oMath xmlns:m="http://schemas.openxmlformats.org/officeDocument/2006/math">
                    <m:r>
                      <a:rPr lang="en-US" sz="2400" b="0" i="1" smtClean="0">
                        <a:solidFill>
                          <a:schemeClr val="tx2"/>
                        </a:solidFill>
                        <a:latin typeface="Cambria Math" charset="0"/>
                      </a:rPr>
                      <m:t>𝜇</m:t>
                    </m:r>
                    <m:r>
                      <a:rPr lang="en-US" sz="2400" b="0" i="1" smtClean="0">
                        <a:solidFill>
                          <a:schemeClr val="tx2"/>
                        </a:solidFill>
                        <a:latin typeface="Cambria Math" charset="0"/>
                      </a:rPr>
                      <m:t>=</m:t>
                    </m:r>
                    <m:r>
                      <a:rPr lang="en-US" sz="2400" b="0" i="1" smtClean="0">
                        <a:solidFill>
                          <a:schemeClr val="tx2"/>
                        </a:solidFill>
                        <a:latin typeface="Cambria Math" charset="0"/>
                      </a:rPr>
                      <m:t>𝐸</m:t>
                    </m:r>
                    <m:r>
                      <a:rPr lang="en-US" sz="2400" b="0" i="1" smtClean="0">
                        <a:solidFill>
                          <a:schemeClr val="tx2"/>
                        </a:solidFill>
                        <a:latin typeface="Cambria Math" charset="0"/>
                      </a:rPr>
                      <m:t>[</m:t>
                    </m:r>
                    <m:r>
                      <a:rPr lang="en-US" sz="2400" i="1">
                        <a:solidFill>
                          <a:schemeClr val="tx2"/>
                        </a:solidFill>
                        <a:latin typeface="Cambria Math" charset="0"/>
                      </a:rPr>
                      <m:t>𝑆</m:t>
                    </m:r>
                    <m:r>
                      <a:rPr lang="en-US" sz="2400" b="0" i="1" smtClean="0">
                        <a:solidFill>
                          <a:schemeClr val="tx2"/>
                        </a:solidFill>
                        <a:latin typeface="Cambria Math" charset="0"/>
                      </a:rPr>
                      <m:t>]</m:t>
                    </m:r>
                  </m:oMath>
                </a14:m>
                <a:endParaRPr lang="en-US" sz="2400" dirty="0"/>
              </a:p>
            </p:txBody>
          </p:sp>
        </mc:Choice>
        <mc:Fallback xmlns="">
          <p:sp>
            <p:nvSpPr>
              <p:cNvPr id="11" name="TextBox 10"/>
              <p:cNvSpPr txBox="1">
                <a:spLocks noRot="1" noChangeAspect="1" noMove="1" noResize="1" noEditPoints="1" noAdjustHandles="1" noChangeArrowheads="1" noChangeShapeType="1" noTextEdit="1"/>
              </p:cNvSpPr>
              <p:nvPr/>
            </p:nvSpPr>
            <p:spPr>
              <a:xfrm>
                <a:off x="4143829" y="1625217"/>
                <a:ext cx="5942268" cy="832279"/>
              </a:xfrm>
              <a:prstGeom prst="rect">
                <a:avLst/>
              </a:prstGeom>
              <a:blipFill rotWithShape="0">
                <a:blip r:embed="rId4"/>
                <a:stretch>
                  <a:fillRect l="-1641" t="-25735" r="-615" b="-106618"/>
                </a:stretch>
              </a:blipFill>
            </p:spPr>
            <p:txBody>
              <a:bodyPr/>
              <a:lstStyle/>
              <a:p>
                <a:r>
                  <a:rPr lang="en-US">
                    <a:noFill/>
                  </a:rPr>
                  <a:t> </a:t>
                </a:r>
              </a:p>
            </p:txBody>
          </p:sp>
        </mc:Fallback>
      </mc:AlternateContent>
      <p:sp>
        <p:nvSpPr>
          <p:cNvPr id="12" name="Content Placeholder 2"/>
          <p:cNvSpPr txBox="1">
            <a:spLocks/>
          </p:cNvSpPr>
          <p:nvPr/>
        </p:nvSpPr>
        <p:spPr>
          <a:xfrm>
            <a:off x="1304306" y="3962656"/>
            <a:ext cx="6629400" cy="37784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err="1" smtClean="0">
                <a:solidFill>
                  <a:srgbClr val="C00000"/>
                </a:solidFill>
              </a:rPr>
              <a:t>Chernoff</a:t>
            </a:r>
            <a:r>
              <a:rPr lang="en-US" sz="2400" dirty="0" smtClean="0">
                <a:solidFill>
                  <a:srgbClr val="C00000"/>
                </a:solidFill>
              </a:rPr>
              <a:t> Bounds</a:t>
            </a:r>
            <a:r>
              <a:rPr lang="en-US" sz="2400" dirty="0" smtClean="0"/>
              <a:t> (multiplicative error)</a:t>
            </a:r>
          </a:p>
        </p:txBody>
      </p:sp>
      <mc:AlternateContent xmlns:mc="http://schemas.openxmlformats.org/markup-compatibility/2006" xmlns:a14="http://schemas.microsoft.com/office/drawing/2010/main">
        <mc:Choice Requires="a14">
          <p:sp>
            <p:nvSpPr>
              <p:cNvPr id="13" name="TextBox 12"/>
              <p:cNvSpPr txBox="1"/>
              <p:nvPr/>
            </p:nvSpPr>
            <p:spPr>
              <a:xfrm>
                <a:off x="838200" y="5204719"/>
                <a:ext cx="11201400" cy="838050"/>
              </a:xfrm>
              <a:prstGeom prst="rect">
                <a:avLst/>
              </a:prstGeom>
              <a:noFill/>
            </p:spPr>
            <p:txBody>
              <a:bodyPr wrap="square" rtlCol="0">
                <a:spAutoFit/>
              </a:bodyPr>
              <a:lstStyle/>
              <a:p>
                <a:r>
                  <a:rPr lang="en-US" sz="2400" u="sng" dirty="0" smtClean="0"/>
                  <a:t>Proof method</a:t>
                </a:r>
                <a:r>
                  <a:rPr lang="en-US" sz="2400" dirty="0" smtClean="0"/>
                  <a:t>:  To bound  </a:t>
                </a:r>
                <a14:m>
                  <m:oMath xmlns:m="http://schemas.openxmlformats.org/officeDocument/2006/math">
                    <m:r>
                      <m:rPr>
                        <m:sty m:val="p"/>
                      </m:rPr>
                      <a:rPr lang="en-US" sz="2400" b="0" i="0" smtClean="0">
                        <a:solidFill>
                          <a:schemeClr val="tx2"/>
                        </a:solidFill>
                        <a:latin typeface="Cambria Math" charset="0"/>
                      </a:rPr>
                      <m:t>Pr</m:t>
                    </m:r>
                    <m:r>
                      <a:rPr lang="en-US" sz="2400" b="0" i="0" smtClean="0">
                        <a:solidFill>
                          <a:schemeClr val="tx2"/>
                        </a:solidFill>
                        <a:latin typeface="Cambria Math" charset="0"/>
                      </a:rPr>
                      <m:t>[</m:t>
                    </m:r>
                    <m:r>
                      <a:rPr lang="en-US" sz="2400" b="0" i="1" smtClean="0">
                        <a:solidFill>
                          <a:schemeClr val="tx2"/>
                        </a:solidFill>
                        <a:latin typeface="Cambria Math" charset="0"/>
                      </a:rPr>
                      <m:t>𝑌</m:t>
                    </m:r>
                    <m:r>
                      <a:rPr lang="en-US" sz="2400" b="0" i="1" smtClean="0">
                        <a:solidFill>
                          <a:schemeClr val="tx2"/>
                        </a:solidFill>
                        <a:latin typeface="Cambria Math" charset="0"/>
                      </a:rPr>
                      <m:t>&gt;</m:t>
                    </m:r>
                    <m:r>
                      <a:rPr lang="en-US" sz="2400" b="0" i="1" smtClean="0">
                        <a:solidFill>
                          <a:schemeClr val="tx2"/>
                        </a:solidFill>
                        <a:latin typeface="Cambria Math" charset="0"/>
                      </a:rPr>
                      <m:t>𝑎</m:t>
                    </m:r>
                    <m:r>
                      <a:rPr lang="en-US" sz="2400" b="0" i="0" smtClean="0">
                        <a:solidFill>
                          <a:schemeClr val="tx2"/>
                        </a:solidFill>
                        <a:latin typeface="Cambria Math" charset="0"/>
                      </a:rPr>
                      <m:t>]</m:t>
                    </m:r>
                  </m:oMath>
                </a14:m>
                <a:r>
                  <a:rPr lang="en-US" sz="2400" dirty="0" smtClean="0"/>
                  <a:t>  consider </a:t>
                </a:r>
                <a14:m>
                  <m:oMath xmlns:m="http://schemas.openxmlformats.org/officeDocument/2006/math">
                    <m:r>
                      <m:rPr>
                        <m:sty m:val="p"/>
                      </m:rPr>
                      <a:rPr lang="en-US" sz="2400">
                        <a:solidFill>
                          <a:schemeClr val="tx2"/>
                        </a:solidFill>
                        <a:latin typeface="Cambria Math" charset="0"/>
                      </a:rPr>
                      <m:t>Pr</m:t>
                    </m:r>
                    <m:r>
                      <a:rPr lang="en-US" sz="2400">
                        <a:solidFill>
                          <a:schemeClr val="tx2"/>
                        </a:solidFill>
                        <a:latin typeface="Cambria Math" charset="0"/>
                      </a:rPr>
                      <m: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𝑒</m:t>
                        </m:r>
                      </m:e>
                      <m:sup>
                        <m:r>
                          <a:rPr lang="en-US" sz="2400" b="0" i="1" smtClean="0">
                            <a:solidFill>
                              <a:schemeClr val="tx2"/>
                            </a:solidFill>
                            <a:latin typeface="Cambria Math" charset="0"/>
                          </a:rPr>
                          <m:t>𝑡</m:t>
                        </m:r>
                        <m:r>
                          <a:rPr lang="en-US" sz="2400" i="1">
                            <a:solidFill>
                              <a:schemeClr val="tx2"/>
                            </a:solidFill>
                            <a:latin typeface="Cambria Math" charset="0"/>
                          </a:rPr>
                          <m:t>𝑌</m:t>
                        </m:r>
                      </m:sup>
                    </m:sSup>
                    <m:r>
                      <a:rPr lang="en-US" sz="2400">
                        <a:solidFill>
                          <a:schemeClr val="tx2"/>
                        </a:solidFill>
                        <a:latin typeface="Cambria Math" charset="0"/>
                      </a:rPr>
                      <m:t>&gt;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𝑒</m:t>
                        </m:r>
                      </m:e>
                      <m:sup>
                        <m:r>
                          <a:rPr lang="en-US" sz="2400" b="0" i="1" smtClean="0">
                            <a:solidFill>
                              <a:schemeClr val="tx2"/>
                            </a:solidFill>
                            <a:latin typeface="Cambria Math" charset="0"/>
                          </a:rPr>
                          <m:t>𝑡</m:t>
                        </m:r>
                        <m:r>
                          <a:rPr lang="en-US" sz="2400" i="1">
                            <a:solidFill>
                              <a:schemeClr val="tx2"/>
                            </a:solidFill>
                            <a:latin typeface="Cambria Math" charset="0"/>
                          </a:rPr>
                          <m:t>𝑎</m:t>
                        </m:r>
                      </m:sup>
                    </m:sSup>
                    <m:r>
                      <a:rPr lang="en-US" sz="2400">
                        <a:solidFill>
                          <a:schemeClr val="tx2"/>
                        </a:solidFill>
                        <a:latin typeface="Cambria Math" charset="0"/>
                      </a:rPr>
                      <m:t>]</m:t>
                    </m:r>
                  </m:oMath>
                </a14:m>
                <a:r>
                  <a:rPr lang="en-US" sz="2400" dirty="0" smtClean="0"/>
                  <a:t> instead.  Apply Markov’s inequality, and optimize over </a:t>
                </a:r>
                <a14:m>
                  <m:oMath xmlns:m="http://schemas.openxmlformats.org/officeDocument/2006/math">
                    <m:r>
                      <a:rPr lang="en-US" sz="2400" b="0" i="1" smtClean="0">
                        <a:solidFill>
                          <a:schemeClr val="tx2"/>
                        </a:solidFill>
                        <a:latin typeface="Cambria Math" charset="0"/>
                      </a:rPr>
                      <m:t>𝑡</m:t>
                    </m:r>
                  </m:oMath>
                </a14:m>
                <a:r>
                  <a:rPr lang="en-US" sz="2400" dirty="0" smtClean="0">
                    <a:solidFill>
                      <a:schemeClr val="tx2"/>
                    </a:solidFill>
                  </a:rPr>
                  <a:t> </a:t>
                </a:r>
                <a:r>
                  <a:rPr lang="en-US" sz="2400" dirty="0" smtClean="0"/>
                  <a:t>to obtain the tightest result.</a:t>
                </a:r>
                <a:endParaRPr lang="en-US" sz="2400" dirty="0">
                  <a:solidFill>
                    <a:schemeClr val="tx2"/>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38200" y="5204719"/>
                <a:ext cx="11201400" cy="838050"/>
              </a:xfrm>
              <a:prstGeom prst="rect">
                <a:avLst/>
              </a:prstGeom>
              <a:blipFill rotWithShape="0">
                <a:blip r:embed="rId5"/>
                <a:stretch>
                  <a:fillRect l="-871" t="-5839" b="-153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828800" y="3044707"/>
                <a:ext cx="3251211" cy="6818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𝑆</m:t>
                          </m:r>
                          <m:r>
                            <a:rPr lang="en-US" sz="2400" b="0" i="1" smtClean="0">
                              <a:solidFill>
                                <a:schemeClr val="tx2"/>
                              </a:solidFill>
                              <a:latin typeface="Cambria Math" charset="0"/>
                            </a:rPr>
                            <m:t>−</m:t>
                          </m:r>
                          <m:r>
                            <a:rPr lang="en-US" sz="2400" b="0" i="1" smtClean="0">
                              <a:solidFill>
                                <a:schemeClr val="tx2"/>
                              </a:solidFill>
                              <a:latin typeface="Cambria Math" charset="0"/>
                            </a:rPr>
                            <m:t>𝜇</m:t>
                          </m:r>
                          <m:r>
                            <a:rPr lang="en-US" sz="2400" i="1">
                              <a:solidFill>
                                <a:schemeClr val="tx2"/>
                              </a:solidFill>
                              <a:latin typeface="Cambria Math" charset="0"/>
                            </a:rPr>
                            <m:t>&gt;</m:t>
                          </m:r>
                          <m:r>
                            <a:rPr lang="en-US" sz="2400" b="0" i="1" smtClean="0">
                              <a:solidFill>
                                <a:schemeClr val="tx2"/>
                              </a:solidFill>
                              <a:latin typeface="Cambria Math" charset="0"/>
                            </a:rPr>
                            <m:t>𝛿</m:t>
                          </m:r>
                        </m:e>
                      </m:d>
                      <m:r>
                        <a:rPr lang="en-US" sz="2400" b="0" i="1" smtClean="0">
                          <a:solidFill>
                            <a:schemeClr val="tx2"/>
                          </a:solidFill>
                          <a:latin typeface="Cambria Math" charset="0"/>
                        </a:rPr>
                        <m: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𝑒</m:t>
                          </m:r>
                        </m:e>
                        <m:sup>
                          <m:r>
                            <a:rPr lang="en-US" sz="2400" b="0" i="1" smtClean="0">
                              <a:solidFill>
                                <a:schemeClr val="tx2"/>
                              </a:solidFill>
                              <a:latin typeface="Cambria Math" charset="0"/>
                            </a:rPr>
                            <m:t>− </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2</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𝛿</m:t>
                                  </m:r>
                                </m:e>
                                <m:sup>
                                  <m:r>
                                    <a:rPr lang="en-US" sz="2400" b="0" i="1" smtClean="0">
                                      <a:solidFill>
                                        <a:schemeClr val="tx2"/>
                                      </a:solidFill>
                                      <a:latin typeface="Cambria Math" charset="0"/>
                                    </a:rPr>
                                    <m:t>2</m:t>
                                  </m:r>
                                </m:sup>
                              </m:sSup>
                            </m:num>
                            <m:den>
                              <m:r>
                                <a:rPr lang="en-US" sz="2400" b="0" i="1" smtClean="0">
                                  <a:solidFill>
                                    <a:schemeClr val="tx2"/>
                                  </a:solidFill>
                                  <a:latin typeface="Cambria Math" charset="0"/>
                                </a:rPr>
                                <m:t>𝑛</m:t>
                              </m:r>
                            </m:den>
                          </m:f>
                        </m:sup>
                      </m:sSup>
                    </m:oMath>
                  </m:oMathPara>
                </a14:m>
                <a:endParaRPr lang="en-US" sz="2400" dirty="0"/>
              </a:p>
            </p:txBody>
          </p:sp>
        </mc:Choice>
        <mc:Fallback xmlns="">
          <p:sp>
            <p:nvSpPr>
              <p:cNvPr id="3" name="TextBox 2"/>
              <p:cNvSpPr txBox="1">
                <a:spLocks noRot="1" noChangeAspect="1" noMove="1" noResize="1" noEditPoints="1" noAdjustHandles="1" noChangeArrowheads="1" noChangeShapeType="1" noTextEdit="1"/>
              </p:cNvSpPr>
              <p:nvPr/>
            </p:nvSpPr>
            <p:spPr>
              <a:xfrm>
                <a:off x="1828800" y="3044707"/>
                <a:ext cx="3251211" cy="68185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867400" y="3044706"/>
                <a:ext cx="3616696" cy="6818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sz="2400"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m:t>
                          </m:r>
                          <m:r>
                            <a:rPr lang="en-US" sz="2400" b="0" i="1" smtClean="0">
                              <a:solidFill>
                                <a:schemeClr val="tx2"/>
                              </a:solidFill>
                              <a:latin typeface="Cambria Math" charset="0"/>
                            </a:rPr>
                            <m:t>𝑆</m:t>
                          </m:r>
                          <m:r>
                            <a:rPr lang="en-US" sz="2400" b="0" i="1" smtClean="0">
                              <a:solidFill>
                                <a:schemeClr val="tx2"/>
                              </a:solidFill>
                              <a:latin typeface="Cambria Math" charset="0"/>
                            </a:rPr>
                            <m:t>−</m:t>
                          </m:r>
                          <m:r>
                            <a:rPr lang="en-US" sz="2400" b="0" i="1" smtClean="0">
                              <a:solidFill>
                                <a:schemeClr val="tx2"/>
                              </a:solidFill>
                              <a:latin typeface="Cambria Math" charset="0"/>
                            </a:rPr>
                            <m:t>𝜇</m:t>
                          </m:r>
                          <m:r>
                            <a:rPr lang="en-US" sz="2400" b="0" i="1" smtClean="0">
                              <a:solidFill>
                                <a:schemeClr val="tx2"/>
                              </a:solidFill>
                              <a:latin typeface="Cambria Math" charset="0"/>
                            </a:rPr>
                            <m:t>|&gt;</m:t>
                          </m:r>
                          <m:r>
                            <a:rPr lang="en-US" sz="2400" b="0" i="1" smtClean="0">
                              <a:solidFill>
                                <a:schemeClr val="tx2"/>
                              </a:solidFill>
                              <a:latin typeface="Cambria Math" charset="0"/>
                            </a:rPr>
                            <m:t>𝛿</m:t>
                          </m:r>
                        </m:e>
                      </m:d>
                      <m:r>
                        <a:rPr lang="en-US" sz="2400" b="0" i="1" smtClean="0">
                          <a:solidFill>
                            <a:schemeClr val="tx2"/>
                          </a:solidFill>
                          <a:latin typeface="Cambria Math" charset="0"/>
                        </a:rPr>
                        <m: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2</m:t>
                          </m:r>
                          <m:r>
                            <a:rPr lang="en-US" sz="2400" b="0" i="1" smtClean="0">
                              <a:solidFill>
                                <a:schemeClr val="tx2"/>
                              </a:solidFill>
                              <a:latin typeface="Cambria Math" charset="0"/>
                            </a:rPr>
                            <m:t>𝑒</m:t>
                          </m:r>
                        </m:e>
                        <m:sup>
                          <m:r>
                            <a:rPr lang="en-US" sz="2400" b="0" i="1" smtClean="0">
                              <a:solidFill>
                                <a:schemeClr val="tx2"/>
                              </a:solidFill>
                              <a:latin typeface="Cambria Math" charset="0"/>
                            </a:rPr>
                            <m:t>− </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2</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𝛿</m:t>
                                  </m:r>
                                </m:e>
                                <m:sup>
                                  <m:r>
                                    <a:rPr lang="en-US" sz="2400" b="0" i="1" smtClean="0">
                                      <a:solidFill>
                                        <a:schemeClr val="tx2"/>
                                      </a:solidFill>
                                      <a:latin typeface="Cambria Math" charset="0"/>
                                    </a:rPr>
                                    <m:t>2</m:t>
                                  </m:r>
                                </m:sup>
                              </m:sSup>
                            </m:num>
                            <m:den>
                              <m:r>
                                <a:rPr lang="en-US" sz="2400" b="0" i="1" smtClean="0">
                                  <a:solidFill>
                                    <a:schemeClr val="tx2"/>
                                  </a:solidFill>
                                  <a:latin typeface="Cambria Math" charset="0"/>
                                </a:rPr>
                                <m:t>𝑛</m:t>
                              </m:r>
                            </m:den>
                          </m:f>
                        </m:sup>
                      </m:sSup>
                    </m:oMath>
                  </m:oMathPara>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5867400" y="3044706"/>
                <a:ext cx="3616696" cy="681853"/>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256805" y="4422626"/>
                <a:ext cx="5050870" cy="665310"/>
              </a:xfrm>
              <a:prstGeom prst="rect">
                <a:avLst/>
              </a:prstGeom>
              <a:noFill/>
            </p:spPr>
            <p:txBody>
              <a:bodyPr wrap="none" rtlCol="0">
                <a:spAutoFit/>
              </a:bodyPr>
              <a:lstStyle/>
              <a:p>
                <a14:m>
                  <m:oMath xmlns:m="http://schemas.openxmlformats.org/officeDocument/2006/math">
                    <m:r>
                      <m:rPr>
                        <m:sty m:val="p"/>
                      </m:rPr>
                      <a:rPr lang="en-US" sz="2400"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𝑆</m:t>
                        </m:r>
                        <m:r>
                          <a:rPr lang="en-US" sz="2400" b="0" i="1" smtClean="0">
                            <a:solidFill>
                              <a:schemeClr val="tx2"/>
                            </a:solidFill>
                            <a:latin typeface="Cambria Math" charset="0"/>
                          </a:rPr>
                          <m:t>≤</m:t>
                        </m:r>
                        <m:d>
                          <m:dPr>
                            <m:ctrlPr>
                              <a:rPr lang="en-US" sz="2400" b="0" i="1" smtClean="0">
                                <a:solidFill>
                                  <a:schemeClr val="tx2"/>
                                </a:solidFill>
                                <a:latin typeface="Cambria Math" charset="0"/>
                              </a:rPr>
                            </m:ctrlPr>
                          </m:dPr>
                          <m:e>
                            <m:r>
                              <a:rPr lang="en-US" sz="2400" b="0" i="1" smtClean="0">
                                <a:solidFill>
                                  <a:schemeClr val="tx2"/>
                                </a:solidFill>
                                <a:latin typeface="Cambria Math" charset="0"/>
                              </a:rPr>
                              <m:t>1−</m:t>
                            </m:r>
                            <m:r>
                              <a:rPr lang="en-US" sz="2400" b="0" i="1" smtClean="0">
                                <a:solidFill>
                                  <a:schemeClr val="tx2"/>
                                </a:solidFill>
                                <a:latin typeface="Cambria Math" charset="0"/>
                              </a:rPr>
                              <m:t>𝛿</m:t>
                            </m:r>
                          </m:e>
                        </m:d>
                        <m:r>
                          <a:rPr lang="en-US" sz="2400" b="0" i="1" smtClean="0">
                            <a:solidFill>
                              <a:schemeClr val="tx2"/>
                            </a:solidFill>
                            <a:latin typeface="Cambria Math" charset="0"/>
                          </a:rPr>
                          <m:t>𝜇</m:t>
                        </m:r>
                      </m:e>
                    </m:d>
                    <m:r>
                      <a:rPr lang="en-US" sz="2400" b="0" i="1" smtClean="0">
                        <a:solidFill>
                          <a:schemeClr val="tx2"/>
                        </a:solidFill>
                        <a:latin typeface="Cambria Math" charset="0"/>
                      </a:rPr>
                      <m: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𝑒</m:t>
                        </m:r>
                      </m:e>
                      <m:sup>
                        <m:r>
                          <a:rPr lang="en-US" sz="2400" b="0" i="1" smtClean="0">
                            <a:solidFill>
                              <a:schemeClr val="tx2"/>
                            </a:solidFill>
                            <a:latin typeface="Cambria Math" charset="0"/>
                          </a:rPr>
                          <m:t>− </m:t>
                        </m:r>
                        <m:f>
                          <m:fPr>
                            <m:ctrlPr>
                              <a:rPr lang="en-US" sz="2400" b="0" i="1" smtClean="0">
                                <a:solidFill>
                                  <a:schemeClr val="tx2"/>
                                </a:solidFill>
                                <a:latin typeface="Cambria Math" charset="0"/>
                              </a:rPr>
                            </m:ctrlPr>
                          </m:fPr>
                          <m:num>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𝛿</m:t>
                                </m:r>
                              </m:e>
                              <m:sup>
                                <m:r>
                                  <a:rPr lang="en-US" sz="2400" b="0" i="1" smtClean="0">
                                    <a:solidFill>
                                      <a:schemeClr val="tx2"/>
                                    </a:solidFill>
                                    <a:latin typeface="Cambria Math" charset="0"/>
                                  </a:rPr>
                                  <m:t>2</m:t>
                                </m:r>
                              </m:sup>
                            </m:sSup>
                            <m:r>
                              <a:rPr lang="en-US" sz="2400" b="0" i="1" smtClean="0">
                                <a:solidFill>
                                  <a:schemeClr val="tx2"/>
                                </a:solidFill>
                                <a:latin typeface="Cambria Math" charset="0"/>
                              </a:rPr>
                              <m:t>𝜇</m:t>
                            </m:r>
                          </m:num>
                          <m:den>
                            <m:r>
                              <a:rPr lang="en-US" sz="2400" b="0" i="1" smtClean="0">
                                <a:solidFill>
                                  <a:schemeClr val="tx2"/>
                                </a:solidFill>
                                <a:latin typeface="Cambria Math" charset="0"/>
                              </a:rPr>
                              <m:t>2</m:t>
                            </m:r>
                          </m:den>
                        </m:f>
                      </m:sup>
                    </m:sSup>
                  </m:oMath>
                </a14:m>
                <a:r>
                  <a:rPr lang="en-US" sz="2400" dirty="0" smtClean="0"/>
                  <a:t>, </a:t>
                </a:r>
                <a14:m>
                  <m:oMath xmlns:m="http://schemas.openxmlformats.org/officeDocument/2006/math">
                    <m:r>
                      <a:rPr lang="en-US" sz="2400" b="0" i="0" smtClean="0">
                        <a:solidFill>
                          <a:schemeClr val="tx2"/>
                        </a:solidFill>
                        <a:latin typeface="Cambria Math" charset="0"/>
                      </a:rPr>
                      <m:t>0</m:t>
                    </m:r>
                    <m:r>
                      <a:rPr lang="en-US" sz="2400" b="0" i="1" smtClean="0">
                        <a:solidFill>
                          <a:schemeClr val="tx2"/>
                        </a:solidFill>
                        <a:latin typeface="Cambria Math" charset="0"/>
                      </a:rPr>
                      <m:t>≤</m:t>
                    </m:r>
                    <m:r>
                      <a:rPr lang="en-US" sz="2400" i="1">
                        <a:solidFill>
                          <a:schemeClr val="tx2"/>
                        </a:solidFill>
                        <a:latin typeface="Cambria Math" charset="0"/>
                      </a:rPr>
                      <m:t>𝛿</m:t>
                    </m:r>
                    <m:r>
                      <a:rPr lang="en-US" sz="2400" b="0" i="1" smtClean="0">
                        <a:solidFill>
                          <a:schemeClr val="tx2"/>
                        </a:solidFill>
                        <a:latin typeface="Cambria Math" charset="0"/>
                      </a:rPr>
                      <m:t>≤1</m:t>
                    </m:r>
                  </m:oMath>
                </a14:m>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1256805" y="4422626"/>
                <a:ext cx="5050870" cy="665310"/>
              </a:xfrm>
              <a:prstGeom prst="rect">
                <a:avLst/>
              </a:prstGeom>
              <a:blipFill rotWithShape="0">
                <a:blip r:embed="rId8"/>
                <a:stretch>
                  <a:fillRect b="-1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438900" y="4408085"/>
                <a:ext cx="5163978" cy="619913"/>
              </a:xfrm>
              <a:prstGeom prst="rect">
                <a:avLst/>
              </a:prstGeom>
              <a:noFill/>
            </p:spPr>
            <p:txBody>
              <a:bodyPr wrap="none" rtlCol="0">
                <a:spAutoFit/>
              </a:bodyPr>
              <a:lstStyle/>
              <a:p>
                <a14:m>
                  <m:oMath xmlns:m="http://schemas.openxmlformats.org/officeDocument/2006/math">
                    <m:r>
                      <m:rPr>
                        <m:sty m:val="p"/>
                      </m:rPr>
                      <a:rPr lang="en-US" sz="2400" smtClean="0">
                        <a:solidFill>
                          <a:schemeClr val="tx2"/>
                        </a:solidFill>
                        <a:latin typeface="Cambria Math" charset="0"/>
                      </a:rPr>
                      <m:t>Pr</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𝑆</m:t>
                        </m:r>
                        <m:r>
                          <a:rPr lang="en-US" sz="2400" b="0" i="1" smtClean="0">
                            <a:solidFill>
                              <a:schemeClr val="tx2"/>
                            </a:solidFill>
                            <a:latin typeface="Cambria Math" charset="0"/>
                          </a:rPr>
                          <m:t>≥</m:t>
                        </m:r>
                        <m:d>
                          <m:dPr>
                            <m:ctrlPr>
                              <a:rPr lang="en-US" sz="2400" b="0" i="1" smtClean="0">
                                <a:solidFill>
                                  <a:schemeClr val="tx2"/>
                                </a:solidFill>
                                <a:latin typeface="Cambria Math" charset="0"/>
                              </a:rPr>
                            </m:ctrlPr>
                          </m:dPr>
                          <m:e>
                            <m:r>
                              <a:rPr lang="en-US" sz="2400" b="0" i="1" smtClean="0">
                                <a:solidFill>
                                  <a:schemeClr val="tx2"/>
                                </a:solidFill>
                                <a:latin typeface="Cambria Math" charset="0"/>
                              </a:rPr>
                              <m:t>1+</m:t>
                            </m:r>
                            <m:r>
                              <a:rPr lang="en-US" sz="2400" b="0" i="1" smtClean="0">
                                <a:solidFill>
                                  <a:schemeClr val="tx2"/>
                                </a:solidFill>
                                <a:latin typeface="Cambria Math" charset="0"/>
                              </a:rPr>
                              <m:t>𝛿</m:t>
                            </m:r>
                          </m:e>
                        </m:d>
                        <m:r>
                          <a:rPr lang="en-US" sz="2400" b="0" i="1" smtClean="0">
                            <a:solidFill>
                              <a:schemeClr val="tx2"/>
                            </a:solidFill>
                            <a:latin typeface="Cambria Math" charset="0"/>
                          </a:rPr>
                          <m:t>𝜇</m:t>
                        </m:r>
                      </m:e>
                    </m:d>
                    <m:r>
                      <a:rPr lang="en-US" sz="2400" b="0" i="1" smtClean="0">
                        <a:solidFill>
                          <a:schemeClr val="tx2"/>
                        </a:solidFill>
                        <a:latin typeface="Cambria Math" charset="0"/>
                      </a:rPr>
                      <m:t>≤</m:t>
                    </m:r>
                    <m:sSup>
                      <m:sSupPr>
                        <m:ctrlPr>
                          <a:rPr lang="en-US" sz="2400" b="0" i="1" smtClean="0">
                            <a:solidFill>
                              <a:schemeClr val="tx2"/>
                            </a:solidFill>
                            <a:latin typeface="Cambria Math" charset="0"/>
                          </a:rPr>
                        </m:ctrlPr>
                      </m:sSupPr>
                      <m:e>
                        <m:r>
                          <a:rPr lang="en-US" sz="2400" b="0" i="1" smtClean="0">
                            <a:solidFill>
                              <a:schemeClr val="tx2"/>
                            </a:solidFill>
                            <a:latin typeface="Cambria Math" charset="0"/>
                          </a:rPr>
                          <m:t>𝑒</m:t>
                        </m:r>
                      </m:e>
                      <m:sup>
                        <m:r>
                          <a:rPr lang="en-US" sz="2400" b="0" i="1" smtClean="0">
                            <a:solidFill>
                              <a:schemeClr val="tx2"/>
                            </a:solidFill>
                            <a:latin typeface="Cambria Math" charset="0"/>
                          </a:rPr>
                          <m:t>− </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𝛿</m:t>
                            </m:r>
                            <m:r>
                              <a:rPr lang="en-US" sz="2400" b="0" i="1" smtClean="0">
                                <a:solidFill>
                                  <a:schemeClr val="tx2"/>
                                </a:solidFill>
                                <a:latin typeface="Cambria Math" charset="0"/>
                              </a:rPr>
                              <m:t> </m:t>
                            </m:r>
                            <m:r>
                              <m:rPr>
                                <m:sty m:val="p"/>
                              </m:rPr>
                              <a:rPr lang="en-US" sz="2400" b="0" i="1" smtClean="0">
                                <a:solidFill>
                                  <a:schemeClr val="tx2"/>
                                </a:solidFill>
                                <a:latin typeface="Cambria Math" charset="0"/>
                              </a:rPr>
                              <m:t>ln</m:t>
                            </m:r>
                            <m:r>
                              <a:rPr lang="en-US" sz="2400" b="0" i="1" smtClean="0">
                                <a:solidFill>
                                  <a:schemeClr val="tx2"/>
                                </a:solidFill>
                                <a:latin typeface="Cambria Math" charset="0"/>
                              </a:rPr>
                              <m:t>(1+</m:t>
                            </m:r>
                            <m:r>
                              <a:rPr lang="en-US" sz="2400" b="0" i="1" smtClean="0">
                                <a:solidFill>
                                  <a:schemeClr val="tx2"/>
                                </a:solidFill>
                                <a:latin typeface="Cambria Math" charset="0"/>
                              </a:rPr>
                              <m:t>𝛿</m:t>
                            </m:r>
                            <m:r>
                              <a:rPr lang="en-US" sz="2400" b="0" i="1" smtClean="0">
                                <a:solidFill>
                                  <a:schemeClr val="tx2"/>
                                </a:solidFill>
                                <a:latin typeface="Cambria Math" charset="0"/>
                              </a:rPr>
                              <m:t>)</m:t>
                            </m:r>
                            <m:r>
                              <a:rPr lang="en-US" sz="2400" b="0" i="1" smtClean="0">
                                <a:solidFill>
                                  <a:schemeClr val="tx2"/>
                                </a:solidFill>
                                <a:latin typeface="Cambria Math" charset="0"/>
                              </a:rPr>
                              <m:t>𝜇</m:t>
                            </m:r>
                          </m:num>
                          <m:den>
                            <m:r>
                              <a:rPr lang="en-US" sz="2400" b="0" i="1" smtClean="0">
                                <a:solidFill>
                                  <a:schemeClr val="tx2"/>
                                </a:solidFill>
                                <a:latin typeface="Cambria Math" charset="0"/>
                              </a:rPr>
                              <m:t>2</m:t>
                            </m:r>
                          </m:den>
                        </m:f>
                      </m:sup>
                    </m:sSup>
                  </m:oMath>
                </a14:m>
                <a:r>
                  <a:rPr lang="en-US" sz="2400" dirty="0" smtClean="0"/>
                  <a:t>, </a:t>
                </a:r>
                <a14:m>
                  <m:oMath xmlns:m="http://schemas.openxmlformats.org/officeDocument/2006/math">
                    <m:r>
                      <a:rPr lang="en-US" sz="2400" b="0" i="0" smtClean="0">
                        <a:solidFill>
                          <a:schemeClr val="tx2"/>
                        </a:solidFill>
                        <a:latin typeface="Cambria Math" charset="0"/>
                      </a:rPr>
                      <m:t>0</m:t>
                    </m:r>
                    <m:r>
                      <a:rPr lang="en-US" sz="2400" b="0" i="1" smtClean="0">
                        <a:solidFill>
                          <a:schemeClr val="tx2"/>
                        </a:solidFill>
                        <a:latin typeface="Cambria Math" charset="0"/>
                      </a:rPr>
                      <m:t>≤</m:t>
                    </m:r>
                    <m:r>
                      <a:rPr lang="en-US" sz="2400" i="1">
                        <a:solidFill>
                          <a:schemeClr val="tx2"/>
                        </a:solidFill>
                        <a:latin typeface="Cambria Math" charset="0"/>
                      </a:rPr>
                      <m:t>𝛿</m:t>
                    </m:r>
                  </m:oMath>
                </a14:m>
                <a:endParaRPr lang="en-US"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6438900" y="4408085"/>
                <a:ext cx="5163978" cy="619913"/>
              </a:xfrm>
              <a:prstGeom prst="rect">
                <a:avLst/>
              </a:prstGeom>
              <a:blipFill rotWithShape="0">
                <a:blip r:embed="rId9"/>
                <a:stretch>
                  <a:fillRect b="-215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304306" y="6042769"/>
                <a:ext cx="8216224" cy="369332"/>
              </a:xfrm>
              <a:prstGeom prst="rect">
                <a:avLst/>
              </a:prstGeom>
              <a:noFill/>
            </p:spPr>
            <p:txBody>
              <a:bodyPr wrap="none" rtlCol="0">
                <a:spAutoFit/>
              </a:bodyPr>
              <a:lstStyle/>
              <a:p>
                <a:r>
                  <a:rPr lang="en-US" dirty="0" smtClean="0"/>
                  <a:t>*Suffices to bound expectation of products of </a:t>
                </a:r>
                <a14:m>
                  <m:oMath xmlns:m="http://schemas.openxmlformats.org/officeDocument/2006/math">
                    <m:sSub>
                      <m:sSubPr>
                        <m:ctrlPr>
                          <a:rPr lang="en-US" i="1">
                            <a:solidFill>
                              <a:schemeClr val="tx2"/>
                            </a:solidFill>
                            <a:latin typeface="Cambria Math" charset="0"/>
                          </a:rPr>
                        </m:ctrlPr>
                      </m:sSubPr>
                      <m:e>
                        <m:r>
                          <a:rPr lang="en-US" i="1">
                            <a:solidFill>
                              <a:schemeClr val="tx2"/>
                            </a:solidFill>
                            <a:latin typeface="Cambria Math" charset="0"/>
                          </a:rPr>
                          <m:t>𝑋</m:t>
                        </m:r>
                      </m:e>
                      <m:sub>
                        <m:r>
                          <a:rPr lang="en-US" i="1">
                            <a:solidFill>
                              <a:schemeClr val="tx2"/>
                            </a:solidFill>
                            <a:latin typeface="Cambria Math" charset="0"/>
                          </a:rPr>
                          <m:t>𝑖</m:t>
                        </m:r>
                      </m:sub>
                    </m:sSub>
                  </m:oMath>
                </a14:m>
                <a:r>
                  <a:rPr lang="en-US" dirty="0" smtClean="0"/>
                  <a:t> and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(1−</m:t>
                        </m:r>
                        <m:r>
                          <a:rPr lang="en-US" i="1">
                            <a:solidFill>
                              <a:schemeClr val="tx2"/>
                            </a:solidFill>
                            <a:latin typeface="Cambria Math" charset="0"/>
                          </a:rPr>
                          <m:t>𝑋</m:t>
                        </m:r>
                      </m:e>
                      <m:sub>
                        <m:r>
                          <a:rPr lang="en-US" i="1">
                            <a:solidFill>
                              <a:schemeClr val="tx2"/>
                            </a:solidFill>
                            <a:latin typeface="Cambria Math" charset="0"/>
                          </a:rPr>
                          <m:t>𝑖</m:t>
                        </m:r>
                      </m:sub>
                    </m:sSub>
                    <m:r>
                      <a:rPr lang="en-US" b="0" i="1" smtClean="0">
                        <a:solidFill>
                          <a:schemeClr val="tx2"/>
                        </a:solidFill>
                        <a:latin typeface="Cambria Math" charset="0"/>
                      </a:rPr>
                      <m:t>)</m:t>
                    </m:r>
                  </m:oMath>
                </a14:m>
                <a:r>
                  <a:rPr lang="en-US" dirty="0" smtClean="0"/>
                  <a:t> by that of independent</a:t>
                </a:r>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1304306" y="6042769"/>
                <a:ext cx="8216224" cy="369332"/>
              </a:xfrm>
              <a:prstGeom prst="rect">
                <a:avLst/>
              </a:prstGeom>
              <a:blipFill rotWithShape="0">
                <a:blip r:embed="rId10"/>
                <a:stretch>
                  <a:fillRect l="-668" t="-8197" b="-24590"/>
                </a:stretch>
              </a:blipFill>
            </p:spPr>
            <p:txBody>
              <a:bodyPr/>
              <a:lstStyle/>
              <a:p>
                <a:r>
                  <a:rPr lang="en-US">
                    <a:noFill/>
                  </a:rPr>
                  <a:t> </a:t>
                </a:r>
              </a:p>
            </p:txBody>
          </p:sp>
        </mc:Fallback>
      </mc:AlternateContent>
      <p:grpSp>
        <p:nvGrpSpPr>
          <p:cNvPr id="22" name="Group 21"/>
          <p:cNvGrpSpPr/>
          <p:nvPr/>
        </p:nvGrpSpPr>
        <p:grpSpPr>
          <a:xfrm>
            <a:off x="10086097" y="3138747"/>
            <a:ext cx="1866088" cy="1269338"/>
            <a:chOff x="10086097" y="3138747"/>
            <a:chExt cx="1866088" cy="1269338"/>
          </a:xfrm>
        </p:grpSpPr>
        <mc:AlternateContent xmlns:mc="http://schemas.openxmlformats.org/markup-compatibility/2006" xmlns:a14="http://schemas.microsoft.com/office/drawing/2010/main">
          <mc:Choice Requires="a14">
            <p:sp>
              <p:nvSpPr>
                <p:cNvPr id="17" name="TextBox 16"/>
                <p:cNvSpPr txBox="1"/>
                <p:nvPr/>
              </p:nvSpPr>
              <p:spPr>
                <a:xfrm>
                  <a:off x="10086097" y="3138747"/>
                  <a:ext cx="1866088" cy="917111"/>
                </a:xfrm>
                <a:prstGeom prst="rect">
                  <a:avLst/>
                </a:prstGeom>
                <a:noFill/>
                <a:ln>
                  <a:solidFill>
                    <a:schemeClr val="tx2"/>
                  </a:solidFill>
                </a:ln>
              </p:spPr>
              <p:txBody>
                <a:bodyPr wrap="none" rtlCol="0">
                  <a:spAutoFit/>
                </a:bodyPr>
                <a:lstStyle/>
                <a:p>
                  <a14:m>
                    <m:oMath xmlns:m="http://schemas.openxmlformats.org/officeDocument/2006/math">
                      <m:sSup>
                        <m:sSupPr>
                          <m:ctrlPr>
                            <a:rPr lang="en-US" i="1" smtClean="0">
                              <a:solidFill>
                                <a:schemeClr val="tx2"/>
                              </a:solidFill>
                              <a:latin typeface="Cambria Math" charset="0"/>
                            </a:rPr>
                          </m:ctrlPr>
                        </m:sSupPr>
                        <m:e>
                          <m:r>
                            <a:rPr lang="en-US" i="1">
                              <a:solidFill>
                                <a:schemeClr val="tx2"/>
                              </a:solidFill>
                              <a:latin typeface="Cambria Math" charset="0"/>
                            </a:rPr>
                            <m:t>𝑒</m:t>
                          </m:r>
                        </m:e>
                        <m:sup>
                          <m:r>
                            <a:rPr lang="en-US" i="1">
                              <a:solidFill>
                                <a:schemeClr val="tx2"/>
                              </a:solidFill>
                              <a:latin typeface="Cambria Math" charset="0"/>
                            </a:rPr>
                            <m:t>− </m:t>
                          </m:r>
                          <m:f>
                            <m:fPr>
                              <m:ctrlPr>
                                <a:rPr lang="en-US" i="1">
                                  <a:solidFill>
                                    <a:schemeClr val="tx2"/>
                                  </a:solidFill>
                                  <a:latin typeface="Cambria Math" charset="0"/>
                                </a:rPr>
                              </m:ctrlPr>
                            </m:fPr>
                            <m:num>
                              <m:sSup>
                                <m:sSupPr>
                                  <m:ctrlPr>
                                    <a:rPr lang="en-US" b="0" i="1" smtClean="0">
                                      <a:solidFill>
                                        <a:schemeClr val="tx2"/>
                                      </a:solidFill>
                                      <a:latin typeface="Cambria Math" charset="0"/>
                                    </a:rPr>
                                  </m:ctrlPr>
                                </m:sSupPr>
                                <m:e>
                                  <m:r>
                                    <a:rPr lang="en-US" i="1">
                                      <a:solidFill>
                                        <a:schemeClr val="tx2"/>
                                      </a:solidFill>
                                      <a:latin typeface="Cambria Math" charset="0"/>
                                    </a:rPr>
                                    <m:t>𝛿</m:t>
                                  </m:r>
                                </m:e>
                                <m:sup>
                                  <m:r>
                                    <a:rPr lang="en-US" b="0" i="1" smtClean="0">
                                      <a:solidFill>
                                        <a:schemeClr val="tx2"/>
                                      </a:solidFill>
                                      <a:latin typeface="Cambria Math" charset="0"/>
                                    </a:rPr>
                                    <m:t>2</m:t>
                                  </m:r>
                                </m:sup>
                              </m:sSup>
                              <m:r>
                                <a:rPr lang="en-US" b="0" i="1" smtClean="0">
                                  <a:solidFill>
                                    <a:schemeClr val="tx2"/>
                                  </a:solidFill>
                                  <a:latin typeface="Cambria Math" charset="0"/>
                                </a:rPr>
                                <m:t> </m:t>
                              </m:r>
                              <m:r>
                                <a:rPr lang="en-US" i="1">
                                  <a:solidFill>
                                    <a:schemeClr val="tx2"/>
                                  </a:solidFill>
                                  <a:latin typeface="Cambria Math" charset="0"/>
                                </a:rPr>
                                <m:t>𝜇</m:t>
                              </m:r>
                            </m:num>
                            <m:den>
                              <m:r>
                                <a:rPr lang="en-US" i="1">
                                  <a:solidFill>
                                    <a:schemeClr val="tx2"/>
                                  </a:solidFill>
                                  <a:latin typeface="Cambria Math" charset="0"/>
                                </a:rPr>
                                <m:t>2</m:t>
                              </m:r>
                            </m:den>
                          </m:f>
                        </m:sup>
                      </m:sSup>
                    </m:oMath>
                  </a14:m>
                  <a:r>
                    <a:rPr lang="en-US" dirty="0" smtClean="0"/>
                    <a:t> (</a:t>
                  </a:r>
                  <a14:m>
                    <m:oMath xmlns:m="http://schemas.openxmlformats.org/officeDocument/2006/math">
                      <m:r>
                        <a:rPr lang="en-US" b="0" i="1" smtClean="0">
                          <a:solidFill>
                            <a:schemeClr val="tx2"/>
                          </a:solidFill>
                          <a:latin typeface="Cambria Math" charset="0"/>
                        </a:rPr>
                        <m:t>𝛿</m:t>
                      </m:r>
                      <m:r>
                        <a:rPr lang="en-US" b="0" i="1" smtClean="0">
                          <a:solidFill>
                            <a:schemeClr val="tx2"/>
                          </a:solidFill>
                          <a:latin typeface="Cambria Math" charset="0"/>
                        </a:rPr>
                        <m:t>∈(0,1]</m:t>
                      </m:r>
                    </m:oMath>
                  </a14:m>
                  <a:r>
                    <a:rPr lang="en-US" dirty="0" smtClean="0"/>
                    <a:t>)</a:t>
                  </a:r>
                </a:p>
                <a:p>
                  <a14:m>
                    <m:oMath xmlns:m="http://schemas.openxmlformats.org/officeDocument/2006/math">
                      <m:sSup>
                        <m:sSupPr>
                          <m:ctrlPr>
                            <a:rPr lang="en-US" i="1">
                              <a:solidFill>
                                <a:schemeClr val="tx2"/>
                              </a:solidFill>
                              <a:latin typeface="Cambria Math" charset="0"/>
                            </a:rPr>
                          </m:ctrlPr>
                        </m:sSupPr>
                        <m:e>
                          <m:r>
                            <a:rPr lang="en-US" i="1">
                              <a:solidFill>
                                <a:schemeClr val="tx2"/>
                              </a:solidFill>
                              <a:latin typeface="Cambria Math" charset="0"/>
                            </a:rPr>
                            <m:t>𝑒</m:t>
                          </m:r>
                        </m:e>
                        <m:sup>
                          <m:r>
                            <a:rPr lang="en-US" i="1">
                              <a:solidFill>
                                <a:schemeClr val="tx2"/>
                              </a:solidFill>
                              <a:latin typeface="Cambria Math" charset="0"/>
                            </a:rPr>
                            <m:t>− </m:t>
                          </m:r>
                          <m:f>
                            <m:fPr>
                              <m:ctrlPr>
                                <a:rPr lang="en-US" i="1">
                                  <a:solidFill>
                                    <a:schemeClr val="tx2"/>
                                  </a:solidFill>
                                  <a:latin typeface="Cambria Math" charset="0"/>
                                </a:rPr>
                              </m:ctrlPr>
                            </m:fPr>
                            <m:num>
                              <m:r>
                                <a:rPr lang="en-US" b="0" i="1" smtClean="0">
                                  <a:solidFill>
                                    <a:schemeClr val="tx2"/>
                                  </a:solidFill>
                                  <a:latin typeface="Cambria Math" charset="0"/>
                                </a:rPr>
                                <m:t>𝛿</m:t>
                              </m:r>
                              <m:r>
                                <a:rPr lang="en-US" i="1">
                                  <a:solidFill>
                                    <a:schemeClr val="tx2"/>
                                  </a:solidFill>
                                  <a:latin typeface="Cambria Math" charset="0"/>
                                </a:rPr>
                                <m:t> </m:t>
                              </m:r>
                              <m:r>
                                <a:rPr lang="en-US" i="1">
                                  <a:solidFill>
                                    <a:schemeClr val="tx2"/>
                                  </a:solidFill>
                                  <a:latin typeface="Cambria Math" charset="0"/>
                                </a:rPr>
                                <m:t>𝜇</m:t>
                              </m:r>
                            </m:num>
                            <m:den>
                              <m:r>
                                <a:rPr lang="en-US" b="0" i="1" smtClean="0">
                                  <a:solidFill>
                                    <a:schemeClr val="tx2"/>
                                  </a:solidFill>
                                  <a:latin typeface="Cambria Math" charset="0"/>
                                </a:rPr>
                                <m:t>3</m:t>
                              </m:r>
                            </m:den>
                          </m:f>
                        </m:sup>
                      </m:sSup>
                    </m:oMath>
                  </a14:m>
                  <a:r>
                    <a:rPr lang="en-US" dirty="0"/>
                    <a:t> (</a:t>
                  </a:r>
                  <a14:m>
                    <m:oMath xmlns:m="http://schemas.openxmlformats.org/officeDocument/2006/math">
                      <m:r>
                        <a:rPr lang="en-US" i="1">
                          <a:solidFill>
                            <a:schemeClr val="tx2"/>
                          </a:solidFill>
                          <a:latin typeface="Cambria Math" charset="0"/>
                        </a:rPr>
                        <m:t>𝛿</m:t>
                      </m:r>
                      <m:r>
                        <a:rPr lang="en-US" b="0" i="1" smtClean="0">
                          <a:solidFill>
                            <a:schemeClr val="tx2"/>
                          </a:solidFill>
                          <a:latin typeface="Cambria Math" charset="0"/>
                        </a:rPr>
                        <m:t>≥1</m:t>
                      </m:r>
                    </m:oMath>
                  </a14:m>
                  <a:r>
                    <a:rPr lang="en-US" dirty="0"/>
                    <a:t>)</a:t>
                  </a:r>
                </a:p>
              </p:txBody>
            </p:sp>
          </mc:Choice>
          <mc:Fallback xmlns="">
            <p:sp>
              <p:nvSpPr>
                <p:cNvPr id="17" name="TextBox 16"/>
                <p:cNvSpPr txBox="1">
                  <a:spLocks noRot="1" noChangeAspect="1" noMove="1" noResize="1" noEditPoints="1" noAdjustHandles="1" noChangeArrowheads="1" noChangeShapeType="1" noTextEdit="1"/>
                </p:cNvSpPr>
                <p:nvPr/>
              </p:nvSpPr>
              <p:spPr>
                <a:xfrm>
                  <a:off x="10086097" y="3138747"/>
                  <a:ext cx="1866088" cy="917111"/>
                </a:xfrm>
                <a:prstGeom prst="rect">
                  <a:avLst/>
                </a:prstGeom>
                <a:blipFill rotWithShape="0">
                  <a:blip r:embed="rId11"/>
                  <a:stretch>
                    <a:fillRect r="-1948" b="-9868"/>
                  </a:stretch>
                </a:blipFill>
                <a:ln>
                  <a:solidFill>
                    <a:schemeClr val="tx2"/>
                  </a:solidFill>
                </a:ln>
              </p:spPr>
              <p:txBody>
                <a:bodyPr/>
                <a:lstStyle/>
                <a:p>
                  <a:r>
                    <a:rPr lang="en-US">
                      <a:noFill/>
                    </a:rPr>
                    <a:t> </a:t>
                  </a:r>
                </a:p>
              </p:txBody>
            </p:sp>
          </mc:Fallback>
        </mc:AlternateContent>
        <p:cxnSp>
          <p:nvCxnSpPr>
            <p:cNvPr id="19" name="Straight Arrow Connector 18"/>
            <p:cNvCxnSpPr>
              <a:stCxn id="17" idx="2"/>
            </p:cNvCxnSpPr>
            <p:nvPr/>
          </p:nvCxnSpPr>
          <p:spPr>
            <a:xfrm flipH="1">
              <a:off x="10086097" y="4055858"/>
              <a:ext cx="933044" cy="3522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257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3" grpId="0"/>
      <p:bldP spid="14" grpId="0"/>
      <p:bldP spid="15" grpId="0"/>
      <p:bldP spid="1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ontent Placeholder 2"/>
              <p:cNvSpPr txBox="1">
                <a:spLocks/>
              </p:cNvSpPr>
              <p:nvPr/>
            </p:nvSpPr>
            <p:spPr>
              <a:xfrm>
                <a:off x="1600200" y="3610635"/>
                <a:ext cx="9677400" cy="220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The </a:t>
                </a:r>
                <a:r>
                  <a:rPr lang="en-US" dirty="0" err="1"/>
                  <a:t>Cramér</a:t>
                </a:r>
                <a:r>
                  <a:rPr lang="en-US" dirty="0"/>
                  <a:t>-Rao lower </a:t>
                </a:r>
                <a:r>
                  <a:rPr lang="en-US" dirty="0" smtClean="0"/>
                  <a:t>bound </a:t>
                </a:r>
                <a:r>
                  <a:rPr lang="en-US" dirty="0"/>
                  <a:t>on CV is </a:t>
                </a:r>
                <a14:m>
                  <m:oMath xmlns:m="http://schemas.openxmlformats.org/officeDocument/2006/math">
                    <m:f>
                      <m:fPr>
                        <m:ctrlPr>
                          <a:rPr lang="en-US" i="1">
                            <a:solidFill>
                              <a:schemeClr val="tx2"/>
                            </a:solidFill>
                            <a:latin typeface="Cambria Math" charset="0"/>
                          </a:rPr>
                        </m:ctrlPr>
                      </m:fPr>
                      <m:num>
                        <m:r>
                          <a:rPr lang="en-US">
                            <a:solidFill>
                              <a:schemeClr val="tx2"/>
                            </a:solidFill>
                            <a:latin typeface="Cambria Math"/>
                          </a:rPr>
                          <m:t>1</m:t>
                        </m:r>
                      </m:num>
                      <m:den>
                        <m:rad>
                          <m:radPr>
                            <m:degHide m:val="on"/>
                            <m:ctrlPr>
                              <a:rPr lang="en-US" i="1">
                                <a:solidFill>
                                  <a:schemeClr val="tx2"/>
                                </a:solidFill>
                                <a:latin typeface="Cambria Math" charset="0"/>
                              </a:rPr>
                            </m:ctrlPr>
                          </m:radPr>
                          <m:deg/>
                          <m:e>
                            <m:r>
                              <a:rPr lang="en-US" i="1">
                                <a:solidFill>
                                  <a:schemeClr val="tx2"/>
                                </a:solidFill>
                                <a:latin typeface="Cambria Math"/>
                              </a:rPr>
                              <m:t>𝑘</m:t>
                            </m:r>
                          </m:e>
                        </m:rad>
                      </m:den>
                    </m:f>
                  </m:oMath>
                </a14:m>
                <a:r>
                  <a:rPr lang="en-US" dirty="0"/>
                  <a:t> </a:t>
                </a:r>
                <a:endParaRPr lang="en-US" i="1" dirty="0">
                  <a:latin typeface="Cambria Math"/>
                  <a:ea typeface="Cambria Math"/>
                </a:endParaRPr>
              </a:p>
              <a:p>
                <a:pPr marL="0" indent="0">
                  <a:buNone/>
                </a:pPr>
                <a14:m>
                  <m:oMath xmlns:m="http://schemas.openxmlformats.org/officeDocument/2006/math">
                    <m:r>
                      <a:rPr lang="en-US" i="1" smtClean="0">
                        <a:solidFill>
                          <a:srgbClr val="C00000"/>
                        </a:solidFill>
                        <a:latin typeface="Cambria Math"/>
                        <a:ea typeface="Cambria Math"/>
                      </a:rPr>
                      <m:t>⇒</m:t>
                    </m:r>
                    <m:r>
                      <a:rPr lang="en-US" i="1">
                        <a:latin typeface="Cambria Math"/>
                        <a:ea typeface="Cambria Math"/>
                      </a:rPr>
                      <m:t> </m:t>
                    </m:r>
                  </m:oMath>
                </a14:m>
                <a:r>
                  <a:rPr lang="en-US" dirty="0"/>
                  <a:t> </a:t>
                </a:r>
                <a:r>
                  <a:rPr lang="en-US" dirty="0" smtClean="0"/>
                  <a:t>Our estimator uses the </a:t>
                </a:r>
                <a:r>
                  <a:rPr lang="en-US" dirty="0"/>
                  <a:t>information in the sketch nearly </a:t>
                </a:r>
                <a:r>
                  <a:rPr lang="en-US" dirty="0" smtClean="0"/>
                  <a:t>optimally!</a:t>
                </a:r>
                <a:endParaRPr lang="en-US"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1600200" y="3610635"/>
                <a:ext cx="9677400" cy="2209800"/>
              </a:xfrm>
              <a:prstGeom prst="rect">
                <a:avLst/>
              </a:prstGeom>
              <a:blipFill rotWithShape="0">
                <a:blip r:embed="rId2"/>
                <a:stretch>
                  <a:fillRect l="-1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itle 1"/>
              <p:cNvSpPr txBox="1">
                <a:spLocks/>
              </p:cNvSpPr>
              <p:nvPr/>
            </p:nvSpPr>
            <p:spPr>
              <a:xfrm>
                <a:off x="1600200" y="217695"/>
                <a:ext cx="92202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Cardinality estimator for </a:t>
                </a:r>
                <a14:m>
                  <m:oMath xmlns:m="http://schemas.openxmlformats.org/officeDocument/2006/math">
                    <m:r>
                      <a:rPr lang="en-US" i="1" dirty="0">
                        <a:latin typeface="Cambria Math" charset="0"/>
                      </a:rPr>
                      <m:t>𝑘</m:t>
                    </m:r>
                  </m:oMath>
                </a14:m>
                <a:r>
                  <a:rPr lang="en-US" dirty="0"/>
                  <a:t>-mins Sketch</a:t>
                </a:r>
              </a:p>
            </p:txBody>
          </p:sp>
        </mc:Choice>
        <mc:Fallback xmlns="">
          <p:sp>
            <p:nvSpPr>
              <p:cNvPr id="5" name="Title 1"/>
              <p:cNvSpPr txBox="1">
                <a:spLocks noRot="1" noChangeAspect="1" noMove="1" noResize="1" noEditPoints="1" noAdjustHandles="1" noChangeArrowheads="1" noChangeShapeType="1" noTextEdit="1"/>
              </p:cNvSpPr>
              <p:nvPr/>
            </p:nvSpPr>
            <p:spPr>
              <a:xfrm>
                <a:off x="1600200" y="217695"/>
                <a:ext cx="9220200" cy="1143000"/>
              </a:xfrm>
              <a:prstGeom prst="rect">
                <a:avLst/>
              </a:prstGeom>
              <a:blipFill rotWithShape="0">
                <a:blip r:embed="rId3"/>
                <a:stretch>
                  <a:fillRect l="-529" r="-463" b="-80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a:xfrm>
                <a:off x="2362200" y="1530349"/>
                <a:ext cx="7696200" cy="1544369"/>
              </a:xfrm>
              <a:prstGeom prst="rect">
                <a:avLst/>
              </a:prstGeom>
              <a:solidFill>
                <a:schemeClr val="accent1">
                  <a:alpha val="18000"/>
                </a:schemeClr>
              </a:solidFill>
              <a:ln>
                <a:solidFill>
                  <a:schemeClr val="tx2"/>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Unbiased Estimator  </a:t>
                </a:r>
                <a14:m>
                  <m:oMath xmlns:m="http://schemas.openxmlformats.org/officeDocument/2006/math">
                    <m:acc>
                      <m:accPr>
                        <m:chr m:val="̂"/>
                        <m:ctrlPr>
                          <a:rPr lang="en-US" i="1" dirty="0">
                            <a:latin typeface="Cambria Math" charset="0"/>
                          </a:rPr>
                        </m:ctrlPr>
                      </m:accPr>
                      <m:e>
                        <m:r>
                          <a:rPr lang="en-US" i="1" dirty="0">
                            <a:latin typeface="Cambria Math"/>
                          </a:rPr>
                          <m:t>𝑛</m:t>
                        </m:r>
                      </m:e>
                    </m:acc>
                    <m:r>
                      <a:rPr lang="en-US" i="1" dirty="0">
                        <a:latin typeface="Cambria Math"/>
                      </a:rPr>
                      <m:t>=</m:t>
                    </m:r>
                    <m:f>
                      <m:fPr>
                        <m:ctrlPr>
                          <a:rPr lang="en-US" i="1" dirty="0">
                            <a:latin typeface="Cambria Math" charset="0"/>
                          </a:rPr>
                        </m:ctrlPr>
                      </m:fPr>
                      <m:num>
                        <m:r>
                          <a:rPr lang="en-US" i="1" dirty="0">
                            <a:latin typeface="Cambria Math"/>
                          </a:rPr>
                          <m:t>𝑘</m:t>
                        </m:r>
                        <m:r>
                          <a:rPr lang="en-US" i="1" dirty="0">
                            <a:latin typeface="Cambria Math"/>
                          </a:rPr>
                          <m:t>−1</m:t>
                        </m:r>
                      </m:num>
                      <m:den>
                        <m:nary>
                          <m:naryPr>
                            <m:chr m:val="∑"/>
                            <m:ctrlPr>
                              <a:rPr lang="en-US" i="1" dirty="0">
                                <a:latin typeface="Cambria Math" charset="0"/>
                              </a:rPr>
                            </m:ctrlPr>
                          </m:naryPr>
                          <m:sub>
                            <m:r>
                              <a:rPr lang="en-US" i="1" dirty="0">
                                <a:latin typeface="Cambria Math"/>
                              </a:rPr>
                              <m:t>𝑖</m:t>
                            </m:r>
                            <m:r>
                              <a:rPr lang="en-US" i="1" dirty="0">
                                <a:latin typeface="Cambria Math"/>
                              </a:rPr>
                              <m:t>=1</m:t>
                            </m:r>
                          </m:sub>
                          <m:sup>
                            <m:r>
                              <a:rPr lang="en-US" i="1" dirty="0">
                                <a:latin typeface="Cambria Math"/>
                              </a:rPr>
                              <m:t>𝑘</m:t>
                            </m:r>
                          </m:sup>
                          <m:e>
                            <m:sSub>
                              <m:sSubPr>
                                <m:ctrlPr>
                                  <a:rPr lang="en-US" i="1" dirty="0">
                                    <a:latin typeface="Cambria Math" charset="0"/>
                                  </a:rPr>
                                </m:ctrlPr>
                              </m:sSubPr>
                              <m:e>
                                <m:r>
                                  <a:rPr lang="en-US" b="0" i="1" dirty="0" smtClean="0">
                                    <a:latin typeface="Cambria Math" charset="0"/>
                                  </a:rPr>
                                  <m:t>𝑠</m:t>
                                </m:r>
                              </m:e>
                              <m:sub>
                                <m:r>
                                  <a:rPr lang="en-US" i="1" dirty="0">
                                    <a:latin typeface="Cambria Math"/>
                                  </a:rPr>
                                  <m:t>𝑖</m:t>
                                </m:r>
                              </m:sub>
                            </m:sSub>
                          </m:e>
                        </m:nary>
                      </m:den>
                    </m:f>
                  </m:oMath>
                </a14:m>
                <a:r>
                  <a:rPr lang="en-US" dirty="0"/>
                  <a:t>  (for </a:t>
                </a:r>
                <a14:m>
                  <m:oMath xmlns:m="http://schemas.openxmlformats.org/officeDocument/2006/math">
                    <m:r>
                      <a:rPr lang="en-US" i="1" dirty="0">
                        <a:latin typeface="Cambria Math"/>
                      </a:rPr>
                      <m:t>𝑘</m:t>
                    </m:r>
                    <m:r>
                      <a:rPr lang="en-US" i="1" dirty="0">
                        <a:latin typeface="Cambria Math"/>
                      </a:rPr>
                      <m:t>&gt;1</m:t>
                    </m:r>
                  </m:oMath>
                </a14:m>
                <a:r>
                  <a:rPr lang="en-US" dirty="0" smtClean="0"/>
                  <a:t>)</a:t>
                </a:r>
              </a:p>
              <a:p>
                <a:pPr marL="0" indent="0">
                  <a:buNone/>
                </a:pPr>
                <a:r>
                  <a:rPr lang="en-US" dirty="0"/>
                  <a:t>CV  </a:t>
                </a:r>
                <a14:m>
                  <m:oMath xmlns:m="http://schemas.openxmlformats.org/officeDocument/2006/math">
                    <m:f>
                      <m:fPr>
                        <m:ctrlPr>
                          <a:rPr lang="en-US" i="1">
                            <a:solidFill>
                              <a:schemeClr val="tx2"/>
                            </a:solidFill>
                            <a:latin typeface="Cambria Math" charset="0"/>
                          </a:rPr>
                        </m:ctrlPr>
                      </m:fPr>
                      <m:num>
                        <m:r>
                          <a:rPr lang="en-US" i="1">
                            <a:solidFill>
                              <a:schemeClr val="tx2"/>
                            </a:solidFill>
                            <a:latin typeface="Cambria Math" charset="0"/>
                          </a:rPr>
                          <m:t>𝜎</m:t>
                        </m:r>
                      </m:num>
                      <m:den>
                        <m:r>
                          <a:rPr lang="en-US" i="1">
                            <a:solidFill>
                              <a:schemeClr val="tx2"/>
                            </a:solidFill>
                            <a:latin typeface="Cambria Math" charset="0"/>
                          </a:rPr>
                          <m:t>𝑛</m:t>
                        </m:r>
                      </m:den>
                    </m:f>
                    <m:r>
                      <a:rPr lang="en-US" i="1">
                        <a:solidFill>
                          <a:schemeClr val="tx2"/>
                        </a:solidFill>
                        <a:latin typeface="Cambria Math" charset="0"/>
                      </a:rPr>
                      <m:t>=</m:t>
                    </m:r>
                    <m:f>
                      <m:fPr>
                        <m:ctrlPr>
                          <a:rPr lang="en-US" i="1">
                            <a:solidFill>
                              <a:schemeClr val="tx2"/>
                            </a:solidFill>
                            <a:latin typeface="Cambria Math" charset="0"/>
                          </a:rPr>
                        </m:ctrlPr>
                      </m:fPr>
                      <m:num>
                        <m:r>
                          <a:rPr lang="en-US">
                            <a:solidFill>
                              <a:schemeClr val="tx2"/>
                            </a:solidFill>
                            <a:latin typeface="Cambria Math"/>
                          </a:rPr>
                          <m:t>1</m:t>
                        </m:r>
                      </m:num>
                      <m:den>
                        <m:rad>
                          <m:radPr>
                            <m:degHide m:val="on"/>
                            <m:ctrlPr>
                              <a:rPr lang="en-US" i="1">
                                <a:solidFill>
                                  <a:schemeClr val="tx2"/>
                                </a:solidFill>
                                <a:latin typeface="Cambria Math" charset="0"/>
                              </a:rPr>
                            </m:ctrlPr>
                          </m:radPr>
                          <m:deg/>
                          <m:e>
                            <m:r>
                              <a:rPr lang="en-US" i="1">
                                <a:solidFill>
                                  <a:schemeClr val="tx2"/>
                                </a:solidFill>
                                <a:latin typeface="Cambria Math"/>
                              </a:rPr>
                              <m:t>𝑘</m:t>
                            </m:r>
                            <m:r>
                              <a:rPr lang="en-US" i="1">
                                <a:solidFill>
                                  <a:schemeClr val="tx2"/>
                                </a:solidFill>
                                <a:latin typeface="Cambria Math"/>
                              </a:rPr>
                              <m:t>−2</m:t>
                            </m:r>
                          </m:e>
                        </m:rad>
                      </m:den>
                    </m:f>
                  </m:oMath>
                </a14:m>
                <a:endParaRPr lang="en-US" dirty="0"/>
              </a:p>
              <a:p>
                <a:pPr marL="0" indent="0">
                  <a:buNone/>
                </a:pPr>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2362200" y="1530349"/>
                <a:ext cx="7696200" cy="1544369"/>
              </a:xfrm>
              <a:prstGeom prst="rect">
                <a:avLst/>
              </a:prstGeom>
              <a:blipFill rotWithShape="0">
                <a:blip r:embed="rId4"/>
                <a:stretch>
                  <a:fillRect l="-1820" t="-1176" b="-3922"/>
                </a:stretch>
              </a:blipFill>
              <a:ln>
                <a:solidFill>
                  <a:schemeClr val="tx2"/>
                </a:solidFill>
              </a:ln>
            </p:spPr>
            <p:txBody>
              <a:bodyPr/>
              <a:lstStyle/>
              <a:p>
                <a:r>
                  <a:rPr lang="en-US">
                    <a:noFill/>
                  </a:rPr>
                  <a:t> </a:t>
                </a:r>
              </a:p>
            </p:txBody>
          </p:sp>
        </mc:Fallback>
      </mc:AlternateContent>
      <p:sp>
        <p:nvSpPr>
          <p:cNvPr id="2" name="Footer Placeholder 1"/>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40</a:t>
            </a:fld>
            <a:endParaRPr lang="en-US"/>
          </a:p>
        </p:txBody>
      </p:sp>
    </p:spTree>
    <p:extLst>
      <p:ext uri="{BB962C8B-B14F-4D97-AF65-F5344CB8AC3E}">
        <p14:creationId xmlns:p14="http://schemas.microsoft.com/office/powerpoint/2010/main" val="6995845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p:sp>
        <p:nvSpPr>
          <p:cNvPr id="2" name="Title 1"/>
          <p:cNvSpPr>
            <a:spLocks noGrp="1"/>
          </p:cNvSpPr>
          <p:nvPr>
            <p:ph type="title"/>
          </p:nvPr>
        </p:nvSpPr>
        <p:spPr/>
        <p:txBody>
          <a:bodyPr/>
          <a:lstStyle/>
          <a:p>
            <a:r>
              <a:rPr lang="en-US" dirty="0" smtClean="0"/>
              <a:t>Sufficient statistics</a:t>
            </a:r>
            <a:endParaRPr lang="en-US" dirty="0"/>
          </a:p>
        </p:txBody>
      </p:sp>
      <p:sp>
        <p:nvSpPr>
          <p:cNvPr id="5" name="TextBox 4"/>
          <p:cNvSpPr txBox="1"/>
          <p:nvPr/>
        </p:nvSpPr>
        <p:spPr>
          <a:xfrm>
            <a:off x="1828800" y="2312135"/>
            <a:ext cx="8686800" cy="1200329"/>
          </a:xfrm>
          <a:prstGeom prst="rect">
            <a:avLst/>
          </a:prstGeom>
          <a:noFill/>
        </p:spPr>
        <p:txBody>
          <a:bodyPr wrap="square" rtlCol="0">
            <a:spAutoFit/>
          </a:bodyPr>
          <a:lstStyle/>
          <a:p>
            <a:r>
              <a:rPr lang="en-US" sz="3600" b="1" dirty="0" smtClean="0">
                <a:solidFill>
                  <a:srgbClr val="C00000"/>
                </a:solidFill>
              </a:rPr>
              <a:t>Another useful tool when searching for estimators</a:t>
            </a:r>
            <a:endParaRPr lang="en-US" sz="3600" b="1" dirty="0">
              <a:solidFill>
                <a:srgbClr val="C00000"/>
              </a:solidFill>
            </a:endParaRPr>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41</a:t>
            </a:fld>
            <a:endParaRPr lang="en-US"/>
          </a:p>
        </p:txBody>
      </p:sp>
      <p:pic>
        <p:nvPicPr>
          <p:cNvPr id="7" name="Picture 6" descr="C:\Users\edith\AppData\Local\Microsoft\Windows\Temporary Internet Files\Content.IE5\7V25XCQL\MC900432556[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779" y="25433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063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p:sp>
        <p:nvSpPr>
          <p:cNvPr id="2" name="Title 1"/>
          <p:cNvSpPr>
            <a:spLocks noGrp="1"/>
          </p:cNvSpPr>
          <p:nvPr>
            <p:ph type="title"/>
          </p:nvPr>
        </p:nvSpPr>
        <p:spPr/>
        <p:txBody>
          <a:bodyPr>
            <a:normAutofit/>
          </a:bodyPr>
          <a:lstStyle/>
          <a:p>
            <a:r>
              <a:rPr lang="en-US" dirty="0" smtClean="0"/>
              <a:t>Sufficient Statistic</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90600" y="1227117"/>
                <a:ext cx="9912350" cy="1652416"/>
              </a:xfrm>
              <a:solidFill>
                <a:schemeClr val="accent1">
                  <a:alpha val="7000"/>
                </a:schemeClr>
              </a:solidFill>
              <a:ln>
                <a:solidFill>
                  <a:schemeClr val="accent1"/>
                </a:solidFill>
              </a:ln>
            </p:spPr>
            <p:txBody>
              <a:bodyPr>
                <a:normAutofit/>
              </a:bodyPr>
              <a:lstStyle/>
              <a:p>
                <a:pPr marL="0" indent="0">
                  <a:buNone/>
                </a:pPr>
                <a:r>
                  <a:rPr lang="en-US" dirty="0" smtClean="0"/>
                  <a:t>A function </a:t>
                </a:r>
                <a14:m>
                  <m:oMath xmlns:m="http://schemas.openxmlformats.org/officeDocument/2006/math">
                    <m:r>
                      <m:rPr>
                        <m:sty m:val="p"/>
                      </m:rPr>
                      <a:rPr lang="en-US" b="0" i="0" smtClean="0">
                        <a:solidFill>
                          <a:schemeClr val="tx2"/>
                        </a:solidFill>
                        <a:latin typeface="Cambria Math"/>
                      </a:rPr>
                      <m:t>T</m:t>
                    </m:r>
                    <m:d>
                      <m:dPr>
                        <m:ctrlPr>
                          <a:rPr lang="en-US" b="0" i="1" smtClean="0">
                            <a:solidFill>
                              <a:schemeClr val="tx2"/>
                            </a:solidFill>
                            <a:latin typeface="Cambria Math" charset="0"/>
                          </a:rPr>
                        </m:ctrlPr>
                      </m:dPr>
                      <m:e>
                        <m:r>
                          <a:rPr lang="en-US" b="0" i="1" smtClean="0">
                            <a:solidFill>
                              <a:schemeClr val="tx2"/>
                            </a:solidFill>
                            <a:latin typeface="Cambria Math" charset="0"/>
                          </a:rPr>
                          <m:t>𝑦</m:t>
                        </m:r>
                      </m:e>
                    </m:d>
                  </m:oMath>
                </a14:m>
                <a:r>
                  <a:rPr lang="en-US" dirty="0" smtClean="0"/>
                  <a:t>  is a </a:t>
                </a:r>
                <a:r>
                  <a:rPr lang="en-US" i="1" dirty="0" smtClean="0"/>
                  <a:t>sufficient statistic </a:t>
                </a:r>
                <a:r>
                  <a:rPr lang="en-US" dirty="0" smtClean="0"/>
                  <a:t>for estimating (some function of) the parameter </a:t>
                </a:r>
                <a14:m>
                  <m:oMath xmlns:m="http://schemas.openxmlformats.org/officeDocument/2006/math">
                    <m:r>
                      <a:rPr lang="en-US" b="0" i="1" smtClean="0">
                        <a:solidFill>
                          <a:schemeClr val="tx2"/>
                        </a:solidFill>
                        <a:latin typeface="Cambria Math"/>
                      </a:rPr>
                      <m:t>𝜃</m:t>
                    </m:r>
                  </m:oMath>
                </a14:m>
                <a:r>
                  <a:rPr lang="en-US" dirty="0" smtClean="0"/>
                  <a:t>  if the </a:t>
                </a:r>
                <a:r>
                  <a:rPr lang="en-US" i="1" dirty="0" smtClean="0"/>
                  <a:t>likelihood  function has the factored form </a:t>
                </a:r>
                <a14:m>
                  <m:oMath xmlns:m="http://schemas.openxmlformats.org/officeDocument/2006/math">
                    <m:r>
                      <a:rPr lang="en-US" b="0" i="1" smtClean="0">
                        <a:solidFill>
                          <a:schemeClr val="tx2"/>
                        </a:solidFill>
                        <a:latin typeface="Cambria Math"/>
                      </a:rPr>
                      <m:t>𝑐</m:t>
                    </m:r>
                    <m:d>
                      <m:dPr>
                        <m:ctrlPr>
                          <a:rPr lang="en-US" b="0" i="1" smtClean="0">
                            <a:solidFill>
                              <a:schemeClr val="tx2"/>
                            </a:solidFill>
                            <a:latin typeface="Cambria Math" charset="0"/>
                          </a:rPr>
                        </m:ctrlPr>
                      </m:dPr>
                      <m:e>
                        <m:r>
                          <a:rPr lang="en-US" b="0" i="1" smtClean="0">
                            <a:solidFill>
                              <a:schemeClr val="tx2"/>
                            </a:solidFill>
                            <a:latin typeface="Cambria Math" charset="0"/>
                          </a:rPr>
                          <m:t>𝑦</m:t>
                        </m:r>
                      </m:e>
                    </m:d>
                    <m:r>
                      <a:rPr lang="en-US" b="0" i="1" smtClean="0">
                        <a:solidFill>
                          <a:schemeClr val="tx2"/>
                        </a:solidFill>
                        <a:latin typeface="Cambria Math"/>
                      </a:rPr>
                      <m:t>𝑔</m:t>
                    </m:r>
                    <m:r>
                      <a:rPr lang="en-US" b="0" i="1" smtClean="0">
                        <a:solidFill>
                          <a:schemeClr val="tx2"/>
                        </a:solidFill>
                        <a:latin typeface="Cambria Math"/>
                      </a:rPr>
                      <m:t>(</m:t>
                    </m:r>
                    <m:r>
                      <a:rPr lang="en-US" b="0" i="1" smtClean="0">
                        <a:solidFill>
                          <a:schemeClr val="tx2"/>
                        </a:solidFill>
                        <a:latin typeface="Cambria Math"/>
                      </a:rPr>
                      <m:t>𝑇</m:t>
                    </m:r>
                    <m:d>
                      <m:dPr>
                        <m:ctrlPr>
                          <a:rPr lang="en-US" b="0" i="1" smtClean="0">
                            <a:solidFill>
                              <a:schemeClr val="tx2"/>
                            </a:solidFill>
                            <a:latin typeface="Cambria Math" charset="0"/>
                          </a:rPr>
                        </m:ctrlPr>
                      </m:dPr>
                      <m:e>
                        <m:r>
                          <a:rPr lang="en-US" b="0" i="1" smtClean="0">
                            <a:solidFill>
                              <a:schemeClr val="tx2"/>
                            </a:solidFill>
                            <a:latin typeface="Cambria Math" charset="0"/>
                          </a:rPr>
                          <m:t>𝑦</m:t>
                        </m:r>
                      </m:e>
                    </m:d>
                    <m:r>
                      <a:rPr lang="en-US" b="0" i="1" smtClean="0">
                        <a:solidFill>
                          <a:schemeClr val="tx2"/>
                        </a:solidFill>
                        <a:latin typeface="Cambria Math"/>
                      </a:rPr>
                      <m:t>;</m:t>
                    </m:r>
                    <m:r>
                      <a:rPr lang="en-US" b="0" i="1" smtClean="0">
                        <a:solidFill>
                          <a:schemeClr val="tx2"/>
                        </a:solidFill>
                        <a:latin typeface="Cambria Math"/>
                      </a:rPr>
                      <m:t>𝜃</m:t>
                    </m:r>
                    <m:r>
                      <a:rPr lang="en-US" b="0" i="1" smtClean="0">
                        <a:solidFill>
                          <a:schemeClr val="tx2"/>
                        </a:solidFill>
                        <a:latin typeface="Cambria Math"/>
                      </a:rPr>
                      <m:t>)</m:t>
                    </m:r>
                  </m:oMath>
                </a14:m>
                <a:r>
                  <a:rPr lang="en-US" dirty="0" smtClean="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90600" y="1227117"/>
                <a:ext cx="9912350" cy="1652416"/>
              </a:xfrm>
              <a:blipFill rotWithShape="0">
                <a:blip r:embed="rId4"/>
                <a:stretch>
                  <a:fillRect l="-1536" t="-4029" b="-6227"/>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txBox="1">
                <a:spLocks/>
              </p:cNvSpPr>
              <p:nvPr/>
            </p:nvSpPr>
            <p:spPr>
              <a:xfrm>
                <a:off x="1828800" y="2964798"/>
                <a:ext cx="8826500" cy="32766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chemeClr val="tx2"/>
                    </a:solidFill>
                    <a:latin typeface="Cambria Math"/>
                  </a:rPr>
                  <a:t>Likelihood function (joint density) for </a:t>
                </a:r>
                <a14:m>
                  <m:oMath xmlns:m="http://schemas.openxmlformats.org/officeDocument/2006/math">
                    <m:r>
                      <a:rPr lang="en-US" i="1">
                        <a:solidFill>
                          <a:schemeClr val="tx2"/>
                        </a:solidFill>
                        <a:latin typeface="Cambria Math"/>
                      </a:rPr>
                      <m:t>𝑘</m:t>
                    </m:r>
                  </m:oMath>
                </a14:m>
                <a:r>
                  <a:rPr lang="en-US" dirty="0">
                    <a:solidFill>
                      <a:schemeClr val="tx2"/>
                    </a:solidFill>
                    <a:latin typeface="Cambria Math"/>
                  </a:rPr>
                  <a:t> exponential </a:t>
                </a:r>
                <a:r>
                  <a:rPr lang="en-US" dirty="0" err="1">
                    <a:solidFill>
                      <a:schemeClr val="tx2"/>
                    </a:solidFill>
                    <a:latin typeface="Cambria Math"/>
                  </a:rPr>
                  <a:t>i.i.d</a:t>
                </a:r>
                <a:r>
                  <a:rPr lang="en-US" dirty="0">
                    <a:solidFill>
                      <a:schemeClr val="tx2"/>
                    </a:solidFill>
                    <a:latin typeface="Cambria Math"/>
                  </a:rPr>
                  <a:t> random variables from  </a:t>
                </a:r>
                <a14:m>
                  <m:oMath xmlns:m="http://schemas.openxmlformats.org/officeDocument/2006/math">
                    <m:r>
                      <m:rPr>
                        <m:sty m:val="p"/>
                      </m:rPr>
                      <a:rPr lang="en-US" i="1">
                        <a:solidFill>
                          <a:schemeClr val="tx2"/>
                        </a:solidFill>
                        <a:latin typeface="Cambria Math"/>
                      </a:rPr>
                      <m:t>Exp</m:t>
                    </m:r>
                    <m:r>
                      <a:rPr lang="en-US" i="1">
                        <a:solidFill>
                          <a:schemeClr val="tx2"/>
                        </a:solidFill>
                        <a:latin typeface="Cambria Math"/>
                      </a:rPr>
                      <m:t>(</m:t>
                    </m:r>
                    <m:r>
                      <a:rPr lang="en-US" i="1">
                        <a:solidFill>
                          <a:schemeClr val="tx2"/>
                        </a:solidFill>
                        <a:latin typeface="Cambria Math"/>
                      </a:rPr>
                      <m:t>𝑛</m:t>
                    </m:r>
                    <m:r>
                      <a:rPr lang="en-US" i="1">
                        <a:solidFill>
                          <a:schemeClr val="tx2"/>
                        </a:solidFill>
                        <a:latin typeface="Cambria Math"/>
                      </a:rPr>
                      <m:t>)</m:t>
                    </m:r>
                  </m:oMath>
                </a14:m>
                <a:r>
                  <a:rPr lang="en-US" dirty="0">
                    <a:solidFill>
                      <a:schemeClr val="tx2"/>
                    </a:solidFill>
                  </a:rPr>
                  <a:t> :</a:t>
                </a:r>
                <a:endParaRPr lang="en-US" dirty="0">
                  <a:solidFill>
                    <a:schemeClr val="tx2"/>
                  </a:solidFill>
                  <a:latin typeface="Cambria Math"/>
                </a:endParaRPr>
              </a:p>
              <a:p>
                <a:pPr marL="0" indent="0">
                  <a:buNone/>
                </a:pPr>
                <a14:m>
                  <m:oMathPara xmlns:m="http://schemas.openxmlformats.org/officeDocument/2006/math">
                    <m:oMathParaPr>
                      <m:jc m:val="centerGroup"/>
                    </m:oMathParaPr>
                    <m:oMath xmlns:m="http://schemas.openxmlformats.org/officeDocument/2006/math">
                      <m:r>
                        <a:rPr lang="en-US" i="1">
                          <a:solidFill>
                            <a:schemeClr val="tx2"/>
                          </a:solidFill>
                          <a:latin typeface="Cambria Math"/>
                        </a:rPr>
                        <m:t>𝑓</m:t>
                      </m:r>
                      <m:d>
                        <m:dPr>
                          <m:ctrlPr>
                            <a:rPr lang="en-US" i="1">
                              <a:solidFill>
                                <a:schemeClr val="tx2"/>
                              </a:solidFill>
                              <a:latin typeface="Cambria Math" charset="0"/>
                            </a:rPr>
                          </m:ctrlPr>
                        </m:dPr>
                        <m:e>
                          <m:r>
                            <a:rPr lang="en-US" b="0" i="1" smtClean="0">
                              <a:solidFill>
                                <a:schemeClr val="tx2"/>
                              </a:solidFill>
                              <a:latin typeface="Cambria Math" charset="0"/>
                            </a:rPr>
                            <m:t>{</m:t>
                          </m:r>
                          <m:sSub>
                            <m:sSubPr>
                              <m:ctrlPr>
                                <a:rPr lang="en-US" b="0" i="1" smtClean="0">
                                  <a:solidFill>
                                    <a:schemeClr val="tx2"/>
                                  </a:solidFill>
                                  <a:latin typeface="Cambria Math" charset="0"/>
                                </a:rPr>
                              </m:ctrlPr>
                            </m:sSubPr>
                            <m:e>
                              <m:r>
                                <a:rPr lang="en-US" b="0" i="1" smtClean="0">
                                  <a:solidFill>
                                    <a:schemeClr val="tx2"/>
                                  </a:solidFill>
                                  <a:latin typeface="Cambria Math" charset="0"/>
                                </a:rPr>
                                <m:t>𝑠</m:t>
                              </m:r>
                            </m:e>
                            <m:sub>
                              <m:r>
                                <a:rPr lang="en-US" b="0" i="1" smtClean="0">
                                  <a:solidFill>
                                    <a:schemeClr val="tx2"/>
                                  </a:solidFill>
                                  <a:latin typeface="Cambria Math" charset="0"/>
                                </a:rPr>
                                <m:t>𝑖</m:t>
                              </m:r>
                            </m:sub>
                          </m:sSub>
                          <m:r>
                            <a:rPr lang="en-US" b="0" i="1" smtClean="0">
                              <a:solidFill>
                                <a:schemeClr val="tx2"/>
                              </a:solidFill>
                              <a:latin typeface="Cambria Math" charset="0"/>
                            </a:rPr>
                            <m:t>}</m:t>
                          </m:r>
                          <m:r>
                            <a:rPr lang="en-US" i="1">
                              <a:solidFill>
                                <a:schemeClr val="tx2"/>
                              </a:solidFill>
                              <a:latin typeface="Cambria Math"/>
                            </a:rPr>
                            <m:t>;</m:t>
                          </m:r>
                          <m:r>
                            <a:rPr lang="en-US" i="1">
                              <a:solidFill>
                                <a:schemeClr val="tx2"/>
                              </a:solidFill>
                              <a:latin typeface="Cambria Math"/>
                            </a:rPr>
                            <m:t>𝑛</m:t>
                          </m:r>
                        </m:e>
                      </m:d>
                      <m:r>
                        <a:rPr lang="en-US" i="1">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r>
                            <a:rPr lang="en-US" i="1" dirty="0">
                              <a:solidFill>
                                <a:schemeClr val="tx2"/>
                              </a:solidFill>
                              <a:latin typeface="Cambria Math"/>
                            </a:rPr>
                            <m:t>𝑛</m:t>
                          </m:r>
                          <m:sSup>
                            <m:sSupPr>
                              <m:ctrlPr>
                                <a:rPr lang="en-US" b="0" i="1" dirty="0" smtClean="0">
                                  <a:solidFill>
                                    <a:schemeClr val="tx2"/>
                                  </a:solidFill>
                                  <a:latin typeface="Cambria Math" charset="0"/>
                                </a:rPr>
                              </m:ctrlPr>
                            </m:sSupPr>
                            <m:e>
                              <m:r>
                                <a:rPr lang="en-US" b="0" i="1" dirty="0" smtClean="0">
                                  <a:solidFill>
                                    <a:schemeClr val="tx2"/>
                                  </a:solidFill>
                                  <a:latin typeface="Cambria Math" charset="0"/>
                                </a:rPr>
                                <m:t>𝑒</m:t>
                              </m:r>
                            </m:e>
                            <m:sup>
                              <m:r>
                                <a:rPr lang="en-US" i="1" dirty="0">
                                  <a:solidFill>
                                    <a:schemeClr val="tx2"/>
                                  </a:solidFill>
                                  <a:latin typeface="Cambria Math"/>
                                </a:rPr>
                                <m:t>−</m:t>
                              </m:r>
                              <m:r>
                                <a:rPr lang="en-US" i="1" dirty="0">
                                  <a:solidFill>
                                    <a:schemeClr val="tx2"/>
                                  </a:solidFill>
                                  <a:latin typeface="Cambria Math"/>
                                </a:rPr>
                                <m:t>𝑛</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sup>
                          </m:sSup>
                          <m:r>
                            <a:rPr lang="en-US" i="1" dirty="0">
                              <a:solidFill>
                                <a:schemeClr val="tx2"/>
                              </a:solidFill>
                              <a:latin typeface="Cambria Math"/>
                            </a:rPr>
                            <m:t>=</m:t>
                          </m:r>
                        </m:e>
                      </m:nary>
                      <m:sSup>
                        <m:sSupPr>
                          <m:ctrlPr>
                            <a:rPr lang="en-US" i="1" dirty="0">
                              <a:solidFill>
                                <a:schemeClr val="tx2"/>
                              </a:solidFill>
                              <a:latin typeface="Cambria Math" charset="0"/>
                            </a:rPr>
                          </m:ctrlPr>
                        </m:sSupPr>
                        <m:e>
                          <m:r>
                            <m:rPr>
                              <m:sty m:val="p"/>
                            </m:rPr>
                            <a:rPr lang="en-US" dirty="0">
                              <a:solidFill>
                                <a:schemeClr val="tx2"/>
                              </a:solidFill>
                              <a:latin typeface="Cambria Math"/>
                            </a:rPr>
                            <m:t>n</m:t>
                          </m:r>
                        </m:e>
                        <m:sup>
                          <m:r>
                            <m:rPr>
                              <m:sty m:val="p"/>
                            </m:rPr>
                            <a:rPr lang="en-US" dirty="0">
                              <a:solidFill>
                                <a:schemeClr val="tx2"/>
                              </a:solidFill>
                              <a:latin typeface="Cambria Math"/>
                            </a:rPr>
                            <m:t>k</m:t>
                          </m:r>
                        </m:sup>
                      </m:sSup>
                      <m:sSup>
                        <m:sSupPr>
                          <m:ctrlPr>
                            <a:rPr lang="en-US" i="1" dirty="0">
                              <a:solidFill>
                                <a:schemeClr val="tx2"/>
                              </a:solidFill>
                              <a:latin typeface="Cambria Math" charset="0"/>
                            </a:rPr>
                          </m:ctrlPr>
                        </m:sSupPr>
                        <m:e>
                          <m:r>
                            <m:rPr>
                              <m:sty m:val="p"/>
                            </m:rPr>
                            <a:rPr lang="en-US" dirty="0">
                              <a:solidFill>
                                <a:schemeClr val="tx2"/>
                              </a:solidFill>
                              <a:latin typeface="Cambria Math"/>
                            </a:rPr>
                            <m:t>e</m:t>
                          </m:r>
                        </m:e>
                        <m:sup>
                          <m:r>
                            <a:rPr lang="en-US" dirty="0">
                              <a:solidFill>
                                <a:schemeClr val="tx2"/>
                              </a:solidFill>
                              <a:latin typeface="Cambria Math"/>
                            </a:rPr>
                            <m:t>−</m:t>
                          </m:r>
                          <m:r>
                            <m:rPr>
                              <m:sty m:val="p"/>
                            </m:rPr>
                            <a:rPr lang="en-US" dirty="0">
                              <a:solidFill>
                                <a:schemeClr val="tx2"/>
                              </a:solidFill>
                              <a:latin typeface="Cambria Math"/>
                            </a:rPr>
                            <m:t>n</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e>
                          </m:nary>
                        </m:sup>
                      </m:sSup>
                    </m:oMath>
                  </m:oMathPara>
                </a14:m>
                <a:endParaRPr lang="en-US" dirty="0">
                  <a:solidFill>
                    <a:schemeClr val="tx2"/>
                  </a:solidFill>
                </a:endParaRPr>
              </a:p>
              <a:p>
                <a:pPr marL="0" indent="0">
                  <a:buNone/>
                </a:pPr>
                <a14:m>
                  <m:oMath xmlns:m="http://schemas.openxmlformats.org/officeDocument/2006/math">
                    <m:r>
                      <a:rPr lang="en-US" i="1" smtClean="0">
                        <a:solidFill>
                          <a:srgbClr val="C00000"/>
                        </a:solidFill>
                        <a:latin typeface="Cambria Math"/>
                        <a:ea typeface="Cambria Math"/>
                      </a:rPr>
                      <m:t>⇒</m:t>
                    </m:r>
                    <m:r>
                      <a:rPr lang="en-US" i="1">
                        <a:solidFill>
                          <a:schemeClr val="tx2"/>
                        </a:solidFill>
                        <a:latin typeface="Cambria Math"/>
                      </a:rPr>
                      <m:t> </m:t>
                    </m:r>
                  </m:oMath>
                </a14:m>
                <a:r>
                  <a:rPr lang="en-US" dirty="0"/>
                  <a:t>The sum</a:t>
                </a:r>
                <a:r>
                  <a:rPr lang="en-US" dirty="0">
                    <a:solidFill>
                      <a:schemeClr val="tx2"/>
                    </a:solidFill>
                  </a:rPr>
                  <a:t> </a:t>
                </a:r>
                <a14:m>
                  <m:oMath xmlns:m="http://schemas.openxmlformats.org/officeDocument/2006/math">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e>
                    </m:nary>
                  </m:oMath>
                </a14:m>
                <a:r>
                  <a:rPr lang="en-US" dirty="0">
                    <a:solidFill>
                      <a:schemeClr val="tx2"/>
                    </a:solidFill>
                  </a:rPr>
                  <a:t> </a:t>
                </a:r>
                <a:r>
                  <a:rPr lang="en-US" dirty="0"/>
                  <a:t>is a sufficient statistic for </a:t>
                </a:r>
                <a14:m>
                  <m:oMath xmlns:m="http://schemas.openxmlformats.org/officeDocument/2006/math">
                    <m:r>
                      <a:rPr lang="en-US" i="1">
                        <a:solidFill>
                          <a:schemeClr val="tx2"/>
                        </a:solidFill>
                        <a:latin typeface="Cambria Math"/>
                      </a:rPr>
                      <m:t>𝑛</m:t>
                    </m:r>
                  </m:oMath>
                </a14:m>
                <a:endParaRPr lang="en-US" sz="2800" dirty="0">
                  <a:solidFill>
                    <a:schemeClr val="tx2"/>
                  </a:solidFill>
                </a:endParaRP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1828800" y="2964798"/>
                <a:ext cx="8826500" cy="3276600"/>
              </a:xfrm>
              <a:prstGeom prst="rect">
                <a:avLst/>
              </a:prstGeom>
              <a:blipFill rotWithShape="0">
                <a:blip r:embed="rId5"/>
                <a:stretch>
                  <a:fillRect l="-1727" t="-2416" b="-186"/>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42</a:t>
            </a:fld>
            <a:endParaRPr lang="en-US"/>
          </a:p>
        </p:txBody>
      </p:sp>
    </p:spTree>
    <p:extLst>
      <p:ext uri="{BB962C8B-B14F-4D97-AF65-F5344CB8AC3E}">
        <p14:creationId xmlns:p14="http://schemas.microsoft.com/office/powerpoint/2010/main" val="23939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p:sp>
        <p:nvSpPr>
          <p:cNvPr id="2" name="Title 1"/>
          <p:cNvSpPr>
            <a:spLocks noGrp="1"/>
          </p:cNvSpPr>
          <p:nvPr>
            <p:ph type="title"/>
          </p:nvPr>
        </p:nvSpPr>
        <p:spPr/>
        <p:txBody>
          <a:bodyPr>
            <a:normAutofit/>
          </a:bodyPr>
          <a:lstStyle/>
          <a:p>
            <a:r>
              <a:rPr lang="en-US" dirty="0" smtClean="0"/>
              <a:t>Sufficient Statistic</a:t>
            </a:r>
            <a:endParaRPr lang="en-US" dirty="0"/>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990600" y="3246396"/>
                <a:ext cx="10287000" cy="2438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u="sng" dirty="0" smtClean="0">
                    <a:solidFill>
                      <a:schemeClr val="tx2"/>
                    </a:solidFill>
                  </a:rPr>
                  <a:t>Lemma</a:t>
                </a:r>
                <a:r>
                  <a:rPr lang="en-US" dirty="0" smtClean="0">
                    <a:solidFill>
                      <a:schemeClr val="tx2"/>
                    </a:solidFill>
                  </a:rPr>
                  <a:t>: The MLE always depends </a:t>
                </a:r>
                <a:r>
                  <a:rPr lang="en-US" dirty="0">
                    <a:solidFill>
                      <a:schemeClr val="tx2"/>
                    </a:solidFill>
                  </a:rPr>
                  <a:t>on</a:t>
                </a:r>
                <a14:m>
                  <m:oMath xmlns:m="http://schemas.openxmlformats.org/officeDocument/2006/math">
                    <m:r>
                      <a:rPr lang="en-US" b="0" i="0" smtClean="0">
                        <a:solidFill>
                          <a:schemeClr val="tx2"/>
                        </a:solidFill>
                        <a:latin typeface="Cambria Math" charset="0"/>
                      </a:rPr>
                      <m:t> </m:t>
                    </m:r>
                    <m:r>
                      <a:rPr lang="en-US" i="1">
                        <a:solidFill>
                          <a:schemeClr val="tx2"/>
                        </a:solidFill>
                        <a:latin typeface="Cambria Math" charset="0"/>
                      </a:rPr>
                      <m:t>𝑦</m:t>
                    </m:r>
                  </m:oMath>
                </a14:m>
                <a:r>
                  <a:rPr lang="en-US" dirty="0" smtClean="0">
                    <a:solidFill>
                      <a:schemeClr val="tx2"/>
                    </a:solidFill>
                  </a:rPr>
                  <a:t> </a:t>
                </a:r>
                <a:r>
                  <a:rPr lang="en-US" dirty="0">
                    <a:solidFill>
                      <a:schemeClr val="tx2"/>
                    </a:solidFill>
                  </a:rPr>
                  <a:t>only through </a:t>
                </a:r>
                <a14:m>
                  <m:oMath xmlns:m="http://schemas.openxmlformats.org/officeDocument/2006/math">
                    <m:r>
                      <a:rPr lang="en-US" i="1" dirty="0">
                        <a:solidFill>
                          <a:schemeClr val="tx2"/>
                        </a:solidFill>
                        <a:latin typeface="Cambria Math"/>
                      </a:rPr>
                      <m:t>𝑇</m:t>
                    </m:r>
                    <m:r>
                      <a:rPr lang="en-US" i="1" dirty="0">
                        <a:solidFill>
                          <a:schemeClr val="tx2"/>
                        </a:solidFill>
                        <a:latin typeface="Cambria Math"/>
                      </a:rPr>
                      <m:t>(</m:t>
                    </m:r>
                    <m:r>
                      <a:rPr lang="en-US" i="1">
                        <a:solidFill>
                          <a:schemeClr val="tx2"/>
                        </a:solidFill>
                        <a:latin typeface="Cambria Math" charset="0"/>
                      </a:rPr>
                      <m:t>𝑦</m:t>
                    </m:r>
                    <m:r>
                      <a:rPr lang="en-US" i="1" dirty="0">
                        <a:solidFill>
                          <a:schemeClr val="tx2"/>
                        </a:solidFill>
                        <a:latin typeface="Cambria Math"/>
                      </a:rPr>
                      <m:t>)</m:t>
                    </m:r>
                  </m:oMath>
                </a14:m>
                <a:endParaRPr lang="en-US" dirty="0">
                  <a:solidFill>
                    <a:schemeClr val="tx2"/>
                  </a:solidFill>
                </a:endParaRPr>
              </a:p>
              <a:p>
                <a:pPr>
                  <a:buFont typeface="Wingdings" panose="05000000000000000000" pitchFamily="2" charset="2"/>
                  <a:buChar char="§"/>
                </a:pPr>
                <a:r>
                  <a:rPr lang="en-US" dirty="0" smtClean="0">
                    <a:solidFill>
                      <a:schemeClr val="tx2"/>
                    </a:solidFill>
                  </a:rPr>
                  <a:t>MLE is </a:t>
                </a:r>
                <a14:m>
                  <m:oMath xmlns:m="http://schemas.openxmlformats.org/officeDocument/2006/math">
                    <m:r>
                      <m:rPr>
                        <m:sty m:val="p"/>
                      </m:rPr>
                      <a:rPr lang="en-US" b="0" i="0" smtClean="0">
                        <a:solidFill>
                          <a:schemeClr val="tx2"/>
                        </a:solidFill>
                        <a:latin typeface="Cambria Math" charset="0"/>
                      </a:rPr>
                      <m:t>arg</m:t>
                    </m:r>
                    <m:r>
                      <a:rPr lang="en-US" b="0" i="0" smtClean="0">
                        <a:solidFill>
                          <a:schemeClr val="tx2"/>
                        </a:solidFill>
                        <a:latin typeface="Cambria Math" charset="0"/>
                      </a:rPr>
                      <m:t> </m:t>
                    </m:r>
                    <m:limLow>
                      <m:limLowPr>
                        <m:ctrlPr>
                          <a:rPr lang="en-US" b="0" i="1" smtClean="0">
                            <a:solidFill>
                              <a:schemeClr val="tx2"/>
                            </a:solidFill>
                            <a:latin typeface="Cambria Math" charset="0"/>
                          </a:rPr>
                        </m:ctrlPr>
                      </m:limLowPr>
                      <m:e>
                        <m:r>
                          <m:rPr>
                            <m:sty m:val="p"/>
                          </m:rPr>
                          <a:rPr lang="en-US" b="0" i="0" smtClean="0">
                            <a:solidFill>
                              <a:schemeClr val="tx2"/>
                            </a:solidFill>
                            <a:latin typeface="Cambria Math" charset="0"/>
                          </a:rPr>
                          <m:t>max</m:t>
                        </m:r>
                      </m:e>
                      <m:lim>
                        <m:r>
                          <a:rPr lang="en-US" b="0" i="1" smtClean="0">
                            <a:solidFill>
                              <a:schemeClr val="tx2"/>
                            </a:solidFill>
                            <a:latin typeface="Cambria Math" charset="0"/>
                          </a:rPr>
                          <m:t>𝜃</m:t>
                        </m:r>
                      </m:lim>
                    </m:limLow>
                    <m:r>
                      <a:rPr lang="en-US" i="1">
                        <a:solidFill>
                          <a:schemeClr val="tx2"/>
                        </a:solidFill>
                        <a:latin typeface="Cambria Math" charset="0"/>
                      </a:rPr>
                      <m:t>𝑓</m:t>
                    </m:r>
                    <m:d>
                      <m:dPr>
                        <m:ctrlPr>
                          <a:rPr lang="en-US" i="1">
                            <a:solidFill>
                              <a:schemeClr val="tx2"/>
                            </a:solidFill>
                            <a:latin typeface="Cambria Math" charset="0"/>
                          </a:rPr>
                        </m:ctrlPr>
                      </m:dPr>
                      <m:e>
                        <m:r>
                          <a:rPr lang="en-US" i="1">
                            <a:solidFill>
                              <a:schemeClr val="tx2"/>
                            </a:solidFill>
                            <a:latin typeface="Cambria Math" charset="0"/>
                          </a:rPr>
                          <m:t>𝑦</m:t>
                        </m:r>
                        <m:r>
                          <a:rPr lang="en-US" i="1">
                            <a:solidFill>
                              <a:schemeClr val="tx2"/>
                            </a:solidFill>
                            <a:latin typeface="Cambria Math" charset="0"/>
                          </a:rPr>
                          <m:t>;</m:t>
                        </m:r>
                        <m:r>
                          <a:rPr lang="en-US" i="1">
                            <a:solidFill>
                              <a:schemeClr val="tx2"/>
                            </a:solidFill>
                            <a:latin typeface="Cambria Math" charset="0"/>
                          </a:rPr>
                          <m:t>𝜃</m:t>
                        </m:r>
                      </m:e>
                    </m:d>
                    <m:r>
                      <a:rPr lang="en-US" b="0" i="1" smtClean="0">
                        <a:solidFill>
                          <a:schemeClr val="tx2"/>
                        </a:solidFill>
                        <a:latin typeface="Cambria Math" charset="0"/>
                      </a:rPr>
                      <m:t>=</m:t>
                    </m:r>
                    <m:r>
                      <m:rPr>
                        <m:sty m:val="p"/>
                      </m:rPr>
                      <a:rPr lang="en-US">
                        <a:solidFill>
                          <a:schemeClr val="tx2"/>
                        </a:solidFill>
                        <a:latin typeface="Cambria Math" charset="0"/>
                      </a:rPr>
                      <m:t>arg</m:t>
                    </m:r>
                    <m:r>
                      <a:rPr lang="en-US">
                        <a:solidFill>
                          <a:schemeClr val="tx2"/>
                        </a:solidFill>
                        <a:latin typeface="Cambria Math" charset="0"/>
                      </a:rPr>
                      <m:t> </m:t>
                    </m:r>
                    <m:limLow>
                      <m:limLowPr>
                        <m:ctrlPr>
                          <a:rPr lang="en-US" i="1">
                            <a:solidFill>
                              <a:schemeClr val="tx2"/>
                            </a:solidFill>
                            <a:latin typeface="Cambria Math" charset="0"/>
                          </a:rPr>
                        </m:ctrlPr>
                      </m:limLowPr>
                      <m:e>
                        <m:r>
                          <m:rPr>
                            <m:sty m:val="p"/>
                          </m:rPr>
                          <a:rPr lang="en-US">
                            <a:solidFill>
                              <a:schemeClr val="tx2"/>
                            </a:solidFill>
                            <a:latin typeface="Cambria Math" charset="0"/>
                          </a:rPr>
                          <m:t>max</m:t>
                        </m:r>
                      </m:e>
                      <m:lim>
                        <m:r>
                          <a:rPr lang="en-US" i="1">
                            <a:solidFill>
                              <a:schemeClr val="tx2"/>
                            </a:solidFill>
                            <a:latin typeface="Cambria Math" charset="0"/>
                          </a:rPr>
                          <m:t>𝜃</m:t>
                        </m:r>
                      </m:lim>
                    </m:limLow>
                    <m:r>
                      <a:rPr lang="en-US" b="0" i="1" smtClean="0">
                        <a:solidFill>
                          <a:schemeClr val="tx2"/>
                        </a:solidFill>
                        <a:latin typeface="Cambria Math" charset="0"/>
                      </a:rPr>
                      <m:t> </m:t>
                    </m:r>
                    <m:r>
                      <a:rPr lang="en-US" b="0" i="1" smtClean="0">
                        <a:solidFill>
                          <a:schemeClr val="tx2"/>
                        </a:solidFill>
                        <a:latin typeface="Cambria Math" charset="0"/>
                      </a:rPr>
                      <m:t>𝑔</m:t>
                    </m:r>
                    <m:d>
                      <m:dPr>
                        <m:ctrlPr>
                          <a:rPr lang="en-US" i="1">
                            <a:solidFill>
                              <a:schemeClr val="tx2"/>
                            </a:solidFill>
                            <a:latin typeface="Cambria Math" charset="0"/>
                          </a:rPr>
                        </m:ctrlPr>
                      </m:dPr>
                      <m:e>
                        <m:r>
                          <a:rPr lang="en-US" b="0" i="1" smtClean="0">
                            <a:solidFill>
                              <a:schemeClr val="tx2"/>
                            </a:solidFill>
                            <a:latin typeface="Cambria Math" charset="0"/>
                          </a:rPr>
                          <m:t>𝑇</m:t>
                        </m:r>
                        <m:d>
                          <m:dPr>
                            <m:ctrlPr>
                              <a:rPr lang="en-US" b="0" i="1" smtClean="0">
                                <a:solidFill>
                                  <a:schemeClr val="tx2"/>
                                </a:solidFill>
                                <a:latin typeface="Cambria Math" charset="0"/>
                              </a:rPr>
                            </m:ctrlPr>
                          </m:dPr>
                          <m:e>
                            <m:r>
                              <a:rPr lang="en-US" i="1">
                                <a:solidFill>
                                  <a:schemeClr val="tx2"/>
                                </a:solidFill>
                                <a:latin typeface="Cambria Math" charset="0"/>
                              </a:rPr>
                              <m:t>𝑦</m:t>
                            </m:r>
                          </m:e>
                        </m:d>
                        <m:r>
                          <a:rPr lang="en-US" b="0" i="1" smtClean="0">
                            <a:solidFill>
                              <a:schemeClr val="tx2"/>
                            </a:solidFill>
                            <a:latin typeface="Cambria Math" charset="0"/>
                          </a:rPr>
                          <m:t>,</m:t>
                        </m:r>
                        <m:r>
                          <a:rPr lang="en-US" i="1">
                            <a:solidFill>
                              <a:schemeClr val="tx2"/>
                            </a:solidFill>
                            <a:latin typeface="Cambria Math" charset="0"/>
                          </a:rPr>
                          <m:t>𝜃</m:t>
                        </m:r>
                      </m:e>
                    </m:d>
                  </m:oMath>
                </a14:m>
                <a:endParaRPr lang="en-US" dirty="0">
                  <a:solidFill>
                    <a:schemeClr val="tx2"/>
                  </a:solidFill>
                </a:endParaRPr>
              </a:p>
              <a:p>
                <a:pPr>
                  <a:buFont typeface="Wingdings" panose="05000000000000000000" pitchFamily="2" charset="2"/>
                  <a:buChar char="§"/>
                </a:pPr>
                <a:r>
                  <a:rPr lang="en-US" dirty="0">
                    <a:solidFill>
                      <a:schemeClr val="tx2"/>
                    </a:solidFill>
                  </a:rPr>
                  <a:t>The </a:t>
                </a:r>
                <a:r>
                  <a:rPr lang="en-US" dirty="0" smtClean="0">
                    <a:solidFill>
                      <a:schemeClr val="tx2"/>
                    </a:solidFill>
                  </a:rPr>
                  <a:t>gradient </a:t>
                </a:r>
                <a14:m>
                  <m:oMath xmlns:m="http://schemas.openxmlformats.org/officeDocument/2006/math">
                    <m:f>
                      <m:fPr>
                        <m:ctrlPr>
                          <a:rPr lang="en-US" b="0" i="1" smtClean="0">
                            <a:solidFill>
                              <a:schemeClr val="tx2"/>
                            </a:solidFill>
                            <a:latin typeface="Cambria Math" charset="0"/>
                          </a:rPr>
                        </m:ctrlPr>
                      </m:fPr>
                      <m:num>
                        <m:r>
                          <a:rPr lang="en-US" b="0" i="1" smtClean="0">
                            <a:solidFill>
                              <a:schemeClr val="tx2"/>
                            </a:solidFill>
                            <a:latin typeface="Cambria Math" charset="0"/>
                          </a:rPr>
                          <m:t>𝜕</m:t>
                        </m:r>
                        <m:r>
                          <a:rPr lang="en-US" i="1">
                            <a:solidFill>
                              <a:schemeClr val="tx2"/>
                            </a:solidFill>
                            <a:latin typeface="Cambria Math"/>
                          </a:rPr>
                          <m:t>𝑔</m:t>
                        </m:r>
                        <m:d>
                          <m:dPr>
                            <m:ctrlPr>
                              <a:rPr lang="en-US" i="1">
                                <a:solidFill>
                                  <a:schemeClr val="tx2"/>
                                </a:solidFill>
                                <a:latin typeface="Cambria Math" charset="0"/>
                              </a:rPr>
                            </m:ctrlPr>
                          </m:dPr>
                          <m:e>
                            <m:r>
                              <a:rPr lang="en-US" i="1">
                                <a:solidFill>
                                  <a:schemeClr val="tx2"/>
                                </a:solidFill>
                                <a:latin typeface="Cambria Math"/>
                              </a:rPr>
                              <m:t>𝑇</m:t>
                            </m:r>
                            <m:d>
                              <m:dPr>
                                <m:ctrlPr>
                                  <a:rPr lang="en-US" i="1">
                                    <a:solidFill>
                                      <a:schemeClr val="tx2"/>
                                    </a:solidFill>
                                    <a:latin typeface="Cambria Math" charset="0"/>
                                  </a:rPr>
                                </m:ctrlPr>
                              </m:dPr>
                              <m:e>
                                <m:r>
                                  <a:rPr lang="en-US" i="1">
                                    <a:solidFill>
                                      <a:schemeClr val="tx2"/>
                                    </a:solidFill>
                                    <a:latin typeface="Cambria Math" charset="0"/>
                                  </a:rPr>
                                  <m:t>𝑦</m:t>
                                </m:r>
                              </m:e>
                            </m:d>
                            <m:r>
                              <a:rPr lang="en-US" b="0" i="1" smtClean="0">
                                <a:solidFill>
                                  <a:schemeClr val="tx2"/>
                                </a:solidFill>
                                <a:latin typeface="Cambria Math" charset="0"/>
                              </a:rPr>
                              <m:t>,</m:t>
                            </m:r>
                            <m:r>
                              <a:rPr lang="en-US" i="1">
                                <a:solidFill>
                                  <a:schemeClr val="tx2"/>
                                </a:solidFill>
                                <a:latin typeface="Cambria Math"/>
                              </a:rPr>
                              <m:t>𝜃</m:t>
                            </m:r>
                          </m:e>
                        </m:d>
                      </m:num>
                      <m:den>
                        <m:r>
                          <a:rPr lang="en-US" b="0" i="1" smtClean="0">
                            <a:solidFill>
                              <a:schemeClr val="tx2"/>
                            </a:solidFill>
                            <a:latin typeface="Cambria Math" charset="0"/>
                          </a:rPr>
                          <m:t>𝜕𝜃</m:t>
                        </m:r>
                      </m:den>
                    </m:f>
                  </m:oMath>
                </a14:m>
                <a:r>
                  <a:rPr lang="en-US" dirty="0">
                    <a:solidFill>
                      <a:schemeClr val="tx2"/>
                    </a:solidFill>
                  </a:rPr>
                  <a:t>  </a:t>
                </a:r>
                <a:r>
                  <a:rPr lang="en-US" dirty="0" smtClean="0">
                    <a:solidFill>
                      <a:schemeClr val="tx2"/>
                    </a:solidFill>
                  </a:rPr>
                  <a:t>is a function </a:t>
                </a:r>
                <a:r>
                  <a:rPr lang="en-US" dirty="0">
                    <a:solidFill>
                      <a:schemeClr val="tx2"/>
                    </a:solidFill>
                  </a:rPr>
                  <a:t>of T</a:t>
                </a:r>
                <a14:m>
                  <m:oMath xmlns:m="http://schemas.openxmlformats.org/officeDocument/2006/math">
                    <m:d>
                      <m:dPr>
                        <m:ctrlPr>
                          <a:rPr lang="en-US" i="1">
                            <a:solidFill>
                              <a:schemeClr val="tx2"/>
                            </a:solidFill>
                            <a:latin typeface="Cambria Math" charset="0"/>
                          </a:rPr>
                        </m:ctrlPr>
                      </m:dPr>
                      <m:e>
                        <m:r>
                          <a:rPr lang="en-US" i="1">
                            <a:solidFill>
                              <a:schemeClr val="tx2"/>
                            </a:solidFill>
                            <a:latin typeface="Cambria Math" charset="0"/>
                          </a:rPr>
                          <m:t>𝑦</m:t>
                        </m:r>
                      </m:e>
                    </m:d>
                  </m:oMath>
                </a14:m>
                <a:r>
                  <a:rPr lang="en-US" dirty="0">
                    <a:solidFill>
                      <a:schemeClr val="tx2"/>
                    </a:solidFill>
                  </a:rPr>
                  <a:t>.</a:t>
                </a: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990600" y="3246396"/>
                <a:ext cx="10287000" cy="2438400"/>
              </a:xfrm>
              <a:prstGeom prst="rect">
                <a:avLst/>
              </a:prstGeom>
              <a:blipFill rotWithShape="0">
                <a:blip r:embed="rId4"/>
                <a:stretch>
                  <a:fillRect l="-1541" t="-3000"/>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43</a:t>
            </a:fld>
            <a:endParaRPr lang="en-US"/>
          </a:p>
        </p:txBody>
      </p:sp>
      <mc:AlternateContent xmlns:mc="http://schemas.openxmlformats.org/markup-compatibility/2006" xmlns:a14="http://schemas.microsoft.com/office/drawing/2010/main">
        <mc:Choice Requires="a14">
          <p:sp>
            <p:nvSpPr>
              <p:cNvPr id="9" name="Content Placeholder 2"/>
              <p:cNvSpPr txBox="1">
                <a:spLocks/>
              </p:cNvSpPr>
              <p:nvPr/>
            </p:nvSpPr>
            <p:spPr>
              <a:xfrm>
                <a:off x="990600" y="1227117"/>
                <a:ext cx="9912350" cy="1652416"/>
              </a:xfrm>
              <a:prstGeom prst="rect">
                <a:avLst/>
              </a:prstGeom>
              <a:solidFill>
                <a:schemeClr val="accent1">
                  <a:alpha val="7000"/>
                </a:schemeClr>
              </a:solidFill>
              <a:ln>
                <a:solidFill>
                  <a:schemeClr val="accent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t>A function </a:t>
                </a:r>
                <a14:m>
                  <m:oMath xmlns:m="http://schemas.openxmlformats.org/officeDocument/2006/math">
                    <m:r>
                      <m:rPr>
                        <m:sty m:val="p"/>
                      </m:rPr>
                      <a:rPr lang="en-US" smtClean="0">
                        <a:solidFill>
                          <a:schemeClr val="tx2"/>
                        </a:solidFill>
                        <a:latin typeface="Cambria Math"/>
                      </a:rPr>
                      <m:t>T</m:t>
                    </m:r>
                    <m:d>
                      <m:dPr>
                        <m:ctrlPr>
                          <a:rPr lang="en-US" i="1" smtClean="0">
                            <a:solidFill>
                              <a:schemeClr val="tx2"/>
                            </a:solidFill>
                            <a:latin typeface="Cambria Math" charset="0"/>
                          </a:rPr>
                        </m:ctrlPr>
                      </m:dPr>
                      <m:e>
                        <m:r>
                          <a:rPr lang="en-US" i="1" smtClean="0">
                            <a:solidFill>
                              <a:schemeClr val="tx2"/>
                            </a:solidFill>
                            <a:latin typeface="Cambria Math" charset="0"/>
                          </a:rPr>
                          <m:t>𝑦</m:t>
                        </m:r>
                      </m:e>
                    </m:d>
                  </m:oMath>
                </a14:m>
                <a:r>
                  <a:rPr lang="en-US" dirty="0" smtClean="0"/>
                  <a:t>  is a </a:t>
                </a:r>
                <a:r>
                  <a:rPr lang="en-US" i="1" dirty="0" smtClean="0"/>
                  <a:t>sufficient statistic </a:t>
                </a:r>
                <a:r>
                  <a:rPr lang="en-US" dirty="0" smtClean="0"/>
                  <a:t>for estimating (some function of) the parameter </a:t>
                </a:r>
                <a14:m>
                  <m:oMath xmlns:m="http://schemas.openxmlformats.org/officeDocument/2006/math">
                    <m:r>
                      <a:rPr lang="en-US" i="1" smtClean="0">
                        <a:solidFill>
                          <a:schemeClr val="tx2"/>
                        </a:solidFill>
                        <a:latin typeface="Cambria Math"/>
                      </a:rPr>
                      <m:t>𝜃</m:t>
                    </m:r>
                  </m:oMath>
                </a14:m>
                <a:r>
                  <a:rPr lang="en-US" dirty="0" smtClean="0"/>
                  <a:t>  if the </a:t>
                </a:r>
                <a:r>
                  <a:rPr lang="en-US" i="1" dirty="0" smtClean="0"/>
                  <a:t>likelihood  function has the factored form </a:t>
                </a:r>
                <a14:m>
                  <m:oMath xmlns:m="http://schemas.openxmlformats.org/officeDocument/2006/math">
                    <m:r>
                      <a:rPr lang="en-US" b="0" i="1" smtClean="0">
                        <a:solidFill>
                          <a:schemeClr val="tx2"/>
                        </a:solidFill>
                        <a:latin typeface="Cambria Math" charset="0"/>
                      </a:rPr>
                      <m:t>𝑓</m:t>
                    </m:r>
                    <m:d>
                      <m:dPr>
                        <m:ctrlPr>
                          <a:rPr lang="en-US" b="0" i="1" smtClean="0">
                            <a:solidFill>
                              <a:schemeClr val="tx2"/>
                            </a:solidFill>
                            <a:latin typeface="Cambria Math" charset="0"/>
                          </a:rPr>
                        </m:ctrlPr>
                      </m:dPr>
                      <m:e>
                        <m:r>
                          <a:rPr lang="en-US" b="0" i="1" smtClean="0">
                            <a:solidFill>
                              <a:schemeClr val="tx2"/>
                            </a:solidFill>
                            <a:latin typeface="Cambria Math" charset="0"/>
                          </a:rPr>
                          <m:t>𝑦</m:t>
                        </m:r>
                        <m:r>
                          <a:rPr lang="en-US" b="0" i="1" smtClean="0">
                            <a:solidFill>
                              <a:schemeClr val="tx2"/>
                            </a:solidFill>
                            <a:latin typeface="Cambria Math" charset="0"/>
                          </a:rPr>
                          <m:t>;</m:t>
                        </m:r>
                        <m:r>
                          <a:rPr lang="en-US" b="0" i="1" smtClean="0">
                            <a:solidFill>
                              <a:schemeClr val="tx2"/>
                            </a:solidFill>
                            <a:latin typeface="Cambria Math" charset="0"/>
                          </a:rPr>
                          <m:t>𝜃</m:t>
                        </m:r>
                      </m:e>
                    </m:d>
                    <m:r>
                      <a:rPr lang="en-US" b="0" i="1" smtClean="0">
                        <a:solidFill>
                          <a:schemeClr val="tx2"/>
                        </a:solidFill>
                        <a:latin typeface="Cambria Math" charset="0"/>
                      </a:rPr>
                      <m:t>=</m:t>
                    </m:r>
                    <m:r>
                      <a:rPr lang="en-US" i="1" smtClean="0">
                        <a:solidFill>
                          <a:schemeClr val="tx2"/>
                        </a:solidFill>
                        <a:latin typeface="Cambria Math"/>
                      </a:rPr>
                      <m:t>𝑐</m:t>
                    </m:r>
                    <m:d>
                      <m:dPr>
                        <m:ctrlPr>
                          <a:rPr lang="en-US" i="1" smtClean="0">
                            <a:solidFill>
                              <a:schemeClr val="tx2"/>
                            </a:solidFill>
                            <a:latin typeface="Cambria Math" charset="0"/>
                          </a:rPr>
                        </m:ctrlPr>
                      </m:dPr>
                      <m:e>
                        <m:r>
                          <a:rPr lang="en-US" i="1" smtClean="0">
                            <a:solidFill>
                              <a:schemeClr val="tx2"/>
                            </a:solidFill>
                            <a:latin typeface="Cambria Math" charset="0"/>
                          </a:rPr>
                          <m:t>𝑦</m:t>
                        </m:r>
                      </m:e>
                    </m:d>
                    <m:r>
                      <a:rPr lang="en-US" i="1" smtClean="0">
                        <a:solidFill>
                          <a:schemeClr val="tx2"/>
                        </a:solidFill>
                        <a:latin typeface="Cambria Math"/>
                      </a:rPr>
                      <m:t>𝑔</m:t>
                    </m:r>
                    <m:r>
                      <a:rPr lang="en-US" i="1" smtClean="0">
                        <a:solidFill>
                          <a:schemeClr val="tx2"/>
                        </a:solidFill>
                        <a:latin typeface="Cambria Math"/>
                      </a:rPr>
                      <m:t>(</m:t>
                    </m:r>
                    <m:r>
                      <a:rPr lang="en-US" i="1" smtClean="0">
                        <a:solidFill>
                          <a:schemeClr val="tx2"/>
                        </a:solidFill>
                        <a:latin typeface="Cambria Math"/>
                      </a:rPr>
                      <m:t>𝑇</m:t>
                    </m:r>
                    <m:d>
                      <m:dPr>
                        <m:ctrlPr>
                          <a:rPr lang="en-US" i="1" smtClean="0">
                            <a:solidFill>
                              <a:schemeClr val="tx2"/>
                            </a:solidFill>
                            <a:latin typeface="Cambria Math" charset="0"/>
                          </a:rPr>
                        </m:ctrlPr>
                      </m:dPr>
                      <m:e>
                        <m:r>
                          <a:rPr lang="en-US" i="1" smtClean="0">
                            <a:solidFill>
                              <a:schemeClr val="tx2"/>
                            </a:solidFill>
                            <a:latin typeface="Cambria Math" charset="0"/>
                          </a:rPr>
                          <m:t>𝑦</m:t>
                        </m:r>
                      </m:e>
                    </m:d>
                    <m:r>
                      <a:rPr lang="en-US" b="0" i="1" smtClean="0">
                        <a:solidFill>
                          <a:schemeClr val="tx2"/>
                        </a:solidFill>
                        <a:latin typeface="Cambria Math" charset="0"/>
                      </a:rPr>
                      <m:t>,</m:t>
                    </m:r>
                    <m:r>
                      <a:rPr lang="en-US" i="1" smtClean="0">
                        <a:solidFill>
                          <a:schemeClr val="tx2"/>
                        </a:solidFill>
                        <a:latin typeface="Cambria Math"/>
                      </a:rPr>
                      <m:t>𝜃</m:t>
                    </m:r>
                    <m:r>
                      <a:rPr lang="en-US" i="1" smtClean="0">
                        <a:solidFill>
                          <a:schemeClr val="tx2"/>
                        </a:solidFill>
                        <a:latin typeface="Cambria Math"/>
                      </a:rPr>
                      <m:t>)</m:t>
                    </m:r>
                  </m:oMath>
                </a14:m>
                <a:r>
                  <a:rPr lang="en-US" dirty="0" smtClean="0"/>
                  <a:t> </a:t>
                </a: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990600" y="1227117"/>
                <a:ext cx="9912350" cy="1652416"/>
              </a:xfrm>
              <a:prstGeom prst="rect">
                <a:avLst/>
              </a:prstGeom>
              <a:blipFill rotWithShape="0">
                <a:blip r:embed="rId5"/>
                <a:stretch>
                  <a:fillRect l="-1536" t="-4029" b="-6227"/>
                </a:stretch>
              </a:blipFill>
              <a:ln>
                <a:solidFill>
                  <a:schemeClr val="accent1"/>
                </a:solidFill>
              </a:ln>
            </p:spPr>
            <p:txBody>
              <a:bodyPr/>
              <a:lstStyle/>
              <a:p>
                <a:r>
                  <a:rPr lang="en-US">
                    <a:noFill/>
                  </a:rPr>
                  <a:t> </a:t>
                </a:r>
              </a:p>
            </p:txBody>
          </p:sp>
        </mc:Fallback>
      </mc:AlternateContent>
    </p:spTree>
    <p:extLst>
      <p:ext uri="{BB962C8B-B14F-4D97-AF65-F5344CB8AC3E}">
        <p14:creationId xmlns:p14="http://schemas.microsoft.com/office/powerpoint/2010/main" val="201909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800" y="152401"/>
            <a:ext cx="1066800" cy="707853"/>
          </a:xfrm>
          <a:prstGeom prst="rect">
            <a:avLst/>
          </a:prstGeom>
        </p:spPr>
      </p:pic>
      <p:sp>
        <p:nvSpPr>
          <p:cNvPr id="2" name="Title 1"/>
          <p:cNvSpPr>
            <a:spLocks noGrp="1"/>
          </p:cNvSpPr>
          <p:nvPr>
            <p:ph type="title"/>
          </p:nvPr>
        </p:nvSpPr>
        <p:spPr/>
        <p:txBody>
          <a:bodyPr>
            <a:normAutofit/>
          </a:bodyPr>
          <a:lstStyle/>
          <a:p>
            <a:r>
              <a:rPr lang="en-US" dirty="0" err="1" smtClean="0"/>
              <a:t>Rao</a:t>
            </a:r>
            <a:r>
              <a:rPr lang="en-US" dirty="0" smtClean="0"/>
              <a:t>-Blackwell Theorem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51050" y="1295400"/>
                <a:ext cx="8229600" cy="1600200"/>
              </a:xfrm>
              <a:solidFill>
                <a:schemeClr val="accent1">
                  <a:alpha val="7000"/>
                </a:schemeClr>
              </a:solidFill>
              <a:ln>
                <a:solidFill>
                  <a:schemeClr val="accent1"/>
                </a:solidFill>
              </a:ln>
            </p:spPr>
            <p:txBody>
              <a:bodyPr>
                <a:normAutofit/>
              </a:bodyPr>
              <a:lstStyle/>
              <a:p>
                <a:pPr marL="0" indent="0">
                  <a:buNone/>
                </a:pPr>
                <a:r>
                  <a:rPr lang="en-US" b="0" dirty="0" smtClean="0">
                    <a:solidFill>
                      <a:schemeClr val="tx2"/>
                    </a:solidFill>
                  </a:rPr>
                  <a:t>Recap: </a:t>
                </a:r>
                <a14:m>
                  <m:oMath xmlns:m="http://schemas.openxmlformats.org/officeDocument/2006/math">
                    <m:r>
                      <m:rPr>
                        <m:sty m:val="p"/>
                      </m:rPr>
                      <a:rPr lang="en-US" b="0" i="0" smtClean="0">
                        <a:solidFill>
                          <a:schemeClr val="tx2"/>
                        </a:solidFill>
                        <a:latin typeface="Cambria Math"/>
                      </a:rPr>
                      <m:t>T</m:t>
                    </m:r>
                    <m:d>
                      <m:dPr>
                        <m:ctrlPr>
                          <a:rPr lang="en-US" b="0" i="1" smtClean="0">
                            <a:solidFill>
                              <a:schemeClr val="tx2"/>
                            </a:solidFill>
                            <a:latin typeface="Cambria Math" charset="0"/>
                          </a:rPr>
                        </m:ctrlPr>
                      </m:dPr>
                      <m:e>
                        <m:r>
                          <m:rPr>
                            <m:sty m:val="p"/>
                          </m:rPr>
                          <a:rPr lang="en-US" b="0" i="0" smtClean="0">
                            <a:solidFill>
                              <a:schemeClr val="tx2"/>
                            </a:solidFill>
                            <a:latin typeface="Cambria Math"/>
                          </a:rPr>
                          <m:t>y</m:t>
                        </m:r>
                      </m:e>
                    </m:d>
                  </m:oMath>
                </a14:m>
                <a:r>
                  <a:rPr lang="en-US" dirty="0" smtClean="0"/>
                  <a:t>  is a </a:t>
                </a:r>
                <a:r>
                  <a:rPr lang="en-US" i="1" dirty="0" smtClean="0"/>
                  <a:t>sufficient statistic </a:t>
                </a:r>
                <a:r>
                  <a:rPr lang="en-US" dirty="0" smtClean="0"/>
                  <a:t>for </a:t>
                </a:r>
                <a14:m>
                  <m:oMath xmlns:m="http://schemas.openxmlformats.org/officeDocument/2006/math">
                    <m:r>
                      <a:rPr lang="en-US" b="0" i="1" smtClean="0">
                        <a:solidFill>
                          <a:schemeClr val="tx2"/>
                        </a:solidFill>
                        <a:latin typeface="Cambria Math"/>
                      </a:rPr>
                      <m:t>𝜃</m:t>
                    </m:r>
                    <m:r>
                      <a:rPr lang="en-US" i="1">
                        <a:solidFill>
                          <a:schemeClr val="tx2"/>
                        </a:solidFill>
                        <a:latin typeface="Cambria Math"/>
                        <a:ea typeface="Cambria Math"/>
                      </a:rPr>
                      <m:t>⟺</m:t>
                    </m:r>
                  </m:oMath>
                </a14:m>
                <a:r>
                  <a:rPr lang="en-US" dirty="0">
                    <a:solidFill>
                      <a:schemeClr val="tx2"/>
                    </a:solidFill>
                  </a:rPr>
                  <a:t> Conditional distribution of </a:t>
                </a:r>
                <a14:m>
                  <m:oMath xmlns:m="http://schemas.openxmlformats.org/officeDocument/2006/math">
                    <m:r>
                      <a:rPr lang="en-US" i="1" dirty="0">
                        <a:solidFill>
                          <a:schemeClr val="tx2"/>
                        </a:solidFill>
                        <a:latin typeface="Cambria Math"/>
                      </a:rPr>
                      <m:t>𝑦</m:t>
                    </m:r>
                  </m:oMath>
                </a14:m>
                <a:r>
                  <a:rPr lang="en-US" dirty="0">
                    <a:solidFill>
                      <a:schemeClr val="tx2"/>
                    </a:solidFill>
                  </a:rPr>
                  <a:t> given </a:t>
                </a:r>
                <a14:m>
                  <m:oMath xmlns:m="http://schemas.openxmlformats.org/officeDocument/2006/math">
                    <m:r>
                      <a:rPr lang="en-US" i="1" dirty="0">
                        <a:solidFill>
                          <a:schemeClr val="tx2"/>
                        </a:solidFill>
                        <a:latin typeface="Cambria Math"/>
                      </a:rPr>
                      <m:t>𝑇</m:t>
                    </m:r>
                    <m:r>
                      <a:rPr lang="en-US" i="1" dirty="0">
                        <a:solidFill>
                          <a:schemeClr val="tx2"/>
                        </a:solidFill>
                        <a:latin typeface="Cambria Math"/>
                      </a:rPr>
                      <m:t>(</m:t>
                    </m:r>
                    <m:r>
                      <a:rPr lang="en-US" i="1" dirty="0">
                        <a:solidFill>
                          <a:schemeClr val="tx2"/>
                        </a:solidFill>
                        <a:latin typeface="Cambria Math"/>
                      </a:rPr>
                      <m:t>𝑦</m:t>
                    </m:r>
                    <m:r>
                      <a:rPr lang="en-US" i="1" dirty="0">
                        <a:solidFill>
                          <a:schemeClr val="tx2"/>
                        </a:solidFill>
                        <a:latin typeface="Cambria Math"/>
                      </a:rPr>
                      <m:t>)</m:t>
                    </m:r>
                  </m:oMath>
                </a14:m>
                <a:r>
                  <a:rPr lang="en-US" dirty="0">
                    <a:solidFill>
                      <a:schemeClr val="tx2"/>
                    </a:solidFill>
                  </a:rPr>
                  <a:t> does not depend on </a:t>
                </a:r>
                <a14:m>
                  <m:oMath xmlns:m="http://schemas.openxmlformats.org/officeDocument/2006/math">
                    <m:r>
                      <a:rPr lang="en-US" i="1">
                        <a:solidFill>
                          <a:schemeClr val="tx2"/>
                        </a:solidFill>
                        <a:latin typeface="Cambria Math"/>
                      </a:rPr>
                      <m:t>𝜃</m:t>
                    </m:r>
                  </m:oMath>
                </a14:m>
                <a:endParaRPr lang="en-US" dirty="0">
                  <a:solidFill>
                    <a:schemeClr val="tx2"/>
                  </a:solidFill>
                </a:endParaRPr>
              </a:p>
              <a:p>
                <a:pPr marL="0" indent="0">
                  <a:buNone/>
                </a:pP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51050" y="1295400"/>
                <a:ext cx="8229600" cy="1600200"/>
              </a:xfrm>
              <a:blipFill rotWithShape="0">
                <a:blip r:embed="rId4"/>
                <a:stretch>
                  <a:fillRect l="-1775" t="-4167" b="-9470"/>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a:xfrm>
                <a:off x="1752600" y="3100167"/>
                <a:ext cx="88265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chemeClr val="tx2"/>
                    </a:solidFill>
                  </a:rPr>
                  <a:t>Rao-Blackwell Theorem</a:t>
                </a:r>
                <a:r>
                  <a:rPr lang="en-US" dirty="0">
                    <a:solidFill>
                      <a:schemeClr val="tx2"/>
                    </a:solidFill>
                  </a:rPr>
                  <a:t>: Given an estimator </a:t>
                </a:r>
                <a14:m>
                  <m:oMath xmlns:m="http://schemas.openxmlformats.org/officeDocument/2006/math">
                    <m:r>
                      <a:rPr lang="en-US" i="1" dirty="0">
                        <a:solidFill>
                          <a:schemeClr val="tx2"/>
                        </a:solidFill>
                        <a:latin typeface="Cambria Math"/>
                      </a:rPr>
                      <m:t>𝑏</m:t>
                    </m:r>
                    <m:r>
                      <a:rPr lang="en-US" i="1" dirty="0">
                        <a:solidFill>
                          <a:schemeClr val="tx2"/>
                        </a:solidFill>
                        <a:latin typeface="Cambria Math"/>
                      </a:rPr>
                      <m:t>(</m:t>
                    </m:r>
                    <m:r>
                      <a:rPr lang="en-US" i="1">
                        <a:solidFill>
                          <a:schemeClr val="tx2"/>
                        </a:solidFill>
                        <a:latin typeface="Cambria Math" charset="0"/>
                      </a:rPr>
                      <m:t>𝑦</m:t>
                    </m:r>
                    <m:r>
                      <a:rPr lang="en-US" i="1" dirty="0">
                        <a:solidFill>
                          <a:schemeClr val="tx2"/>
                        </a:solidFill>
                        <a:latin typeface="Cambria Math"/>
                      </a:rPr>
                      <m:t>)</m:t>
                    </m:r>
                  </m:oMath>
                </a14:m>
                <a:r>
                  <a:rPr lang="en-US" dirty="0">
                    <a:solidFill>
                      <a:schemeClr val="tx2"/>
                    </a:solidFill>
                  </a:rPr>
                  <a:t> of </a:t>
                </a:r>
                <a14:m>
                  <m:oMath xmlns:m="http://schemas.openxmlformats.org/officeDocument/2006/math">
                    <m:r>
                      <a:rPr lang="en-US" i="1">
                        <a:solidFill>
                          <a:schemeClr val="tx2"/>
                        </a:solidFill>
                        <a:latin typeface="Cambria Math"/>
                      </a:rPr>
                      <m:t>𝜃</m:t>
                    </m:r>
                    <m:r>
                      <a:rPr lang="en-US" i="1">
                        <a:solidFill>
                          <a:schemeClr val="tx2"/>
                        </a:solidFill>
                        <a:latin typeface="Cambria Math"/>
                      </a:rPr>
                      <m:t> </m:t>
                    </m:r>
                  </m:oMath>
                </a14:m>
                <a:r>
                  <a:rPr lang="en-US" dirty="0">
                    <a:solidFill>
                      <a:schemeClr val="tx2"/>
                    </a:solidFill>
                  </a:rPr>
                  <a:t>that is not a function of the sufficient statistic, we can get an estimator with at most </a:t>
                </a:r>
                <a:r>
                  <a:rPr lang="en-US" dirty="0" smtClean="0">
                    <a:solidFill>
                      <a:schemeClr val="tx2"/>
                    </a:solidFill>
                  </a:rPr>
                  <a:t>the </a:t>
                </a:r>
                <a:r>
                  <a:rPr lang="en-US" dirty="0">
                    <a:solidFill>
                      <a:schemeClr val="tx2"/>
                    </a:solidFill>
                  </a:rPr>
                  <a:t>MSE </a:t>
                </a:r>
                <a:r>
                  <a:rPr lang="en-US" dirty="0" smtClean="0">
                    <a:solidFill>
                      <a:schemeClr val="tx2"/>
                    </a:solidFill>
                  </a:rPr>
                  <a:t>of </a:t>
                </a:r>
                <a14:m>
                  <m:oMath xmlns:m="http://schemas.openxmlformats.org/officeDocument/2006/math">
                    <m:r>
                      <a:rPr lang="en-US" i="1" dirty="0">
                        <a:solidFill>
                          <a:schemeClr val="tx2"/>
                        </a:solidFill>
                        <a:latin typeface="Cambria Math"/>
                      </a:rPr>
                      <m:t>𝑏</m:t>
                    </m:r>
                    <m:r>
                      <a:rPr lang="en-US" i="1" dirty="0">
                        <a:solidFill>
                          <a:schemeClr val="tx2"/>
                        </a:solidFill>
                        <a:latin typeface="Cambria Math"/>
                      </a:rPr>
                      <m:t>(</m:t>
                    </m:r>
                    <m:r>
                      <a:rPr lang="en-US" i="1">
                        <a:solidFill>
                          <a:schemeClr val="tx2"/>
                        </a:solidFill>
                        <a:latin typeface="Cambria Math" charset="0"/>
                      </a:rPr>
                      <m:t>𝑦</m:t>
                    </m:r>
                    <m:r>
                      <a:rPr lang="en-US" i="1" dirty="0">
                        <a:solidFill>
                          <a:schemeClr val="tx2"/>
                        </a:solidFill>
                        <a:latin typeface="Cambria Math"/>
                      </a:rPr>
                      <m:t>)</m:t>
                    </m:r>
                  </m:oMath>
                </a14:m>
                <a:r>
                  <a:rPr lang="en-US" dirty="0">
                    <a:solidFill>
                      <a:schemeClr val="tx2"/>
                    </a:solidFill>
                  </a:rPr>
                  <a:t> </a:t>
                </a:r>
                <a:r>
                  <a:rPr lang="en-US" dirty="0" smtClean="0">
                    <a:solidFill>
                      <a:schemeClr val="tx2"/>
                    </a:solidFill>
                  </a:rPr>
                  <a:t>that </a:t>
                </a:r>
                <a:r>
                  <a:rPr lang="en-US" dirty="0">
                    <a:solidFill>
                      <a:schemeClr val="tx2"/>
                    </a:solidFill>
                  </a:rPr>
                  <a:t>depends only on </a:t>
                </a:r>
                <a14:m>
                  <m:oMath xmlns:m="http://schemas.openxmlformats.org/officeDocument/2006/math">
                    <m:r>
                      <a:rPr lang="en-US" i="1" dirty="0">
                        <a:solidFill>
                          <a:schemeClr val="tx2"/>
                        </a:solidFill>
                        <a:latin typeface="Cambria Math"/>
                      </a:rPr>
                      <m:t>𝑇</m:t>
                    </m:r>
                    <m:r>
                      <a:rPr lang="en-US" i="1" dirty="0">
                        <a:solidFill>
                          <a:schemeClr val="tx2"/>
                        </a:solidFill>
                        <a:latin typeface="Cambria Math"/>
                      </a:rPr>
                      <m:t>(</m:t>
                    </m:r>
                    <m:r>
                      <a:rPr lang="en-US" i="1" dirty="0">
                        <a:solidFill>
                          <a:schemeClr val="tx2"/>
                        </a:solidFill>
                        <a:latin typeface="Cambria Math"/>
                      </a:rPr>
                      <m:t>𝑦</m:t>
                    </m:r>
                    <m:r>
                      <a:rPr lang="en-US" i="1" dirty="0">
                        <a:solidFill>
                          <a:schemeClr val="tx2"/>
                        </a:solidFill>
                        <a:latin typeface="Cambria Math"/>
                      </a:rPr>
                      <m:t>)</m:t>
                    </m:r>
                  </m:oMath>
                </a14:m>
                <a:r>
                  <a:rPr lang="en-US" dirty="0">
                    <a:solidFill>
                      <a:schemeClr val="tx2"/>
                    </a:solidFill>
                  </a:rPr>
                  <a:t>:   </a:t>
                </a:r>
                <a14:m>
                  <m:oMath xmlns:m="http://schemas.openxmlformats.org/officeDocument/2006/math">
                    <m:r>
                      <a:rPr lang="en-US" i="1" dirty="0">
                        <a:solidFill>
                          <a:schemeClr val="tx2"/>
                        </a:solidFill>
                        <a:latin typeface="Cambria Math"/>
                      </a:rPr>
                      <m:t>𝐸</m:t>
                    </m:r>
                    <m:r>
                      <a:rPr lang="en-US" i="1" dirty="0">
                        <a:solidFill>
                          <a:schemeClr val="tx2"/>
                        </a:solidFill>
                        <a:latin typeface="Cambria Math"/>
                      </a:rPr>
                      <m:t>[</m:t>
                    </m:r>
                    <m:r>
                      <a:rPr lang="en-US" i="1" dirty="0">
                        <a:solidFill>
                          <a:schemeClr val="tx2"/>
                        </a:solidFill>
                        <a:latin typeface="Cambria Math"/>
                      </a:rPr>
                      <m:t>𝑏</m:t>
                    </m:r>
                    <m:r>
                      <a:rPr lang="en-US" i="1" dirty="0">
                        <a:solidFill>
                          <a:schemeClr val="tx2"/>
                        </a:solidFill>
                        <a:latin typeface="Cambria Math"/>
                      </a:rPr>
                      <m:t>(</m:t>
                    </m:r>
                    <m:r>
                      <a:rPr lang="en-US" i="1" dirty="0">
                        <a:solidFill>
                          <a:schemeClr val="tx2"/>
                        </a:solidFill>
                        <a:latin typeface="Cambria Math"/>
                      </a:rPr>
                      <m:t>𝑦</m:t>
                    </m:r>
                    <m:r>
                      <a:rPr lang="en-US" i="1" dirty="0">
                        <a:solidFill>
                          <a:schemeClr val="tx2"/>
                        </a:solidFill>
                        <a:latin typeface="Cambria Math"/>
                      </a:rPr>
                      <m:t>)|</m:t>
                    </m:r>
                    <m:r>
                      <a:rPr lang="en-US" i="1" dirty="0">
                        <a:solidFill>
                          <a:schemeClr val="tx2"/>
                        </a:solidFill>
                        <a:latin typeface="Cambria Math"/>
                      </a:rPr>
                      <m:t>𝑇</m:t>
                    </m:r>
                    <m:r>
                      <a:rPr lang="en-US" i="1" dirty="0">
                        <a:solidFill>
                          <a:schemeClr val="tx2"/>
                        </a:solidFill>
                        <a:latin typeface="Cambria Math"/>
                      </a:rPr>
                      <m:t>(</m:t>
                    </m:r>
                    <m:r>
                      <a:rPr lang="en-US" i="1" dirty="0">
                        <a:solidFill>
                          <a:schemeClr val="tx2"/>
                        </a:solidFill>
                        <a:latin typeface="Cambria Math"/>
                      </a:rPr>
                      <m:t>𝑦</m:t>
                    </m:r>
                    <m:r>
                      <a:rPr lang="en-US" i="1" dirty="0">
                        <a:solidFill>
                          <a:schemeClr val="tx2"/>
                        </a:solidFill>
                        <a:latin typeface="Cambria Math"/>
                      </a:rPr>
                      <m:t>)]</m:t>
                    </m:r>
                  </m:oMath>
                </a14:m>
                <a:endParaRPr lang="en-US" dirty="0">
                  <a:solidFill>
                    <a:schemeClr val="tx2"/>
                  </a:solidFill>
                </a:endParaRP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1752600" y="3100167"/>
                <a:ext cx="8826500" cy="2362200"/>
              </a:xfrm>
              <a:prstGeom prst="rect">
                <a:avLst/>
              </a:prstGeom>
              <a:blipFill rotWithShape="0">
                <a:blip r:embed="rId5"/>
                <a:stretch>
                  <a:fillRect l="-1797" t="-3101" r="-2764"/>
                </a:stretch>
              </a:blipFill>
            </p:spPr>
            <p:txBody>
              <a:bodyPr/>
              <a:lstStyle/>
              <a:p>
                <a:r>
                  <a:rPr lang="en-US">
                    <a:noFill/>
                  </a:rPr>
                  <a:t> </a:t>
                </a:r>
              </a:p>
            </p:txBody>
          </p:sp>
        </mc:Fallback>
      </mc:AlternateContent>
      <p:sp>
        <p:nvSpPr>
          <p:cNvPr id="5" name="Footer Placeholder 4"/>
          <p:cNvSpPr>
            <a:spLocks noGrp="1"/>
          </p:cNvSpPr>
          <p:nvPr>
            <p:ph type="ftr" sz="quarter" idx="11"/>
          </p:nvPr>
        </p:nvSpPr>
        <p:spPr/>
        <p:txBody>
          <a:bodyPr/>
          <a:lstStyle/>
          <a:p>
            <a:r>
              <a:rPr lang="en-US" smtClean="0"/>
              <a:t>Edith Cohen   Lecture2</a:t>
            </a:r>
            <a:endParaRPr lang="en-US"/>
          </a:p>
        </p:txBody>
      </p:sp>
      <p:sp>
        <p:nvSpPr>
          <p:cNvPr id="9" name="Slide Number Placeholder 8"/>
          <p:cNvSpPr>
            <a:spLocks noGrp="1"/>
          </p:cNvSpPr>
          <p:nvPr>
            <p:ph type="sldNum" sz="quarter" idx="12"/>
          </p:nvPr>
        </p:nvSpPr>
        <p:spPr/>
        <p:txBody>
          <a:bodyPr/>
          <a:lstStyle/>
          <a:p>
            <a:fld id="{FBE62EB2-EEA5-4F0F-8417-A3BB824EEB18}" type="slidenum">
              <a:rPr lang="en-US" smtClean="0"/>
              <a:t>44</a:t>
            </a:fld>
            <a:endParaRPr lang="en-US"/>
          </a:p>
        </p:txBody>
      </p:sp>
      <p:sp>
        <p:nvSpPr>
          <p:cNvPr id="10" name="TextBox 9"/>
          <p:cNvSpPr txBox="1"/>
          <p:nvPr/>
        </p:nvSpPr>
        <p:spPr>
          <a:xfrm>
            <a:off x="1752600" y="5231534"/>
            <a:ext cx="9231694" cy="461665"/>
          </a:xfrm>
          <a:prstGeom prst="rect">
            <a:avLst/>
          </a:prstGeom>
          <a:noFill/>
        </p:spPr>
        <p:txBody>
          <a:bodyPr wrap="none" rtlCol="0">
            <a:spAutoFit/>
          </a:bodyPr>
          <a:lstStyle/>
          <a:p>
            <a:r>
              <a:rPr lang="en-US" sz="2400" dirty="0" smtClean="0">
                <a:solidFill>
                  <a:srgbClr val="C00000"/>
                </a:solidFill>
              </a:rPr>
              <a:t>Enough to look at estimators that are functions of the sufficient statistics</a:t>
            </a:r>
            <a:endParaRPr lang="en-US" sz="2400" dirty="0">
              <a:solidFill>
                <a:srgbClr val="C00000"/>
              </a:solidFill>
            </a:endParaRPr>
          </a:p>
        </p:txBody>
      </p:sp>
    </p:spTree>
    <p:extLst>
      <p:ext uri="{BB962C8B-B14F-4D97-AF65-F5344CB8AC3E}">
        <p14:creationId xmlns:p14="http://schemas.microsoft.com/office/powerpoint/2010/main" val="81930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Cardinality Estimation from a Bottom-</a:t>
                </a:r>
                <a14:m>
                  <m:oMath xmlns:m="http://schemas.openxmlformats.org/officeDocument/2006/math">
                    <m:r>
                      <a:rPr lang="en-US" i="1" dirty="0" smtClean="0">
                        <a:latin typeface="Cambria Math" charset="0"/>
                      </a:rPr>
                      <m:t>𝑘</m:t>
                    </m:r>
                  </m:oMath>
                </a14:m>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l="-1056" r="-1111"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52600" y="1489841"/>
                <a:ext cx="8686800" cy="1295400"/>
              </a:xfrm>
            </p:spPr>
            <p:txBody>
              <a:bodyPr>
                <a:normAutofit/>
              </a:bodyPr>
              <a:lstStyle/>
              <a:p>
                <a:pPr marL="0" indent="0">
                  <a:buNone/>
                </a:pPr>
                <a:r>
                  <a:rPr lang="en-US" dirty="0" smtClean="0"/>
                  <a:t>Bottom-</a:t>
                </a:r>
                <a14:m>
                  <m:oMath xmlns:m="http://schemas.openxmlformats.org/officeDocument/2006/math">
                    <m:r>
                      <a:rPr lang="en-US" i="1" dirty="0" smtClean="0">
                        <a:latin typeface="Cambria Math" charset="0"/>
                      </a:rPr>
                      <m:t>𝑘</m:t>
                    </m:r>
                  </m:oMath>
                </a14:m>
                <a:r>
                  <a:rPr lang="en-US" dirty="0" smtClean="0"/>
                  <a:t> sketch </a:t>
                </a:r>
                <a14:m>
                  <m:oMath xmlns:m="http://schemas.openxmlformats.org/officeDocument/2006/math">
                    <m:sSub>
                      <m:sSubPr>
                        <m:ctrlPr>
                          <a:rPr lang="en-US" b="0" i="1" smtClean="0">
                            <a:latin typeface="Cambria Math" charset="0"/>
                          </a:rPr>
                        </m:ctrlPr>
                      </m:sSubPr>
                      <m:e>
                        <m:r>
                          <a:rPr lang="en-US" b="0" i="1" smtClean="0">
                            <a:latin typeface="Cambria Math" charset="0"/>
                          </a:rPr>
                          <m:t>𝑠</m:t>
                        </m:r>
                      </m:e>
                      <m:sub>
                        <m:r>
                          <a:rPr lang="en-US" b="0" i="1" smtClean="0">
                            <a:latin typeface="Cambria Math"/>
                          </a:rPr>
                          <m:t>1</m:t>
                        </m:r>
                      </m:sub>
                    </m:sSub>
                    <m:r>
                      <a:rPr lang="en-US" b="0" i="1" smtClean="0">
                        <a:latin typeface="Cambria Math"/>
                      </a:rPr>
                      <m:t>&lt;</m:t>
                    </m:r>
                    <m:sSub>
                      <m:sSubPr>
                        <m:ctrlPr>
                          <a:rPr lang="en-US" b="0" i="1" smtClean="0">
                            <a:latin typeface="Cambria Math" charset="0"/>
                          </a:rPr>
                        </m:ctrlPr>
                      </m:sSubPr>
                      <m:e>
                        <m:r>
                          <a:rPr lang="en-US" b="0" i="1" smtClean="0">
                            <a:latin typeface="Cambria Math" charset="0"/>
                          </a:rPr>
                          <m:t>𝑠</m:t>
                        </m:r>
                      </m:e>
                      <m:sub>
                        <m:r>
                          <a:rPr lang="en-US" b="0" i="1" smtClean="0">
                            <a:latin typeface="Cambria Math"/>
                          </a:rPr>
                          <m:t>2</m:t>
                        </m:r>
                      </m:sub>
                    </m:sSub>
                    <m:r>
                      <a:rPr lang="en-US" b="0" i="1" smtClean="0">
                        <a:latin typeface="Cambria Math"/>
                      </a:rPr>
                      <m:t>&lt;⋯&lt;</m:t>
                    </m:r>
                    <m:sSub>
                      <m:sSubPr>
                        <m:ctrlPr>
                          <a:rPr lang="en-US" b="0" i="1" smtClean="0">
                            <a:latin typeface="Cambria Math" charset="0"/>
                          </a:rPr>
                        </m:ctrlPr>
                      </m:sSubPr>
                      <m:e>
                        <m:r>
                          <a:rPr lang="en-US" b="0" i="1" smtClean="0">
                            <a:latin typeface="Cambria Math" charset="0"/>
                          </a:rPr>
                          <m:t>𝑠</m:t>
                        </m:r>
                      </m:e>
                      <m:sub>
                        <m:r>
                          <a:rPr lang="en-US" b="0" i="1" smtClean="0">
                            <a:latin typeface="Cambria Math"/>
                          </a:rPr>
                          <m:t>𝑘</m:t>
                        </m:r>
                      </m:sub>
                    </m:sSub>
                  </m:oMath>
                </a14:m>
                <a:endParaRPr lang="en-US" b="0" dirty="0" smtClean="0"/>
              </a:p>
              <a:p>
                <a:pPr marL="0" indent="0">
                  <a:buNone/>
                </a:pPr>
                <a:r>
                  <a:rPr lang="en-US" dirty="0" smtClean="0">
                    <a:solidFill>
                      <a:srgbClr val="C00000"/>
                    </a:solidFill>
                  </a:rPr>
                  <a:t>Can we specify the distribution? </a:t>
                </a:r>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52600" y="1489841"/>
                <a:ext cx="8686800" cy="1295400"/>
              </a:xfrm>
              <a:blipFill rotWithShape="0">
                <a:blip r:embed="rId4"/>
                <a:stretch>
                  <a:fillRect l="-1825" t="-5634" b="-51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133600" y="5638800"/>
                <a:ext cx="7696200" cy="584775"/>
              </a:xfrm>
              <a:prstGeom prst="rect">
                <a:avLst/>
              </a:prstGeom>
              <a:noFill/>
            </p:spPr>
            <p:txBody>
              <a:bodyPr wrap="square" rtlCol="0">
                <a:spAutoFit/>
              </a:bodyPr>
              <a:lstStyle/>
              <a:p>
                <a:r>
                  <a:rPr lang="en-US" sz="3200" b="1" dirty="0">
                    <a:solidFill>
                      <a:srgbClr val="C00000"/>
                    </a:solidFill>
                  </a:rPr>
                  <a:t>What is the relation with </a:t>
                </a:r>
                <a14:m>
                  <m:oMath xmlns:m="http://schemas.openxmlformats.org/officeDocument/2006/math">
                    <m:r>
                      <a:rPr lang="en-US" sz="3200" b="1" i="1" dirty="0" smtClean="0">
                        <a:solidFill>
                          <a:srgbClr val="C00000"/>
                        </a:solidFill>
                        <a:latin typeface="Cambria Math" charset="0"/>
                      </a:rPr>
                      <m:t>𝒌</m:t>
                    </m:r>
                  </m:oMath>
                </a14:m>
                <a:r>
                  <a:rPr lang="en-US" sz="3200" b="1" dirty="0">
                    <a:solidFill>
                      <a:srgbClr val="C00000"/>
                    </a:solidFill>
                  </a:rPr>
                  <a:t>-</a:t>
                </a:r>
                <a:r>
                  <a:rPr lang="en-US" sz="3200" b="1" dirty="0" err="1">
                    <a:solidFill>
                      <a:srgbClr val="C00000"/>
                    </a:solidFill>
                  </a:rPr>
                  <a:t>mins</a:t>
                </a:r>
                <a:r>
                  <a:rPr lang="en-US" sz="3200" b="1" dirty="0">
                    <a:solidFill>
                      <a:srgbClr val="C00000"/>
                    </a:solidFill>
                  </a:rPr>
                  <a:t> sketches?</a:t>
                </a:r>
              </a:p>
            </p:txBody>
          </p:sp>
        </mc:Choice>
        <mc:Fallback xmlns="">
          <p:sp>
            <p:nvSpPr>
              <p:cNvPr id="4" name="TextBox 3"/>
              <p:cNvSpPr txBox="1">
                <a:spLocks noRot="1" noChangeAspect="1" noMove="1" noResize="1" noEditPoints="1" noAdjustHandles="1" noChangeArrowheads="1" noChangeShapeType="1" noTextEdit="1"/>
              </p:cNvSpPr>
              <p:nvPr/>
            </p:nvSpPr>
            <p:spPr>
              <a:xfrm>
                <a:off x="2133600" y="5638800"/>
                <a:ext cx="7696200" cy="584775"/>
              </a:xfrm>
              <a:prstGeom prst="rect">
                <a:avLst/>
              </a:prstGeom>
              <a:blipFill rotWithShape="0">
                <a:blip r:embed="rId5"/>
                <a:stretch>
                  <a:fillRect l="-1979" t="-12500"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p:cNvSpPr txBox="1">
                <a:spLocks/>
              </p:cNvSpPr>
              <p:nvPr/>
            </p:nvSpPr>
            <p:spPr>
              <a:xfrm>
                <a:off x="1447800" y="2819400"/>
                <a:ext cx="10515600" cy="2362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14:m>
                  <m:oMath xmlns:m="http://schemas.openxmlformats.org/officeDocument/2006/math">
                    <m:r>
                      <a:rPr lang="en-US" i="1" smtClean="0">
                        <a:latin typeface="Cambria Math"/>
                      </a:rPr>
                      <m:t>𝑘</m:t>
                    </m:r>
                    <m:r>
                      <a:rPr lang="en-US" i="1" smtClean="0">
                        <a:latin typeface="Cambria Math"/>
                      </a:rPr>
                      <m:t>=1</m:t>
                    </m:r>
                  </m:oMath>
                </a14:m>
                <a:r>
                  <a:rPr lang="en-US" dirty="0"/>
                  <a:t> same as </a:t>
                </a:r>
                <a14:m>
                  <m:oMath xmlns:m="http://schemas.openxmlformats.org/officeDocument/2006/math">
                    <m:r>
                      <a:rPr lang="en-US" i="1" dirty="0" smtClean="0">
                        <a:latin typeface="Cambria Math" charset="0"/>
                      </a:rPr>
                      <m:t>𝑘</m:t>
                    </m:r>
                  </m:oMath>
                </a14:m>
                <a:r>
                  <a:rPr lang="en-US" dirty="0"/>
                  <a:t>-</a:t>
                </a:r>
                <a:r>
                  <a:rPr lang="en-US" dirty="0" err="1"/>
                  <a:t>mins</a:t>
                </a:r>
                <a:r>
                  <a:rPr lang="en-US" dirty="0"/>
                  <a:t>  </a:t>
                </a:r>
                <a14:m>
                  <m:oMath xmlns:m="http://schemas.openxmlformats.org/officeDocument/2006/math">
                    <m:sSub>
                      <m:sSubPr>
                        <m:ctrlPr>
                          <a:rPr lang="en-US" i="1">
                            <a:latin typeface="Cambria Math" charset="0"/>
                          </a:rPr>
                        </m:ctrlPr>
                      </m:sSubPr>
                      <m:e>
                        <m:r>
                          <a:rPr lang="en-US" b="0" i="1" smtClean="0">
                            <a:latin typeface="Cambria Math" charset="0"/>
                          </a:rPr>
                          <m:t>𝑠</m:t>
                        </m:r>
                      </m:e>
                      <m:sub>
                        <m:r>
                          <a:rPr lang="en-US" i="1">
                            <a:latin typeface="Cambria Math"/>
                          </a:rPr>
                          <m:t>1</m:t>
                        </m:r>
                      </m:sub>
                    </m:sSub>
                    <m:r>
                      <a:rPr lang="en-US" i="1">
                        <a:latin typeface="Cambria Math"/>
                      </a:rPr>
                      <m:t>∼</m:t>
                    </m:r>
                    <m:r>
                      <m:rPr>
                        <m:sty m:val="p"/>
                      </m:rPr>
                      <a:rPr lang="en-US">
                        <a:latin typeface="Cambria Math"/>
                      </a:rPr>
                      <m:t>Exp</m:t>
                    </m:r>
                    <m:r>
                      <a:rPr lang="en-US" b="0" i="1" smtClean="0">
                        <a:latin typeface="Cambria Math" charset="0"/>
                      </a:rPr>
                      <m:t>[</m:t>
                    </m:r>
                    <m:r>
                      <a:rPr lang="en-US" i="1">
                        <a:latin typeface="Cambria Math"/>
                      </a:rPr>
                      <m:t>𝑛</m:t>
                    </m:r>
                    <m:r>
                      <a:rPr lang="en-US" b="0" i="1" smtClean="0">
                        <a:latin typeface="Cambria Math" charset="0"/>
                      </a:rPr>
                      <m:t>]</m:t>
                    </m:r>
                  </m:oMath>
                </a14:m>
                <a:r>
                  <a:rPr lang="en-US" dirty="0"/>
                  <a:t>  </a:t>
                </a:r>
              </a:p>
              <a:p>
                <a:pPr>
                  <a:buFont typeface="Wingdings" panose="05000000000000000000" pitchFamily="2" charset="2"/>
                  <a:buChar char="§"/>
                </a:pPr>
                <a:r>
                  <a:rPr lang="en-US" dirty="0" smtClean="0"/>
                  <a:t>Given  </a:t>
                </a:r>
                <a14:m>
                  <m:oMath xmlns:m="http://schemas.openxmlformats.org/officeDocument/2006/math">
                    <m:sSub>
                      <m:sSubPr>
                        <m:ctrlPr>
                          <a:rPr lang="en-US" i="1">
                            <a:latin typeface="Cambria Math" charset="0"/>
                          </a:rPr>
                        </m:ctrlPr>
                      </m:sSubPr>
                      <m:e>
                        <m:r>
                          <a:rPr lang="en-US" i="1">
                            <a:latin typeface="Cambria Math" charset="0"/>
                          </a:rPr>
                          <m:t>𝑠</m:t>
                        </m:r>
                      </m:e>
                      <m:sub>
                        <m:r>
                          <a:rPr lang="en-US" i="1">
                            <a:latin typeface="Cambria Math"/>
                          </a:rPr>
                          <m:t>1</m:t>
                        </m:r>
                      </m:sub>
                    </m:sSub>
                  </m:oMath>
                </a14:m>
                <a:r>
                  <a:rPr lang="en-US" dirty="0" smtClean="0"/>
                  <a:t>,   </a:t>
                </a:r>
                <a14:m>
                  <m:oMath xmlns:m="http://schemas.openxmlformats.org/officeDocument/2006/math">
                    <m:sSub>
                      <m:sSubPr>
                        <m:ctrlPr>
                          <a:rPr lang="en-US" i="1" smtClean="0">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b="0" i="1" smtClean="0">
                        <a:solidFill>
                          <a:schemeClr val="tx2"/>
                        </a:solidFill>
                        <a:latin typeface="Cambria Math" charset="0"/>
                      </a:rPr>
                      <m:t>∼</m:t>
                    </m:r>
                  </m:oMath>
                </a14:m>
                <a:r>
                  <a:rPr lang="en-US" dirty="0">
                    <a:solidFill>
                      <a:schemeClr val="tx2"/>
                    </a:solidFill>
                  </a:rPr>
                  <a:t> </a:t>
                </a:r>
                <a:r>
                  <a:rPr lang="en-US" dirty="0" smtClean="0">
                    <a:solidFill>
                      <a:schemeClr val="tx2"/>
                    </a:solidFill>
                  </a:rPr>
                  <a:t> </a:t>
                </a:r>
                <a14:m>
                  <m:oMath xmlns:m="http://schemas.openxmlformats.org/officeDocument/2006/math">
                    <m:r>
                      <m:rPr>
                        <m:sty m:val="p"/>
                      </m:rPr>
                      <a:rPr lang="en-US">
                        <a:solidFill>
                          <a:schemeClr val="tx2"/>
                        </a:solidFill>
                        <a:latin typeface="Cambria Math"/>
                      </a:rPr>
                      <m:t>Exp</m:t>
                    </m:r>
                    <m:d>
                      <m:dPr>
                        <m:begChr m:val="["/>
                        <m:endChr m:val="]"/>
                        <m:ctrlPr>
                          <a:rPr lang="en-US" b="0" i="1" smtClean="0">
                            <a:solidFill>
                              <a:schemeClr val="tx2"/>
                            </a:solidFill>
                            <a:latin typeface="Cambria Math" charset="0"/>
                          </a:rPr>
                        </m:ctrlPr>
                      </m:dPr>
                      <m:e>
                        <m:r>
                          <a:rPr lang="en-US" b="0" i="1" smtClean="0">
                            <a:solidFill>
                              <a:schemeClr val="tx2"/>
                            </a:solidFill>
                            <a:latin typeface="Cambria Math" charset="0"/>
                          </a:rPr>
                          <m:t>𝑛</m:t>
                        </m:r>
                        <m:r>
                          <a:rPr lang="en-US" b="0" i="1" smtClean="0">
                            <a:solidFill>
                              <a:schemeClr val="tx2"/>
                            </a:solidFill>
                            <a:latin typeface="Cambria Math" charset="0"/>
                          </a:rPr>
                          <m:t>−1</m:t>
                        </m:r>
                      </m:e>
                    </m:d>
                    <m:r>
                      <a:rPr lang="en-US" i="1">
                        <a:solidFill>
                          <a:schemeClr val="tx2"/>
                        </a:solidFill>
                        <a:latin typeface="Cambria Math"/>
                      </a:rPr>
                      <m:t>| </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i="1">
                        <a:solidFill>
                          <a:schemeClr val="tx2"/>
                        </a:solidFill>
                        <a:latin typeface="Cambria Math"/>
                      </a:rPr>
                      <m:t>&gt;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1</m:t>
                        </m:r>
                      </m:sub>
                    </m:sSub>
                    <m:r>
                      <a:rPr lang="en-US">
                        <a:latin typeface="Cambria Math"/>
                      </a:rPr>
                      <m:t>. </m:t>
                    </m:r>
                  </m:oMath>
                </a14:m>
                <a:r>
                  <a:rPr lang="en-US" dirty="0"/>
                  <a:t> Since </a:t>
                </a:r>
                <a:r>
                  <a:rPr lang="en-US" dirty="0" err="1"/>
                  <a:t>memoryless</a:t>
                </a:r>
                <a:r>
                  <a:rPr lang="en-US" dirty="0"/>
                  <a:t>,  </a:t>
                </a:r>
                <a14:m>
                  <m:oMath xmlns:m="http://schemas.openxmlformats.org/officeDocument/2006/math">
                    <m:sSub>
                      <m:sSubPr>
                        <m:ctrlPr>
                          <a:rPr lang="en-US" i="1" smtClean="0">
                            <a:solidFill>
                              <a:schemeClr val="tx2"/>
                            </a:solidFill>
                            <a:latin typeface="Cambria Math" charset="0"/>
                          </a:rPr>
                        </m:ctrlPr>
                      </m:sSubPr>
                      <m:e>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i="1">
                            <a:solidFill>
                              <a:schemeClr val="tx2"/>
                            </a:solidFill>
                            <a:latin typeface="Cambria Math"/>
                          </a:rPr>
                          <m:t>−</m:t>
                        </m:r>
                        <m:r>
                          <a:rPr lang="en-US" b="0" i="1" smtClean="0">
                            <a:solidFill>
                              <a:schemeClr val="tx2"/>
                            </a:solidFill>
                            <a:latin typeface="Cambria Math" charset="0"/>
                          </a:rPr>
                          <m:t>𝑠</m:t>
                        </m:r>
                      </m:e>
                      <m:sub>
                        <m:r>
                          <a:rPr lang="en-US" i="1">
                            <a:solidFill>
                              <a:schemeClr val="tx2"/>
                            </a:solidFill>
                            <a:latin typeface="Cambria Math"/>
                          </a:rPr>
                          <m:t>1</m:t>
                        </m:r>
                      </m:sub>
                    </m:sSub>
                    <m:r>
                      <a:rPr lang="en-US" i="1">
                        <a:solidFill>
                          <a:schemeClr val="tx2"/>
                        </a:solidFill>
                        <a:latin typeface="Cambria Math"/>
                      </a:rPr>
                      <m:t>∼</m:t>
                    </m:r>
                    <m:r>
                      <m:rPr>
                        <m:sty m:val="p"/>
                      </m:rPr>
                      <a:rPr lang="en-US">
                        <a:solidFill>
                          <a:schemeClr val="tx2"/>
                        </a:solidFill>
                        <a:latin typeface="Cambria Math"/>
                      </a:rPr>
                      <m:t>Exp</m:t>
                    </m:r>
                    <m:r>
                      <a:rPr lang="en-US" b="0" i="1" smtClean="0">
                        <a:solidFill>
                          <a:schemeClr val="tx2"/>
                        </a:solidFill>
                        <a:latin typeface="Cambria Math" charset="0"/>
                      </a:rPr>
                      <m:t>[</m:t>
                    </m:r>
                    <m:r>
                      <a:rPr lang="en-US" i="1">
                        <a:solidFill>
                          <a:schemeClr val="tx2"/>
                        </a:solidFill>
                        <a:latin typeface="Cambria Math"/>
                      </a:rPr>
                      <m:t>𝑛</m:t>
                    </m:r>
                    <m:r>
                      <a:rPr lang="en-US" i="1">
                        <a:solidFill>
                          <a:schemeClr val="tx2"/>
                        </a:solidFill>
                        <a:latin typeface="Cambria Math"/>
                      </a:rPr>
                      <m:t>−1]</m:t>
                    </m:r>
                  </m:oMath>
                </a14:m>
                <a:r>
                  <a:rPr lang="en-US" dirty="0"/>
                  <a:t>.</a:t>
                </a:r>
              </a:p>
              <a:p>
                <a:pPr>
                  <a:buFont typeface="Wingdings" panose="05000000000000000000" pitchFamily="2" charset="2"/>
                  <a:buChar char="§"/>
                </a:pPr>
                <a:r>
                  <a:rPr lang="en-US" dirty="0"/>
                  <a:t>More generally </a:t>
                </a:r>
                <a14:m>
                  <m:oMath xmlns:m="http://schemas.openxmlformats.org/officeDocument/2006/math">
                    <m:sSub>
                      <m:sSubPr>
                        <m:ctrlPr>
                          <a:rPr lang="en-US" i="1" smtClean="0">
                            <a:solidFill>
                              <a:schemeClr val="tx2"/>
                            </a:solidFill>
                            <a:latin typeface="Cambria Math" charset="0"/>
                          </a:rPr>
                        </m:ctrlPr>
                      </m:sSubPr>
                      <m:e>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𝑖</m:t>
                            </m:r>
                            <m:r>
                              <a:rPr lang="en-US" i="1">
                                <a:solidFill>
                                  <a:schemeClr val="tx2"/>
                                </a:solidFill>
                                <a:latin typeface="Cambria Math"/>
                              </a:rPr>
                              <m:t>+1</m:t>
                            </m:r>
                          </m:sub>
                        </m:sSub>
                        <m:r>
                          <a:rPr lang="en-US" i="1">
                            <a:solidFill>
                              <a:schemeClr val="tx2"/>
                            </a:solidFill>
                            <a:latin typeface="Cambria Math"/>
                          </a:rPr>
                          <m:t>−</m:t>
                        </m:r>
                        <m:r>
                          <a:rPr lang="en-US" b="0" i="1" smtClean="0">
                            <a:solidFill>
                              <a:schemeClr val="tx2"/>
                            </a:solidFill>
                            <a:latin typeface="Cambria Math" charset="0"/>
                          </a:rPr>
                          <m:t>𝑠</m:t>
                        </m:r>
                      </m:e>
                      <m:sub>
                        <m:r>
                          <a:rPr lang="en-US" i="1">
                            <a:solidFill>
                              <a:schemeClr val="tx2"/>
                            </a:solidFill>
                            <a:latin typeface="Cambria Math"/>
                          </a:rPr>
                          <m:t>𝑖</m:t>
                        </m:r>
                      </m:sub>
                    </m:sSub>
                    <m:r>
                      <a:rPr lang="en-US" i="1">
                        <a:solidFill>
                          <a:schemeClr val="tx2"/>
                        </a:solidFill>
                        <a:latin typeface="Cambria Math"/>
                      </a:rPr>
                      <m:t>∼</m:t>
                    </m:r>
                    <m:r>
                      <m:rPr>
                        <m:sty m:val="p"/>
                      </m:rPr>
                      <a:rPr lang="en-US">
                        <a:solidFill>
                          <a:schemeClr val="tx2"/>
                        </a:solidFill>
                        <a:latin typeface="Cambria Math"/>
                      </a:rPr>
                      <m:t>Exp</m:t>
                    </m:r>
                    <m:r>
                      <a:rPr lang="en-US" b="0" i="1" smtClean="0">
                        <a:solidFill>
                          <a:schemeClr val="tx2"/>
                        </a:solidFill>
                        <a:latin typeface="Cambria Math" charset="0"/>
                      </a:rPr>
                      <m:t>[</m:t>
                    </m:r>
                    <m:r>
                      <a:rPr lang="en-US" i="1">
                        <a:solidFill>
                          <a:schemeClr val="tx2"/>
                        </a:solidFill>
                        <a:latin typeface="Cambria Math"/>
                      </a:rPr>
                      <m:t>𝑛</m:t>
                    </m:r>
                    <m:r>
                      <a:rPr lang="en-US" i="1">
                        <a:solidFill>
                          <a:schemeClr val="tx2"/>
                        </a:solidFill>
                        <a:latin typeface="Cambria Math"/>
                      </a:rPr>
                      <m:t>−</m:t>
                    </m:r>
                    <m:r>
                      <a:rPr lang="en-US" i="1">
                        <a:solidFill>
                          <a:schemeClr val="tx2"/>
                        </a:solidFill>
                        <a:latin typeface="Cambria Math"/>
                      </a:rPr>
                      <m:t>𝑖</m:t>
                    </m:r>
                    <m:r>
                      <a:rPr lang="en-US" b="0" i="1" smtClean="0">
                        <a:solidFill>
                          <a:schemeClr val="tx2"/>
                        </a:solidFill>
                        <a:latin typeface="Cambria Math" charset="0"/>
                      </a:rPr>
                      <m:t>]</m:t>
                    </m:r>
                  </m:oMath>
                </a14:m>
                <a:r>
                  <a:rPr lang="en-US" dirty="0">
                    <a:solidFill>
                      <a:schemeClr val="tx2"/>
                    </a:solidFill>
                  </a:rPr>
                  <a:t>. </a:t>
                </a:r>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1447800" y="2819400"/>
                <a:ext cx="10515600" cy="2362200"/>
              </a:xfrm>
              <a:prstGeom prst="rect">
                <a:avLst/>
              </a:prstGeom>
              <a:blipFill rotWithShape="0">
                <a:blip r:embed="rId6"/>
                <a:stretch>
                  <a:fillRect l="-1333" t="-3101" b="-3359"/>
                </a:stretch>
              </a:blipFill>
            </p:spPr>
            <p:txBody>
              <a:bodyPr/>
              <a:lstStyle/>
              <a:p>
                <a:r>
                  <a:rPr lang="en-US">
                    <a:noFill/>
                  </a:rPr>
                  <a:t> </a:t>
                </a:r>
              </a:p>
            </p:txBody>
          </p:sp>
        </mc:Fallback>
      </mc:AlternateContent>
      <p:sp>
        <p:nvSpPr>
          <p:cNvPr id="6" name="Footer Placeholder 5"/>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45</a:t>
            </a:fld>
            <a:endParaRPr lang="en-US"/>
          </a:p>
        </p:txBody>
      </p:sp>
    </p:spTree>
    <p:extLst>
      <p:ext uri="{BB962C8B-B14F-4D97-AF65-F5344CB8AC3E}">
        <p14:creationId xmlns:p14="http://schemas.microsoft.com/office/powerpoint/2010/main" val="103007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Bottom-</a:t>
                </a:r>
                <a14:m>
                  <m:oMath xmlns:m="http://schemas.openxmlformats.org/officeDocument/2006/math">
                    <m:r>
                      <a:rPr lang="en-US" i="1" dirty="0" smtClean="0">
                        <a:latin typeface="Cambria Math" charset="0"/>
                      </a:rPr>
                      <m:t>𝑘</m:t>
                    </m:r>
                  </m:oMath>
                </a14:m>
                <a:r>
                  <a:rPr lang="en-US" dirty="0" smtClean="0"/>
                  <a:t> versus </a:t>
                </a:r>
                <a14:m>
                  <m:oMath xmlns:m="http://schemas.openxmlformats.org/officeDocument/2006/math">
                    <m:r>
                      <a:rPr lang="en-US" i="1" dirty="0" smtClean="0">
                        <a:latin typeface="Cambria Math" charset="0"/>
                      </a:rPr>
                      <m:t>𝑘</m:t>
                    </m:r>
                  </m:oMath>
                </a14:m>
                <a:r>
                  <a:rPr lang="en-US" dirty="0" smtClean="0"/>
                  <a:t>-mins </a:t>
                </a:r>
                <a:r>
                  <a:rPr lang="en-US" dirty="0" err="1" smtClean="0"/>
                  <a:t>minhash</a:t>
                </a:r>
                <a:r>
                  <a:rPr lang="en-US" dirty="0" smtClean="0"/>
                  <a:t> sketches</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752600" y="1295400"/>
                <a:ext cx="8686800" cy="1295400"/>
              </a:xfrm>
              <a:ln>
                <a:solidFill>
                  <a:schemeClr val="tx2"/>
                </a:solidFill>
              </a:ln>
            </p:spPr>
            <p:txBody>
              <a:bodyPr>
                <a:normAutofit/>
              </a:bodyPr>
              <a:lstStyle/>
              <a:p>
                <a:pPr marL="0" indent="0">
                  <a:buNone/>
                </a:pPr>
                <a:r>
                  <a:rPr lang="en-US" dirty="0" smtClean="0"/>
                  <a:t>Bottom-k sketch: samples from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a:rPr>
                        <m:t>Exp</m:t>
                      </m:r>
                      <m:r>
                        <a:rPr lang="en-US" b="0" i="1" smtClean="0">
                          <a:latin typeface="Cambria Math" charset="0"/>
                        </a:rPr>
                        <m:t>[</m:t>
                      </m:r>
                      <m:r>
                        <a:rPr lang="en-US" b="0" i="1" smtClean="0">
                          <a:latin typeface="Cambria Math" charset="0"/>
                        </a:rPr>
                        <m:t>𝑛</m:t>
                      </m:r>
                      <m:r>
                        <a:rPr lang="en-US" b="0" i="1" smtClean="0">
                          <a:latin typeface="Cambria Math" charset="0"/>
                        </a:rPr>
                        <m:t>]</m:t>
                      </m:r>
                      <m:r>
                        <a:rPr lang="en-US" b="0" i="0" smtClean="0">
                          <a:latin typeface="Cambria Math"/>
                        </a:rPr>
                        <m:t>,</m:t>
                      </m:r>
                      <m:r>
                        <m:rPr>
                          <m:sty m:val="p"/>
                        </m:rPr>
                        <a:rPr lang="en-US" b="0" i="0" smtClean="0">
                          <a:latin typeface="Cambria Math"/>
                        </a:rPr>
                        <m:t>Exp</m:t>
                      </m:r>
                      <m:r>
                        <a:rPr lang="en-US" b="0" i="1" smtClean="0">
                          <a:latin typeface="Cambria Math" charset="0"/>
                        </a:rPr>
                        <m:t>[</m:t>
                      </m:r>
                      <m:r>
                        <a:rPr lang="en-US" b="0" i="1" smtClean="0">
                          <a:latin typeface="Cambria Math" charset="0"/>
                        </a:rPr>
                        <m:t>𝑛</m:t>
                      </m:r>
                      <m:r>
                        <a:rPr lang="en-US" b="0" i="1" smtClean="0">
                          <a:latin typeface="Cambria Math" charset="0"/>
                        </a:rPr>
                        <m:t>−1]</m:t>
                      </m:r>
                      <m:r>
                        <a:rPr lang="en-US" b="0" i="0" smtClean="0">
                          <a:latin typeface="Cambria Math"/>
                        </a:rPr>
                        <m:t>,</m:t>
                      </m:r>
                      <m:r>
                        <a:rPr lang="en-US" b="0" i="1" smtClean="0">
                          <a:latin typeface="Cambria Math"/>
                        </a:rPr>
                        <m:t>…,</m:t>
                      </m:r>
                      <m:r>
                        <m:rPr>
                          <m:sty m:val="p"/>
                        </m:rPr>
                        <a:rPr lang="en-US" b="0" i="0" smtClean="0">
                          <a:latin typeface="Cambria Math"/>
                        </a:rPr>
                        <m:t>Exp</m:t>
                      </m:r>
                      <m:r>
                        <a:rPr lang="en-US" b="0" i="1" smtClean="0">
                          <a:latin typeface="Cambria Math" charset="0"/>
                        </a:rPr>
                        <m:t>[</m:t>
                      </m:r>
                      <m:r>
                        <a:rPr lang="en-US" b="0" i="1" smtClean="0">
                          <a:latin typeface="Cambria Math"/>
                        </a:rPr>
                        <m:t>𝑛</m:t>
                      </m:r>
                      <m:r>
                        <a:rPr lang="en-US" b="0" i="1" smtClean="0">
                          <a:latin typeface="Cambria Math"/>
                        </a:rPr>
                        <m:t>−</m:t>
                      </m:r>
                      <m:r>
                        <a:rPr lang="en-US" b="0" i="1" smtClean="0">
                          <a:latin typeface="Cambria Math"/>
                        </a:rPr>
                        <m:t>𝑘</m:t>
                      </m:r>
                      <m:r>
                        <a:rPr lang="en-US" b="0" i="1" smtClean="0">
                          <a:latin typeface="Cambria Math"/>
                        </a:rPr>
                        <m:t>+1]</m:t>
                      </m:r>
                    </m:oMath>
                  </m:oMathPara>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752600" y="1295400"/>
                <a:ext cx="8686800" cy="1295400"/>
              </a:xfrm>
              <a:blipFill rotWithShape="0">
                <a:blip r:embed="rId4"/>
                <a:stretch>
                  <a:fillRect l="-1752" t="-5607"/>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362200" y="5638800"/>
                <a:ext cx="6934200" cy="1077218"/>
              </a:xfrm>
              <a:prstGeom prst="rect">
                <a:avLst/>
              </a:prstGeom>
              <a:noFill/>
            </p:spPr>
            <p:txBody>
              <a:bodyPr wrap="square" rtlCol="0">
                <a:spAutoFit/>
              </a:bodyPr>
              <a:lstStyle/>
              <a:p>
                <a:r>
                  <a:rPr lang="en-US" sz="3200" dirty="0">
                    <a:solidFill>
                      <a:srgbClr val="C00000"/>
                    </a:solidFill>
                  </a:rPr>
                  <a:t>Bottom-</a:t>
                </a:r>
                <a14:m>
                  <m:oMath xmlns:m="http://schemas.openxmlformats.org/officeDocument/2006/math">
                    <m:r>
                      <a:rPr lang="en-US" sz="3200" b="0" i="1" dirty="0" smtClean="0">
                        <a:solidFill>
                          <a:srgbClr val="C00000"/>
                        </a:solidFill>
                        <a:latin typeface="Cambria Math" charset="0"/>
                      </a:rPr>
                      <m:t>𝑘</m:t>
                    </m:r>
                  </m:oMath>
                </a14:m>
                <a:r>
                  <a:rPr lang="en-US" sz="3200" dirty="0">
                    <a:solidFill>
                      <a:srgbClr val="C00000"/>
                    </a:solidFill>
                  </a:rPr>
                  <a:t> sketches carry strictly more information than </a:t>
                </a:r>
                <a14:m>
                  <m:oMath xmlns:m="http://schemas.openxmlformats.org/officeDocument/2006/math">
                    <m:r>
                      <a:rPr lang="en-US" sz="3200" b="0" i="1" dirty="0" smtClean="0">
                        <a:solidFill>
                          <a:srgbClr val="C00000"/>
                        </a:solidFill>
                        <a:latin typeface="Cambria Math" charset="0"/>
                      </a:rPr>
                      <m:t>𝑘</m:t>
                    </m:r>
                  </m:oMath>
                </a14:m>
                <a:r>
                  <a:rPr lang="en-US" sz="3200" dirty="0">
                    <a:solidFill>
                      <a:srgbClr val="C00000"/>
                    </a:solidFill>
                  </a:rPr>
                  <a:t>-</a:t>
                </a:r>
                <a:r>
                  <a:rPr lang="en-US" sz="3200" dirty="0" err="1">
                    <a:solidFill>
                      <a:srgbClr val="C00000"/>
                    </a:solidFill>
                  </a:rPr>
                  <a:t>mins</a:t>
                </a:r>
                <a:r>
                  <a:rPr lang="en-US" sz="3200" dirty="0">
                    <a:solidFill>
                      <a:srgbClr val="C00000"/>
                    </a:solidFill>
                  </a:rPr>
                  <a:t> sketches!</a:t>
                </a:r>
              </a:p>
            </p:txBody>
          </p:sp>
        </mc:Choice>
        <mc:Fallback xmlns="">
          <p:sp>
            <p:nvSpPr>
              <p:cNvPr id="4" name="TextBox 3"/>
              <p:cNvSpPr txBox="1">
                <a:spLocks noRot="1" noChangeAspect="1" noMove="1" noResize="1" noEditPoints="1" noAdjustHandles="1" noChangeArrowheads="1" noChangeShapeType="1" noTextEdit="1"/>
              </p:cNvSpPr>
              <p:nvPr/>
            </p:nvSpPr>
            <p:spPr>
              <a:xfrm>
                <a:off x="2362200" y="5638800"/>
                <a:ext cx="6934200" cy="1077218"/>
              </a:xfrm>
              <a:prstGeom prst="rect">
                <a:avLst/>
              </a:prstGeom>
              <a:blipFill rotWithShape="0">
                <a:blip r:embed="rId5"/>
                <a:stretch>
                  <a:fillRect l="-2287" t="-6780" b="-180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a:xfrm>
                <a:off x="1752600" y="2743200"/>
                <a:ext cx="8686800" cy="762000"/>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K-</a:t>
                </a:r>
                <a:r>
                  <a:rPr lang="en-US" dirty="0" err="1"/>
                  <a:t>mins</a:t>
                </a:r>
                <a:r>
                  <a:rPr lang="en-US" dirty="0"/>
                  <a:t> sketch: </a:t>
                </a:r>
                <a14:m>
                  <m:oMath xmlns:m="http://schemas.openxmlformats.org/officeDocument/2006/math">
                    <m:r>
                      <a:rPr lang="en-US" i="1">
                        <a:latin typeface="Cambria Math"/>
                      </a:rPr>
                      <m:t>𝑘</m:t>
                    </m:r>
                    <m:r>
                      <a:rPr lang="en-US" i="1">
                        <a:latin typeface="Cambria Math"/>
                      </a:rPr>
                      <m:t> </m:t>
                    </m:r>
                  </m:oMath>
                </a14:m>
                <a:r>
                  <a:rPr lang="en-US" dirty="0"/>
                  <a:t>samples from  </a:t>
                </a:r>
                <a14:m>
                  <m:oMath xmlns:m="http://schemas.openxmlformats.org/officeDocument/2006/math">
                    <m:r>
                      <m:rPr>
                        <m:sty m:val="p"/>
                      </m:rPr>
                      <a:rPr lang="en-US">
                        <a:latin typeface="Cambria Math"/>
                      </a:rPr>
                      <m:t>Exp</m:t>
                    </m:r>
                    <m:r>
                      <a:rPr lang="en-US" b="0" i="1" smtClean="0">
                        <a:latin typeface="Cambria Math" charset="0"/>
                      </a:rPr>
                      <m:t>[</m:t>
                    </m:r>
                    <m:r>
                      <a:rPr lang="en-US" b="0" i="1" smtClean="0">
                        <a:latin typeface="Cambria Math" charset="0"/>
                      </a:rPr>
                      <m:t>𝑛</m:t>
                    </m:r>
                    <m:r>
                      <a:rPr lang="en-US" b="0" i="1" smtClean="0">
                        <a:latin typeface="Cambria Math" charset="0"/>
                      </a:rPr>
                      <m:t>]</m:t>
                    </m:r>
                  </m:oMath>
                </a14:m>
                <a:endParaRPr lang="en-US" dirty="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1752600" y="2743200"/>
                <a:ext cx="8686800" cy="762000"/>
              </a:xfrm>
              <a:prstGeom prst="rect">
                <a:avLst/>
              </a:prstGeom>
              <a:blipFill rotWithShape="0">
                <a:blip r:embed="rId6"/>
                <a:stretch>
                  <a:fillRect l="-1752" t="-8661" b="-2362"/>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1752600" y="3657600"/>
                <a:ext cx="9144000" cy="914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To obtain </a:t>
                </a:r>
                <a14:m>
                  <m:oMath xmlns:m="http://schemas.openxmlformats.org/officeDocument/2006/math">
                    <m:r>
                      <a:rPr lang="en-US" i="1">
                        <a:latin typeface="Cambria Math"/>
                      </a:rPr>
                      <m:t>𝑥</m:t>
                    </m:r>
                    <m:r>
                      <a:rPr lang="en-US" i="1">
                        <a:latin typeface="Cambria Math"/>
                      </a:rPr>
                      <m:t>∼</m:t>
                    </m:r>
                    <m:r>
                      <m:rPr>
                        <m:sty m:val="p"/>
                      </m:rPr>
                      <a:rPr lang="en-US">
                        <a:latin typeface="Cambria Math"/>
                      </a:rPr>
                      <m:t>Exp</m:t>
                    </m:r>
                    <m:r>
                      <a:rPr lang="en-US" i="1" smtClean="0">
                        <a:latin typeface="Cambria Math" charset="0"/>
                      </a:rPr>
                      <m:t>[</m:t>
                    </m:r>
                    <m:r>
                      <a:rPr lang="en-US" b="0" i="1" smtClean="0">
                        <a:latin typeface="Cambria Math" charset="0"/>
                      </a:rPr>
                      <m:t>𝑛</m:t>
                    </m:r>
                    <m:r>
                      <a:rPr lang="en-US" b="0" i="1" smtClean="0">
                        <a:latin typeface="Cambria Math" charset="0"/>
                      </a:rPr>
                      <m:t>]</m:t>
                    </m:r>
                  </m:oMath>
                </a14:m>
                <a:r>
                  <a:rPr lang="en-US" dirty="0"/>
                  <a:t> from </a:t>
                </a:r>
                <a14:m>
                  <m:oMath xmlns:m="http://schemas.openxmlformats.org/officeDocument/2006/math">
                    <m:r>
                      <a:rPr lang="en-US" i="1">
                        <a:latin typeface="Cambria Math"/>
                      </a:rPr>
                      <m:t>𝑧</m:t>
                    </m:r>
                    <m:r>
                      <a:rPr lang="en-US" i="1">
                        <a:latin typeface="Cambria Math"/>
                      </a:rPr>
                      <m:t>∼</m:t>
                    </m:r>
                    <m:r>
                      <m:rPr>
                        <m:sty m:val="p"/>
                      </m:rPr>
                      <a:rPr lang="en-US">
                        <a:latin typeface="Cambria Math"/>
                      </a:rPr>
                      <m:t>Exp</m:t>
                    </m:r>
                    <m:r>
                      <a:rPr lang="en-US" b="0" i="1" smtClean="0">
                        <a:latin typeface="Cambria Math" charset="0"/>
                      </a:rPr>
                      <m:t>[</m:t>
                    </m:r>
                    <m:r>
                      <a:rPr lang="en-US" b="0" i="1" smtClean="0">
                        <a:latin typeface="Cambria Math" charset="0"/>
                      </a:rPr>
                      <m:t>𝑛</m:t>
                    </m:r>
                    <m:r>
                      <a:rPr lang="en-US" b="0" i="1" smtClean="0">
                        <a:latin typeface="Cambria Math" charset="0"/>
                      </a:rPr>
                      <m:t>−</m:t>
                    </m:r>
                    <m:r>
                      <a:rPr lang="en-US" b="0" i="1" smtClean="0">
                        <a:latin typeface="Cambria Math" charset="0"/>
                      </a:rPr>
                      <m:t>𝑖</m:t>
                    </m:r>
                    <m:r>
                      <a:rPr lang="en-US" b="0" i="1" smtClean="0">
                        <a:latin typeface="Cambria Math" charset="0"/>
                      </a:rPr>
                      <m:t>]</m:t>
                    </m:r>
                  </m:oMath>
                </a14:m>
                <a:r>
                  <a:rPr lang="en-US" dirty="0"/>
                  <a:t> (</a:t>
                </a:r>
                <a:r>
                  <a:rPr lang="en-US" dirty="0">
                    <a:solidFill>
                      <a:srgbClr val="C00000"/>
                    </a:solidFill>
                  </a:rPr>
                  <a:t>without knowing </a:t>
                </a:r>
                <a14:m>
                  <m:oMath xmlns:m="http://schemas.openxmlformats.org/officeDocument/2006/math">
                    <m:r>
                      <a:rPr lang="en-US" i="1">
                        <a:solidFill>
                          <a:srgbClr val="C00000"/>
                        </a:solidFill>
                        <a:latin typeface="Cambria Math"/>
                      </a:rPr>
                      <m:t>𝑛</m:t>
                    </m:r>
                  </m:oMath>
                </a14:m>
                <a:r>
                  <a:rPr lang="en-US" dirty="0"/>
                  <a:t>) we can take</a:t>
                </a:r>
                <a:r>
                  <a:rPr lang="en-US" dirty="0" smtClean="0"/>
                  <a:t> </a:t>
                </a:r>
                <a14:m>
                  <m:oMath xmlns:m="http://schemas.openxmlformats.org/officeDocument/2006/math">
                    <m:r>
                      <a:rPr lang="en-US" i="1">
                        <a:latin typeface="Cambria Math"/>
                      </a:rPr>
                      <m:t>𝑥</m:t>
                    </m:r>
                    <m:r>
                      <a:rPr lang="en-US" b="0" i="1" smtClean="0">
                        <a:latin typeface="Cambria Math" charset="0"/>
                      </a:rPr>
                      <m:t>=</m:t>
                    </m:r>
                    <m:r>
                      <m:rPr>
                        <m:sty m:val="p"/>
                      </m:rPr>
                      <a:rPr lang="en-US" i="1">
                        <a:latin typeface="Cambria Math"/>
                      </a:rPr>
                      <m:t>min</m:t>
                    </m:r>
                    <m:r>
                      <a:rPr lang="en-US" i="1">
                        <a:latin typeface="Cambria Math"/>
                      </a:rPr>
                      <m:t>{</m:t>
                    </m:r>
                    <m:r>
                      <a:rPr lang="en-US" i="1">
                        <a:latin typeface="Cambria Math"/>
                      </a:rPr>
                      <m:t>𝑧</m:t>
                    </m:r>
                    <m:r>
                      <a:rPr lang="en-US" i="1">
                        <a:latin typeface="Cambria Math"/>
                      </a:rPr>
                      <m:t>,</m:t>
                    </m:r>
                    <m:r>
                      <a:rPr lang="en-US" i="1">
                        <a:latin typeface="Cambria Math"/>
                      </a:rPr>
                      <m:t>𝑡</m:t>
                    </m:r>
                    <m:r>
                      <a:rPr lang="en-US" i="1">
                        <a:latin typeface="Cambria Math"/>
                      </a:rPr>
                      <m:t>}</m:t>
                    </m:r>
                  </m:oMath>
                </a14:m>
                <a:r>
                  <a:rPr lang="en-US" dirty="0"/>
                  <a:t> where </a:t>
                </a:r>
                <a14:m>
                  <m:oMath xmlns:m="http://schemas.openxmlformats.org/officeDocument/2006/math">
                    <m:r>
                      <a:rPr lang="en-US" i="1" dirty="0">
                        <a:latin typeface="Cambria Math"/>
                      </a:rPr>
                      <m:t>𝑡</m:t>
                    </m:r>
                    <m:r>
                      <a:rPr lang="en-US" i="1">
                        <a:latin typeface="Cambria Math"/>
                      </a:rPr>
                      <m:t>∼</m:t>
                    </m:r>
                    <m:r>
                      <m:rPr>
                        <m:sty m:val="p"/>
                      </m:rPr>
                      <a:rPr lang="en-US">
                        <a:latin typeface="Cambria Math"/>
                      </a:rPr>
                      <m:t>Exp</m:t>
                    </m:r>
                    <m:r>
                      <a:rPr lang="en-US" b="0" i="1" smtClean="0">
                        <a:latin typeface="Cambria Math" charset="0"/>
                      </a:rPr>
                      <m:t>[</m:t>
                    </m:r>
                    <m:r>
                      <a:rPr lang="en-US" b="0" i="1" smtClean="0">
                        <a:latin typeface="Cambria Math" charset="0"/>
                      </a:rPr>
                      <m:t>𝑖</m:t>
                    </m:r>
                    <m:r>
                      <a:rPr lang="en-US" b="0" i="1" smtClean="0">
                        <a:latin typeface="Cambria Math" charset="0"/>
                      </a:rPr>
                      <m:t>]</m:t>
                    </m:r>
                  </m:oMath>
                </a14:m>
                <a:endParaRPr lang="en-US"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752600" y="3657600"/>
                <a:ext cx="9144000" cy="914400"/>
              </a:xfrm>
              <a:prstGeom prst="rect">
                <a:avLst/>
              </a:prstGeom>
              <a:blipFill rotWithShape="0">
                <a:blip r:embed="rId7"/>
                <a:stretch>
                  <a:fillRect l="-1600" t="-13333" b="-21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txBox="1">
                <a:spLocks/>
              </p:cNvSpPr>
              <p:nvPr/>
            </p:nvSpPr>
            <p:spPr>
              <a:xfrm>
                <a:off x="1876097" y="4719145"/>
                <a:ext cx="8686800" cy="9144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We can use </a:t>
                </a:r>
                <a14:m>
                  <m:oMath xmlns:m="http://schemas.openxmlformats.org/officeDocument/2006/math">
                    <m:r>
                      <a:rPr lang="en-US" i="1" dirty="0" smtClean="0">
                        <a:latin typeface="Cambria Math" charset="0"/>
                      </a:rPr>
                      <m:t>𝑘</m:t>
                    </m:r>
                  </m:oMath>
                </a14:m>
                <a:r>
                  <a:rPr lang="en-US" dirty="0"/>
                  <a:t>-</a:t>
                </a:r>
                <a:r>
                  <a:rPr lang="en-US" dirty="0" err="1"/>
                  <a:t>mins</a:t>
                </a:r>
                <a:r>
                  <a:rPr lang="en-US" dirty="0"/>
                  <a:t> estimators with bottom-</a:t>
                </a:r>
                <a14:m>
                  <m:oMath xmlns:m="http://schemas.openxmlformats.org/officeDocument/2006/math">
                    <m:r>
                      <a:rPr lang="en-US" i="1" dirty="0" smtClean="0">
                        <a:latin typeface="Cambria Math" charset="0"/>
                      </a:rPr>
                      <m:t>𝑘</m:t>
                    </m:r>
                  </m:oMath>
                </a14:m>
                <a:r>
                  <a:rPr lang="en-US" dirty="0"/>
                  <a:t>.  </a:t>
                </a:r>
                <a:r>
                  <a:rPr lang="en-US" dirty="0" smtClean="0"/>
                  <a:t>(Can </a:t>
                </a:r>
                <a:r>
                  <a:rPr lang="en-US" dirty="0"/>
                  <a:t>do even better by taking expectation over choices of </a:t>
                </a:r>
                <a14:m>
                  <m:oMath xmlns:m="http://schemas.openxmlformats.org/officeDocument/2006/math">
                    <m:r>
                      <a:rPr lang="en-US" i="1">
                        <a:latin typeface="Cambria Math"/>
                      </a:rPr>
                      <m:t>𝑡</m:t>
                    </m:r>
                  </m:oMath>
                </a14:m>
                <a:r>
                  <a:rPr lang="en-US" dirty="0" smtClean="0"/>
                  <a:t>)</a:t>
                </a:r>
                <a:r>
                  <a:rPr lang="en-US" dirty="0"/>
                  <a:t>.</a:t>
                </a: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1876097" y="4719145"/>
                <a:ext cx="8686800" cy="914400"/>
              </a:xfrm>
              <a:prstGeom prst="rect">
                <a:avLst/>
              </a:prstGeom>
              <a:blipFill rotWithShape="0">
                <a:blip r:embed="rId8"/>
                <a:stretch>
                  <a:fillRect l="-1684" t="-13333" r="-1965" b="-21333"/>
                </a:stretch>
              </a:blipFill>
            </p:spPr>
            <p:txBody>
              <a:bodyPr/>
              <a:lstStyle/>
              <a:p>
                <a:r>
                  <a:rPr lang="en-US">
                    <a:noFill/>
                  </a:rPr>
                  <a:t> </a:t>
                </a:r>
              </a:p>
            </p:txBody>
          </p:sp>
        </mc:Fallback>
      </mc:AlternateContent>
      <p:sp>
        <p:nvSpPr>
          <p:cNvPr id="10" name="Right Arrow 9"/>
          <p:cNvSpPr/>
          <p:nvPr/>
        </p:nvSpPr>
        <p:spPr>
          <a:xfrm>
            <a:off x="1600200" y="4939284"/>
            <a:ext cx="304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2057400" y="5935093"/>
            <a:ext cx="3048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dirty="0" smtClean="0"/>
              <a:t>Edith Cohen   Lecture2</a:t>
            </a:r>
            <a:endParaRPr lang="en-US" dirty="0"/>
          </a:p>
        </p:txBody>
      </p:sp>
      <p:sp>
        <p:nvSpPr>
          <p:cNvPr id="9" name="Slide Number Placeholder 8"/>
          <p:cNvSpPr>
            <a:spLocks noGrp="1"/>
          </p:cNvSpPr>
          <p:nvPr>
            <p:ph type="sldNum" sz="quarter" idx="12"/>
          </p:nvPr>
        </p:nvSpPr>
        <p:spPr/>
        <p:txBody>
          <a:bodyPr/>
          <a:lstStyle/>
          <a:p>
            <a:fld id="{FBE62EB2-EEA5-4F0F-8417-A3BB824EEB18}" type="slidenum">
              <a:rPr lang="en-US" smtClean="0"/>
              <a:t>46</a:t>
            </a:fld>
            <a:endParaRPr lang="en-US"/>
          </a:p>
        </p:txBody>
      </p:sp>
    </p:spTree>
    <p:extLst>
      <p:ext uri="{BB962C8B-B14F-4D97-AF65-F5344CB8AC3E}">
        <p14:creationId xmlns:p14="http://schemas.microsoft.com/office/powerpoint/2010/main" val="95883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Cardinality Estimation from a Bottom-</a:t>
                </a:r>
                <a14:m>
                  <m:oMath xmlns:m="http://schemas.openxmlformats.org/officeDocument/2006/math">
                    <m:r>
                      <a:rPr lang="en-US" i="1" dirty="0">
                        <a:latin typeface="Cambria Math" charset="0"/>
                      </a:rPr>
                      <m:t>𝑘</m:t>
                    </m:r>
                  </m:oMath>
                </a14:m>
                <a:r>
                  <a:rPr lang="en-US" dirty="0"/>
                  <a:t> Sketch</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056" r="-1111"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524000" y="1600201"/>
                <a:ext cx="9067800" cy="4267199"/>
              </a:xfrm>
            </p:spPr>
            <p:txBody>
              <a:bodyPr>
                <a:normAutofit/>
              </a:bodyPr>
              <a:lstStyle/>
              <a:p>
                <a:pPr marL="0" indent="0">
                  <a:buNone/>
                </a:pPr>
                <a:r>
                  <a:rPr lang="en-US" dirty="0" smtClean="0"/>
                  <a:t>Likelihood function of </a:t>
                </a:r>
                <a14:m>
                  <m:oMath xmlns:m="http://schemas.openxmlformats.org/officeDocument/2006/math">
                    <m:sSub>
                      <m:sSubPr>
                        <m:ctrlPr>
                          <a:rPr lang="en-US" i="1">
                            <a:latin typeface="Cambria Math" charset="0"/>
                          </a:rPr>
                        </m:ctrlPr>
                      </m:sSubPr>
                      <m:e>
                        <m:r>
                          <a:rPr lang="en-US" b="0" i="1" smtClean="0">
                            <a:latin typeface="Cambria Math" charset="0"/>
                          </a:rPr>
                          <m:t>𝑠</m:t>
                        </m:r>
                      </m:e>
                      <m:sub>
                        <m:r>
                          <a:rPr lang="en-US" i="1">
                            <a:latin typeface="Cambria Math"/>
                          </a:rPr>
                          <m:t>1</m:t>
                        </m:r>
                      </m:sub>
                    </m:sSub>
                    <m:r>
                      <a:rPr lang="en-US" b="0" i="1" smtClean="0">
                        <a:latin typeface="Cambria Math"/>
                      </a:rPr>
                      <m:t>,…,</m:t>
                    </m:r>
                    <m:sSub>
                      <m:sSubPr>
                        <m:ctrlPr>
                          <a:rPr lang="en-US" b="0" i="1" smtClean="0">
                            <a:latin typeface="Cambria Math" charset="0"/>
                          </a:rPr>
                        </m:ctrlPr>
                      </m:sSubPr>
                      <m:e>
                        <m:r>
                          <a:rPr lang="en-US" b="0" i="1" smtClean="0">
                            <a:latin typeface="Cambria Math" charset="0"/>
                          </a:rPr>
                          <m:t>𝑠</m:t>
                        </m:r>
                      </m:e>
                      <m:sub>
                        <m:r>
                          <a:rPr lang="en-US" b="0" i="1" smtClean="0">
                            <a:latin typeface="Cambria Math"/>
                          </a:rPr>
                          <m:t>𝑘</m:t>
                        </m:r>
                      </m:sub>
                    </m:sSub>
                    <m:r>
                      <a:rPr lang="en-US" b="0" i="1" smtClean="0">
                        <a:latin typeface="Cambria Math"/>
                      </a:rPr>
                      <m:t>,</m:t>
                    </m:r>
                    <m:r>
                      <a:rPr lang="en-US" b="0" i="1" smtClean="0">
                        <a:latin typeface="Cambria Math"/>
                      </a:rPr>
                      <m:t>𝑛</m:t>
                    </m:r>
                  </m:oMath>
                </a14:m>
                <a:r>
                  <a:rPr lang="en-US" b="0" dirty="0" smtClean="0"/>
                  <a:t>:</a:t>
                </a:r>
              </a:p>
              <a:p>
                <a:pPr marL="0" indent="0">
                  <a:buNone/>
                </a:pPr>
                <a14:m>
                  <m:oMathPara xmlns:m="http://schemas.openxmlformats.org/officeDocument/2006/math">
                    <m:oMathParaPr>
                      <m:jc m:val="centerGroup"/>
                    </m:oMathParaPr>
                    <m:oMath xmlns:m="http://schemas.openxmlformats.org/officeDocument/2006/math">
                      <m:r>
                        <a:rPr lang="en-US" b="0" i="1" dirty="0" smtClean="0">
                          <a:solidFill>
                            <a:schemeClr val="tx2"/>
                          </a:solidFill>
                          <a:latin typeface="Cambria Math"/>
                        </a:rPr>
                        <m:t>𝑓</m:t>
                      </m:r>
                      <m:d>
                        <m:dPr>
                          <m:ctrlPr>
                            <a:rPr lang="en-US" b="0" i="1" dirty="0" smtClean="0">
                              <a:solidFill>
                                <a:schemeClr val="tx2"/>
                              </a:solidFill>
                              <a:latin typeface="Cambria Math" charset="0"/>
                            </a:rPr>
                          </m:ctrlPr>
                        </m:dPr>
                        <m:e>
                          <m:r>
                            <a:rPr lang="en-US" b="0" i="1" dirty="0" smtClean="0">
                              <a:solidFill>
                                <a:schemeClr val="tx2"/>
                              </a:solidFill>
                              <a:latin typeface="Cambria Math"/>
                            </a:rPr>
                            <m:t>𝑦</m:t>
                          </m:r>
                          <m:r>
                            <a:rPr lang="en-US" b="0" i="1" dirty="0" smtClean="0">
                              <a:solidFill>
                                <a:schemeClr val="tx2"/>
                              </a:solidFill>
                              <a:latin typeface="Cambria Math"/>
                            </a:rPr>
                            <m:t>;</m:t>
                          </m:r>
                          <m:r>
                            <a:rPr lang="en-US" b="0" i="1" dirty="0" smtClean="0">
                              <a:solidFill>
                                <a:schemeClr val="tx2"/>
                              </a:solidFill>
                              <a:latin typeface="Cambria Math"/>
                            </a:rPr>
                            <m:t>𝑛</m:t>
                          </m:r>
                        </m:e>
                      </m:d>
                      <m:r>
                        <a:rPr lang="en-US" b="0" i="1" dirty="0" smtClean="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d>
                            <m:dPr>
                              <m:ctrlPr>
                                <a:rPr lang="en-US" b="0" i="1" dirty="0" smtClean="0">
                                  <a:solidFill>
                                    <a:schemeClr val="tx2"/>
                                  </a:solidFill>
                                  <a:latin typeface="Cambria Math" charset="0"/>
                                </a:rPr>
                              </m:ctrlPr>
                            </m:dPr>
                            <m:e>
                              <m:r>
                                <a:rPr lang="en-US" i="1" dirty="0">
                                  <a:solidFill>
                                    <a:schemeClr val="tx2"/>
                                  </a:solidFill>
                                  <a:latin typeface="Cambria Math"/>
                                </a:rPr>
                                <m:t>𝑛</m:t>
                              </m:r>
                              <m:r>
                                <a:rPr lang="en-US" b="0" i="1" dirty="0" smtClean="0">
                                  <a:solidFill>
                                    <a:schemeClr val="tx2"/>
                                  </a:solidFill>
                                  <a:latin typeface="Cambria Math"/>
                                </a:rPr>
                                <m:t>+1−</m:t>
                              </m:r>
                              <m:r>
                                <a:rPr lang="en-US" b="0" i="1" dirty="0" smtClean="0">
                                  <a:solidFill>
                                    <a:schemeClr val="tx2"/>
                                  </a:solidFill>
                                  <a:latin typeface="Cambria Math"/>
                                </a:rPr>
                                <m:t>𝑖</m:t>
                              </m:r>
                            </m:e>
                          </m:d>
                          <m:sSup>
                            <m:sSupPr>
                              <m:ctrlPr>
                                <a:rPr lang="en-US" b="0" i="1" dirty="0" smtClean="0">
                                  <a:solidFill>
                                    <a:schemeClr val="tx2"/>
                                  </a:solidFill>
                                  <a:latin typeface="Cambria Math" charset="0"/>
                                </a:rPr>
                              </m:ctrlPr>
                            </m:sSupPr>
                            <m:e>
                              <m:r>
                                <a:rPr lang="en-US" i="1" dirty="0" smtClean="0">
                                  <a:solidFill>
                                    <a:schemeClr val="tx2"/>
                                  </a:solidFill>
                                  <a:latin typeface="Cambria Math" charset="0"/>
                                </a:rPr>
                                <m:t>𝑒</m:t>
                              </m:r>
                            </m:e>
                            <m:sup>
                              <m:r>
                                <a:rPr lang="en-US" i="1" dirty="0">
                                  <a:solidFill>
                                    <a:schemeClr val="tx2"/>
                                  </a:solidFill>
                                  <a:latin typeface="Cambria Math"/>
                                </a:rPr>
                                <m:t>−(</m:t>
                              </m:r>
                              <m:r>
                                <a:rPr lang="en-US" i="1" dirty="0">
                                  <a:solidFill>
                                    <a:schemeClr val="tx2"/>
                                  </a:solidFill>
                                  <a:latin typeface="Cambria Math"/>
                                </a:rPr>
                                <m:t>𝑛</m:t>
                              </m:r>
                              <m:r>
                                <a:rPr lang="en-US" i="1" dirty="0">
                                  <a:solidFill>
                                    <a:schemeClr val="tx2"/>
                                  </a:solidFill>
                                  <a:latin typeface="Cambria Math"/>
                                </a:rPr>
                                <m:t>+1−</m:t>
                              </m:r>
                              <m:r>
                                <a:rPr lang="en-US" i="1" dirty="0">
                                  <a:solidFill>
                                    <a:schemeClr val="tx2"/>
                                  </a:solidFill>
                                  <a:latin typeface="Cambria Math"/>
                                </a:rPr>
                                <m:t>𝑖</m:t>
                              </m:r>
                              <m:r>
                                <a:rPr lang="en-US" i="1" dirty="0">
                                  <a:solidFill>
                                    <a:schemeClr val="tx2"/>
                                  </a:solidFill>
                                  <a:latin typeface="Cambria Math"/>
                                </a:rPr>
                                <m:t>)(</m:t>
                              </m:r>
                              <m:sSub>
                                <m:sSubPr>
                                  <m:ctrlPr>
                                    <a:rPr lang="en-US"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r>
                                <a:rPr lang="en-US" i="1"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r>
                                    <a:rPr lang="en-US" i="1" dirty="0">
                                      <a:solidFill>
                                        <a:schemeClr val="tx2"/>
                                      </a:solidFill>
                                      <a:latin typeface="Cambria Math"/>
                                    </a:rPr>
                                    <m:t>−1</m:t>
                                  </m:r>
                                </m:sub>
                              </m:sSub>
                              <m:r>
                                <a:rPr lang="en-US" i="1" dirty="0">
                                  <a:solidFill>
                                    <a:schemeClr val="tx2"/>
                                  </a:solidFill>
                                  <a:latin typeface="Cambria Math"/>
                                </a:rPr>
                                <m:t>)</m:t>
                              </m:r>
                            </m:sup>
                          </m:sSup>
                          <m:r>
                            <a:rPr lang="en-US" i="1" dirty="0">
                              <a:solidFill>
                                <a:schemeClr val="tx2"/>
                              </a:solidFill>
                              <a:latin typeface="Cambria Math"/>
                            </a:rPr>
                            <m:t>=</m:t>
                          </m:r>
                        </m:e>
                      </m:nary>
                    </m:oMath>
                  </m:oMathPara>
                </a14:m>
                <a:endParaRPr lang="en-US" i="1" dirty="0" smtClean="0">
                  <a:solidFill>
                    <a:schemeClr val="tx2"/>
                  </a:solidFill>
                  <a:latin typeface="Cambria Math"/>
                </a:endParaRPr>
              </a:p>
              <a:p>
                <a:pPr marL="0" indent="0">
                  <a:buNone/>
                </a:pPr>
                <a14:m>
                  <m:oMathPara xmlns:m="http://schemas.openxmlformats.org/officeDocument/2006/math">
                    <m:oMathParaPr>
                      <m:jc m:val="centerGroup"/>
                    </m:oMathParaPr>
                    <m:oMath xmlns:m="http://schemas.openxmlformats.org/officeDocument/2006/math">
                      <m:f>
                        <m:fPr>
                          <m:ctrlPr>
                            <a:rPr lang="en-US" i="1" dirty="0">
                              <a:solidFill>
                                <a:schemeClr val="tx2"/>
                              </a:solidFill>
                              <a:latin typeface="Cambria Math" charset="0"/>
                            </a:rPr>
                          </m:ctrlPr>
                        </m:fPr>
                        <m:num>
                          <m:r>
                            <m:rPr>
                              <m:sty m:val="p"/>
                            </m:rPr>
                            <a:rPr lang="en-US" dirty="0">
                              <a:solidFill>
                                <a:schemeClr val="tx2"/>
                              </a:solidFill>
                              <a:latin typeface="Cambria Math"/>
                            </a:rPr>
                            <m:t>n</m:t>
                          </m:r>
                          <m:r>
                            <a:rPr lang="en-US" dirty="0">
                              <a:solidFill>
                                <a:schemeClr val="tx2"/>
                              </a:solidFill>
                              <a:latin typeface="Cambria Math"/>
                            </a:rPr>
                            <m:t>!</m:t>
                          </m:r>
                        </m:num>
                        <m:den>
                          <m:d>
                            <m:dPr>
                              <m:ctrlPr>
                                <a:rPr lang="en-US" i="1" dirty="0">
                                  <a:solidFill>
                                    <a:schemeClr val="tx2"/>
                                  </a:solidFill>
                                  <a:latin typeface="Cambria Math" charset="0"/>
                                </a:rPr>
                              </m:ctrlPr>
                            </m:dPr>
                            <m:e>
                              <m:r>
                                <m:rPr>
                                  <m:sty m:val="p"/>
                                </m:rPr>
                                <a:rPr lang="en-US" dirty="0">
                                  <a:solidFill>
                                    <a:schemeClr val="tx2"/>
                                  </a:solidFill>
                                  <a:latin typeface="Cambria Math"/>
                                </a:rPr>
                                <m:t>n</m:t>
                              </m:r>
                              <m:r>
                                <a:rPr lang="en-US" dirty="0">
                                  <a:solidFill>
                                    <a:schemeClr val="tx2"/>
                                  </a:solidFill>
                                  <a:latin typeface="Cambria Math"/>
                                </a:rPr>
                                <m:t>−</m:t>
                              </m:r>
                              <m:r>
                                <m:rPr>
                                  <m:sty m:val="p"/>
                                </m:rPr>
                                <a:rPr lang="en-US" dirty="0">
                                  <a:solidFill>
                                    <a:schemeClr val="tx2"/>
                                  </a:solidFill>
                                  <a:latin typeface="Cambria Math"/>
                                </a:rPr>
                                <m:t>k</m:t>
                              </m:r>
                            </m:e>
                          </m:d>
                          <m:r>
                            <a:rPr lang="en-US" dirty="0">
                              <a:solidFill>
                                <a:schemeClr val="tx2"/>
                              </a:solidFill>
                              <a:latin typeface="Cambria Math"/>
                            </a:rPr>
                            <m:t>!</m:t>
                          </m:r>
                        </m:den>
                      </m:f>
                      <m:r>
                        <a:rPr lang="en-US" b="0" i="1" dirty="0" smtClean="0">
                          <a:solidFill>
                            <a:schemeClr val="tx2"/>
                          </a:solidFill>
                          <a:latin typeface="Cambria Math"/>
                        </a:rPr>
                        <m:t> </m:t>
                      </m:r>
                      <m:sSup>
                        <m:sSupPr>
                          <m:ctrlPr>
                            <a:rPr lang="en-US" i="1" dirty="0">
                              <a:solidFill>
                                <a:schemeClr val="tx2"/>
                              </a:solidFill>
                              <a:latin typeface="Cambria Math" charset="0"/>
                            </a:rPr>
                          </m:ctrlPr>
                        </m:sSupPr>
                        <m:e>
                          <m:r>
                            <m:rPr>
                              <m:sty m:val="p"/>
                            </m:rPr>
                            <a:rPr lang="en-US" dirty="0">
                              <a:solidFill>
                                <a:schemeClr val="tx2"/>
                              </a:solidFill>
                              <a:latin typeface="Cambria Math"/>
                            </a:rPr>
                            <m:t>e</m:t>
                          </m:r>
                        </m:e>
                        <m:sup>
                          <m:r>
                            <a:rPr lang="en-US" dirty="0">
                              <a:solidFill>
                                <a:schemeClr val="tx2"/>
                              </a:solidFill>
                              <a:latin typeface="Cambria Math"/>
                            </a:rPr>
                            <m:t>−</m:t>
                          </m:r>
                          <m:r>
                            <a:rPr lang="en-US" b="0" i="0" dirty="0" smtClean="0">
                              <a:solidFill>
                                <a:schemeClr val="tx2"/>
                              </a:solidFill>
                              <a:latin typeface="Cambria Math"/>
                            </a:rPr>
                            <m:t>(</m:t>
                          </m:r>
                          <m:r>
                            <m:rPr>
                              <m:sty m:val="p"/>
                            </m:rPr>
                            <a:rPr lang="en-US" dirty="0">
                              <a:solidFill>
                                <a:schemeClr val="tx2"/>
                              </a:solidFill>
                              <a:latin typeface="Cambria Math"/>
                            </a:rPr>
                            <m:t>n</m:t>
                          </m:r>
                          <m:r>
                            <a:rPr lang="en-US" b="0" i="1" dirty="0" smtClean="0">
                              <a:solidFill>
                                <a:schemeClr val="tx2"/>
                              </a:solidFill>
                              <a:latin typeface="Cambria Math"/>
                            </a:rPr>
                            <m:t>+1)</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=1</m:t>
                              </m:r>
                            </m:sub>
                            <m:sup>
                              <m:r>
                                <a:rPr lang="en-US" i="1" dirty="0">
                                  <a:solidFill>
                                    <a:schemeClr val="tx2"/>
                                  </a:solidFill>
                                  <a:latin typeface="Cambria Math"/>
                                </a:rPr>
                                <m:t>𝑘</m:t>
                              </m:r>
                            </m:sup>
                            <m:e>
                              <m:sSub>
                                <m:sSubPr>
                                  <m:ctrlPr>
                                    <a:rPr lang="en-US" i="1" dirty="0">
                                      <a:solidFill>
                                        <a:schemeClr val="tx2"/>
                                      </a:solidFill>
                                      <a:latin typeface="Cambria Math" charset="0"/>
                                    </a:rPr>
                                  </m:ctrlPr>
                                </m:sSubPr>
                                <m:e>
                                  <m:r>
                                    <a:rPr lang="en-US" b="0" i="1" dirty="0" smtClean="0">
                                      <a:solidFill>
                                        <a:schemeClr val="tx2"/>
                                      </a:solidFill>
                                      <a:latin typeface="Cambria Math"/>
                                    </a:rPr>
                                    <m:t>(</m:t>
                                  </m:r>
                                  <m:r>
                                    <a:rPr lang="en-US" b="0" i="1" dirty="0" smtClean="0">
                                      <a:solidFill>
                                        <a:schemeClr val="tx2"/>
                                      </a:solidFill>
                                      <a:latin typeface="Cambria Math" charset="0"/>
                                    </a:rPr>
                                    <m:t>𝑠</m:t>
                                  </m:r>
                                </m:e>
                                <m:sub>
                                  <m:r>
                                    <a:rPr lang="en-US" i="1" dirty="0">
                                      <a:solidFill>
                                        <a:schemeClr val="tx2"/>
                                      </a:solidFill>
                                      <a:latin typeface="Cambria Math"/>
                                    </a:rPr>
                                    <m:t>𝑖</m:t>
                                  </m:r>
                                </m:sub>
                              </m:sSub>
                              <m:r>
                                <a:rPr lang="en-US" b="0" i="1" dirty="0" smtClean="0">
                                  <a:solidFill>
                                    <a:schemeClr val="tx2"/>
                                  </a:solidFill>
                                  <a:latin typeface="Cambria Math"/>
                                </a:rPr>
                                <m:t>−</m:t>
                              </m:r>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𝑖</m:t>
                                  </m:r>
                                  <m:r>
                                    <a:rPr lang="en-US" b="0" i="1" dirty="0" smtClean="0">
                                      <a:solidFill>
                                        <a:schemeClr val="tx2"/>
                                      </a:solidFill>
                                      <a:latin typeface="Cambria Math"/>
                                    </a:rPr>
                                    <m:t>−1</m:t>
                                  </m:r>
                                </m:sub>
                              </m:sSub>
                              <m:r>
                                <a:rPr lang="en-US" b="0" i="1" dirty="0" smtClean="0">
                                  <a:solidFill>
                                    <a:schemeClr val="tx2"/>
                                  </a:solidFill>
                                  <a:latin typeface="Cambria Math"/>
                                </a:rPr>
                                <m:t>)</m:t>
                              </m:r>
                            </m:e>
                          </m:nary>
                        </m:sup>
                      </m:sSup>
                      <m:sSup>
                        <m:sSupPr>
                          <m:ctrlPr>
                            <a:rPr lang="en-US" b="0" i="1" dirty="0" smtClean="0">
                              <a:solidFill>
                                <a:schemeClr val="tx2"/>
                              </a:solidFill>
                              <a:latin typeface="Cambria Math" charset="0"/>
                            </a:rPr>
                          </m:ctrlPr>
                        </m:sSupPr>
                        <m:e>
                          <m:r>
                            <m:rPr>
                              <m:sty m:val="p"/>
                            </m:rPr>
                            <a:rPr lang="en-US" b="0" i="1" dirty="0" smtClean="0">
                              <a:solidFill>
                                <a:schemeClr val="tx2"/>
                              </a:solidFill>
                              <a:latin typeface="Cambria Math"/>
                            </a:rPr>
                            <m:t>e</m:t>
                          </m:r>
                        </m:e>
                        <m:sup>
                          <m:nary>
                            <m:naryPr>
                              <m:chr m:val="∑"/>
                              <m:ctrlPr>
                                <a:rPr lang="en-US" i="1" dirty="0">
                                  <a:solidFill>
                                    <a:schemeClr val="tx2"/>
                                  </a:solidFill>
                                  <a:latin typeface="Cambria Math" charset="0"/>
                                </a:rPr>
                              </m:ctrlPr>
                            </m:naryPr>
                            <m:sub>
                              <m:r>
                                <a:rPr lang="en-US" i="1" dirty="0">
                                  <a:solidFill>
                                    <a:schemeClr val="tx2"/>
                                  </a:solidFill>
                                  <a:latin typeface="Cambria Math"/>
                                </a:rPr>
                                <m:t>𝑖</m:t>
                              </m:r>
                            </m:sub>
                            <m:sup>
                              <m:r>
                                <a:rPr lang="en-US" i="1" dirty="0">
                                  <a:solidFill>
                                    <a:schemeClr val="tx2"/>
                                  </a:solidFill>
                                  <a:latin typeface="Cambria Math"/>
                                </a:rPr>
                                <m:t>𝑘</m:t>
                              </m:r>
                            </m:sup>
                            <m:e>
                              <m:r>
                                <a:rPr lang="en-US" i="1" dirty="0">
                                  <a:solidFill>
                                    <a:schemeClr val="tx2"/>
                                  </a:solidFill>
                                  <a:latin typeface="Cambria Math"/>
                                </a:rPr>
                                <m:t>𝑖</m:t>
                              </m:r>
                              <m:d>
                                <m:dPr>
                                  <m:ctrlPr>
                                    <a:rPr lang="en-US" i="1" dirty="0">
                                      <a:solidFill>
                                        <a:schemeClr val="tx2"/>
                                      </a:solidFill>
                                      <a:latin typeface="Cambria Math" charset="0"/>
                                    </a:rPr>
                                  </m:ctrlPr>
                                </m:dPr>
                                <m:e>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r>
                                    <a:rPr lang="en-US" i="1"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r>
                                        <a:rPr lang="en-US" i="1" dirty="0">
                                          <a:solidFill>
                                            <a:schemeClr val="tx2"/>
                                          </a:solidFill>
                                          <a:latin typeface="Cambria Math"/>
                                        </a:rPr>
                                        <m:t>−1</m:t>
                                      </m:r>
                                    </m:sub>
                                  </m:sSub>
                                </m:e>
                              </m:d>
                              <m:r>
                                <a:rPr lang="en-US" i="1" dirty="0">
                                  <a:solidFill>
                                    <a:schemeClr val="tx2"/>
                                  </a:solidFill>
                                  <a:latin typeface="Cambria Math"/>
                                </a:rPr>
                                <m:t>  </m:t>
                              </m:r>
                            </m:e>
                          </m:nary>
                        </m:sup>
                      </m:sSup>
                      <m:r>
                        <a:rPr lang="en-US" b="0" i="0" dirty="0" smtClean="0">
                          <a:solidFill>
                            <a:schemeClr val="tx2"/>
                          </a:solidFill>
                          <a:latin typeface="Cambria Math"/>
                        </a:rPr>
                        <m:t>=</m:t>
                      </m:r>
                    </m:oMath>
                  </m:oMathPara>
                </a14:m>
                <a:endParaRPr lang="en-US" b="0" dirty="0" smtClean="0">
                  <a:solidFill>
                    <a:schemeClr val="tx2"/>
                  </a:solidFill>
                </a:endParaRPr>
              </a:p>
              <a:p>
                <a:pPr marL="0" indent="0">
                  <a:buNone/>
                </a:pPr>
                <a14:m>
                  <m:oMathPara xmlns:m="http://schemas.openxmlformats.org/officeDocument/2006/math">
                    <m:oMathParaPr>
                      <m:jc m:val="centerGroup"/>
                    </m:oMathParaPr>
                    <m:oMath xmlns:m="http://schemas.openxmlformats.org/officeDocument/2006/math">
                      <m:sSup>
                        <m:sSupPr>
                          <m:ctrlPr>
                            <a:rPr lang="en-US" i="1" dirty="0">
                              <a:solidFill>
                                <a:schemeClr val="tx2"/>
                              </a:solidFill>
                              <a:latin typeface="Cambria Math" charset="0"/>
                            </a:rPr>
                          </m:ctrlPr>
                        </m:sSupPr>
                        <m:e>
                          <m:r>
                            <a:rPr lang="en-US" b="0" i="1" dirty="0" smtClean="0">
                              <a:solidFill>
                                <a:schemeClr val="tx2"/>
                              </a:solidFill>
                              <a:latin typeface="Cambria Math"/>
                            </a:rPr>
                            <m:t>=</m:t>
                          </m:r>
                          <m:r>
                            <m:rPr>
                              <m:sty m:val="p"/>
                            </m:rPr>
                            <a:rPr lang="en-US" i="1" dirty="0">
                              <a:solidFill>
                                <a:schemeClr val="tx2"/>
                              </a:solidFill>
                              <a:latin typeface="Cambria Math"/>
                            </a:rPr>
                            <m:t>e</m:t>
                          </m:r>
                        </m:e>
                        <m:sup>
                          <m:r>
                            <a:rPr lang="en-US" b="0" i="1" dirty="0" smtClean="0">
                              <a:solidFill>
                                <a:schemeClr val="tx2"/>
                              </a:solidFill>
                              <a:latin typeface="Cambria Math"/>
                            </a:rPr>
                            <m:t>𝑘</m:t>
                          </m:r>
                          <m:sSub>
                            <m:sSubPr>
                              <m:ctrlPr>
                                <a:rPr lang="en-US" b="0" i="1" dirty="0" smtClean="0">
                                  <a:solidFill>
                                    <a:schemeClr val="tx2"/>
                                  </a:solidFill>
                                  <a:latin typeface="Cambria Math" charset="0"/>
                                </a:rPr>
                              </m:ctrlPr>
                            </m:sSubPr>
                            <m:e>
                              <m:r>
                                <a:rPr lang="en-US" b="0" i="1" dirty="0" smtClean="0">
                                  <a:solidFill>
                                    <a:schemeClr val="tx2"/>
                                  </a:solidFill>
                                  <a:latin typeface="Cambria Math"/>
                                </a:rPr>
                                <m:t>𝑦</m:t>
                              </m:r>
                            </m:e>
                            <m:sub>
                              <m:r>
                                <a:rPr lang="en-US" b="0" i="1" dirty="0" smtClean="0">
                                  <a:solidFill>
                                    <a:schemeClr val="tx2"/>
                                  </a:solidFill>
                                  <a:latin typeface="Cambria Math"/>
                                </a:rPr>
                                <m:t>𝑘</m:t>
                              </m:r>
                            </m:sub>
                          </m:sSub>
                          <m:r>
                            <a:rPr lang="en-US" b="0" i="1" dirty="0" smtClean="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b="0" i="1" dirty="0" smtClean="0">
                                  <a:solidFill>
                                    <a:schemeClr val="tx2"/>
                                  </a:solidFill>
                                  <a:latin typeface="Cambria Math"/>
                                </a:rPr>
                                <m:t>=1</m:t>
                              </m:r>
                            </m:sub>
                            <m:sup>
                              <m:r>
                                <a:rPr lang="en-US" i="1" dirty="0">
                                  <a:solidFill>
                                    <a:schemeClr val="tx2"/>
                                  </a:solidFill>
                                  <a:latin typeface="Cambria Math"/>
                                </a:rPr>
                                <m:t>𝑘</m:t>
                              </m:r>
                              <m:r>
                                <a:rPr lang="en-US" b="0" i="1" dirty="0" smtClean="0">
                                  <a:solidFill>
                                    <a:schemeClr val="tx2"/>
                                  </a:solidFill>
                                  <a:latin typeface="Cambria Math"/>
                                </a:rPr>
                                <m:t>−1</m:t>
                              </m:r>
                            </m:sup>
                            <m:e>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𝑖</m:t>
                                  </m:r>
                                </m:sub>
                              </m:sSub>
                              <m:r>
                                <a:rPr lang="en-US" i="1" dirty="0">
                                  <a:solidFill>
                                    <a:schemeClr val="tx2"/>
                                  </a:solidFill>
                                  <a:latin typeface="Cambria Math"/>
                                </a:rPr>
                                <m:t>  </m:t>
                              </m:r>
                            </m:e>
                          </m:nary>
                        </m:sup>
                      </m:sSup>
                      <m:f>
                        <m:fPr>
                          <m:ctrlPr>
                            <a:rPr lang="en-US" i="1" dirty="0">
                              <a:solidFill>
                                <a:schemeClr val="tx2"/>
                              </a:solidFill>
                              <a:latin typeface="Cambria Math" charset="0"/>
                            </a:rPr>
                          </m:ctrlPr>
                        </m:fPr>
                        <m:num>
                          <m:r>
                            <m:rPr>
                              <m:sty m:val="p"/>
                            </m:rPr>
                            <a:rPr lang="en-US" dirty="0">
                              <a:solidFill>
                                <a:schemeClr val="tx2"/>
                              </a:solidFill>
                              <a:latin typeface="Cambria Math"/>
                            </a:rPr>
                            <m:t>n</m:t>
                          </m:r>
                          <m:r>
                            <a:rPr lang="en-US" dirty="0">
                              <a:solidFill>
                                <a:schemeClr val="tx2"/>
                              </a:solidFill>
                              <a:latin typeface="Cambria Math"/>
                            </a:rPr>
                            <m:t>!</m:t>
                          </m:r>
                        </m:num>
                        <m:den>
                          <m:d>
                            <m:dPr>
                              <m:ctrlPr>
                                <a:rPr lang="en-US" i="1" dirty="0">
                                  <a:solidFill>
                                    <a:schemeClr val="tx2"/>
                                  </a:solidFill>
                                  <a:latin typeface="Cambria Math" charset="0"/>
                                </a:rPr>
                              </m:ctrlPr>
                            </m:dPr>
                            <m:e>
                              <m:r>
                                <m:rPr>
                                  <m:sty m:val="p"/>
                                </m:rPr>
                                <a:rPr lang="en-US" dirty="0">
                                  <a:solidFill>
                                    <a:schemeClr val="tx2"/>
                                  </a:solidFill>
                                  <a:latin typeface="Cambria Math"/>
                                </a:rPr>
                                <m:t>n</m:t>
                              </m:r>
                              <m:r>
                                <a:rPr lang="en-US" dirty="0">
                                  <a:solidFill>
                                    <a:schemeClr val="tx2"/>
                                  </a:solidFill>
                                  <a:latin typeface="Cambria Math"/>
                                </a:rPr>
                                <m:t>−</m:t>
                              </m:r>
                              <m:r>
                                <m:rPr>
                                  <m:sty m:val="p"/>
                                </m:rPr>
                                <a:rPr lang="en-US" dirty="0">
                                  <a:solidFill>
                                    <a:schemeClr val="tx2"/>
                                  </a:solidFill>
                                  <a:latin typeface="Cambria Math"/>
                                </a:rPr>
                                <m:t>k</m:t>
                              </m:r>
                            </m:e>
                          </m:d>
                          <m:r>
                            <a:rPr lang="en-US" dirty="0">
                              <a:solidFill>
                                <a:schemeClr val="tx2"/>
                              </a:solidFill>
                              <a:latin typeface="Cambria Math"/>
                            </a:rPr>
                            <m:t>!</m:t>
                          </m:r>
                        </m:den>
                      </m:f>
                      <m:sSup>
                        <m:sSupPr>
                          <m:ctrlPr>
                            <a:rPr lang="en-US" i="1" dirty="0">
                              <a:solidFill>
                                <a:schemeClr val="tx2"/>
                              </a:solidFill>
                              <a:latin typeface="Cambria Math" charset="0"/>
                            </a:rPr>
                          </m:ctrlPr>
                        </m:sSupPr>
                        <m:e>
                          <m:r>
                            <m:rPr>
                              <m:sty m:val="p"/>
                            </m:rPr>
                            <a:rPr lang="en-US" dirty="0">
                              <a:solidFill>
                                <a:schemeClr val="tx2"/>
                              </a:solidFill>
                              <a:latin typeface="Cambria Math"/>
                            </a:rPr>
                            <m:t>e</m:t>
                          </m:r>
                        </m:e>
                        <m:sup>
                          <m:r>
                            <a:rPr lang="en-US" dirty="0">
                              <a:solidFill>
                                <a:schemeClr val="tx2"/>
                              </a:solidFill>
                              <a:latin typeface="Cambria Math"/>
                            </a:rPr>
                            <m:t>−</m:t>
                          </m:r>
                          <m:d>
                            <m:dPr>
                              <m:ctrlPr>
                                <a:rPr lang="en-US" i="1" dirty="0">
                                  <a:solidFill>
                                    <a:schemeClr val="tx2"/>
                                  </a:solidFill>
                                  <a:latin typeface="Cambria Math" charset="0"/>
                                </a:rPr>
                              </m:ctrlPr>
                            </m:dPr>
                            <m:e>
                              <m:r>
                                <m:rPr>
                                  <m:sty m:val="p"/>
                                </m:rPr>
                                <a:rPr lang="en-US" dirty="0">
                                  <a:solidFill>
                                    <a:schemeClr val="tx2"/>
                                  </a:solidFill>
                                  <a:latin typeface="Cambria Math"/>
                                </a:rPr>
                                <m:t>n</m:t>
                              </m:r>
                              <m:r>
                                <a:rPr lang="en-US" i="1" dirty="0">
                                  <a:solidFill>
                                    <a:schemeClr val="tx2"/>
                                  </a:solidFill>
                                  <a:latin typeface="Cambria Math"/>
                                </a:rPr>
                                <m:t>+1</m:t>
                              </m:r>
                            </m:e>
                          </m:d>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𝑘</m:t>
                              </m:r>
                            </m:sub>
                          </m:sSub>
                        </m:sup>
                      </m:sSup>
                    </m:oMath>
                  </m:oMathPara>
                </a14:m>
                <a:endParaRPr lang="en-US" b="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524000" y="1600201"/>
                <a:ext cx="9067800" cy="4267199"/>
              </a:xfrm>
              <a:blipFill rotWithShape="0">
                <a:blip r:embed="rId3"/>
                <a:stretch>
                  <a:fillRect l="-1680" t="-1714"/>
                </a:stretch>
              </a:blipFill>
            </p:spPr>
            <p:txBody>
              <a:bodyPr/>
              <a:lstStyle/>
              <a:p>
                <a:r>
                  <a:rPr lang="en-US">
                    <a:noFill/>
                  </a:rPr>
                  <a:t> </a:t>
                </a:r>
              </a:p>
            </p:txBody>
          </p:sp>
        </mc:Fallback>
      </mc:AlternateContent>
      <p:sp>
        <p:nvSpPr>
          <p:cNvPr id="4" name="Left Brace 3"/>
          <p:cNvSpPr/>
          <p:nvPr/>
        </p:nvSpPr>
        <p:spPr>
          <a:xfrm rot="16200000">
            <a:off x="4381500" y="4305300"/>
            <a:ext cx="381000" cy="1981200"/>
          </a:xfrm>
          <a:prstGeom prst="lef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Left Brace 4"/>
          <p:cNvSpPr/>
          <p:nvPr/>
        </p:nvSpPr>
        <p:spPr>
          <a:xfrm rot="16200000">
            <a:off x="7205499" y="3877000"/>
            <a:ext cx="371802" cy="3276600"/>
          </a:xfrm>
          <a:prstGeom prst="lef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1871637" y="5505951"/>
            <a:ext cx="3419526" cy="523220"/>
          </a:xfrm>
          <a:prstGeom prst="rect">
            <a:avLst/>
          </a:prstGeom>
          <a:noFill/>
        </p:spPr>
        <p:txBody>
          <a:bodyPr wrap="none" rtlCol="0">
            <a:spAutoFit/>
          </a:bodyPr>
          <a:lstStyle/>
          <a:p>
            <a:r>
              <a:rPr lang="en-US" sz="2800" dirty="0">
                <a:solidFill>
                  <a:srgbClr val="C00000"/>
                </a:solidFill>
              </a:rPr>
              <a:t>Does not depend on n</a:t>
            </a:r>
          </a:p>
        </p:txBody>
      </p:sp>
      <p:sp>
        <p:nvSpPr>
          <p:cNvPr id="7" name="TextBox 6"/>
          <p:cNvSpPr txBox="1"/>
          <p:nvPr/>
        </p:nvSpPr>
        <p:spPr>
          <a:xfrm>
            <a:off x="6253992" y="5704987"/>
            <a:ext cx="2201244" cy="523220"/>
          </a:xfrm>
          <a:prstGeom prst="rect">
            <a:avLst/>
          </a:prstGeom>
          <a:noFill/>
        </p:spPr>
        <p:txBody>
          <a:bodyPr wrap="none" rtlCol="0">
            <a:spAutoFit/>
          </a:bodyPr>
          <a:lstStyle/>
          <a:p>
            <a:r>
              <a:rPr lang="en-US" sz="2800" dirty="0">
                <a:solidFill>
                  <a:srgbClr val="C00000"/>
                </a:solidFill>
              </a:rPr>
              <a:t>Depends on n</a:t>
            </a:r>
          </a:p>
        </p:txBody>
      </p:sp>
      <p:sp>
        <p:nvSpPr>
          <p:cNvPr id="8" name="TextBox 7"/>
          <p:cNvSpPr txBox="1"/>
          <p:nvPr/>
        </p:nvSpPr>
        <p:spPr>
          <a:xfrm>
            <a:off x="2412124" y="6083210"/>
            <a:ext cx="7086600" cy="584775"/>
          </a:xfrm>
          <a:prstGeom prst="rect">
            <a:avLst/>
          </a:prstGeom>
          <a:noFill/>
        </p:spPr>
        <p:txBody>
          <a:bodyPr wrap="square" rtlCol="0">
            <a:spAutoFit/>
          </a:bodyPr>
          <a:lstStyle/>
          <a:p>
            <a:r>
              <a:rPr lang="en-US" sz="3200" b="1" dirty="0">
                <a:solidFill>
                  <a:srgbClr val="C00000"/>
                </a:solidFill>
              </a:rPr>
              <a:t>What does estimation theory tell  us?</a:t>
            </a:r>
          </a:p>
        </p:txBody>
      </p:sp>
      <p:sp>
        <p:nvSpPr>
          <p:cNvPr id="9" name="Footer Placeholder 8"/>
          <p:cNvSpPr>
            <a:spLocks noGrp="1"/>
          </p:cNvSpPr>
          <p:nvPr>
            <p:ph type="ftr" sz="quarter" idx="11"/>
          </p:nvPr>
        </p:nvSpPr>
        <p:spPr/>
        <p:txBody>
          <a:bodyPr/>
          <a:lstStyle/>
          <a:p>
            <a:r>
              <a:rPr lang="en-US" smtClean="0"/>
              <a:t>Edith Cohen   Lecture2</a:t>
            </a:r>
            <a:endParaRPr lang="en-US"/>
          </a:p>
        </p:txBody>
      </p:sp>
      <p:sp>
        <p:nvSpPr>
          <p:cNvPr id="10" name="Slide Number Placeholder 9"/>
          <p:cNvSpPr>
            <a:spLocks noGrp="1"/>
          </p:cNvSpPr>
          <p:nvPr>
            <p:ph type="sldNum" sz="quarter" idx="12"/>
          </p:nvPr>
        </p:nvSpPr>
        <p:spPr/>
        <p:txBody>
          <a:bodyPr/>
          <a:lstStyle/>
          <a:p>
            <a:fld id="{FBE62EB2-EEA5-4F0F-8417-A3BB824EEB18}" type="slidenum">
              <a:rPr lang="en-US" smtClean="0"/>
              <a:t>47</a:t>
            </a:fld>
            <a:endParaRPr lang="en-US"/>
          </a:p>
        </p:txBody>
      </p:sp>
    </p:spTree>
    <p:extLst>
      <p:ext uri="{BB962C8B-B14F-4D97-AF65-F5344CB8AC3E}">
        <p14:creationId xmlns:p14="http://schemas.microsoft.com/office/powerpoint/2010/main" val="26884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Cardinality Estimation from a Bottom-</a:t>
                </a:r>
                <a14:m>
                  <m:oMath xmlns:m="http://schemas.openxmlformats.org/officeDocument/2006/math">
                    <m:r>
                      <a:rPr lang="en-US" i="1" dirty="0">
                        <a:latin typeface="Cambria Math" charset="0"/>
                      </a:rPr>
                      <m:t>𝑘</m:t>
                    </m:r>
                  </m:oMath>
                </a14:m>
                <a:r>
                  <a:rPr lang="en-US" dirty="0"/>
                  <a:t> Sketch</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l="-1056" r="-1111"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933904" y="2133600"/>
                <a:ext cx="8229600" cy="1752600"/>
              </a:xfrm>
            </p:spPr>
            <p:txBody>
              <a:bodyPr>
                <a:normAutofit/>
              </a:bodyPr>
              <a:lstStyle/>
              <a:p>
                <a:pPr marL="0" indent="0">
                  <a:buNone/>
                </a:pPr>
                <a:r>
                  <a:rPr lang="en-US" dirty="0" smtClean="0"/>
                  <a:t>Likelihood function</a:t>
                </a:r>
                <a:endParaRPr lang="en-US" b="0" dirty="0" smtClean="0"/>
              </a:p>
              <a:p>
                <a:pPr marL="0" indent="0">
                  <a:buNone/>
                </a:pPr>
                <a14:m>
                  <m:oMathPara xmlns:m="http://schemas.openxmlformats.org/officeDocument/2006/math">
                    <m:oMathParaPr>
                      <m:jc m:val="centerGroup"/>
                    </m:oMathParaPr>
                    <m:oMath xmlns:m="http://schemas.openxmlformats.org/officeDocument/2006/math">
                      <m:r>
                        <a:rPr lang="en-US" b="0" i="1" dirty="0" smtClean="0">
                          <a:solidFill>
                            <a:schemeClr val="tx2"/>
                          </a:solidFill>
                          <a:latin typeface="Cambria Math"/>
                        </a:rPr>
                        <m:t>𝑓</m:t>
                      </m:r>
                      <m:d>
                        <m:dPr>
                          <m:ctrlPr>
                            <a:rPr lang="en-US" b="0" i="1" dirty="0" smtClean="0">
                              <a:solidFill>
                                <a:schemeClr val="tx2"/>
                              </a:solidFill>
                              <a:latin typeface="Cambria Math" charset="0"/>
                            </a:rPr>
                          </m:ctrlPr>
                        </m:dPr>
                        <m:e>
                          <m:r>
                            <a:rPr lang="en-US" b="0" i="1" dirty="0" smtClean="0">
                              <a:solidFill>
                                <a:schemeClr val="tx2"/>
                              </a:solidFill>
                              <a:latin typeface="Cambria Math"/>
                            </a:rPr>
                            <m:t>𝑦</m:t>
                          </m:r>
                          <m:r>
                            <a:rPr lang="en-US" b="0" i="1" dirty="0" smtClean="0">
                              <a:solidFill>
                                <a:schemeClr val="tx2"/>
                              </a:solidFill>
                              <a:latin typeface="Cambria Math"/>
                            </a:rPr>
                            <m:t>;</m:t>
                          </m:r>
                          <m:r>
                            <a:rPr lang="en-US" b="0" i="1" dirty="0" smtClean="0">
                              <a:solidFill>
                                <a:schemeClr val="tx2"/>
                              </a:solidFill>
                              <a:latin typeface="Cambria Math"/>
                            </a:rPr>
                            <m:t>𝑛</m:t>
                          </m:r>
                        </m:e>
                      </m:d>
                      <m:sSup>
                        <m:sSupPr>
                          <m:ctrlPr>
                            <a:rPr lang="en-US" i="1" dirty="0">
                              <a:solidFill>
                                <a:schemeClr val="tx2"/>
                              </a:solidFill>
                              <a:latin typeface="Cambria Math" charset="0"/>
                            </a:rPr>
                          </m:ctrlPr>
                        </m:sSupPr>
                        <m:e>
                          <m:r>
                            <a:rPr lang="en-US" b="0" i="1" dirty="0" smtClean="0">
                              <a:solidFill>
                                <a:schemeClr val="tx2"/>
                              </a:solidFill>
                              <a:latin typeface="Cambria Math"/>
                            </a:rPr>
                            <m:t>=</m:t>
                          </m:r>
                          <m:r>
                            <m:rPr>
                              <m:sty m:val="p"/>
                            </m:rPr>
                            <a:rPr lang="en-US" i="1" dirty="0">
                              <a:solidFill>
                                <a:schemeClr val="tx2"/>
                              </a:solidFill>
                              <a:latin typeface="Cambria Math"/>
                            </a:rPr>
                            <m:t>e</m:t>
                          </m:r>
                        </m:e>
                        <m:sup>
                          <m:r>
                            <a:rPr lang="en-US" b="0" i="1" dirty="0" smtClean="0">
                              <a:solidFill>
                                <a:schemeClr val="tx2"/>
                              </a:solidFill>
                              <a:latin typeface="Cambria Math"/>
                            </a:rPr>
                            <m:t>𝑘</m:t>
                          </m:r>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𝑘</m:t>
                              </m:r>
                            </m:sub>
                          </m:sSub>
                          <m:r>
                            <a:rPr lang="en-US" b="0" i="1" dirty="0" smtClean="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b="0" i="1" dirty="0" smtClean="0">
                                  <a:solidFill>
                                    <a:schemeClr val="tx2"/>
                                  </a:solidFill>
                                  <a:latin typeface="Cambria Math"/>
                                </a:rPr>
                                <m:t>=1</m:t>
                              </m:r>
                            </m:sub>
                            <m:sup>
                              <m:r>
                                <a:rPr lang="en-US" i="1" dirty="0">
                                  <a:solidFill>
                                    <a:schemeClr val="tx2"/>
                                  </a:solidFill>
                                  <a:latin typeface="Cambria Math"/>
                                </a:rPr>
                                <m:t>𝑘</m:t>
                              </m:r>
                              <m:r>
                                <a:rPr lang="en-US" b="0" i="1" dirty="0" smtClean="0">
                                  <a:solidFill>
                                    <a:schemeClr val="tx2"/>
                                  </a:solidFill>
                                  <a:latin typeface="Cambria Math"/>
                                </a:rPr>
                                <m:t>−1</m:t>
                              </m:r>
                            </m:sup>
                            <m:e>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𝑖</m:t>
                                  </m:r>
                                </m:sub>
                              </m:sSub>
                              <m:r>
                                <a:rPr lang="en-US" i="1" dirty="0">
                                  <a:solidFill>
                                    <a:schemeClr val="tx2"/>
                                  </a:solidFill>
                                  <a:latin typeface="Cambria Math"/>
                                </a:rPr>
                                <m:t>  </m:t>
                              </m:r>
                            </m:e>
                          </m:nary>
                        </m:sup>
                      </m:sSup>
                      <m:f>
                        <m:fPr>
                          <m:ctrlPr>
                            <a:rPr lang="en-US" i="1" dirty="0">
                              <a:solidFill>
                                <a:schemeClr val="tx2"/>
                              </a:solidFill>
                              <a:latin typeface="Cambria Math" charset="0"/>
                            </a:rPr>
                          </m:ctrlPr>
                        </m:fPr>
                        <m:num>
                          <m:r>
                            <a:rPr lang="en-US" i="1" dirty="0">
                              <a:solidFill>
                                <a:schemeClr val="tx2"/>
                              </a:solidFill>
                              <a:latin typeface="Cambria Math"/>
                            </a:rPr>
                            <m:t>𝑛</m:t>
                          </m:r>
                          <m:r>
                            <a:rPr lang="en-US" dirty="0">
                              <a:solidFill>
                                <a:schemeClr val="tx2"/>
                              </a:solidFill>
                              <a:latin typeface="Cambria Math"/>
                            </a:rPr>
                            <m:t>!</m:t>
                          </m:r>
                        </m:num>
                        <m:den>
                          <m:d>
                            <m:dPr>
                              <m:ctrlPr>
                                <a:rPr lang="en-US" i="1" dirty="0">
                                  <a:solidFill>
                                    <a:schemeClr val="tx2"/>
                                  </a:solidFill>
                                  <a:latin typeface="Cambria Math" charset="0"/>
                                </a:rPr>
                              </m:ctrlPr>
                            </m:dPr>
                            <m:e>
                              <m:r>
                                <a:rPr lang="en-US" i="1" dirty="0">
                                  <a:solidFill>
                                    <a:schemeClr val="tx2"/>
                                  </a:solidFill>
                                  <a:latin typeface="Cambria Math"/>
                                </a:rPr>
                                <m:t>𝑛</m:t>
                              </m:r>
                              <m:r>
                                <a:rPr lang="en-US" i="1" dirty="0">
                                  <a:solidFill>
                                    <a:schemeClr val="tx2"/>
                                  </a:solidFill>
                                  <a:latin typeface="Cambria Math"/>
                                </a:rPr>
                                <m:t>−</m:t>
                              </m:r>
                              <m:r>
                                <a:rPr lang="en-US" i="1" dirty="0">
                                  <a:solidFill>
                                    <a:schemeClr val="tx2"/>
                                  </a:solidFill>
                                  <a:latin typeface="Cambria Math"/>
                                </a:rPr>
                                <m:t>𝑘</m:t>
                              </m:r>
                            </m:e>
                          </m:d>
                          <m:r>
                            <a:rPr lang="en-US" dirty="0">
                              <a:solidFill>
                                <a:schemeClr val="tx2"/>
                              </a:solidFill>
                              <a:latin typeface="Cambria Math"/>
                            </a:rPr>
                            <m:t>!</m:t>
                          </m:r>
                        </m:den>
                      </m:f>
                      <m:sSup>
                        <m:sSupPr>
                          <m:ctrlPr>
                            <a:rPr lang="en-US" i="1" dirty="0">
                              <a:solidFill>
                                <a:schemeClr val="tx2"/>
                              </a:solidFill>
                              <a:latin typeface="Cambria Math" charset="0"/>
                            </a:rPr>
                          </m:ctrlPr>
                        </m:sSupPr>
                        <m:e>
                          <m:r>
                            <m:rPr>
                              <m:sty m:val="p"/>
                            </m:rPr>
                            <a:rPr lang="en-US" dirty="0">
                              <a:solidFill>
                                <a:schemeClr val="tx2"/>
                              </a:solidFill>
                              <a:latin typeface="Cambria Math"/>
                            </a:rPr>
                            <m:t>e</m:t>
                          </m:r>
                        </m:e>
                        <m:sup>
                          <m:r>
                            <a:rPr lang="en-US" dirty="0">
                              <a:solidFill>
                                <a:schemeClr val="tx2"/>
                              </a:solidFill>
                              <a:latin typeface="Cambria Math"/>
                            </a:rPr>
                            <m:t>−</m:t>
                          </m:r>
                          <m:d>
                            <m:dPr>
                              <m:ctrlPr>
                                <a:rPr lang="en-US" i="1" dirty="0">
                                  <a:solidFill>
                                    <a:schemeClr val="tx2"/>
                                  </a:solidFill>
                                  <a:latin typeface="Cambria Math" charset="0"/>
                                </a:rPr>
                              </m:ctrlPr>
                            </m:dPr>
                            <m:e>
                              <m:r>
                                <a:rPr lang="en-US" i="1" dirty="0">
                                  <a:solidFill>
                                    <a:schemeClr val="tx2"/>
                                  </a:solidFill>
                                  <a:latin typeface="Cambria Math"/>
                                </a:rPr>
                                <m:t>𝑛</m:t>
                              </m:r>
                              <m:r>
                                <a:rPr lang="en-US" i="1" dirty="0">
                                  <a:solidFill>
                                    <a:schemeClr val="tx2"/>
                                  </a:solidFill>
                                  <a:latin typeface="Cambria Math"/>
                                </a:rPr>
                                <m:t>+1</m:t>
                              </m:r>
                            </m:e>
                          </m:d>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𝑘</m:t>
                              </m:r>
                            </m:sub>
                          </m:sSub>
                        </m:sup>
                      </m:sSup>
                    </m:oMath>
                  </m:oMathPara>
                </a14:m>
                <a:endParaRPr lang="en-US" b="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933904" y="2133600"/>
                <a:ext cx="8229600" cy="1752600"/>
              </a:xfrm>
              <a:blipFill rotWithShape="0">
                <a:blip r:embed="rId3"/>
                <a:stretch>
                  <a:fillRect l="-1852" t="-4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txBox="1">
                <a:spLocks/>
              </p:cNvSpPr>
              <p:nvPr/>
            </p:nvSpPr>
            <p:spPr>
              <a:xfrm>
                <a:off x="1933904" y="3962400"/>
                <a:ext cx="8382000" cy="2438400"/>
              </a:xfrm>
              <a:prstGeom prst="rect">
                <a:avLst/>
              </a:prstGeom>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 xmlns:m="http://schemas.openxmlformats.org/officeDocument/2006/math">
                    <m:sSub>
                      <m:sSubPr>
                        <m:ctrlPr>
                          <a:rPr lang="en-US"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𝑘</m:t>
                        </m:r>
                      </m:sub>
                    </m:sSub>
                  </m:oMath>
                </a14:m>
                <a:r>
                  <a:rPr lang="en-US" dirty="0"/>
                  <a:t> (maximum value in the sketch) is a </a:t>
                </a:r>
                <a:r>
                  <a:rPr lang="en-US" i="1" dirty="0">
                    <a:solidFill>
                      <a:srgbClr val="C00000"/>
                    </a:solidFill>
                  </a:rPr>
                  <a:t>sufficient statistic</a:t>
                </a:r>
                <a:r>
                  <a:rPr lang="en-US" i="1" dirty="0"/>
                  <a:t> </a:t>
                </a:r>
                <a:r>
                  <a:rPr lang="en-US" dirty="0"/>
                  <a:t>for estimating </a:t>
                </a:r>
                <a14:m>
                  <m:oMath xmlns:m="http://schemas.openxmlformats.org/officeDocument/2006/math">
                    <m:r>
                      <a:rPr lang="en-US" i="1" dirty="0">
                        <a:solidFill>
                          <a:schemeClr val="tx2"/>
                        </a:solidFill>
                        <a:latin typeface="Cambria Math"/>
                      </a:rPr>
                      <m:t>𝑛</m:t>
                    </m:r>
                    <m:r>
                      <a:rPr lang="en-US" i="1" dirty="0">
                        <a:solidFill>
                          <a:schemeClr val="tx2"/>
                        </a:solidFill>
                        <a:latin typeface="Cambria Math"/>
                      </a:rPr>
                      <m:t> </m:t>
                    </m:r>
                  </m:oMath>
                </a14:m>
                <a:r>
                  <a:rPr lang="en-US" dirty="0"/>
                  <a:t> (or any function of </a:t>
                </a:r>
                <a14:m>
                  <m:oMath xmlns:m="http://schemas.openxmlformats.org/officeDocument/2006/math">
                    <m:r>
                      <a:rPr lang="en-US" i="1" dirty="0">
                        <a:solidFill>
                          <a:schemeClr val="tx2"/>
                        </a:solidFill>
                        <a:latin typeface="Cambria Math"/>
                      </a:rPr>
                      <m:t>𝑛</m:t>
                    </m:r>
                  </m:oMath>
                </a14:m>
                <a:r>
                  <a:rPr lang="en-US" dirty="0"/>
                  <a:t> ).</a:t>
                </a:r>
              </a:p>
              <a:p>
                <a:pPr marL="0" indent="0">
                  <a:buNone/>
                </a:pPr>
                <a:r>
                  <a:rPr lang="en-US" dirty="0"/>
                  <a:t>Captures </a:t>
                </a:r>
                <a:r>
                  <a:rPr lang="en-US" u="sng" dirty="0"/>
                  <a:t>everything</a:t>
                </a:r>
                <a:r>
                  <a:rPr lang="en-US" dirty="0"/>
                  <a:t> we can glean from the bottom-k sketch on </a:t>
                </a:r>
                <a14:m>
                  <m:oMath xmlns:m="http://schemas.openxmlformats.org/officeDocument/2006/math">
                    <m:r>
                      <a:rPr lang="en-US" i="1" dirty="0">
                        <a:solidFill>
                          <a:schemeClr val="tx2"/>
                        </a:solidFill>
                        <a:latin typeface="Cambria Math"/>
                      </a:rPr>
                      <m:t>𝑛</m:t>
                    </m:r>
                  </m:oMath>
                </a14:m>
                <a:endParaRPr lang="en-US" i="1"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1933904" y="3962400"/>
                <a:ext cx="8382000" cy="2438400"/>
              </a:xfrm>
              <a:prstGeom prst="rect">
                <a:avLst/>
              </a:prstGeom>
              <a:blipFill rotWithShape="0">
                <a:blip r:embed="rId4"/>
                <a:stretch>
                  <a:fillRect l="-1743" t="-2736"/>
                </a:stretch>
              </a:blipFill>
              <a:ln>
                <a:solidFill>
                  <a:schemeClr val="tx2"/>
                </a:solidFill>
              </a:ln>
            </p:spPr>
            <p:txBody>
              <a:bodyPr/>
              <a:lstStyle/>
              <a:p>
                <a:r>
                  <a:rPr lang="en-US">
                    <a:noFill/>
                  </a:rPr>
                  <a:t> </a:t>
                </a:r>
              </a:p>
            </p:txBody>
          </p:sp>
        </mc:Fallback>
      </mc:AlternateContent>
      <p:sp>
        <p:nvSpPr>
          <p:cNvPr id="9" name="TextBox 8"/>
          <p:cNvSpPr txBox="1"/>
          <p:nvPr/>
        </p:nvSpPr>
        <p:spPr>
          <a:xfrm>
            <a:off x="1933904" y="1524001"/>
            <a:ext cx="7086600" cy="584775"/>
          </a:xfrm>
          <a:prstGeom prst="rect">
            <a:avLst/>
          </a:prstGeom>
          <a:noFill/>
        </p:spPr>
        <p:txBody>
          <a:bodyPr wrap="square" rtlCol="0">
            <a:spAutoFit/>
          </a:bodyPr>
          <a:lstStyle/>
          <a:p>
            <a:r>
              <a:rPr lang="en-US" sz="3200" b="1" dirty="0">
                <a:solidFill>
                  <a:srgbClr val="C00000"/>
                </a:solidFill>
              </a:rPr>
              <a:t>What does estimation theory tell  us?</a:t>
            </a:r>
          </a:p>
        </p:txBody>
      </p:sp>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48</a:t>
            </a:fld>
            <a:endParaRPr lang="en-US"/>
          </a:p>
        </p:txBody>
      </p:sp>
    </p:spTree>
    <p:extLst>
      <p:ext uri="{BB962C8B-B14F-4D97-AF65-F5344CB8AC3E}">
        <p14:creationId xmlns:p14="http://schemas.microsoft.com/office/powerpoint/2010/main" val="1285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smtClean="0"/>
                  <a:t>Bottom-</a:t>
                </a:r>
                <a14:m>
                  <m:oMath xmlns:m="http://schemas.openxmlformats.org/officeDocument/2006/math">
                    <m:r>
                      <a:rPr lang="en-US" i="1" dirty="0" smtClean="0">
                        <a:latin typeface="Cambria Math" charset="0"/>
                      </a:rPr>
                      <m:t>𝑘</m:t>
                    </m:r>
                  </m:oMath>
                </a14:m>
                <a:r>
                  <a:rPr lang="en-US" dirty="0" smtClean="0"/>
                  <a:t>: MLE for Distinct Count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b="-85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10104" y="1371600"/>
                <a:ext cx="8229600" cy="1752600"/>
              </a:xfrm>
            </p:spPr>
            <p:txBody>
              <a:bodyPr>
                <a:normAutofit/>
              </a:bodyPr>
              <a:lstStyle/>
              <a:p>
                <a:pPr marL="0" indent="0">
                  <a:buNone/>
                </a:pPr>
                <a:r>
                  <a:rPr lang="en-US" dirty="0" smtClean="0"/>
                  <a:t>Likelihood function (probability density)  is</a:t>
                </a:r>
                <a:endParaRPr lang="en-US" b="0" dirty="0" smtClean="0"/>
              </a:p>
              <a:p>
                <a:pPr marL="0" indent="0">
                  <a:buNone/>
                </a:pPr>
                <a14:m>
                  <m:oMathPara xmlns:m="http://schemas.openxmlformats.org/officeDocument/2006/math">
                    <m:oMathParaPr>
                      <m:jc m:val="centerGroup"/>
                    </m:oMathParaPr>
                    <m:oMath xmlns:m="http://schemas.openxmlformats.org/officeDocument/2006/math">
                      <m:r>
                        <a:rPr lang="en-US" b="0" i="1" dirty="0" smtClean="0">
                          <a:solidFill>
                            <a:schemeClr val="tx2"/>
                          </a:solidFill>
                          <a:latin typeface="Cambria Math"/>
                        </a:rPr>
                        <m:t>𝑓</m:t>
                      </m:r>
                      <m:d>
                        <m:dPr>
                          <m:ctrlPr>
                            <a:rPr lang="en-US" b="0" i="1" dirty="0" smtClean="0">
                              <a:solidFill>
                                <a:schemeClr val="tx2"/>
                              </a:solidFill>
                              <a:latin typeface="Cambria Math" charset="0"/>
                            </a:rPr>
                          </m:ctrlPr>
                        </m:dPr>
                        <m:e>
                          <m:r>
                            <a:rPr lang="en-US" b="0" i="1" dirty="0" smtClean="0">
                              <a:solidFill>
                                <a:schemeClr val="tx2"/>
                              </a:solidFill>
                              <a:latin typeface="Cambria Math"/>
                            </a:rPr>
                            <m:t>𝑦</m:t>
                          </m:r>
                          <m:r>
                            <a:rPr lang="en-US" b="0" i="1" dirty="0" smtClean="0">
                              <a:solidFill>
                                <a:schemeClr val="tx2"/>
                              </a:solidFill>
                              <a:latin typeface="Cambria Math"/>
                            </a:rPr>
                            <m:t>;</m:t>
                          </m:r>
                          <m:r>
                            <a:rPr lang="en-US" b="0" i="1" dirty="0" smtClean="0">
                              <a:solidFill>
                                <a:schemeClr val="tx2"/>
                              </a:solidFill>
                              <a:latin typeface="Cambria Math"/>
                            </a:rPr>
                            <m:t>𝑛</m:t>
                          </m:r>
                        </m:e>
                      </m:d>
                      <m:sSup>
                        <m:sSupPr>
                          <m:ctrlPr>
                            <a:rPr lang="en-US" i="1" dirty="0">
                              <a:solidFill>
                                <a:schemeClr val="tx2"/>
                              </a:solidFill>
                              <a:latin typeface="Cambria Math" charset="0"/>
                            </a:rPr>
                          </m:ctrlPr>
                        </m:sSupPr>
                        <m:e>
                          <m:r>
                            <a:rPr lang="en-US" b="0" i="1" dirty="0" smtClean="0">
                              <a:solidFill>
                                <a:schemeClr val="tx2"/>
                              </a:solidFill>
                              <a:latin typeface="Cambria Math"/>
                            </a:rPr>
                            <m:t>=</m:t>
                          </m:r>
                          <m:r>
                            <m:rPr>
                              <m:sty m:val="p"/>
                            </m:rPr>
                            <a:rPr lang="en-US" i="1" dirty="0">
                              <a:solidFill>
                                <a:schemeClr val="tx2"/>
                              </a:solidFill>
                              <a:latin typeface="Cambria Math"/>
                            </a:rPr>
                            <m:t>e</m:t>
                          </m:r>
                        </m:e>
                        <m:sup>
                          <m:r>
                            <a:rPr lang="en-US" b="0" i="1" dirty="0" smtClean="0">
                              <a:solidFill>
                                <a:schemeClr val="tx2"/>
                              </a:solidFill>
                              <a:latin typeface="Cambria Math"/>
                            </a:rPr>
                            <m:t>𝑘</m:t>
                          </m:r>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𝑘</m:t>
                              </m:r>
                            </m:sub>
                          </m:sSub>
                          <m:r>
                            <a:rPr lang="en-US" b="0" i="1" dirty="0" smtClean="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b="0" i="1" dirty="0" smtClean="0">
                                  <a:solidFill>
                                    <a:schemeClr val="tx2"/>
                                  </a:solidFill>
                                  <a:latin typeface="Cambria Math"/>
                                </a:rPr>
                                <m:t>=1</m:t>
                              </m:r>
                            </m:sub>
                            <m:sup>
                              <m:r>
                                <a:rPr lang="en-US" i="1" dirty="0">
                                  <a:solidFill>
                                    <a:schemeClr val="tx2"/>
                                  </a:solidFill>
                                  <a:latin typeface="Cambria Math"/>
                                </a:rPr>
                                <m:t>𝑘</m:t>
                              </m:r>
                              <m:r>
                                <a:rPr lang="en-US" b="0" i="1" dirty="0" smtClean="0">
                                  <a:solidFill>
                                    <a:schemeClr val="tx2"/>
                                  </a:solidFill>
                                  <a:latin typeface="Cambria Math"/>
                                </a:rPr>
                                <m:t>−1</m:t>
                              </m:r>
                            </m:sup>
                            <m:e>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𝑖</m:t>
                                  </m:r>
                                </m:sub>
                              </m:sSub>
                              <m:r>
                                <a:rPr lang="en-US" i="1" dirty="0">
                                  <a:solidFill>
                                    <a:schemeClr val="tx2"/>
                                  </a:solidFill>
                                  <a:latin typeface="Cambria Math"/>
                                </a:rPr>
                                <m:t>  </m:t>
                              </m:r>
                            </m:e>
                          </m:nary>
                        </m:sup>
                      </m:sSup>
                      <m:f>
                        <m:fPr>
                          <m:ctrlPr>
                            <a:rPr lang="en-US" i="1" dirty="0">
                              <a:solidFill>
                                <a:schemeClr val="tx2"/>
                              </a:solidFill>
                              <a:latin typeface="Cambria Math" charset="0"/>
                            </a:rPr>
                          </m:ctrlPr>
                        </m:fPr>
                        <m:num>
                          <m:r>
                            <a:rPr lang="en-US" i="1" dirty="0">
                              <a:solidFill>
                                <a:schemeClr val="tx2"/>
                              </a:solidFill>
                              <a:latin typeface="Cambria Math"/>
                            </a:rPr>
                            <m:t>𝑛</m:t>
                          </m:r>
                          <m:r>
                            <a:rPr lang="en-US" dirty="0">
                              <a:solidFill>
                                <a:schemeClr val="tx2"/>
                              </a:solidFill>
                              <a:latin typeface="Cambria Math"/>
                            </a:rPr>
                            <m:t>!</m:t>
                          </m:r>
                        </m:num>
                        <m:den>
                          <m:d>
                            <m:dPr>
                              <m:ctrlPr>
                                <a:rPr lang="en-US" i="1" dirty="0">
                                  <a:solidFill>
                                    <a:schemeClr val="tx2"/>
                                  </a:solidFill>
                                  <a:latin typeface="Cambria Math" charset="0"/>
                                </a:rPr>
                              </m:ctrlPr>
                            </m:dPr>
                            <m:e>
                              <m:r>
                                <a:rPr lang="en-US" i="1" dirty="0">
                                  <a:solidFill>
                                    <a:schemeClr val="tx2"/>
                                  </a:solidFill>
                                  <a:latin typeface="Cambria Math"/>
                                </a:rPr>
                                <m:t>𝑛</m:t>
                              </m:r>
                              <m:r>
                                <a:rPr lang="en-US" i="1" dirty="0">
                                  <a:solidFill>
                                    <a:schemeClr val="tx2"/>
                                  </a:solidFill>
                                  <a:latin typeface="Cambria Math"/>
                                </a:rPr>
                                <m:t>−</m:t>
                              </m:r>
                              <m:r>
                                <a:rPr lang="en-US" i="1" dirty="0">
                                  <a:solidFill>
                                    <a:schemeClr val="tx2"/>
                                  </a:solidFill>
                                  <a:latin typeface="Cambria Math"/>
                                </a:rPr>
                                <m:t>𝑘</m:t>
                              </m:r>
                            </m:e>
                          </m:d>
                          <m:r>
                            <a:rPr lang="en-US" dirty="0">
                              <a:solidFill>
                                <a:schemeClr val="tx2"/>
                              </a:solidFill>
                              <a:latin typeface="Cambria Math"/>
                            </a:rPr>
                            <m:t>!</m:t>
                          </m:r>
                        </m:den>
                      </m:f>
                      <m:sSup>
                        <m:sSupPr>
                          <m:ctrlPr>
                            <a:rPr lang="en-US" i="1" dirty="0">
                              <a:solidFill>
                                <a:schemeClr val="tx2"/>
                              </a:solidFill>
                              <a:latin typeface="Cambria Math" charset="0"/>
                            </a:rPr>
                          </m:ctrlPr>
                        </m:sSupPr>
                        <m:e>
                          <m:r>
                            <m:rPr>
                              <m:sty m:val="p"/>
                            </m:rPr>
                            <a:rPr lang="en-US" dirty="0">
                              <a:solidFill>
                                <a:schemeClr val="tx2"/>
                              </a:solidFill>
                              <a:latin typeface="Cambria Math"/>
                            </a:rPr>
                            <m:t>e</m:t>
                          </m:r>
                        </m:e>
                        <m:sup>
                          <m:r>
                            <a:rPr lang="en-US" dirty="0">
                              <a:solidFill>
                                <a:schemeClr val="tx2"/>
                              </a:solidFill>
                              <a:latin typeface="Cambria Math"/>
                            </a:rPr>
                            <m:t>−</m:t>
                          </m:r>
                          <m:d>
                            <m:dPr>
                              <m:ctrlPr>
                                <a:rPr lang="en-US" i="1" dirty="0">
                                  <a:solidFill>
                                    <a:schemeClr val="tx2"/>
                                  </a:solidFill>
                                  <a:latin typeface="Cambria Math" charset="0"/>
                                </a:rPr>
                              </m:ctrlPr>
                            </m:dPr>
                            <m:e>
                              <m:r>
                                <a:rPr lang="en-US" i="1" dirty="0">
                                  <a:solidFill>
                                    <a:schemeClr val="tx2"/>
                                  </a:solidFill>
                                  <a:latin typeface="Cambria Math"/>
                                </a:rPr>
                                <m:t>𝑛</m:t>
                              </m:r>
                              <m:r>
                                <a:rPr lang="en-US" i="1" dirty="0">
                                  <a:solidFill>
                                    <a:schemeClr val="tx2"/>
                                  </a:solidFill>
                                  <a:latin typeface="Cambria Math"/>
                                </a:rPr>
                                <m:t>+1</m:t>
                              </m:r>
                            </m:e>
                          </m:d>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a:rPr>
                                <m:t>𝑘</m:t>
                              </m:r>
                            </m:sub>
                          </m:sSub>
                        </m:sup>
                      </m:sSup>
                    </m:oMath>
                  </m:oMathPara>
                </a14:m>
                <a:endParaRPr lang="en-US" b="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10104" y="1371600"/>
                <a:ext cx="8229600" cy="1752600"/>
              </a:xfrm>
              <a:blipFill rotWithShape="0">
                <a:blip r:embed="rId3"/>
                <a:stretch>
                  <a:fillRect l="-1926" t="-45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txBox="1">
                <a:spLocks/>
              </p:cNvSpPr>
              <p:nvPr/>
            </p:nvSpPr>
            <p:spPr>
              <a:xfrm>
                <a:off x="1933904" y="3657600"/>
                <a:ext cx="8382000" cy="205740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solidFill>
                      <a:schemeClr val="tx2"/>
                    </a:solidFill>
                  </a:rPr>
                  <a:t>Find the value of </a:t>
                </a:r>
                <a14:m>
                  <m:oMath xmlns:m="http://schemas.openxmlformats.org/officeDocument/2006/math">
                    <m:r>
                      <a:rPr lang="en-US" i="1" dirty="0">
                        <a:solidFill>
                          <a:schemeClr val="tx2"/>
                        </a:solidFill>
                        <a:latin typeface="Cambria Math"/>
                      </a:rPr>
                      <m:t>𝑛</m:t>
                    </m:r>
                  </m:oMath>
                </a14:m>
                <a:r>
                  <a:rPr lang="en-US" dirty="0"/>
                  <a:t> which maximizes </a:t>
                </a:r>
                <a14:m>
                  <m:oMath xmlns:m="http://schemas.openxmlformats.org/officeDocument/2006/math">
                    <m:r>
                      <a:rPr lang="en-US" i="1" dirty="0">
                        <a:solidFill>
                          <a:schemeClr val="tx2"/>
                        </a:solidFill>
                        <a:latin typeface="Cambria Math"/>
                      </a:rPr>
                      <m:t>𝑓</m:t>
                    </m:r>
                    <m:d>
                      <m:dPr>
                        <m:ctrlPr>
                          <a:rPr lang="en-US" i="1" dirty="0">
                            <a:solidFill>
                              <a:schemeClr val="tx2"/>
                            </a:solidFill>
                            <a:latin typeface="Cambria Math" charset="0"/>
                          </a:rPr>
                        </m:ctrlPr>
                      </m:dPr>
                      <m:e>
                        <m:r>
                          <a:rPr lang="en-US" i="1" dirty="0">
                            <a:solidFill>
                              <a:schemeClr val="tx2"/>
                            </a:solidFill>
                            <a:latin typeface="Cambria Math"/>
                          </a:rPr>
                          <m:t>𝑦</m:t>
                        </m:r>
                        <m:r>
                          <a:rPr lang="en-US" i="1" dirty="0">
                            <a:solidFill>
                              <a:schemeClr val="tx2"/>
                            </a:solidFill>
                            <a:latin typeface="Cambria Math"/>
                          </a:rPr>
                          <m:t>;</m:t>
                        </m:r>
                        <m:r>
                          <a:rPr lang="en-US" i="1" dirty="0">
                            <a:solidFill>
                              <a:schemeClr val="tx2"/>
                            </a:solidFill>
                            <a:latin typeface="Cambria Math"/>
                          </a:rPr>
                          <m:t>𝑛</m:t>
                        </m:r>
                      </m:e>
                    </m:d>
                  </m:oMath>
                </a14:m>
                <a:r>
                  <a:rPr lang="en-US" dirty="0"/>
                  <a:t> :</a:t>
                </a:r>
              </a:p>
              <a:p>
                <a:pPr marL="0" indent="0">
                  <a:buNone/>
                </a:pPr>
                <a:r>
                  <a:rPr lang="en-US" dirty="0"/>
                  <a:t>Look only at part that depends on </a:t>
                </a:r>
                <a14:m>
                  <m:oMath xmlns:m="http://schemas.openxmlformats.org/officeDocument/2006/math">
                    <m:r>
                      <a:rPr lang="en-US" i="1" dirty="0">
                        <a:solidFill>
                          <a:schemeClr val="tx2"/>
                        </a:solidFill>
                        <a:latin typeface="Cambria Math"/>
                      </a:rPr>
                      <m:t>𝑛</m:t>
                    </m:r>
                  </m:oMath>
                </a14:m>
                <a:endParaRPr lang="en-US" dirty="0"/>
              </a:p>
              <a:p>
                <a:pPr marL="0" indent="0">
                  <a:buNone/>
                </a:pPr>
                <a:r>
                  <a:rPr lang="en-US" dirty="0"/>
                  <a:t>Take the logarithm (same maximum)</a:t>
                </a:r>
              </a:p>
              <a:p>
                <a:pPr marL="0" indent="0">
                  <a:buNone/>
                </a:pPr>
                <a:endParaRPr lang="en-US"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1933904" y="3657600"/>
                <a:ext cx="8382000" cy="2057400"/>
              </a:xfrm>
              <a:prstGeom prst="rect">
                <a:avLst/>
              </a:prstGeom>
              <a:blipFill rotWithShape="0">
                <a:blip r:embed="rId4"/>
                <a:stretch>
                  <a:fillRect l="-1818" t="-3550"/>
                </a:stretch>
              </a:blipFill>
              <a:ln>
                <a:noFill/>
              </a:ln>
            </p:spPr>
            <p:txBody>
              <a:bodyPr/>
              <a:lstStyle/>
              <a:p>
                <a:r>
                  <a:rPr lang="en-US">
                    <a:noFill/>
                  </a:rPr>
                  <a:t> </a:t>
                </a:r>
              </a:p>
            </p:txBody>
          </p:sp>
        </mc:Fallback>
      </mc:AlternateContent>
      <p:sp>
        <p:nvSpPr>
          <p:cNvPr id="6" name="Left Brace 5"/>
          <p:cNvSpPr/>
          <p:nvPr/>
        </p:nvSpPr>
        <p:spPr>
          <a:xfrm rot="16200000">
            <a:off x="7848600" y="1600200"/>
            <a:ext cx="685800" cy="3276600"/>
          </a:xfrm>
          <a:prstGeom prst="leftBrace">
            <a:avLst/>
          </a:prstGeom>
          <a:ln w="349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Elbow Connector 35"/>
          <p:cNvCxnSpPr>
            <a:stCxn id="6" idx="1"/>
          </p:cNvCxnSpPr>
          <p:nvPr/>
        </p:nvCxnSpPr>
        <p:spPr>
          <a:xfrm rot="16200000" flipH="1">
            <a:off x="8217775" y="3555125"/>
            <a:ext cx="914400" cy="966951"/>
          </a:xfrm>
          <a:prstGeom prst="bentConnector4">
            <a:avLst>
              <a:gd name="adj1" fmla="val 2586"/>
              <a:gd name="adj2" fmla="val 201427"/>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Content Placeholder 2"/>
              <p:cNvSpPr txBox="1">
                <a:spLocks/>
              </p:cNvSpPr>
              <p:nvPr/>
            </p:nvSpPr>
            <p:spPr>
              <a:xfrm>
                <a:off x="1915511" y="5257799"/>
                <a:ext cx="8229600" cy="109855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i="1" dirty="0" smtClean="0">
                          <a:solidFill>
                            <a:schemeClr val="tx2"/>
                          </a:solidFill>
                          <a:latin typeface="Cambria Math"/>
                        </a:rPr>
                        <m:t>ℓ</m:t>
                      </m:r>
                      <m:d>
                        <m:dPr>
                          <m:ctrlPr>
                            <a:rPr lang="en-US" i="1" dirty="0">
                              <a:solidFill>
                                <a:schemeClr val="tx2"/>
                              </a:solidFill>
                              <a:latin typeface="Cambria Math" charset="0"/>
                            </a:rPr>
                          </m:ctrlPr>
                        </m:dPr>
                        <m:e>
                          <m:r>
                            <a:rPr lang="en-US" i="1" dirty="0">
                              <a:solidFill>
                                <a:schemeClr val="tx2"/>
                              </a:solidFill>
                              <a:latin typeface="Cambria Math"/>
                            </a:rPr>
                            <m:t>𝑦</m:t>
                          </m:r>
                          <m:r>
                            <a:rPr lang="en-US" i="1" dirty="0">
                              <a:solidFill>
                                <a:schemeClr val="tx2"/>
                              </a:solidFill>
                              <a:latin typeface="Cambria Math"/>
                            </a:rPr>
                            <m:t>;</m:t>
                          </m:r>
                          <m:r>
                            <a:rPr lang="en-US" i="1" dirty="0">
                              <a:solidFill>
                                <a:schemeClr val="tx2"/>
                              </a:solidFill>
                              <a:latin typeface="Cambria Math"/>
                            </a:rPr>
                            <m:t>𝑛</m:t>
                          </m:r>
                        </m:e>
                      </m:d>
                      <m:r>
                        <a:rPr lang="en-US" i="1" dirty="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=0</m:t>
                          </m:r>
                        </m:sub>
                        <m:sup>
                          <m:r>
                            <a:rPr lang="en-US" i="1" dirty="0">
                              <a:solidFill>
                                <a:schemeClr val="tx2"/>
                              </a:solidFill>
                              <a:latin typeface="Cambria Math"/>
                            </a:rPr>
                            <m:t>𝑘</m:t>
                          </m:r>
                          <m:r>
                            <a:rPr lang="en-US" i="1" dirty="0">
                              <a:solidFill>
                                <a:schemeClr val="tx2"/>
                              </a:solidFill>
                              <a:latin typeface="Cambria Math"/>
                            </a:rPr>
                            <m:t>−1</m:t>
                          </m:r>
                        </m:sup>
                        <m:e>
                          <m:r>
                            <m:rPr>
                              <m:sty m:val="p"/>
                            </m:rPr>
                            <a:rPr lang="en-US" i="1" dirty="0">
                              <a:solidFill>
                                <a:schemeClr val="tx2"/>
                              </a:solidFill>
                              <a:latin typeface="Cambria Math"/>
                            </a:rPr>
                            <m:t>ln</m:t>
                          </m:r>
                          <m:r>
                            <a:rPr lang="en-US" i="1" dirty="0">
                              <a:solidFill>
                                <a:schemeClr val="tx2"/>
                              </a:solidFill>
                              <a:latin typeface="Cambria Math"/>
                            </a:rPr>
                            <m:t>(</m:t>
                          </m:r>
                          <m:r>
                            <a:rPr lang="en-US" i="1" dirty="0">
                              <a:solidFill>
                                <a:schemeClr val="tx2"/>
                              </a:solidFill>
                              <a:latin typeface="Cambria Math"/>
                            </a:rPr>
                            <m:t>𝑛</m:t>
                          </m:r>
                          <m:r>
                            <a:rPr lang="en-US" i="1" dirty="0">
                              <a:solidFill>
                                <a:schemeClr val="tx2"/>
                              </a:solidFill>
                              <a:latin typeface="Cambria Math"/>
                            </a:rPr>
                            <m:t>−</m:t>
                          </m:r>
                          <m:r>
                            <a:rPr lang="en-US" i="1" dirty="0">
                              <a:solidFill>
                                <a:schemeClr val="tx2"/>
                              </a:solidFill>
                              <a:latin typeface="Cambria Math"/>
                            </a:rPr>
                            <m:t>𝑖</m:t>
                          </m:r>
                          <m:r>
                            <a:rPr lang="en-US" i="1" dirty="0">
                              <a:solidFill>
                                <a:schemeClr val="tx2"/>
                              </a:solidFill>
                              <a:latin typeface="Cambria Math"/>
                            </a:rPr>
                            <m:t>)</m:t>
                          </m:r>
                        </m:e>
                      </m:nary>
                      <m:r>
                        <a:rPr lang="en-US" i="1" dirty="0">
                          <a:solidFill>
                            <a:schemeClr val="tx2"/>
                          </a:solidFill>
                          <a:latin typeface="Cambria Math"/>
                        </a:rPr>
                        <m:t>−</m:t>
                      </m:r>
                      <m:d>
                        <m:dPr>
                          <m:ctrlPr>
                            <a:rPr lang="en-US" i="1" dirty="0">
                              <a:solidFill>
                                <a:schemeClr val="tx2"/>
                              </a:solidFill>
                              <a:latin typeface="Cambria Math" charset="0"/>
                            </a:rPr>
                          </m:ctrlPr>
                        </m:dPr>
                        <m:e>
                          <m:r>
                            <a:rPr lang="en-US" i="1" dirty="0">
                              <a:solidFill>
                                <a:schemeClr val="tx2"/>
                              </a:solidFill>
                              <a:latin typeface="Cambria Math"/>
                            </a:rPr>
                            <m:t>𝑛</m:t>
                          </m:r>
                          <m:r>
                            <a:rPr lang="en-US" i="1" dirty="0">
                              <a:solidFill>
                                <a:schemeClr val="tx2"/>
                              </a:solidFill>
                              <a:latin typeface="Cambria Math"/>
                            </a:rPr>
                            <m:t>+1</m:t>
                          </m:r>
                        </m:e>
                      </m:d>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𝑘</m:t>
                          </m:r>
                        </m:sub>
                      </m:sSub>
                    </m:oMath>
                  </m:oMathPara>
                </a14:m>
                <a:endParaRPr lang="en-US" dirty="0"/>
              </a:p>
            </p:txBody>
          </p:sp>
        </mc:Choice>
        <mc:Fallback xmlns="">
          <p:sp>
            <p:nvSpPr>
              <p:cNvPr id="45" name="Content Placeholder 2"/>
              <p:cNvSpPr txBox="1">
                <a:spLocks noRot="1" noChangeAspect="1" noMove="1" noResize="1" noEditPoints="1" noAdjustHandles="1" noChangeArrowheads="1" noChangeShapeType="1" noTextEdit="1"/>
              </p:cNvSpPr>
              <p:nvPr/>
            </p:nvSpPr>
            <p:spPr>
              <a:xfrm>
                <a:off x="1915511" y="5257799"/>
                <a:ext cx="8229600" cy="1098551"/>
              </a:xfrm>
              <a:prstGeom prst="rect">
                <a:avLst/>
              </a:prstGeom>
              <a:blipFill rotWithShape="0">
                <a:blip r:embed="rId5"/>
                <a:stretch>
                  <a:fillRect/>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49</a:t>
            </a:fld>
            <a:endParaRPr lang="en-US"/>
          </a:p>
        </p:txBody>
      </p:sp>
    </p:spTree>
    <p:extLst>
      <p:ext uri="{BB962C8B-B14F-4D97-AF65-F5344CB8AC3E}">
        <p14:creationId xmlns:p14="http://schemas.microsoft.com/office/powerpoint/2010/main" val="55939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samples</a:t>
            </a:r>
            <a:endParaRPr lang="en-US" dirty="0"/>
          </a:p>
        </p:txBody>
      </p:sp>
      <p:sp>
        <p:nvSpPr>
          <p:cNvPr id="4" name="Slide Number Placeholder 3"/>
          <p:cNvSpPr>
            <a:spLocks noGrp="1"/>
          </p:cNvSpPr>
          <p:nvPr>
            <p:ph type="sldNum" sz="quarter" idx="12"/>
          </p:nvPr>
        </p:nvSpPr>
        <p:spPr/>
        <p:txBody>
          <a:bodyPr/>
          <a:lstStyle/>
          <a:p>
            <a:fld id="{EB271389-96DB-44CD-96F7-395762860BAC}" type="slidenum">
              <a:rPr lang="en-US" smtClean="0"/>
              <a:t>5</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457200" y="1237891"/>
                <a:ext cx="11125200" cy="971909"/>
              </a:xfrm>
              <a:prstGeom prst="rect">
                <a:avLst/>
              </a:prstGeom>
              <a:solidFill>
                <a:schemeClr val="accent1">
                  <a:alpha val="14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dirty="0" smtClean="0"/>
                  <a:t>Powerful method for data analysis:  Efficiently estimate properties of a large population </a:t>
                </a:r>
                <a14:m>
                  <m:oMath xmlns:m="http://schemas.openxmlformats.org/officeDocument/2006/math">
                    <m:r>
                      <a:rPr lang="en-US" sz="2800" b="0" i="1" smtClean="0">
                        <a:solidFill>
                          <a:schemeClr val="tx2"/>
                        </a:solidFill>
                        <a:latin typeface="Cambria Math" charset="0"/>
                      </a:rPr>
                      <m:t>𝑋</m:t>
                    </m:r>
                  </m:oMath>
                </a14:m>
                <a:r>
                  <a:rPr lang="en-US" sz="2800" dirty="0" smtClean="0"/>
                  <a:t> by examining a small sample. </a:t>
                </a: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457200" y="1237891"/>
                <a:ext cx="11125200" cy="971909"/>
              </a:xfrm>
              <a:prstGeom prst="rect">
                <a:avLst/>
              </a:prstGeom>
              <a:blipFill rotWithShape="0">
                <a:blip r:embed="rId2"/>
                <a:stretch>
                  <a:fillRect l="-1096" t="-5625" r="-1699"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839598" y="2444025"/>
                <a:ext cx="10439400" cy="2514600"/>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dirty="0" smtClean="0"/>
                  <a:t>Domains/Segments/Subsets are specified by a predicate </a:t>
                </a:r>
                <a14:m>
                  <m:oMath xmlns:m="http://schemas.openxmlformats.org/officeDocument/2006/math">
                    <m:r>
                      <a:rPr lang="en-US" i="1" smtClean="0">
                        <a:solidFill>
                          <a:srgbClr val="C00000"/>
                        </a:solidFill>
                        <a:latin typeface="Cambria Math"/>
                      </a:rPr>
                      <m:t>𝑄</m:t>
                    </m:r>
                  </m:oMath>
                </a14:m>
                <a:r>
                  <a:rPr lang="en-US" dirty="0" smtClean="0"/>
                  <a:t> that identifies the items of </a:t>
                </a:r>
                <a14:m>
                  <m:oMath xmlns:m="http://schemas.openxmlformats.org/officeDocument/2006/math">
                    <m:r>
                      <a:rPr lang="en-US" b="0" i="1" smtClean="0">
                        <a:solidFill>
                          <a:schemeClr val="tx2"/>
                        </a:solidFill>
                        <a:latin typeface="Cambria Math" charset="0"/>
                      </a:rPr>
                      <m:t>𝑋</m:t>
                    </m:r>
                  </m:oMath>
                </a14:m>
                <a:r>
                  <a:rPr lang="en-US" dirty="0" smtClean="0"/>
                  <a:t> that are in the domain </a:t>
                </a:r>
                <a14:m>
                  <m:oMath xmlns:m="http://schemas.openxmlformats.org/officeDocument/2006/math">
                    <m:sSub>
                      <m:sSubPr>
                        <m:ctrlPr>
                          <a:rPr lang="en-US" b="0" i="1" smtClean="0">
                            <a:solidFill>
                              <a:schemeClr val="tx2"/>
                            </a:solidFill>
                            <a:latin typeface="Cambria Math" charset="0"/>
                          </a:rPr>
                        </m:ctrlPr>
                      </m:sSubPr>
                      <m:e>
                        <m:r>
                          <m:rPr>
                            <m:sty m:val="p"/>
                          </m:rPr>
                          <a:rPr lang="en-US" b="0" i="0" smtClean="0">
                            <a:solidFill>
                              <a:schemeClr val="tx2"/>
                            </a:solidFill>
                            <a:latin typeface="Cambria Math" charset="0"/>
                          </a:rPr>
                          <m:t>X</m:t>
                        </m:r>
                      </m:e>
                      <m:sub>
                        <m:r>
                          <m:rPr>
                            <m:sty m:val="p"/>
                          </m:rPr>
                          <a:rPr lang="en-US" b="0" i="0" smtClean="0">
                            <a:solidFill>
                              <a:srgbClr val="C00000"/>
                            </a:solidFill>
                            <a:latin typeface="Cambria Math" charset="0"/>
                          </a:rPr>
                          <m:t>Q</m:t>
                        </m:r>
                      </m:sub>
                    </m:sSub>
                    <m:r>
                      <a:rPr lang="en-US" b="0" i="0" smtClean="0">
                        <a:solidFill>
                          <a:schemeClr val="tx2"/>
                        </a:solidFill>
                        <a:latin typeface="Cambria Math" charset="0"/>
                      </a:rPr>
                      <m:t>=</m:t>
                    </m:r>
                    <m:d>
                      <m:dPr>
                        <m:begChr m:val="{"/>
                        <m:endChr m:val="|"/>
                        <m:ctrlPr>
                          <a:rPr lang="en-US" b="0" i="1" smtClean="0">
                            <a:solidFill>
                              <a:schemeClr val="tx2"/>
                            </a:solidFill>
                            <a:latin typeface="Cambria Math" charset="0"/>
                          </a:rPr>
                        </m:ctrlPr>
                      </m:dPr>
                      <m:e>
                        <m:r>
                          <a:rPr lang="en-US" b="0" i="1" smtClean="0">
                            <a:solidFill>
                              <a:schemeClr val="tx2"/>
                            </a:solidFill>
                            <a:latin typeface="Cambria Math" charset="0"/>
                          </a:rPr>
                          <m:t>𝑥</m:t>
                        </m:r>
                        <m:r>
                          <a:rPr lang="en-US" b="0" i="1" smtClean="0">
                            <a:solidFill>
                              <a:schemeClr val="tx2"/>
                            </a:solidFill>
                            <a:latin typeface="Cambria Math" charset="0"/>
                          </a:rPr>
                          <m:t>∈</m:t>
                        </m:r>
                        <m:r>
                          <a:rPr lang="en-US" b="0" i="1" smtClean="0">
                            <a:solidFill>
                              <a:schemeClr val="tx2"/>
                            </a:solidFill>
                            <a:latin typeface="Cambria Math" charset="0"/>
                          </a:rPr>
                          <m:t>𝑋</m:t>
                        </m:r>
                        <m:r>
                          <a:rPr lang="en-US" b="0" i="1" smtClean="0">
                            <a:solidFill>
                              <a:schemeClr val="tx2"/>
                            </a:solidFill>
                            <a:latin typeface="Cambria Math" charset="0"/>
                          </a:rPr>
                          <m:t> </m:t>
                        </m:r>
                      </m:e>
                    </m:d>
                    <m:r>
                      <a:rPr lang="en-US" b="0" i="1" smtClean="0">
                        <a:solidFill>
                          <a:schemeClr val="tx2"/>
                        </a:solidFill>
                        <a:latin typeface="Cambria Math" charset="0"/>
                      </a:rPr>
                      <m:t> </m:t>
                    </m:r>
                    <m:r>
                      <a:rPr lang="en-US" b="0" i="1" smtClean="0">
                        <a:solidFill>
                          <a:srgbClr val="C00000"/>
                        </a:solidFill>
                        <a:latin typeface="Cambria Math" charset="0"/>
                      </a:rPr>
                      <m:t>𝑄</m:t>
                    </m:r>
                    <m:r>
                      <a:rPr lang="en-US" b="0" i="1" smtClean="0">
                        <a:solidFill>
                          <a:schemeClr val="tx2"/>
                        </a:solidFill>
                        <a:latin typeface="Cambria Math" charset="0"/>
                      </a:rPr>
                      <m:t>(</m:t>
                    </m:r>
                    <m:r>
                      <a:rPr lang="en-US" b="0" i="1" smtClean="0">
                        <a:solidFill>
                          <a:schemeClr val="tx2"/>
                        </a:solidFill>
                        <a:latin typeface="Cambria Math" charset="0"/>
                      </a:rPr>
                      <m:t>𝑥</m:t>
                    </m:r>
                    <m:r>
                      <a:rPr lang="en-US" b="0" i="1" smtClean="0">
                        <a:solidFill>
                          <a:schemeClr val="tx2"/>
                        </a:solidFill>
                        <a:latin typeface="Cambria Math" charset="0"/>
                      </a:rPr>
                      <m:t>)}</m:t>
                    </m:r>
                  </m:oMath>
                </a14:m>
                <a:endParaRPr lang="en-US" dirty="0" smtClean="0">
                  <a:solidFill>
                    <a:schemeClr val="tx2"/>
                  </a:solidFill>
                </a:endParaRPr>
              </a:p>
              <a:p>
                <a:pPr marL="0" indent="0">
                  <a:buNone/>
                </a:pPr>
                <a:r>
                  <a:rPr lang="en-US" dirty="0" smtClean="0">
                    <a:solidFill>
                      <a:schemeClr val="tx1"/>
                    </a:solidFill>
                  </a:rPr>
                  <a:t>From a sample </a:t>
                </a:r>
                <a14:m>
                  <m:oMath xmlns:m="http://schemas.openxmlformats.org/officeDocument/2006/math">
                    <m:r>
                      <a:rPr lang="en-US" b="0" i="1" smtClean="0">
                        <a:solidFill>
                          <a:schemeClr val="tx2"/>
                        </a:solidFill>
                        <a:latin typeface="Cambria Math" charset="0"/>
                      </a:rPr>
                      <m:t>𝑆</m:t>
                    </m:r>
                    <m:r>
                      <a:rPr lang="en-US" i="1">
                        <a:solidFill>
                          <a:schemeClr val="tx1"/>
                        </a:solidFill>
                        <a:latin typeface="Cambria Math"/>
                      </a:rPr>
                      <m:t> </m:t>
                    </m:r>
                  </m:oMath>
                </a14:m>
                <a:r>
                  <a:rPr lang="en-US" dirty="0" smtClean="0">
                    <a:solidFill>
                      <a:schemeClr val="tx1"/>
                    </a:solidFill>
                  </a:rPr>
                  <a:t>and </a:t>
                </a:r>
                <a14:m>
                  <m:oMath xmlns:m="http://schemas.openxmlformats.org/officeDocument/2006/math">
                    <m:r>
                      <a:rPr lang="en-US" i="1" smtClean="0">
                        <a:solidFill>
                          <a:schemeClr val="tx2"/>
                        </a:solidFill>
                        <a:latin typeface="Cambria Math"/>
                      </a:rPr>
                      <m:t>𝑄</m:t>
                    </m:r>
                  </m:oMath>
                </a14:m>
                <a:r>
                  <a:rPr lang="en-US" dirty="0" smtClean="0">
                    <a:solidFill>
                      <a:schemeClr val="tx1"/>
                    </a:solidFill>
                  </a:rPr>
                  <a:t> we would like to estimate </a:t>
                </a:r>
              </a:p>
              <a:p>
                <a:pPr>
                  <a:buFont typeface="Wingdings" panose="05000000000000000000" pitchFamily="2" charset="2"/>
                  <a:buChar char="§"/>
                </a:pPr>
                <a:r>
                  <a:rPr lang="en-US" dirty="0" smtClean="0"/>
                  <a:t> </a:t>
                </a:r>
                <a:r>
                  <a:rPr lang="en-US" dirty="0" smtClean="0">
                    <a:solidFill>
                      <a:srgbClr val="7030A0"/>
                    </a:solidFill>
                  </a:rPr>
                  <a:t>Cardinality</a:t>
                </a:r>
                <a:r>
                  <a:rPr lang="en-US" dirty="0" smtClean="0"/>
                  <a:t> </a:t>
                </a:r>
                <a14:m>
                  <m:oMath xmlns:m="http://schemas.openxmlformats.org/officeDocument/2006/math">
                    <m:d>
                      <m:dPr>
                        <m:begChr m:val="|"/>
                        <m:endChr m:val="|"/>
                        <m:ctrlPr>
                          <a:rPr lang="en-US" b="0" i="1" smtClean="0">
                            <a:solidFill>
                              <a:schemeClr val="tx2"/>
                            </a:solidFill>
                            <a:latin typeface="Cambria Math" charset="0"/>
                          </a:rPr>
                        </m:ctrlPr>
                      </m:dPr>
                      <m:e>
                        <m:sSub>
                          <m:sSubPr>
                            <m:ctrlPr>
                              <a:rPr lang="en-US" b="0" i="1" smtClean="0">
                                <a:solidFill>
                                  <a:schemeClr val="tx2"/>
                                </a:solidFill>
                                <a:latin typeface="Cambria Math" charset="0"/>
                              </a:rPr>
                            </m:ctrlPr>
                          </m:sSubPr>
                          <m:e>
                            <m:r>
                              <a:rPr lang="en-US" b="0" i="1" smtClean="0">
                                <a:solidFill>
                                  <a:schemeClr val="tx2"/>
                                </a:solidFill>
                                <a:latin typeface="Cambria Math" charset="0"/>
                              </a:rPr>
                              <m:t>𝑋</m:t>
                            </m:r>
                          </m:e>
                          <m:sub>
                            <m:r>
                              <a:rPr lang="en-US" b="0" i="1" smtClean="0">
                                <a:solidFill>
                                  <a:srgbClr val="C00000"/>
                                </a:solidFill>
                                <a:latin typeface="Cambria Math" charset="0"/>
                              </a:rPr>
                              <m:t>𝑄</m:t>
                            </m:r>
                          </m:sub>
                        </m:sSub>
                      </m:e>
                    </m:d>
                  </m:oMath>
                </a14:m>
                <a:r>
                  <a:rPr lang="en-US" dirty="0" smtClean="0">
                    <a:solidFill>
                      <a:schemeClr val="tx2"/>
                    </a:solidFill>
                  </a:rPr>
                  <a:t>  </a:t>
                </a:r>
                <a:r>
                  <a:rPr lang="en-US" dirty="0" err="1" smtClean="0">
                    <a:solidFill>
                      <a:schemeClr val="tx2"/>
                    </a:solidFill>
                  </a:rPr>
                  <a:t>numer</a:t>
                </a:r>
                <a:r>
                  <a:rPr lang="en-US" dirty="0" smtClean="0">
                    <a:solidFill>
                      <a:schemeClr val="tx2"/>
                    </a:solidFill>
                  </a:rPr>
                  <a:t> of items that are in the domain</a:t>
                </a:r>
              </a:p>
              <a:p>
                <a:pPr lvl="1">
                  <a:buFont typeface="Wingdings" panose="05000000000000000000" pitchFamily="2" charset="2"/>
                  <a:buChar char="§"/>
                </a:pPr>
                <a:r>
                  <a:rPr lang="en-US" dirty="0" smtClean="0"/>
                  <a:t>(for weighted items): </a:t>
                </a:r>
                <a:r>
                  <a:rPr lang="en-US" dirty="0" smtClean="0">
                    <a:solidFill>
                      <a:srgbClr val="00B050"/>
                    </a:solidFill>
                  </a:rPr>
                  <a:t> </a:t>
                </a:r>
                <a:r>
                  <a:rPr lang="en-US" dirty="0">
                    <a:solidFill>
                      <a:srgbClr val="00B050"/>
                    </a:solidFill>
                  </a:rPr>
                  <a:t>W</a:t>
                </a:r>
                <a:r>
                  <a:rPr lang="en-US" dirty="0" smtClean="0">
                    <a:solidFill>
                      <a:srgbClr val="00B050"/>
                    </a:solidFill>
                  </a:rPr>
                  <a:t>eight</a:t>
                </a:r>
                <a:r>
                  <a:rPr lang="en-US" dirty="0" smtClean="0"/>
                  <a:t>   </a:t>
                </a:r>
                <a14:m>
                  <m:oMath xmlns:m="http://schemas.openxmlformats.org/officeDocument/2006/math">
                    <m:nary>
                      <m:naryPr>
                        <m:chr m:val="∑"/>
                        <m:supHide m:val="on"/>
                        <m:ctrlPr>
                          <a:rPr lang="en-US" i="1" smtClean="0">
                            <a:solidFill>
                              <a:schemeClr val="tx2"/>
                            </a:solidFill>
                            <a:latin typeface="Cambria Math" charset="0"/>
                          </a:rPr>
                        </m:ctrlPr>
                      </m:naryPr>
                      <m:sub>
                        <m:r>
                          <a:rPr lang="en-US" b="0" i="1" smtClean="0">
                            <a:solidFill>
                              <a:schemeClr val="tx2"/>
                            </a:solidFill>
                            <a:latin typeface="Cambria Math" charset="0"/>
                          </a:rPr>
                          <m:t>𝑥</m:t>
                        </m:r>
                        <m:r>
                          <a:rPr lang="en-US" b="0" i="1" smtClean="0">
                            <a:solidFill>
                              <a:schemeClr val="tx2"/>
                            </a:solidFill>
                            <a:latin typeface="Cambria Math" charset="0"/>
                          </a:rPr>
                          <m:t>∈</m:t>
                        </m:r>
                        <m:sSub>
                          <m:sSubPr>
                            <m:ctrlPr>
                              <a:rPr lang="en-US" b="0" i="1" smtClean="0">
                                <a:solidFill>
                                  <a:schemeClr val="tx2"/>
                                </a:solidFill>
                                <a:latin typeface="Cambria Math" charset="0"/>
                              </a:rPr>
                            </m:ctrlPr>
                          </m:sSubPr>
                          <m:e>
                            <m:r>
                              <a:rPr lang="en-US" b="0" i="1" smtClean="0">
                                <a:solidFill>
                                  <a:schemeClr val="tx2"/>
                                </a:solidFill>
                                <a:latin typeface="Cambria Math" charset="0"/>
                              </a:rPr>
                              <m:t>𝑋</m:t>
                            </m:r>
                          </m:e>
                          <m:sub>
                            <m:r>
                              <a:rPr lang="en-US" b="0" i="1" smtClean="0">
                                <a:solidFill>
                                  <a:srgbClr val="C00000"/>
                                </a:solidFill>
                                <a:latin typeface="Cambria Math" charset="0"/>
                              </a:rPr>
                              <m:t>𝑄</m:t>
                            </m:r>
                          </m:sub>
                        </m:sSub>
                      </m:sub>
                      <m:sup/>
                      <m:e>
                        <m:sSub>
                          <m:sSubPr>
                            <m:ctrlPr>
                              <a:rPr lang="en-US" i="1" smtClean="0">
                                <a:solidFill>
                                  <a:schemeClr val="tx2"/>
                                </a:solidFill>
                                <a:latin typeface="Cambria Math" charset="0"/>
                              </a:rPr>
                            </m:ctrlPr>
                          </m:sSubPr>
                          <m:e>
                            <m:r>
                              <a:rPr lang="en-US" i="1" smtClean="0">
                                <a:solidFill>
                                  <a:schemeClr val="tx2"/>
                                </a:solidFill>
                                <a:latin typeface="Cambria Math"/>
                              </a:rPr>
                              <m:t>𝑤</m:t>
                            </m:r>
                          </m:e>
                          <m:sub>
                            <m:r>
                              <a:rPr lang="en-US" b="0" i="1" smtClean="0">
                                <a:solidFill>
                                  <a:schemeClr val="tx2"/>
                                </a:solidFill>
                                <a:latin typeface="Cambria Math" charset="0"/>
                              </a:rPr>
                              <m:t>𝑥</m:t>
                            </m:r>
                          </m:sub>
                        </m:sSub>
                      </m:e>
                    </m:nary>
                  </m:oMath>
                </a14:m>
                <a:r>
                  <a:rPr lang="en-US" dirty="0" smtClean="0"/>
                  <a:t>  weight of items in the domain</a:t>
                </a:r>
              </a:p>
              <a:p>
                <a:pPr>
                  <a:buFont typeface="Wingdings" panose="05000000000000000000" pitchFamily="2" charset="2"/>
                  <a:buChar char="§"/>
                </a:pPr>
                <a:r>
                  <a:rPr lang="en-US" dirty="0" smtClean="0">
                    <a:solidFill>
                      <a:srgbClr val="7030A0"/>
                    </a:solidFill>
                  </a:rPr>
                  <a:t>Proportion</a:t>
                </a:r>
                <a:r>
                  <a:rPr lang="en-US" dirty="0" smtClean="0"/>
                  <a:t> </a:t>
                </a:r>
                <a14:m>
                  <m:oMath xmlns:m="http://schemas.openxmlformats.org/officeDocument/2006/math">
                    <m:f>
                      <m:fPr>
                        <m:ctrlPr>
                          <a:rPr lang="en-US" b="0" i="1" smtClean="0">
                            <a:solidFill>
                              <a:schemeClr val="tx2"/>
                            </a:solidFill>
                            <a:latin typeface="Cambria Math" charset="0"/>
                          </a:rPr>
                        </m:ctrlPr>
                      </m:fPr>
                      <m:num>
                        <m:d>
                          <m:dPr>
                            <m:begChr m:val="|"/>
                            <m:endChr m:val="|"/>
                            <m:ctrlPr>
                              <a:rPr lang="en-US" i="1">
                                <a:solidFill>
                                  <a:schemeClr val="tx2"/>
                                </a:solidFill>
                                <a:latin typeface="Cambria Math" charset="0"/>
                              </a:rPr>
                            </m:ctrlPr>
                          </m:dPr>
                          <m:e>
                            <m:sSub>
                              <m:sSubPr>
                                <m:ctrlPr>
                                  <a:rPr lang="en-US" i="1">
                                    <a:solidFill>
                                      <a:schemeClr val="tx2"/>
                                    </a:solidFill>
                                    <a:latin typeface="Cambria Math" charset="0"/>
                                  </a:rPr>
                                </m:ctrlPr>
                              </m:sSubPr>
                              <m:e>
                                <m:r>
                                  <a:rPr lang="en-US" i="1">
                                    <a:solidFill>
                                      <a:schemeClr val="tx2"/>
                                    </a:solidFill>
                                    <a:latin typeface="Cambria Math" charset="0"/>
                                  </a:rPr>
                                  <m:t>𝑋</m:t>
                                </m:r>
                              </m:e>
                              <m:sub>
                                <m:r>
                                  <a:rPr lang="en-US" i="1" smtClean="0">
                                    <a:solidFill>
                                      <a:srgbClr val="C00000"/>
                                    </a:solidFill>
                                    <a:latin typeface="Cambria Math" charset="0"/>
                                  </a:rPr>
                                  <m:t>𝑄</m:t>
                                </m:r>
                              </m:sub>
                            </m:sSub>
                          </m:e>
                        </m:d>
                      </m:num>
                      <m:den>
                        <m:d>
                          <m:dPr>
                            <m:begChr m:val="|"/>
                            <m:endChr m:val="|"/>
                            <m:ctrlPr>
                              <a:rPr lang="en-US" b="0" i="1" smtClean="0">
                                <a:solidFill>
                                  <a:schemeClr val="tx2"/>
                                </a:solidFill>
                                <a:latin typeface="Cambria Math" charset="0"/>
                              </a:rPr>
                            </m:ctrlPr>
                          </m:dPr>
                          <m:e>
                            <m:r>
                              <a:rPr lang="en-US" b="0" i="1" smtClean="0">
                                <a:solidFill>
                                  <a:schemeClr val="tx2"/>
                                </a:solidFill>
                                <a:latin typeface="Cambria Math" charset="0"/>
                              </a:rPr>
                              <m:t>𝑋</m:t>
                            </m:r>
                          </m:e>
                        </m:d>
                      </m:den>
                    </m:f>
                  </m:oMath>
                </a14:m>
                <a:r>
                  <a:rPr lang="en-US" dirty="0" smtClean="0"/>
                  <a:t>  fractions of the items in the population that belong to the domain</a:t>
                </a:r>
                <a:endParaRPr lang="en-US"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839598" y="2444025"/>
                <a:ext cx="10439400" cy="2514600"/>
              </a:xfrm>
              <a:prstGeom prst="rect">
                <a:avLst/>
              </a:prstGeom>
              <a:blipFill rotWithShape="0">
                <a:blip r:embed="rId3"/>
                <a:stretch>
                  <a:fillRect l="-759" t="-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214961" y="4879023"/>
                <a:ext cx="3318024" cy="1477328"/>
              </a:xfrm>
              <a:prstGeom prst="rect">
                <a:avLst/>
              </a:prstGeom>
              <a:noFill/>
            </p:spPr>
            <p:txBody>
              <a:bodyPr wrap="none" rtlCol="0">
                <a:spAutoFit/>
              </a:bodyPr>
              <a:lstStyle/>
              <a:p>
                <a:r>
                  <a:rPr lang="en-US" u="sng" dirty="0" smtClean="0">
                    <a:solidFill>
                      <a:srgbClr val="C00000"/>
                    </a:solidFill>
                  </a:rPr>
                  <a:t>Example:</a:t>
                </a:r>
              </a:p>
              <a:p>
                <a14:m>
                  <m:oMath xmlns:m="http://schemas.openxmlformats.org/officeDocument/2006/math">
                    <m:r>
                      <a:rPr lang="en-US" i="1" dirty="0" smtClean="0">
                        <a:latin typeface="Cambria Math" charset="0"/>
                      </a:rPr>
                      <m:t>𝑋</m:t>
                    </m:r>
                  </m:oMath>
                </a14:m>
                <a:r>
                  <a:rPr lang="en-US" dirty="0" smtClean="0"/>
                  <a:t>:  all search queries issued</a:t>
                </a:r>
              </a:p>
              <a:p>
                <a14:m>
                  <m:oMath xmlns:m="http://schemas.openxmlformats.org/officeDocument/2006/math">
                    <m:r>
                      <a:rPr lang="en-US" i="1" dirty="0" smtClean="0">
                        <a:solidFill>
                          <a:srgbClr val="C00000"/>
                        </a:solidFill>
                        <a:latin typeface="Cambria Math" charset="0"/>
                      </a:rPr>
                      <m:t>𝑄</m:t>
                    </m:r>
                  </m:oMath>
                </a14:m>
                <a:r>
                  <a:rPr lang="en-US" dirty="0" smtClean="0"/>
                  <a:t>:  queries from users in NY</a:t>
                </a:r>
              </a:p>
              <a:p>
                <a14:m>
                  <m:oMath xmlns:m="http://schemas.openxmlformats.org/officeDocument/2006/math">
                    <m:r>
                      <a:rPr lang="en-US" i="1" dirty="0" smtClean="0">
                        <a:solidFill>
                          <a:srgbClr val="C00000"/>
                        </a:solidFill>
                        <a:latin typeface="Cambria Math" charset="0"/>
                      </a:rPr>
                      <m:t>𝑄</m:t>
                    </m:r>
                  </m:oMath>
                </a14:m>
                <a:r>
                  <a:rPr lang="en-US" dirty="0" smtClean="0"/>
                  <a:t>:  queries about sports</a:t>
                </a:r>
              </a:p>
              <a:p>
                <a14:m>
                  <m:oMath xmlns:m="http://schemas.openxmlformats.org/officeDocument/2006/math">
                    <m:r>
                      <a:rPr lang="en-US" i="1" dirty="0" smtClean="0">
                        <a:solidFill>
                          <a:srgbClr val="C00000"/>
                        </a:solidFill>
                        <a:latin typeface="Cambria Math" charset="0"/>
                      </a:rPr>
                      <m:t>𝑄</m:t>
                    </m:r>
                  </m:oMath>
                </a14:m>
                <a:r>
                  <a:rPr lang="en-US" dirty="0" smtClean="0"/>
                  <a:t>:  queries from NY about sports </a:t>
                </a: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214961" y="4879023"/>
                <a:ext cx="3318024" cy="1477328"/>
              </a:xfrm>
              <a:prstGeom prst="rect">
                <a:avLst/>
              </a:prstGeom>
              <a:blipFill rotWithShape="0">
                <a:blip r:embed="rId4"/>
                <a:stretch>
                  <a:fillRect l="-1468" t="-2058" r="-734" b="-53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4908347" y="4879023"/>
                <a:ext cx="3829253" cy="1477328"/>
              </a:xfrm>
              <a:prstGeom prst="rect">
                <a:avLst/>
              </a:prstGeom>
              <a:noFill/>
            </p:spPr>
            <p:txBody>
              <a:bodyPr wrap="none" rtlCol="0">
                <a:spAutoFit/>
              </a:bodyPr>
              <a:lstStyle/>
              <a:p>
                <a:r>
                  <a:rPr lang="en-US" u="sng" dirty="0" smtClean="0">
                    <a:solidFill>
                      <a:srgbClr val="C00000"/>
                    </a:solidFill>
                  </a:rPr>
                  <a:t>Example:</a:t>
                </a:r>
              </a:p>
              <a:p>
                <a14:m>
                  <m:oMath xmlns:m="http://schemas.openxmlformats.org/officeDocument/2006/math">
                    <m:r>
                      <a:rPr lang="en-US" i="1" dirty="0" smtClean="0">
                        <a:latin typeface="Cambria Math" charset="0"/>
                      </a:rPr>
                      <m:t>𝑋</m:t>
                    </m:r>
                  </m:oMath>
                </a14:m>
                <a:r>
                  <a:rPr lang="en-US" dirty="0" smtClean="0"/>
                  <a:t>:  all IP flows by an ISP</a:t>
                </a:r>
              </a:p>
              <a:p>
                <a14:m>
                  <m:oMath xmlns:m="http://schemas.openxmlformats.org/officeDocument/2006/math">
                    <m:r>
                      <a:rPr lang="en-US" i="1" dirty="0" smtClean="0">
                        <a:solidFill>
                          <a:srgbClr val="C00000"/>
                        </a:solidFill>
                        <a:latin typeface="Cambria Math" charset="0"/>
                      </a:rPr>
                      <m:t>𝑄</m:t>
                    </m:r>
                  </m:oMath>
                </a14:m>
                <a:r>
                  <a:rPr lang="en-US" dirty="0" smtClean="0"/>
                  <a:t>:  flows from CA to China</a:t>
                </a:r>
              </a:p>
              <a:p>
                <a14:m>
                  <m:oMath xmlns:m="http://schemas.openxmlformats.org/officeDocument/2006/math">
                    <m:r>
                      <a:rPr lang="en-US" i="1" dirty="0" smtClean="0">
                        <a:solidFill>
                          <a:srgbClr val="C00000"/>
                        </a:solidFill>
                        <a:latin typeface="Cambria Math" charset="0"/>
                      </a:rPr>
                      <m:t>𝑄</m:t>
                    </m:r>
                  </m:oMath>
                </a14:m>
                <a:r>
                  <a:rPr lang="en-US" dirty="0" smtClean="0"/>
                  <a:t>:  flows of streamed </a:t>
                </a:r>
                <a:r>
                  <a:rPr lang="en-US" dirty="0" err="1" smtClean="0"/>
                  <a:t>youTube</a:t>
                </a:r>
                <a:r>
                  <a:rPr lang="en-US" dirty="0" smtClean="0"/>
                  <a:t> videos</a:t>
                </a:r>
              </a:p>
              <a:p>
                <a14:m>
                  <m:oMath xmlns:m="http://schemas.openxmlformats.org/officeDocument/2006/math">
                    <m:r>
                      <a:rPr lang="en-US" i="1" dirty="0" smtClean="0">
                        <a:solidFill>
                          <a:srgbClr val="C00000"/>
                        </a:solidFill>
                        <a:latin typeface="Cambria Math" charset="0"/>
                      </a:rPr>
                      <m:t>𝑄</m:t>
                    </m:r>
                  </m:oMath>
                </a14:m>
                <a:r>
                  <a:rPr lang="en-US" dirty="0" smtClean="0"/>
                  <a:t>:  flows with attack signature</a:t>
                </a: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4908347" y="4879023"/>
                <a:ext cx="3829253" cy="1477328"/>
              </a:xfrm>
              <a:prstGeom prst="rect">
                <a:avLst/>
              </a:prstGeom>
              <a:blipFill rotWithShape="0">
                <a:blip r:embed="rId5"/>
                <a:stretch>
                  <a:fillRect l="-1274" t="-2058" b="-5350"/>
                </a:stretch>
              </a:blipFill>
            </p:spPr>
            <p:txBody>
              <a:bodyPr/>
              <a:lstStyle/>
              <a:p>
                <a:r>
                  <a:rPr lang="en-US">
                    <a:noFill/>
                  </a:rPr>
                  <a:t> </a:t>
                </a:r>
              </a:p>
            </p:txBody>
          </p:sp>
        </mc:Fallback>
      </mc:AlternateContent>
      <p:pic>
        <p:nvPicPr>
          <p:cNvPr id="10" name="Picture 9"/>
          <p:cNvPicPr>
            <a:picLocks noChangeAspect="1"/>
          </p:cNvPicPr>
          <p:nvPr/>
        </p:nvPicPr>
        <p:blipFill>
          <a:blip r:embed="rId6"/>
          <a:stretch>
            <a:fillRect/>
          </a:stretch>
        </p:blipFill>
        <p:spPr>
          <a:xfrm>
            <a:off x="10793705" y="369529"/>
            <a:ext cx="548768" cy="548768"/>
          </a:xfrm>
          <a:prstGeom prst="rect">
            <a:avLst/>
          </a:prstGeom>
        </p:spPr>
      </p:pic>
    </p:spTree>
    <p:extLst>
      <p:ext uri="{BB962C8B-B14F-4D97-AF65-F5344CB8AC3E}">
        <p14:creationId xmlns:p14="http://schemas.microsoft.com/office/powerpoint/2010/main" val="8129816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2228194" y="228600"/>
                <a:ext cx="8229600" cy="1143000"/>
              </a:xfrm>
            </p:spPr>
            <p:txBody>
              <a:bodyPr>
                <a:normAutofit/>
              </a:bodyPr>
              <a:lstStyle/>
              <a:p>
                <a:r>
                  <a:rPr lang="en-US" dirty="0" smtClean="0"/>
                  <a:t>Bottom-</a:t>
                </a:r>
                <a14:m>
                  <m:oMath xmlns:m="http://schemas.openxmlformats.org/officeDocument/2006/math">
                    <m:r>
                      <a:rPr lang="en-US" i="1" dirty="0" smtClean="0">
                        <a:latin typeface="Cambria Math" charset="0"/>
                      </a:rPr>
                      <m:t>𝑘</m:t>
                    </m:r>
                  </m:oMath>
                </a14:m>
                <a:r>
                  <a:rPr lang="en-US" dirty="0" smtClean="0"/>
                  <a:t>: MLE for Distinct Count</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2228194" y="228600"/>
                <a:ext cx="8229600" cy="1143000"/>
              </a:xfrm>
              <a:blipFill rotWithShape="0">
                <a:blip r:embed="rId3"/>
                <a:stretch>
                  <a:fillRect l="-148" r="-74"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Content Placeholder 2"/>
              <p:cNvSpPr txBox="1">
                <a:spLocks/>
              </p:cNvSpPr>
              <p:nvPr/>
            </p:nvSpPr>
            <p:spPr>
              <a:xfrm>
                <a:off x="1847944" y="1637342"/>
                <a:ext cx="8229600" cy="1442101"/>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r>
                        <a:rPr lang="en-US" i="1" dirty="0" smtClean="0">
                          <a:solidFill>
                            <a:schemeClr val="tx2"/>
                          </a:solidFill>
                          <a:latin typeface="Cambria Math"/>
                        </a:rPr>
                        <m:t>ℓ</m:t>
                      </m:r>
                      <m:d>
                        <m:dPr>
                          <m:ctrlPr>
                            <a:rPr lang="en-US" i="1" dirty="0">
                              <a:solidFill>
                                <a:schemeClr val="tx2"/>
                              </a:solidFill>
                              <a:latin typeface="Cambria Math" charset="0"/>
                            </a:rPr>
                          </m:ctrlPr>
                        </m:dPr>
                        <m:e>
                          <m:r>
                            <a:rPr lang="en-US" i="1" dirty="0">
                              <a:solidFill>
                                <a:schemeClr val="tx2"/>
                              </a:solidFill>
                              <a:latin typeface="Cambria Math"/>
                            </a:rPr>
                            <m:t>𝑦</m:t>
                          </m:r>
                          <m:r>
                            <a:rPr lang="en-US" i="1" dirty="0">
                              <a:solidFill>
                                <a:schemeClr val="tx2"/>
                              </a:solidFill>
                              <a:latin typeface="Cambria Math"/>
                            </a:rPr>
                            <m:t>;</m:t>
                          </m:r>
                          <m:r>
                            <a:rPr lang="en-US" i="1" dirty="0">
                              <a:solidFill>
                                <a:schemeClr val="tx2"/>
                              </a:solidFill>
                              <a:latin typeface="Cambria Math"/>
                            </a:rPr>
                            <m:t>𝑛</m:t>
                          </m:r>
                        </m:e>
                      </m:d>
                      <m:r>
                        <a:rPr lang="en-US" i="1" dirty="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=0</m:t>
                          </m:r>
                        </m:sub>
                        <m:sup>
                          <m:r>
                            <a:rPr lang="en-US" i="1" dirty="0">
                              <a:solidFill>
                                <a:schemeClr val="tx2"/>
                              </a:solidFill>
                              <a:latin typeface="Cambria Math"/>
                            </a:rPr>
                            <m:t>𝑘</m:t>
                          </m:r>
                          <m:r>
                            <a:rPr lang="en-US" i="1" dirty="0">
                              <a:solidFill>
                                <a:schemeClr val="tx2"/>
                              </a:solidFill>
                              <a:latin typeface="Cambria Math"/>
                            </a:rPr>
                            <m:t>−1</m:t>
                          </m:r>
                        </m:sup>
                        <m:e>
                          <m:r>
                            <m:rPr>
                              <m:sty m:val="p"/>
                            </m:rPr>
                            <a:rPr lang="en-US" i="1" dirty="0">
                              <a:solidFill>
                                <a:schemeClr val="tx2"/>
                              </a:solidFill>
                              <a:latin typeface="Cambria Math"/>
                            </a:rPr>
                            <m:t>ln</m:t>
                          </m:r>
                          <m:r>
                            <a:rPr lang="en-US" i="1" dirty="0">
                              <a:solidFill>
                                <a:schemeClr val="tx2"/>
                              </a:solidFill>
                              <a:latin typeface="Cambria Math"/>
                            </a:rPr>
                            <m:t>(</m:t>
                          </m:r>
                          <m:r>
                            <a:rPr lang="en-US" i="1" dirty="0">
                              <a:solidFill>
                                <a:schemeClr val="tx2"/>
                              </a:solidFill>
                              <a:latin typeface="Cambria Math"/>
                            </a:rPr>
                            <m:t>𝑛</m:t>
                          </m:r>
                          <m:r>
                            <a:rPr lang="en-US" i="1" dirty="0">
                              <a:solidFill>
                                <a:schemeClr val="tx2"/>
                              </a:solidFill>
                              <a:latin typeface="Cambria Math"/>
                            </a:rPr>
                            <m:t>−</m:t>
                          </m:r>
                          <m:r>
                            <a:rPr lang="en-US" i="1" dirty="0">
                              <a:solidFill>
                                <a:schemeClr val="tx2"/>
                              </a:solidFill>
                              <a:latin typeface="Cambria Math"/>
                            </a:rPr>
                            <m:t>𝑖</m:t>
                          </m:r>
                          <m:r>
                            <a:rPr lang="en-US" i="1" dirty="0">
                              <a:solidFill>
                                <a:schemeClr val="tx2"/>
                              </a:solidFill>
                              <a:latin typeface="Cambria Math"/>
                            </a:rPr>
                            <m:t>)</m:t>
                          </m:r>
                        </m:e>
                      </m:nary>
                      <m:r>
                        <a:rPr lang="en-US" i="1" dirty="0">
                          <a:solidFill>
                            <a:schemeClr val="tx2"/>
                          </a:solidFill>
                          <a:latin typeface="Cambria Math"/>
                        </a:rPr>
                        <m:t>−</m:t>
                      </m:r>
                      <m:d>
                        <m:dPr>
                          <m:ctrlPr>
                            <a:rPr lang="en-US" i="1" dirty="0">
                              <a:solidFill>
                                <a:schemeClr val="tx2"/>
                              </a:solidFill>
                              <a:latin typeface="Cambria Math" charset="0"/>
                            </a:rPr>
                          </m:ctrlPr>
                        </m:dPr>
                        <m:e>
                          <m:r>
                            <a:rPr lang="en-US" i="1" dirty="0">
                              <a:solidFill>
                                <a:schemeClr val="tx2"/>
                              </a:solidFill>
                              <a:latin typeface="Cambria Math"/>
                            </a:rPr>
                            <m:t>𝑛</m:t>
                          </m:r>
                          <m:r>
                            <a:rPr lang="en-US" i="1" dirty="0">
                              <a:solidFill>
                                <a:schemeClr val="tx2"/>
                              </a:solidFill>
                              <a:latin typeface="Cambria Math"/>
                            </a:rPr>
                            <m:t>+1</m:t>
                          </m:r>
                        </m:e>
                      </m:d>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𝑘</m:t>
                          </m:r>
                        </m:sub>
                      </m:sSub>
                    </m:oMath>
                  </m:oMathPara>
                </a14:m>
                <a:endParaRPr lang="en-US" dirty="0"/>
              </a:p>
            </p:txBody>
          </p:sp>
        </mc:Choice>
        <mc:Fallback xmlns="">
          <p:sp>
            <p:nvSpPr>
              <p:cNvPr id="45" name="Content Placeholder 2"/>
              <p:cNvSpPr txBox="1">
                <a:spLocks noRot="1" noChangeAspect="1" noMove="1" noResize="1" noEditPoints="1" noAdjustHandles="1" noChangeArrowheads="1" noChangeShapeType="1" noTextEdit="1"/>
              </p:cNvSpPr>
              <p:nvPr/>
            </p:nvSpPr>
            <p:spPr>
              <a:xfrm>
                <a:off x="1847944" y="1637342"/>
                <a:ext cx="8229600" cy="144210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1902373" y="1236920"/>
                <a:ext cx="8229600" cy="762000"/>
              </a:xfrm>
            </p:spPr>
            <p:txBody>
              <a:bodyPr/>
              <a:lstStyle/>
              <a:p>
                <a:pPr marL="0" indent="0">
                  <a:buNone/>
                </a:pPr>
                <a:r>
                  <a:rPr lang="en-US" dirty="0" smtClean="0"/>
                  <a:t>We look for </a:t>
                </a:r>
                <a14:m>
                  <m:oMath xmlns:m="http://schemas.openxmlformats.org/officeDocument/2006/math">
                    <m:r>
                      <a:rPr lang="en-US" i="1" dirty="0" smtClean="0">
                        <a:latin typeface="Cambria Math"/>
                      </a:rPr>
                      <m:t>𝑛</m:t>
                    </m:r>
                  </m:oMath>
                </a14:m>
                <a:r>
                  <a:rPr lang="en-US" dirty="0" smtClean="0"/>
                  <a:t> which maximizes</a:t>
                </a:r>
                <a:endParaRPr lang="en-US" dirty="0"/>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1902373" y="1236920"/>
                <a:ext cx="8229600" cy="762000"/>
              </a:xfrm>
              <a:blipFill rotWithShape="0">
                <a:blip r:embed="rId5"/>
                <a:stretch>
                  <a:fillRect l="-1852" t="-9600" b="-32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p:cNvSpPr txBox="1">
                <a:spLocks/>
              </p:cNvSpPr>
              <p:nvPr/>
            </p:nvSpPr>
            <p:spPr>
              <a:xfrm>
                <a:off x="1884560" y="2943604"/>
                <a:ext cx="8229600" cy="1317713"/>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f>
                        <m:fPr>
                          <m:ctrlPr>
                            <a:rPr lang="en-US" i="1" dirty="0">
                              <a:solidFill>
                                <a:schemeClr val="tx2"/>
                              </a:solidFill>
                              <a:latin typeface="Cambria Math" charset="0"/>
                            </a:rPr>
                          </m:ctrlPr>
                        </m:fPr>
                        <m:num>
                          <m:r>
                            <a:rPr lang="en-US" i="1" dirty="0">
                              <a:solidFill>
                                <a:schemeClr val="tx2"/>
                              </a:solidFill>
                              <a:latin typeface="Cambria Math"/>
                            </a:rPr>
                            <m:t>𝜕</m:t>
                          </m:r>
                          <m:r>
                            <a:rPr lang="en-US" i="1" dirty="0">
                              <a:solidFill>
                                <a:schemeClr val="tx2"/>
                              </a:solidFill>
                              <a:latin typeface="Cambria Math"/>
                            </a:rPr>
                            <m:t>ℓ</m:t>
                          </m:r>
                          <m:d>
                            <m:dPr>
                              <m:ctrlPr>
                                <a:rPr lang="en-US" i="1" dirty="0">
                                  <a:solidFill>
                                    <a:schemeClr val="tx2"/>
                                  </a:solidFill>
                                  <a:latin typeface="Cambria Math" charset="0"/>
                                </a:rPr>
                              </m:ctrlPr>
                            </m:dPr>
                            <m:e>
                              <m:r>
                                <a:rPr lang="en-US" i="1" dirty="0">
                                  <a:solidFill>
                                    <a:schemeClr val="tx2"/>
                                  </a:solidFill>
                                  <a:latin typeface="Cambria Math"/>
                                </a:rPr>
                                <m:t>𝑦</m:t>
                              </m:r>
                              <m:r>
                                <a:rPr lang="en-US" i="1" dirty="0">
                                  <a:solidFill>
                                    <a:schemeClr val="tx2"/>
                                  </a:solidFill>
                                  <a:latin typeface="Cambria Math"/>
                                </a:rPr>
                                <m:t>;</m:t>
                              </m:r>
                              <m:r>
                                <a:rPr lang="en-US" i="1" dirty="0">
                                  <a:solidFill>
                                    <a:schemeClr val="tx2"/>
                                  </a:solidFill>
                                  <a:latin typeface="Cambria Math"/>
                                </a:rPr>
                                <m:t>𝑛</m:t>
                              </m:r>
                            </m:e>
                          </m:d>
                        </m:num>
                        <m:den>
                          <m:r>
                            <a:rPr lang="en-US" i="1" dirty="0">
                              <a:solidFill>
                                <a:schemeClr val="tx2"/>
                              </a:solidFill>
                              <a:latin typeface="Cambria Math"/>
                            </a:rPr>
                            <m:t>𝜕</m:t>
                          </m:r>
                          <m:r>
                            <a:rPr lang="en-US" i="1" dirty="0">
                              <a:solidFill>
                                <a:schemeClr val="tx2"/>
                              </a:solidFill>
                              <a:latin typeface="Cambria Math"/>
                            </a:rPr>
                            <m:t>𝑛</m:t>
                          </m:r>
                        </m:den>
                      </m:f>
                      <m:r>
                        <a:rPr lang="en-US" i="1" dirty="0">
                          <a:solidFill>
                            <a:schemeClr val="tx2"/>
                          </a:solidFill>
                          <a:latin typeface="Cambria Math"/>
                        </a:rPr>
                        <m:t>=</m:t>
                      </m:r>
                      <m:nary>
                        <m:naryPr>
                          <m:chr m:val="∑"/>
                          <m:ctrlPr>
                            <a:rPr lang="en-US" i="1" dirty="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=0</m:t>
                          </m:r>
                        </m:sub>
                        <m:sup>
                          <m:r>
                            <a:rPr lang="en-US" i="1" dirty="0">
                              <a:solidFill>
                                <a:schemeClr val="tx2"/>
                              </a:solidFill>
                              <a:latin typeface="Cambria Math"/>
                            </a:rPr>
                            <m:t>𝑘</m:t>
                          </m:r>
                          <m:r>
                            <a:rPr lang="en-US" i="1" dirty="0">
                              <a:solidFill>
                                <a:schemeClr val="tx2"/>
                              </a:solidFill>
                              <a:latin typeface="Cambria Math"/>
                            </a:rPr>
                            <m:t>−1</m:t>
                          </m:r>
                        </m:sup>
                        <m:e>
                          <m:f>
                            <m:fPr>
                              <m:ctrlPr>
                                <a:rPr lang="en-US" i="1" dirty="0">
                                  <a:solidFill>
                                    <a:schemeClr val="tx2"/>
                                  </a:solidFill>
                                  <a:latin typeface="Cambria Math" charset="0"/>
                                </a:rPr>
                              </m:ctrlPr>
                            </m:fPr>
                            <m:num>
                              <m:r>
                                <a:rPr lang="en-US" i="1" dirty="0">
                                  <a:solidFill>
                                    <a:schemeClr val="tx2"/>
                                  </a:solidFill>
                                  <a:latin typeface="Cambria Math"/>
                                </a:rPr>
                                <m:t>1</m:t>
                              </m:r>
                            </m:num>
                            <m:den>
                              <m:r>
                                <a:rPr lang="en-US" i="1" dirty="0">
                                  <a:solidFill>
                                    <a:schemeClr val="tx2"/>
                                  </a:solidFill>
                                  <a:latin typeface="Cambria Math"/>
                                </a:rPr>
                                <m:t>𝑛</m:t>
                              </m:r>
                              <m:r>
                                <a:rPr lang="en-US" i="1" dirty="0">
                                  <a:solidFill>
                                    <a:schemeClr val="tx2"/>
                                  </a:solidFill>
                                  <a:latin typeface="Cambria Math"/>
                                </a:rPr>
                                <m:t>−</m:t>
                              </m:r>
                              <m:r>
                                <a:rPr lang="en-US" i="1" dirty="0">
                                  <a:solidFill>
                                    <a:schemeClr val="tx2"/>
                                  </a:solidFill>
                                  <a:latin typeface="Cambria Math"/>
                                </a:rPr>
                                <m:t>𝑖</m:t>
                              </m:r>
                            </m:den>
                          </m:f>
                        </m:e>
                      </m:nary>
                      <m:r>
                        <a:rPr lang="en-US" i="1" dirty="0">
                          <a:solidFill>
                            <a:schemeClr val="tx2"/>
                          </a:solidFill>
                          <a:latin typeface="Cambria Math"/>
                        </a:rPr>
                        <m:t>−</m:t>
                      </m:r>
                      <m:sSub>
                        <m:sSubPr>
                          <m:ctrlPr>
                            <a:rPr lang="en-US" i="1" dirty="0">
                              <a:solidFill>
                                <a:schemeClr val="tx2"/>
                              </a:solidFill>
                              <a:latin typeface="Cambria Math" charset="0"/>
                            </a:rPr>
                          </m:ctrlPr>
                        </m:sSubPr>
                        <m:e>
                          <m:r>
                            <a:rPr lang="en-US" i="1" dirty="0">
                              <a:solidFill>
                                <a:schemeClr val="tx2"/>
                              </a:solidFill>
                              <a:latin typeface="Cambria Math"/>
                            </a:rPr>
                            <m:t>𝑦</m:t>
                          </m:r>
                        </m:e>
                        <m:sub>
                          <m:r>
                            <a:rPr lang="en-US" i="1" dirty="0">
                              <a:solidFill>
                                <a:schemeClr val="tx2"/>
                              </a:solidFill>
                              <a:latin typeface="Cambria Math"/>
                            </a:rPr>
                            <m:t>𝑘</m:t>
                          </m:r>
                        </m:sub>
                      </m:sSub>
                    </m:oMath>
                  </m:oMathPara>
                </a14:m>
                <a:endParaRPr lang="en-US" dirty="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1884560" y="2943604"/>
                <a:ext cx="8229600" cy="1317713"/>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txBox="1">
                <a:spLocks/>
              </p:cNvSpPr>
              <p:nvPr/>
            </p:nvSpPr>
            <p:spPr>
              <a:xfrm>
                <a:off x="6248400" y="4490409"/>
                <a:ext cx="3132083" cy="1600200"/>
              </a:xfrm>
              <a:prstGeom prst="rect">
                <a:avLst/>
              </a:prstGeom>
              <a:solidFill>
                <a:schemeClr val="accent1">
                  <a:alpha val="10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nary>
                        <m:naryPr>
                          <m:chr m:val="∑"/>
                          <m:ctrlPr>
                            <a:rPr lang="en-US" i="1" dirty="0" smtClean="0">
                              <a:solidFill>
                                <a:schemeClr val="tx2"/>
                              </a:solidFill>
                              <a:latin typeface="Cambria Math" charset="0"/>
                            </a:rPr>
                          </m:ctrlPr>
                        </m:naryPr>
                        <m:sub>
                          <m:r>
                            <a:rPr lang="en-US" i="1" dirty="0">
                              <a:solidFill>
                                <a:schemeClr val="tx2"/>
                              </a:solidFill>
                              <a:latin typeface="Cambria Math"/>
                            </a:rPr>
                            <m:t>𝑖</m:t>
                          </m:r>
                          <m:r>
                            <a:rPr lang="en-US" i="1" dirty="0">
                              <a:solidFill>
                                <a:schemeClr val="tx2"/>
                              </a:solidFill>
                              <a:latin typeface="Cambria Math"/>
                            </a:rPr>
                            <m:t>=0</m:t>
                          </m:r>
                        </m:sub>
                        <m:sup>
                          <m:r>
                            <a:rPr lang="en-US" i="1" dirty="0">
                              <a:solidFill>
                                <a:schemeClr val="tx2"/>
                              </a:solidFill>
                              <a:latin typeface="Cambria Math"/>
                            </a:rPr>
                            <m:t>𝑘</m:t>
                          </m:r>
                          <m:r>
                            <a:rPr lang="en-US" i="1" dirty="0">
                              <a:solidFill>
                                <a:schemeClr val="tx2"/>
                              </a:solidFill>
                              <a:latin typeface="Cambria Math"/>
                            </a:rPr>
                            <m:t>−1</m:t>
                          </m:r>
                        </m:sup>
                        <m:e>
                          <m:f>
                            <m:fPr>
                              <m:ctrlPr>
                                <a:rPr lang="en-US" i="1" dirty="0">
                                  <a:solidFill>
                                    <a:schemeClr val="tx2"/>
                                  </a:solidFill>
                                  <a:latin typeface="Cambria Math" charset="0"/>
                                </a:rPr>
                              </m:ctrlPr>
                            </m:fPr>
                            <m:num>
                              <m:r>
                                <a:rPr lang="en-US" i="1" dirty="0">
                                  <a:solidFill>
                                    <a:schemeClr val="tx2"/>
                                  </a:solidFill>
                                  <a:latin typeface="Cambria Math"/>
                                </a:rPr>
                                <m:t>1</m:t>
                              </m:r>
                            </m:num>
                            <m:den>
                              <m:r>
                                <a:rPr lang="en-US" i="1" dirty="0">
                                  <a:solidFill>
                                    <a:schemeClr val="tx2"/>
                                  </a:solidFill>
                                  <a:latin typeface="Cambria Math"/>
                                </a:rPr>
                                <m:t>𝑛</m:t>
                              </m:r>
                              <m:r>
                                <a:rPr lang="en-US" i="1" dirty="0">
                                  <a:solidFill>
                                    <a:schemeClr val="tx2"/>
                                  </a:solidFill>
                                  <a:latin typeface="Cambria Math"/>
                                </a:rPr>
                                <m:t>−</m:t>
                              </m:r>
                              <m:r>
                                <a:rPr lang="en-US" i="1" dirty="0">
                                  <a:solidFill>
                                    <a:schemeClr val="tx2"/>
                                  </a:solidFill>
                                  <a:latin typeface="Cambria Math"/>
                                </a:rPr>
                                <m:t>𝑖</m:t>
                              </m:r>
                            </m:den>
                          </m:f>
                        </m:e>
                      </m:nary>
                      <m:r>
                        <a:rPr lang="en-US" i="1"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𝑘</m:t>
                          </m:r>
                        </m:sub>
                      </m:sSub>
                    </m:oMath>
                  </m:oMathPara>
                </a14:m>
                <a:endParaRPr lang="en-US" dirty="0"/>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6248400" y="4490409"/>
                <a:ext cx="3132083" cy="1600200"/>
              </a:xfrm>
              <a:prstGeom prst="rect">
                <a:avLst/>
              </a:prstGeom>
              <a:blipFill rotWithShape="0">
                <a:blip r:embed="rId7"/>
                <a:stretch>
                  <a:fillRect/>
                </a:stretch>
              </a:blipFill>
              <a:ln>
                <a:solidFill>
                  <a:schemeClr val="tx2"/>
                </a:solidFill>
              </a:ln>
            </p:spPr>
            <p:txBody>
              <a:bodyPr/>
              <a:lstStyle/>
              <a:p>
                <a:r>
                  <a:rPr lang="en-US">
                    <a:noFill/>
                  </a:rPr>
                  <a:t> </a:t>
                </a:r>
              </a:p>
            </p:txBody>
          </p:sp>
        </mc:Fallback>
      </mc:AlternateContent>
      <p:sp>
        <p:nvSpPr>
          <p:cNvPr id="5" name="TextBox 4"/>
          <p:cNvSpPr txBox="1"/>
          <p:nvPr/>
        </p:nvSpPr>
        <p:spPr>
          <a:xfrm>
            <a:off x="2354831" y="4957709"/>
            <a:ext cx="3898824" cy="584775"/>
          </a:xfrm>
          <a:prstGeom prst="rect">
            <a:avLst/>
          </a:prstGeom>
          <a:noFill/>
        </p:spPr>
        <p:txBody>
          <a:bodyPr wrap="none" rtlCol="0">
            <a:spAutoFit/>
          </a:bodyPr>
          <a:lstStyle/>
          <a:p>
            <a:r>
              <a:rPr lang="en-US" sz="3200" dirty="0"/>
              <a:t>MLE is the solution of:</a:t>
            </a:r>
          </a:p>
        </p:txBody>
      </p:sp>
      <p:sp>
        <p:nvSpPr>
          <p:cNvPr id="12" name="TextBox 11"/>
          <p:cNvSpPr txBox="1"/>
          <p:nvPr/>
        </p:nvSpPr>
        <p:spPr>
          <a:xfrm>
            <a:off x="937832" y="5771576"/>
            <a:ext cx="4596643" cy="584775"/>
          </a:xfrm>
          <a:prstGeom prst="rect">
            <a:avLst/>
          </a:prstGeom>
          <a:noFill/>
        </p:spPr>
        <p:txBody>
          <a:bodyPr wrap="none" rtlCol="0">
            <a:spAutoFit/>
          </a:bodyPr>
          <a:lstStyle/>
          <a:p>
            <a:r>
              <a:rPr lang="en-US" sz="3200" dirty="0">
                <a:solidFill>
                  <a:srgbClr val="C00000"/>
                </a:solidFill>
              </a:rPr>
              <a:t>Need to solve </a:t>
            </a:r>
            <a:r>
              <a:rPr lang="en-US" sz="3200" dirty="0" smtClean="0">
                <a:solidFill>
                  <a:srgbClr val="C00000"/>
                </a:solidFill>
              </a:rPr>
              <a:t>numerically </a:t>
            </a:r>
            <a:endParaRPr lang="en-US" sz="3200" dirty="0">
              <a:solidFill>
                <a:srgbClr val="C00000"/>
              </a:solidFill>
            </a:endParaRPr>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50</a:t>
            </a:fld>
            <a:endParaRPr lang="en-US"/>
          </a:p>
        </p:txBody>
      </p:sp>
    </p:spTree>
    <p:extLst>
      <p:ext uri="{BB962C8B-B14F-4D97-AF65-F5344CB8AC3E}">
        <p14:creationId xmlns:p14="http://schemas.microsoft.com/office/powerpoint/2010/main" val="104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5"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194" y="228600"/>
            <a:ext cx="8229600" cy="1143000"/>
          </a:xfrm>
        </p:spPr>
        <p:txBody>
          <a:bodyPr>
            <a:normAutofit fontScale="90000"/>
          </a:bodyPr>
          <a:lstStyle/>
          <a:p>
            <a:r>
              <a:rPr lang="en-US" dirty="0" smtClean="0"/>
              <a:t> Inverse probability estimators</a:t>
            </a:r>
            <a:br>
              <a:rPr lang="en-US" dirty="0" smtClean="0"/>
            </a:br>
            <a:r>
              <a:rPr lang="en-US" dirty="0" smtClean="0"/>
              <a:t>[Horvitz Thompson 1952]</a:t>
            </a:r>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idx="1"/>
              </p:nvPr>
            </p:nvSpPr>
            <p:spPr>
              <a:xfrm>
                <a:off x="1676400" y="3886200"/>
                <a:ext cx="9372600" cy="2057400"/>
              </a:xfrm>
            </p:spPr>
            <p:txBody>
              <a:bodyPr>
                <a:normAutofit fontScale="92500"/>
              </a:bodyPr>
              <a:lstStyle/>
              <a:p>
                <a:pPr>
                  <a:buFont typeface="Wingdings" panose="05000000000000000000" pitchFamily="2" charset="2"/>
                  <a:buChar char="§"/>
                </a:pPr>
                <a:r>
                  <a:rPr lang="en-US" sz="2800" dirty="0" smtClean="0"/>
                  <a:t> </a:t>
                </a:r>
                <a14:m>
                  <m:oMath xmlns:m="http://schemas.openxmlformats.org/officeDocument/2006/math">
                    <m:acc>
                      <m:accPr>
                        <m:chr m:val="̂"/>
                        <m:ctrlPr>
                          <a:rPr lang="en-US" sz="2800" i="1">
                            <a:latin typeface="Cambria Math" charset="0"/>
                          </a:rPr>
                        </m:ctrlPr>
                      </m:accPr>
                      <m:e>
                        <m:r>
                          <a:rPr lang="en-US" sz="2800" b="0" i="1" smtClean="0">
                            <a:latin typeface="Cambria Math" charset="0"/>
                          </a:rPr>
                          <m:t>𝑣</m:t>
                        </m:r>
                        <m:r>
                          <a:rPr lang="en-US" sz="2800" i="1">
                            <a:latin typeface="Cambria Math"/>
                          </a:rPr>
                          <m:t> </m:t>
                        </m:r>
                      </m:e>
                    </m:acc>
                    <m:r>
                      <a:rPr lang="en-US" sz="2800" i="1">
                        <a:latin typeface="Cambria Math"/>
                      </a:rPr>
                      <m:t> </m:t>
                    </m:r>
                  </m:oMath>
                </a14:m>
                <a:r>
                  <a:rPr lang="en-US" sz="2800" dirty="0"/>
                  <a:t> is unbiased:</a:t>
                </a:r>
                <a14:m>
                  <m:oMath xmlns:m="http://schemas.openxmlformats.org/officeDocument/2006/math">
                    <m:r>
                      <a:rPr lang="en-US" sz="2800" i="1">
                        <a:solidFill>
                          <a:schemeClr val="tx2"/>
                        </a:solidFill>
                        <a:latin typeface="Cambria Math"/>
                      </a:rPr>
                      <m:t>  </m:t>
                    </m:r>
                    <m:r>
                      <a:rPr lang="en-US" sz="2800" i="1">
                        <a:solidFill>
                          <a:schemeClr val="tx2"/>
                        </a:solidFill>
                        <a:latin typeface="Cambria Math"/>
                      </a:rPr>
                      <m:t>𝐸</m:t>
                    </m:r>
                    <m:d>
                      <m:dPr>
                        <m:begChr m:val="["/>
                        <m:endChr m:val="]"/>
                        <m:ctrlPr>
                          <a:rPr lang="en-US" sz="2800" i="1">
                            <a:solidFill>
                              <a:schemeClr val="tx2"/>
                            </a:solidFill>
                            <a:latin typeface="Cambria Math" charset="0"/>
                          </a:rPr>
                        </m:ctrlPr>
                      </m:dPr>
                      <m:e>
                        <m:acc>
                          <m:accPr>
                            <m:chr m:val="̂"/>
                            <m:ctrlPr>
                              <a:rPr lang="en-US" sz="2800" i="1">
                                <a:solidFill>
                                  <a:schemeClr val="tx2"/>
                                </a:solidFill>
                                <a:latin typeface="Cambria Math" charset="0"/>
                              </a:rPr>
                            </m:ctrlPr>
                          </m:accPr>
                          <m:e>
                            <m:r>
                              <a:rPr lang="en-US" sz="2800" b="0" i="1" smtClean="0">
                                <a:solidFill>
                                  <a:schemeClr val="tx2"/>
                                </a:solidFill>
                                <a:latin typeface="Cambria Math" charset="0"/>
                              </a:rPr>
                              <m:t>𝑣</m:t>
                            </m:r>
                          </m:e>
                        </m:acc>
                      </m:e>
                    </m:d>
                    <m:r>
                      <a:rPr lang="en-US" sz="2800" i="1">
                        <a:solidFill>
                          <a:schemeClr val="tx2"/>
                        </a:solidFill>
                        <a:latin typeface="Cambria Math"/>
                      </a:rPr>
                      <m:t>=</m:t>
                    </m:r>
                    <m:d>
                      <m:dPr>
                        <m:ctrlPr>
                          <a:rPr lang="en-US" sz="2800" i="1">
                            <a:solidFill>
                              <a:schemeClr val="tx2"/>
                            </a:solidFill>
                            <a:latin typeface="Cambria Math" charset="0"/>
                          </a:rPr>
                        </m:ctrlPr>
                      </m:dPr>
                      <m:e>
                        <m:r>
                          <a:rPr lang="en-US" sz="2800" i="1">
                            <a:solidFill>
                              <a:schemeClr val="tx2"/>
                            </a:solidFill>
                            <a:latin typeface="Cambria Math"/>
                          </a:rPr>
                          <m:t>1−</m:t>
                        </m:r>
                        <m:r>
                          <a:rPr lang="en-US" sz="2800" i="1">
                            <a:solidFill>
                              <a:schemeClr val="tx2"/>
                            </a:solidFill>
                            <a:latin typeface="Cambria Math"/>
                          </a:rPr>
                          <m:t>𝑝</m:t>
                        </m:r>
                      </m:e>
                    </m:d>
                    <m:r>
                      <a:rPr lang="en-US" sz="2800" i="1">
                        <a:solidFill>
                          <a:schemeClr val="tx2"/>
                        </a:solidFill>
                        <a:latin typeface="Cambria Math"/>
                      </a:rPr>
                      <m:t>⋅0+</m:t>
                    </m:r>
                    <m:r>
                      <a:rPr lang="en-US" sz="2800" i="1">
                        <a:solidFill>
                          <a:schemeClr val="tx2"/>
                        </a:solidFill>
                        <a:latin typeface="Cambria Math"/>
                      </a:rPr>
                      <m:t>𝑝</m:t>
                    </m:r>
                    <m:f>
                      <m:fPr>
                        <m:ctrlPr>
                          <a:rPr lang="en-US" sz="2800" i="1">
                            <a:solidFill>
                              <a:schemeClr val="tx2"/>
                            </a:solidFill>
                            <a:latin typeface="Cambria Math" charset="0"/>
                          </a:rPr>
                        </m:ctrlPr>
                      </m:fPr>
                      <m:num>
                        <m:r>
                          <a:rPr lang="en-US" sz="2800" b="0" i="1" smtClean="0">
                            <a:solidFill>
                              <a:schemeClr val="tx2"/>
                            </a:solidFill>
                            <a:latin typeface="Cambria Math" charset="0"/>
                          </a:rPr>
                          <m:t>𝑣</m:t>
                        </m:r>
                      </m:num>
                      <m:den>
                        <m:r>
                          <a:rPr lang="en-US" sz="2800" i="1">
                            <a:solidFill>
                              <a:schemeClr val="tx2"/>
                            </a:solidFill>
                            <a:latin typeface="Cambria Math"/>
                          </a:rPr>
                          <m:t>𝑝</m:t>
                        </m:r>
                      </m:den>
                    </m:f>
                    <m:r>
                      <a:rPr lang="en-US" sz="2800" i="1">
                        <a:solidFill>
                          <a:schemeClr val="tx2"/>
                        </a:solidFill>
                        <a:latin typeface="Cambria Math"/>
                      </a:rPr>
                      <m:t>=</m:t>
                    </m:r>
                    <m:r>
                      <a:rPr lang="en-US" sz="2800" b="0" i="1" smtClean="0">
                        <a:solidFill>
                          <a:schemeClr val="tx2"/>
                        </a:solidFill>
                        <a:latin typeface="Cambria Math" charset="0"/>
                      </a:rPr>
                      <m:t>𝑣</m:t>
                    </m:r>
                  </m:oMath>
                </a14:m>
                <a:endParaRPr lang="en-US" sz="2800" dirty="0"/>
              </a:p>
              <a:p>
                <a:pPr>
                  <a:buFont typeface="Wingdings" panose="05000000000000000000" pitchFamily="2" charset="2"/>
                  <a:buChar char="§"/>
                </a:pPr>
                <a:r>
                  <a:rPr lang="en-US" sz="2800" dirty="0"/>
                  <a:t> </a:t>
                </a:r>
                <a14:m>
                  <m:oMath xmlns:m="http://schemas.openxmlformats.org/officeDocument/2006/math">
                    <m:r>
                      <m:rPr>
                        <m:sty m:val="p"/>
                      </m:rPr>
                      <a:rPr lang="en-US" sz="2800">
                        <a:solidFill>
                          <a:schemeClr val="tx2"/>
                        </a:solidFill>
                        <a:latin typeface="Cambria Math"/>
                      </a:rPr>
                      <m:t>Var</m:t>
                    </m:r>
                    <m:d>
                      <m:dPr>
                        <m:begChr m:val="["/>
                        <m:endChr m:val="]"/>
                        <m:ctrlPr>
                          <a:rPr lang="en-US" sz="2800" i="1">
                            <a:solidFill>
                              <a:schemeClr val="tx2"/>
                            </a:solidFill>
                            <a:latin typeface="Cambria Math" charset="0"/>
                          </a:rPr>
                        </m:ctrlPr>
                      </m:dPr>
                      <m:e>
                        <m:acc>
                          <m:accPr>
                            <m:chr m:val="̂"/>
                            <m:ctrlPr>
                              <a:rPr lang="en-US" sz="2800" i="1">
                                <a:solidFill>
                                  <a:schemeClr val="tx2"/>
                                </a:solidFill>
                                <a:latin typeface="Cambria Math" charset="0"/>
                              </a:rPr>
                            </m:ctrlPr>
                          </m:accPr>
                          <m:e>
                            <m:r>
                              <a:rPr lang="en-US" sz="2800" b="0" i="1" smtClean="0">
                                <a:solidFill>
                                  <a:schemeClr val="tx2"/>
                                </a:solidFill>
                                <a:latin typeface="Cambria Math" charset="0"/>
                              </a:rPr>
                              <m:t>𝑣</m:t>
                            </m:r>
                          </m:e>
                        </m:acc>
                      </m:e>
                    </m:d>
                    <m:r>
                      <a:rPr lang="en-US" sz="2800">
                        <a:solidFill>
                          <a:schemeClr val="tx2"/>
                        </a:solidFill>
                        <a:latin typeface="Cambria Math"/>
                      </a:rPr>
                      <m:t>=</m:t>
                    </m:r>
                    <m:r>
                      <m:rPr>
                        <m:sty m:val="p"/>
                      </m:rPr>
                      <a:rPr lang="en-US" sz="2800">
                        <a:solidFill>
                          <a:schemeClr val="tx2"/>
                        </a:solidFill>
                        <a:latin typeface="Cambria Math"/>
                      </a:rPr>
                      <m:t>E</m:t>
                    </m:r>
                    <m:d>
                      <m:dPr>
                        <m:begChr m:val="["/>
                        <m:endChr m:val="]"/>
                        <m:ctrlPr>
                          <a:rPr lang="en-US" sz="2800" i="1">
                            <a:solidFill>
                              <a:schemeClr val="tx2"/>
                            </a:solidFill>
                            <a:latin typeface="Cambria Math" charset="0"/>
                          </a:rPr>
                        </m:ctrlPr>
                      </m:dPr>
                      <m:e>
                        <m:sSup>
                          <m:sSupPr>
                            <m:ctrlPr>
                              <a:rPr lang="en-US" sz="2800" b="0" i="1" smtClean="0">
                                <a:solidFill>
                                  <a:schemeClr val="tx2"/>
                                </a:solidFill>
                                <a:latin typeface="Cambria Math" charset="0"/>
                              </a:rPr>
                            </m:ctrlPr>
                          </m:sSupPr>
                          <m:e>
                            <m:acc>
                              <m:accPr>
                                <m:chr m:val="̂"/>
                                <m:ctrlPr>
                                  <a:rPr lang="en-US" sz="2800" i="1">
                                    <a:solidFill>
                                      <a:schemeClr val="tx2"/>
                                    </a:solidFill>
                                    <a:latin typeface="Cambria Math" charset="0"/>
                                  </a:rPr>
                                </m:ctrlPr>
                              </m:accPr>
                              <m:e>
                                <m:r>
                                  <a:rPr lang="en-US" sz="2800" b="0" i="1" smtClean="0">
                                    <a:solidFill>
                                      <a:schemeClr val="tx2"/>
                                    </a:solidFill>
                                    <a:latin typeface="Cambria Math" charset="0"/>
                                  </a:rPr>
                                  <m:t>𝑣</m:t>
                                </m:r>
                              </m:e>
                            </m:acc>
                          </m:e>
                          <m:sup>
                            <m:r>
                              <a:rPr lang="en-US" sz="2800" b="0" i="1" smtClean="0">
                                <a:solidFill>
                                  <a:schemeClr val="tx2"/>
                                </a:solidFill>
                                <a:latin typeface="Cambria Math" charset="0"/>
                              </a:rPr>
                              <m:t>2</m:t>
                            </m:r>
                          </m:sup>
                        </m:sSup>
                      </m:e>
                    </m:d>
                    <m:r>
                      <a:rPr lang="en-US" sz="2800">
                        <a:solidFill>
                          <a:schemeClr val="tx2"/>
                        </a:solidFill>
                        <a:latin typeface="Cambria Math"/>
                      </a:rPr>
                      <m:t>−</m:t>
                    </m:r>
                    <m:sSup>
                      <m:sSupPr>
                        <m:ctrlPr>
                          <a:rPr lang="en-US" sz="2800" b="0" i="1" smtClean="0">
                            <a:solidFill>
                              <a:schemeClr val="tx2"/>
                            </a:solidFill>
                            <a:latin typeface="Cambria Math" charset="0"/>
                          </a:rPr>
                        </m:ctrlPr>
                      </m:sSupPr>
                      <m:e>
                        <m:r>
                          <a:rPr lang="en-US" sz="2800" b="0" i="1" smtClean="0">
                            <a:solidFill>
                              <a:schemeClr val="tx2"/>
                            </a:solidFill>
                            <a:latin typeface="Cambria Math" charset="0"/>
                          </a:rPr>
                          <m:t>𝑣</m:t>
                        </m:r>
                      </m:e>
                      <m:sup>
                        <m:r>
                          <a:rPr lang="en-US" sz="2800" b="0" i="0" smtClean="0">
                            <a:solidFill>
                              <a:schemeClr val="tx2"/>
                            </a:solidFill>
                            <a:latin typeface="Cambria Math" charset="0"/>
                          </a:rPr>
                          <m:t>2</m:t>
                        </m:r>
                      </m:sup>
                    </m:sSup>
                    <m:r>
                      <a:rPr lang="en-US" sz="2800">
                        <a:solidFill>
                          <a:schemeClr val="tx2"/>
                        </a:solidFill>
                        <a:latin typeface="Cambria Math"/>
                      </a:rPr>
                      <m:t>=</m:t>
                    </m:r>
                    <m:r>
                      <a:rPr lang="en-US" sz="2800" i="1">
                        <a:solidFill>
                          <a:schemeClr val="tx2"/>
                        </a:solidFill>
                        <a:latin typeface="Cambria Math"/>
                      </a:rPr>
                      <m:t>𝑝</m:t>
                    </m:r>
                    <m:sSup>
                      <m:sSupPr>
                        <m:ctrlPr>
                          <a:rPr lang="en-US" sz="2800" i="1">
                            <a:solidFill>
                              <a:schemeClr val="tx2"/>
                            </a:solidFill>
                            <a:latin typeface="Cambria Math" charset="0"/>
                          </a:rPr>
                        </m:ctrlPr>
                      </m:sSupPr>
                      <m:e>
                        <m:d>
                          <m:dPr>
                            <m:ctrlPr>
                              <a:rPr lang="en-US" sz="2800" i="1">
                                <a:solidFill>
                                  <a:schemeClr val="tx2"/>
                                </a:solidFill>
                                <a:latin typeface="Cambria Math" charset="0"/>
                              </a:rPr>
                            </m:ctrlPr>
                          </m:dPr>
                          <m:e>
                            <m:f>
                              <m:fPr>
                                <m:ctrlPr>
                                  <a:rPr lang="en-US" sz="2800" i="1">
                                    <a:solidFill>
                                      <a:schemeClr val="tx2"/>
                                    </a:solidFill>
                                    <a:latin typeface="Cambria Math" charset="0"/>
                                  </a:rPr>
                                </m:ctrlPr>
                              </m:fPr>
                              <m:num>
                                <m:r>
                                  <a:rPr lang="en-US" sz="2800" b="0" i="1" smtClean="0">
                                    <a:solidFill>
                                      <a:schemeClr val="tx2"/>
                                    </a:solidFill>
                                    <a:latin typeface="Cambria Math" charset="0"/>
                                  </a:rPr>
                                  <m:t>𝑣</m:t>
                                </m:r>
                              </m:num>
                              <m:den>
                                <m:r>
                                  <a:rPr lang="en-US" sz="2800" i="1">
                                    <a:solidFill>
                                      <a:schemeClr val="tx2"/>
                                    </a:solidFill>
                                    <a:latin typeface="Cambria Math"/>
                                  </a:rPr>
                                  <m:t>𝑝</m:t>
                                </m:r>
                              </m:den>
                            </m:f>
                          </m:e>
                        </m:d>
                      </m:e>
                      <m:sup>
                        <m:r>
                          <a:rPr lang="en-US" sz="2800" i="1">
                            <a:solidFill>
                              <a:schemeClr val="tx2"/>
                            </a:solidFill>
                            <a:latin typeface="Cambria Math"/>
                          </a:rPr>
                          <m:t>2</m:t>
                        </m:r>
                      </m:sup>
                    </m:sSup>
                    <m:r>
                      <a:rPr lang="en-US" sz="2800" b="0" i="1" smtClean="0">
                        <a:solidFill>
                          <a:schemeClr val="tx2"/>
                        </a:solidFill>
                        <a:latin typeface="Cambria Math" charset="0"/>
                      </a:rPr>
                      <m:t>+</m:t>
                    </m:r>
                    <m:d>
                      <m:dPr>
                        <m:ctrlPr>
                          <a:rPr lang="en-US" sz="2800" b="0" i="1" smtClean="0">
                            <a:solidFill>
                              <a:schemeClr val="tx2"/>
                            </a:solidFill>
                            <a:latin typeface="Cambria Math" charset="0"/>
                          </a:rPr>
                        </m:ctrlPr>
                      </m:dPr>
                      <m:e>
                        <m:r>
                          <a:rPr lang="en-US" sz="2800" b="0" i="1" smtClean="0">
                            <a:solidFill>
                              <a:schemeClr val="tx2"/>
                            </a:solidFill>
                            <a:latin typeface="Cambria Math" charset="0"/>
                          </a:rPr>
                          <m:t>1−</m:t>
                        </m:r>
                        <m:r>
                          <a:rPr lang="en-US" sz="2800" b="0" i="1" smtClean="0">
                            <a:solidFill>
                              <a:schemeClr val="tx2"/>
                            </a:solidFill>
                            <a:latin typeface="Cambria Math" charset="0"/>
                          </a:rPr>
                          <m:t>𝑝</m:t>
                        </m:r>
                      </m:e>
                    </m:d>
                    <m:sSup>
                      <m:sSupPr>
                        <m:ctrlPr>
                          <a:rPr lang="en-US" sz="2800" b="0" i="1" smtClean="0">
                            <a:solidFill>
                              <a:schemeClr val="tx2"/>
                            </a:solidFill>
                            <a:latin typeface="Cambria Math" charset="0"/>
                          </a:rPr>
                        </m:ctrlPr>
                      </m:sSupPr>
                      <m:e>
                        <m:r>
                          <a:rPr lang="en-US" sz="2800" b="0" i="1" smtClean="0">
                            <a:solidFill>
                              <a:schemeClr val="tx2"/>
                            </a:solidFill>
                            <a:latin typeface="Cambria Math" charset="0"/>
                          </a:rPr>
                          <m:t>0</m:t>
                        </m:r>
                      </m:e>
                      <m:sup>
                        <m:r>
                          <a:rPr lang="en-US" sz="2800" b="0" i="1" smtClean="0">
                            <a:solidFill>
                              <a:schemeClr val="tx2"/>
                            </a:solidFill>
                            <a:latin typeface="Cambria Math" charset="0"/>
                          </a:rPr>
                          <m:t>2</m:t>
                        </m:r>
                      </m:sup>
                    </m:sSup>
                    <m:r>
                      <a:rPr lang="en-US" sz="2800" i="1">
                        <a:solidFill>
                          <a:schemeClr val="tx2"/>
                        </a:solidFill>
                        <a:latin typeface="Cambria Math"/>
                      </a:rPr>
                      <m:t>−</m:t>
                    </m:r>
                    <m:sSup>
                      <m:sSupPr>
                        <m:ctrlPr>
                          <a:rPr lang="en-US" sz="2800" b="0" i="1" smtClean="0">
                            <a:solidFill>
                              <a:schemeClr val="tx2"/>
                            </a:solidFill>
                            <a:latin typeface="Cambria Math" charset="0"/>
                          </a:rPr>
                        </m:ctrlPr>
                      </m:sSupPr>
                      <m:e>
                        <m:r>
                          <a:rPr lang="en-US" sz="2800" b="0" i="1" smtClean="0">
                            <a:solidFill>
                              <a:schemeClr val="tx2"/>
                            </a:solidFill>
                            <a:latin typeface="Cambria Math" charset="0"/>
                          </a:rPr>
                          <m:t>𝑣</m:t>
                        </m:r>
                      </m:e>
                      <m:sup>
                        <m:r>
                          <a:rPr lang="en-US" sz="2800" b="0" i="1" smtClean="0">
                            <a:solidFill>
                              <a:schemeClr val="tx2"/>
                            </a:solidFill>
                            <a:latin typeface="Cambria Math" charset="0"/>
                          </a:rPr>
                          <m:t>2</m:t>
                        </m:r>
                      </m:sup>
                    </m:sSup>
                    <m:r>
                      <a:rPr lang="en-US" sz="2800" i="1">
                        <a:solidFill>
                          <a:schemeClr val="tx2"/>
                        </a:solidFill>
                        <a:latin typeface="Cambria Math"/>
                      </a:rPr>
                      <m:t>=</m:t>
                    </m:r>
                    <m:sSup>
                      <m:sSupPr>
                        <m:ctrlPr>
                          <a:rPr lang="en-US" sz="2800" b="0" i="1" smtClean="0">
                            <a:solidFill>
                              <a:schemeClr val="tx2"/>
                            </a:solidFill>
                            <a:latin typeface="Cambria Math" charset="0"/>
                          </a:rPr>
                        </m:ctrlPr>
                      </m:sSupPr>
                      <m:e>
                        <m:r>
                          <a:rPr lang="en-US" sz="2800" b="0" i="1" smtClean="0">
                            <a:solidFill>
                              <a:schemeClr val="tx2"/>
                            </a:solidFill>
                            <a:latin typeface="Cambria Math" charset="0"/>
                          </a:rPr>
                          <m:t>𝑣</m:t>
                        </m:r>
                      </m:e>
                      <m:sup>
                        <m:r>
                          <a:rPr lang="en-US" sz="2800" b="0" i="1" smtClean="0">
                            <a:solidFill>
                              <a:schemeClr val="tx2"/>
                            </a:solidFill>
                            <a:latin typeface="Cambria Math" charset="0"/>
                          </a:rPr>
                          <m:t>2</m:t>
                        </m:r>
                      </m:sup>
                    </m:sSup>
                    <m:r>
                      <a:rPr lang="en-US" sz="2800" i="1">
                        <a:solidFill>
                          <a:schemeClr val="tx2"/>
                        </a:solidFill>
                        <a:latin typeface="Cambria Math"/>
                      </a:rPr>
                      <m:t>(</m:t>
                    </m:r>
                    <m:f>
                      <m:fPr>
                        <m:ctrlPr>
                          <a:rPr lang="en-US" sz="2800" i="1">
                            <a:solidFill>
                              <a:schemeClr val="tx2"/>
                            </a:solidFill>
                            <a:latin typeface="Cambria Math" charset="0"/>
                          </a:rPr>
                        </m:ctrlPr>
                      </m:fPr>
                      <m:num>
                        <m:r>
                          <a:rPr lang="en-US" sz="2800" i="1">
                            <a:solidFill>
                              <a:schemeClr val="tx2"/>
                            </a:solidFill>
                            <a:latin typeface="Cambria Math"/>
                          </a:rPr>
                          <m:t>1</m:t>
                        </m:r>
                      </m:num>
                      <m:den>
                        <m:r>
                          <a:rPr lang="en-US" sz="2800" i="1">
                            <a:solidFill>
                              <a:schemeClr val="tx2"/>
                            </a:solidFill>
                            <a:latin typeface="Cambria Math"/>
                          </a:rPr>
                          <m:t>𝑝</m:t>
                        </m:r>
                      </m:den>
                    </m:f>
                    <m:r>
                      <a:rPr lang="en-US" sz="2800" i="1">
                        <a:solidFill>
                          <a:schemeClr val="tx2"/>
                        </a:solidFill>
                        <a:latin typeface="Cambria Math"/>
                      </a:rPr>
                      <m:t>−1)</m:t>
                    </m:r>
                  </m:oMath>
                </a14:m>
                <a:r>
                  <a:rPr lang="en-US" sz="2800" dirty="0">
                    <a:solidFill>
                      <a:schemeClr val="tx2"/>
                    </a:solidFill>
                  </a:rPr>
                  <a:t> </a:t>
                </a:r>
              </a:p>
              <a:p>
                <a:pPr marL="0" indent="0">
                  <a:buNone/>
                </a:pPr>
                <a:r>
                  <a:rPr lang="en-US" sz="2800" dirty="0" smtClean="0">
                    <a:solidFill>
                      <a:srgbClr val="C00000"/>
                    </a:solidFill>
                  </a:rPr>
                  <a:t>Note</a:t>
                </a:r>
                <a:r>
                  <a:rPr lang="en-US" sz="2800" dirty="0" smtClean="0">
                    <a:solidFill>
                      <a:schemeClr val="tx2"/>
                    </a:solidFill>
                  </a:rPr>
                  <a:t>:  </a:t>
                </a:r>
                <a:r>
                  <a:rPr lang="en-US" sz="2800" dirty="0" smtClean="0"/>
                  <a:t>We need to know </a:t>
                </a:r>
                <a14:m>
                  <m:oMath xmlns:m="http://schemas.openxmlformats.org/officeDocument/2006/math">
                    <m:r>
                      <a:rPr lang="en-US" sz="2800" i="1">
                        <a:solidFill>
                          <a:schemeClr val="tx2"/>
                        </a:solidFill>
                        <a:latin typeface="Cambria Math"/>
                      </a:rPr>
                      <m:t>𝑝</m:t>
                    </m:r>
                  </m:oMath>
                </a14:m>
                <a:r>
                  <a:rPr lang="en-US" sz="2800" dirty="0" smtClean="0">
                    <a:solidFill>
                      <a:schemeClr val="tx2"/>
                    </a:solidFill>
                  </a:rPr>
                  <a:t> </a:t>
                </a:r>
                <a:r>
                  <a:rPr lang="en-US" sz="2800" dirty="0" smtClean="0"/>
                  <a:t>and</a:t>
                </a:r>
                <a:r>
                  <a:rPr lang="en-US" sz="2800" dirty="0" smtClean="0">
                    <a:solidFill>
                      <a:schemeClr val="tx2"/>
                    </a:solidFill>
                  </a:rPr>
                  <a:t> </a:t>
                </a:r>
                <a14:m>
                  <m:oMath xmlns:m="http://schemas.openxmlformats.org/officeDocument/2006/math">
                    <m:r>
                      <a:rPr lang="en-US" sz="2800" i="1">
                        <a:solidFill>
                          <a:schemeClr val="tx2"/>
                        </a:solidFill>
                        <a:latin typeface="Cambria Math" charset="0"/>
                      </a:rPr>
                      <m:t>𝑣</m:t>
                    </m:r>
                  </m:oMath>
                </a14:m>
                <a:r>
                  <a:rPr lang="en-US" sz="2800" dirty="0" smtClean="0">
                    <a:solidFill>
                      <a:schemeClr val="tx2"/>
                    </a:solidFill>
                  </a:rPr>
                  <a:t> </a:t>
                </a:r>
                <a:r>
                  <a:rPr lang="en-US" sz="2800" dirty="0" smtClean="0"/>
                  <a:t>when the element is sampled. </a:t>
                </a:r>
              </a:p>
            </p:txBody>
          </p:sp>
        </mc:Choice>
        <mc:Fallback xmlns="">
          <p:sp>
            <p:nvSpPr>
              <p:cNvPr id="4" name="Content Placeholder 3"/>
              <p:cNvSpPr>
                <a:spLocks noGrp="1" noRot="1" noChangeAspect="1" noMove="1" noResize="1" noEditPoints="1" noAdjustHandles="1" noChangeArrowheads="1" noChangeShapeType="1" noTextEdit="1"/>
              </p:cNvSpPr>
              <p:nvPr>
                <p:ph idx="1"/>
              </p:nvPr>
            </p:nvSpPr>
            <p:spPr>
              <a:xfrm>
                <a:off x="1676400" y="3886200"/>
                <a:ext cx="9372600" cy="2057400"/>
              </a:xfrm>
              <a:blipFill rotWithShape="0">
                <a:blip r:embed="rId3"/>
                <a:stretch>
                  <a:fillRect l="-1170" t="-297" b="-4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ontent Placeholder 3"/>
              <p:cNvSpPr txBox="1">
                <a:spLocks/>
              </p:cNvSpPr>
              <p:nvPr/>
            </p:nvSpPr>
            <p:spPr>
              <a:xfrm>
                <a:off x="1676401" y="1447800"/>
                <a:ext cx="8652641" cy="2286000"/>
              </a:xfrm>
              <a:prstGeom prst="rect">
                <a:avLst/>
              </a:prstGeom>
              <a:solidFill>
                <a:schemeClr val="accent1">
                  <a:alpha val="7000"/>
                </a:schemeClr>
              </a:solidFill>
              <a:ln>
                <a:solidFill>
                  <a:schemeClr val="tx2"/>
                </a:solidFill>
              </a:ln>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solidFill>
                      <a:schemeClr val="tx2"/>
                    </a:solidFill>
                  </a:rPr>
                  <a:t>Model</a:t>
                </a:r>
                <a:r>
                  <a:rPr lang="en-US" dirty="0"/>
                  <a:t>: </a:t>
                </a:r>
                <a:r>
                  <a:rPr lang="en-US" dirty="0" smtClean="0"/>
                  <a:t> We have an element with value </a:t>
                </a:r>
                <a14:m>
                  <m:oMath xmlns:m="http://schemas.openxmlformats.org/officeDocument/2006/math">
                    <m:r>
                      <a:rPr lang="en-US" b="0" i="1" smtClean="0">
                        <a:solidFill>
                          <a:schemeClr val="tx2"/>
                        </a:solidFill>
                        <a:latin typeface="Cambria Math" charset="0"/>
                      </a:rPr>
                      <m:t>𝑣</m:t>
                    </m:r>
                    <m:r>
                      <a:rPr lang="en-US" b="0" i="1" smtClean="0">
                        <a:solidFill>
                          <a:schemeClr val="tx2"/>
                        </a:solidFill>
                        <a:latin typeface="Cambria Math" charset="0"/>
                      </a:rPr>
                      <m:t>≥0</m:t>
                    </m:r>
                  </m:oMath>
                </a14:m>
                <a:r>
                  <a:rPr lang="en-US" dirty="0" smtClean="0"/>
                  <a:t> </a:t>
                </a:r>
                <a:r>
                  <a:rPr lang="en-US" dirty="0"/>
                  <a:t> </a:t>
                </a:r>
                <a:r>
                  <a:rPr lang="en-US" dirty="0" smtClean="0"/>
                  <a:t>that is  sampled (and observed) with probability </a:t>
                </a:r>
                <a14:m>
                  <m:oMath xmlns:m="http://schemas.openxmlformats.org/officeDocument/2006/math">
                    <m:r>
                      <a:rPr lang="en-US" b="0" i="1" smtClean="0">
                        <a:solidFill>
                          <a:schemeClr val="tx2"/>
                        </a:solidFill>
                        <a:latin typeface="Cambria Math" charset="0"/>
                      </a:rPr>
                      <m:t>𝑝</m:t>
                    </m:r>
                    <m:r>
                      <a:rPr lang="en-US" i="1">
                        <a:latin typeface="Cambria Math"/>
                      </a:rPr>
                      <m:t> </m:t>
                    </m:r>
                  </m:oMath>
                </a14:m>
                <a:endParaRPr lang="en-US" dirty="0"/>
              </a:p>
              <a:p>
                <a:pPr marL="0" indent="0">
                  <a:buNone/>
                </a:pPr>
                <a:r>
                  <a:rPr lang="en-US" i="1" dirty="0" smtClean="0">
                    <a:solidFill>
                      <a:schemeClr val="tx2"/>
                    </a:solidFill>
                  </a:rPr>
                  <a:t>The Inverse </a:t>
                </a:r>
                <a:r>
                  <a:rPr lang="en-US" i="1" dirty="0">
                    <a:solidFill>
                      <a:schemeClr val="tx2"/>
                    </a:solidFill>
                  </a:rPr>
                  <a:t>Probability </a:t>
                </a:r>
                <a:r>
                  <a:rPr lang="en-US" i="1" dirty="0" smtClean="0">
                    <a:solidFill>
                      <a:schemeClr val="tx2"/>
                    </a:solidFill>
                  </a:rPr>
                  <a:t>Estimator</a:t>
                </a:r>
                <a:r>
                  <a:rPr lang="en-US" b="1" dirty="0" smtClean="0">
                    <a:solidFill>
                      <a:schemeClr val="tx2"/>
                    </a:solidFill>
                  </a:rPr>
                  <a:t> </a:t>
                </a:r>
                <a14:m>
                  <m:oMath xmlns:m="http://schemas.openxmlformats.org/officeDocument/2006/math">
                    <m:acc>
                      <m:accPr>
                        <m:chr m:val="̂"/>
                        <m:ctrlPr>
                          <a:rPr lang="en-US" i="1" dirty="0">
                            <a:latin typeface="Cambria Math" charset="0"/>
                          </a:rPr>
                        </m:ctrlPr>
                      </m:accPr>
                      <m:e>
                        <m:r>
                          <a:rPr lang="en-US" i="1" dirty="0">
                            <a:latin typeface="Cambria Math" charset="0"/>
                          </a:rPr>
                          <m:t>𝑣</m:t>
                        </m:r>
                      </m:e>
                    </m:acc>
                  </m:oMath>
                </a14:m>
                <a:r>
                  <a:rPr lang="en-US" dirty="0" smtClean="0"/>
                  <a:t> for</a:t>
                </a:r>
                <a:r>
                  <a:rPr lang="en-US" b="1" dirty="0" smtClean="0">
                    <a:solidFill>
                      <a:schemeClr val="tx2"/>
                    </a:solidFill>
                  </a:rPr>
                  <a:t> </a:t>
                </a:r>
                <a14:m>
                  <m:oMath xmlns:m="http://schemas.openxmlformats.org/officeDocument/2006/math">
                    <m:r>
                      <a:rPr lang="en-US" i="1" smtClean="0">
                        <a:solidFill>
                          <a:schemeClr val="tx2"/>
                        </a:solidFill>
                        <a:latin typeface="Cambria Math" charset="0"/>
                      </a:rPr>
                      <m:t>𝑣</m:t>
                    </m:r>
                    <m:r>
                      <a:rPr lang="en-US" i="1">
                        <a:latin typeface="Cambria Math" charset="0"/>
                      </a:rPr>
                      <m:t> </m:t>
                    </m:r>
                  </m:oMath>
                </a14:m>
                <a:r>
                  <a:rPr lang="en-US" dirty="0" smtClean="0"/>
                  <a:t>is: </a:t>
                </a:r>
                <a:endParaRPr lang="en-US" dirty="0"/>
              </a:p>
              <a:p>
                <a:pPr marL="0" indent="0">
                  <a:buNone/>
                </a:pPr>
                <a:r>
                  <a:rPr lang="en-US" b="1" dirty="0"/>
                  <a:t>If</a:t>
                </a:r>
                <a:r>
                  <a:rPr lang="en-US" i="1" dirty="0"/>
                  <a:t> </a:t>
                </a:r>
                <a14:m>
                  <m:oMath xmlns:m="http://schemas.openxmlformats.org/officeDocument/2006/math">
                    <m:r>
                      <a:rPr lang="en-US" b="0" i="1" dirty="0" smtClean="0">
                        <a:latin typeface="Cambria Math" charset="0"/>
                      </a:rPr>
                      <m:t>𝑣</m:t>
                    </m:r>
                  </m:oMath>
                </a14:m>
                <a:r>
                  <a:rPr lang="en-US" i="1" dirty="0"/>
                  <a:t> is </a:t>
                </a:r>
                <a:r>
                  <a:rPr lang="en-US" dirty="0"/>
                  <a:t>sampled  </a:t>
                </a:r>
                <a14:m>
                  <m:oMath xmlns:m="http://schemas.openxmlformats.org/officeDocument/2006/math">
                    <m:acc>
                      <m:accPr>
                        <m:chr m:val="̂"/>
                        <m:ctrlPr>
                          <a:rPr lang="en-US" i="1" dirty="0">
                            <a:latin typeface="Cambria Math" charset="0"/>
                          </a:rPr>
                        </m:ctrlPr>
                      </m:accPr>
                      <m:e>
                        <m:r>
                          <a:rPr lang="en-US" b="0" i="1" dirty="0" smtClean="0">
                            <a:latin typeface="Cambria Math" charset="0"/>
                          </a:rPr>
                          <m:t>𝑣</m:t>
                        </m:r>
                      </m:e>
                    </m:acc>
                    <m:r>
                      <a:rPr lang="en-US">
                        <a:latin typeface="Cambria Math"/>
                      </a:rPr>
                      <m:t>=</m:t>
                    </m:r>
                    <m:f>
                      <m:fPr>
                        <m:ctrlPr>
                          <a:rPr lang="en-US" i="1">
                            <a:latin typeface="Cambria Math" charset="0"/>
                          </a:rPr>
                        </m:ctrlPr>
                      </m:fPr>
                      <m:num>
                        <m:r>
                          <a:rPr lang="en-US" b="0" i="1" smtClean="0">
                            <a:latin typeface="Cambria Math" charset="0"/>
                          </a:rPr>
                          <m:t>𝑣</m:t>
                        </m:r>
                      </m:num>
                      <m:den>
                        <m:r>
                          <a:rPr lang="en-US" b="0" i="1" smtClean="0">
                            <a:latin typeface="Cambria Math" charset="0"/>
                          </a:rPr>
                          <m:t>𝑝</m:t>
                        </m:r>
                      </m:den>
                    </m:f>
                  </m:oMath>
                </a14:m>
                <a:r>
                  <a:rPr lang="en-US" i="1" dirty="0"/>
                  <a:t>.</a:t>
                </a:r>
              </a:p>
              <a:p>
                <a:pPr marL="0" indent="0">
                  <a:buNone/>
                </a:pPr>
                <a:r>
                  <a:rPr lang="en-US" b="1" dirty="0"/>
                  <a:t>Else</a:t>
                </a:r>
                <a:r>
                  <a:rPr lang="en-US" i="1" dirty="0"/>
                  <a:t>, </a:t>
                </a:r>
                <a14:m>
                  <m:oMath xmlns:m="http://schemas.openxmlformats.org/officeDocument/2006/math">
                    <m:acc>
                      <m:accPr>
                        <m:chr m:val="̂"/>
                        <m:ctrlPr>
                          <a:rPr lang="en-US" i="1" dirty="0">
                            <a:latin typeface="Cambria Math" charset="0"/>
                          </a:rPr>
                        </m:ctrlPr>
                      </m:accPr>
                      <m:e>
                        <m:r>
                          <a:rPr lang="en-US" b="0" i="1" dirty="0" smtClean="0">
                            <a:latin typeface="Cambria Math" charset="0"/>
                          </a:rPr>
                          <m:t>𝑣</m:t>
                        </m:r>
                      </m:e>
                    </m:acc>
                    <m:r>
                      <a:rPr lang="en-US">
                        <a:latin typeface="Cambria Math"/>
                      </a:rPr>
                      <m:t>=0 </m:t>
                    </m:r>
                  </m:oMath>
                </a14:m>
                <a:r>
                  <a:rPr lang="en-US" dirty="0"/>
                  <a:t> </a:t>
                </a:r>
                <a:endParaRPr lang="en-US" i="1" dirty="0"/>
              </a:p>
            </p:txBody>
          </p:sp>
        </mc:Choice>
        <mc:Fallback xmlns="">
          <p:sp>
            <p:nvSpPr>
              <p:cNvPr id="13" name="Content Placeholder 3"/>
              <p:cNvSpPr txBox="1">
                <a:spLocks noRot="1" noChangeAspect="1" noMove="1" noResize="1" noEditPoints="1" noAdjustHandles="1" noChangeArrowheads="1" noChangeShapeType="1" noTextEdit="1"/>
              </p:cNvSpPr>
              <p:nvPr/>
            </p:nvSpPr>
            <p:spPr>
              <a:xfrm>
                <a:off x="1676401" y="1447800"/>
                <a:ext cx="8652641" cy="2286000"/>
              </a:xfrm>
              <a:prstGeom prst="rect">
                <a:avLst/>
              </a:prstGeom>
              <a:blipFill rotWithShape="0">
                <a:blip r:embed="rId4"/>
                <a:stretch>
                  <a:fillRect l="-1267" t="-5305" b="-1857"/>
                </a:stretch>
              </a:blipFill>
              <a:ln>
                <a:solidFill>
                  <a:schemeClr val="tx2"/>
                </a:solidFill>
              </a:ln>
            </p:spPr>
            <p:txBody>
              <a:bodyPr/>
              <a:lstStyle/>
              <a:p>
                <a:r>
                  <a:rPr lang="en-US">
                    <a:noFill/>
                  </a:rPr>
                  <a:t> </a:t>
                </a:r>
              </a:p>
            </p:txBody>
          </p:sp>
        </mc:Fallback>
      </mc:AlternateContent>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6000" y="92247"/>
            <a:ext cx="1066800" cy="707853"/>
          </a:xfrm>
          <a:prstGeom prst="rect">
            <a:avLst/>
          </a:prstGeom>
        </p:spPr>
      </p:pic>
      <p:pic>
        <p:nvPicPr>
          <p:cNvPr id="6" name="Picture 5" descr="C:\Users\edith\AppData\Local\Microsoft\Windows\Temporary Internet Files\Content.IE5\7V25XCQL\MC900432556[1].pn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6779" y="25433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51</a:t>
            </a:fld>
            <a:endParaRPr lang="en-US"/>
          </a:p>
        </p:txBody>
      </p:sp>
      <p:sp>
        <p:nvSpPr>
          <p:cNvPr id="8" name="TextBox 7"/>
          <p:cNvSpPr txBox="1"/>
          <p:nvPr/>
        </p:nvSpPr>
        <p:spPr>
          <a:xfrm>
            <a:off x="2667000" y="6096000"/>
            <a:ext cx="6189002" cy="369332"/>
          </a:xfrm>
          <a:prstGeom prst="rect">
            <a:avLst/>
          </a:prstGeom>
          <a:noFill/>
        </p:spPr>
        <p:txBody>
          <a:bodyPr wrap="none" rtlCol="0">
            <a:spAutoFit/>
          </a:bodyPr>
          <a:lstStyle/>
          <a:p>
            <a:r>
              <a:rPr lang="en-US" smtClean="0"/>
              <a:t>* </a:t>
            </a:r>
            <a:r>
              <a:rPr lang="en-US">
                <a:solidFill>
                  <a:schemeClr val="tx2"/>
                </a:solidFill>
              </a:rPr>
              <a:t>this is the minimum variance nonnegative unbiased </a:t>
            </a:r>
            <a:r>
              <a:rPr lang="en-US" smtClean="0">
                <a:solidFill>
                  <a:schemeClr val="tx2"/>
                </a:solidFill>
              </a:rPr>
              <a:t>estimator</a:t>
            </a:r>
            <a:r>
              <a:rPr lang="en-US" smtClean="0"/>
              <a:t> </a:t>
            </a:r>
            <a:endParaRPr lang="en-US" dirty="0"/>
          </a:p>
        </p:txBody>
      </p:sp>
    </p:spTree>
    <p:extLst>
      <p:ext uri="{BB962C8B-B14F-4D97-AF65-F5344CB8AC3E}">
        <p14:creationId xmlns:p14="http://schemas.microsoft.com/office/powerpoint/2010/main" val="3236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752600" y="228600"/>
                <a:ext cx="8705194" cy="1143000"/>
              </a:xfrm>
            </p:spPr>
            <p:txBody>
              <a:bodyPr>
                <a:normAutofit fontScale="90000"/>
              </a:bodyPr>
              <a:lstStyle/>
              <a:p>
                <a:r>
                  <a:rPr lang="en-US" dirty="0" smtClean="0"/>
                  <a:t>Bottom-</a:t>
                </a:r>
                <a14:m>
                  <m:oMath xmlns:m="http://schemas.openxmlformats.org/officeDocument/2006/math">
                    <m:r>
                      <a:rPr lang="en-US" i="1" dirty="0" smtClean="0">
                        <a:latin typeface="Cambria Math" charset="0"/>
                      </a:rPr>
                      <m:t>𝑘</m:t>
                    </m:r>
                  </m:oMath>
                </a14:m>
                <a:r>
                  <a:rPr lang="en-US" dirty="0" smtClean="0"/>
                  <a:t> Inverse probability estimator</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752600" y="228600"/>
                <a:ext cx="8705194" cy="1143000"/>
              </a:xfrm>
              <a:blipFill rotWithShape="0">
                <a:blip r:embed="rId2"/>
                <a:stretch>
                  <a:fillRect b="-3743"/>
                </a:stretch>
              </a:blipFill>
            </p:spPr>
            <p:txBody>
              <a:bodyPr/>
              <a:lstStyle/>
              <a:p>
                <a:r>
                  <a:rPr lang="en-US">
                    <a:noFill/>
                  </a:rPr>
                  <a:t> </a:t>
                </a:r>
              </a:p>
            </p:txBody>
          </p:sp>
        </mc:Fallback>
      </mc:AlternateContent>
      <p:sp>
        <p:nvSpPr>
          <p:cNvPr id="13" name="Content Placeholder 3"/>
          <p:cNvSpPr txBox="1">
            <a:spLocks/>
          </p:cNvSpPr>
          <p:nvPr/>
        </p:nvSpPr>
        <p:spPr>
          <a:xfrm>
            <a:off x="2099441" y="1765738"/>
            <a:ext cx="8229600" cy="25776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685800" y="1142025"/>
                <a:ext cx="11049000" cy="2439375"/>
              </a:xfrm>
            </p:spPr>
            <p:txBody>
              <a:bodyPr vert="horz" lIns="91440" tIns="0" rIns="91440" bIns="0" rtlCol="0">
                <a:noAutofit/>
              </a:bodyPr>
              <a:lstStyle/>
              <a:p>
                <a:pPr>
                  <a:buFont typeface="Wingdings" panose="05000000000000000000" pitchFamily="2" charset="2"/>
                  <a:buChar char="§"/>
                </a:pPr>
                <a:r>
                  <a:rPr lang="en-US" sz="2400" dirty="0" smtClean="0"/>
                  <a:t>We </a:t>
                </a:r>
                <a:r>
                  <a:rPr lang="en-US" sz="2400" dirty="0" smtClean="0"/>
                  <a:t>use random hash function</a:t>
                </a:r>
                <a:r>
                  <a:rPr lang="en-US" sz="2400" dirty="0" smtClean="0">
                    <a:solidFill>
                      <a:schemeClr val="tx2"/>
                    </a:solidFill>
                  </a:rPr>
                  <a:t>  </a:t>
                </a:r>
                <a14:m>
                  <m:oMath xmlns:m="http://schemas.openxmlformats.org/officeDocument/2006/math">
                    <m:r>
                      <a:rPr lang="en-US" sz="2400" i="1" smtClean="0">
                        <a:solidFill>
                          <a:schemeClr val="tx2"/>
                        </a:solidFill>
                        <a:latin typeface="Cambria Math"/>
                      </a:rPr>
                      <m:t>h</m:t>
                    </m:r>
                    <m:d>
                      <m:dPr>
                        <m:ctrlPr>
                          <a:rPr lang="en-US" sz="2400" i="1">
                            <a:solidFill>
                              <a:schemeClr val="tx2"/>
                            </a:solidFill>
                            <a:latin typeface="Cambria Math" charset="0"/>
                          </a:rPr>
                        </m:ctrlPr>
                      </m:dPr>
                      <m:e>
                        <m:r>
                          <a:rPr lang="en-US" sz="2400" b="0" i="1" smtClean="0">
                            <a:solidFill>
                              <a:schemeClr val="tx2"/>
                            </a:solidFill>
                            <a:latin typeface="Cambria Math" charset="0"/>
                          </a:rPr>
                          <m:t>𝑥</m:t>
                        </m:r>
                      </m:e>
                    </m:d>
                    <m:r>
                      <a:rPr lang="en-US" sz="2400" i="1">
                        <a:solidFill>
                          <a:schemeClr val="tx2"/>
                        </a:solidFill>
                        <a:latin typeface="Cambria Math"/>
                      </a:rPr>
                      <m:t>∼</m:t>
                    </m:r>
                    <m:r>
                      <a:rPr lang="en-US" sz="2400" i="1">
                        <a:solidFill>
                          <a:schemeClr val="tx2"/>
                        </a:solidFill>
                        <a:latin typeface="Cambria Math"/>
                      </a:rPr>
                      <m:t>𝑈</m:t>
                    </m:r>
                    <m:r>
                      <a:rPr lang="en-US" sz="2400" i="1">
                        <a:solidFill>
                          <a:schemeClr val="tx2"/>
                        </a:solidFill>
                        <a:latin typeface="Cambria Math"/>
                      </a:rPr>
                      <m:t>[0,1]</m:t>
                    </m:r>
                  </m:oMath>
                </a14:m>
                <a:r>
                  <a:rPr lang="en-US" sz="2400" dirty="0">
                    <a:solidFill>
                      <a:schemeClr val="tx2"/>
                    </a:solidFill>
                  </a:rPr>
                  <a:t> </a:t>
                </a:r>
              </a:p>
              <a:p>
                <a:pPr>
                  <a:buFont typeface="Wingdings" panose="05000000000000000000" pitchFamily="2" charset="2"/>
                  <a:buChar char="§"/>
                </a:pPr>
                <a:r>
                  <a:rPr lang="en-US" sz="2400" dirty="0"/>
                  <a:t>E</a:t>
                </a:r>
                <a:r>
                  <a:rPr lang="en-US" sz="2400" dirty="0" smtClean="0"/>
                  <a:t>ach </a:t>
                </a:r>
                <a:r>
                  <a:rPr lang="en-US" sz="2400" dirty="0" smtClean="0"/>
                  <a:t>distinct key </a:t>
                </a:r>
                <a14:m>
                  <m:oMath xmlns:m="http://schemas.openxmlformats.org/officeDocument/2006/math">
                    <m:r>
                      <a:rPr lang="en-US" sz="2400" i="1">
                        <a:solidFill>
                          <a:schemeClr val="tx2"/>
                        </a:solidFill>
                        <a:latin typeface="Cambria Math"/>
                      </a:rPr>
                      <m:t>𝑥</m:t>
                    </m:r>
                  </m:oMath>
                </a14:m>
                <a:r>
                  <a:rPr lang="en-US" sz="2400" dirty="0" smtClean="0"/>
                  <a:t> </a:t>
                </a:r>
                <a:r>
                  <a:rPr lang="en-US" sz="2400" dirty="0" smtClean="0"/>
                  <a:t> </a:t>
                </a:r>
                <a:r>
                  <a:rPr lang="en-US" sz="2400" dirty="0" smtClean="0"/>
                  <a:t>has </a:t>
                </a:r>
                <a:r>
                  <a:rPr lang="en-US" sz="2400" dirty="0" smtClean="0"/>
                  <a:t> </a:t>
                </a:r>
                <a:r>
                  <a:rPr lang="en-US" sz="2400" dirty="0" smtClean="0"/>
                  <a:t>“</a:t>
                </a:r>
                <a:r>
                  <a:rPr lang="en-US" sz="2400" dirty="0" smtClean="0">
                    <a:solidFill>
                      <a:srgbClr val="7030A0"/>
                    </a:solidFill>
                  </a:rPr>
                  <a:t>presence</a:t>
                </a:r>
                <a:r>
                  <a:rPr lang="en-US" sz="2400" dirty="0" smtClean="0"/>
                  <a:t>” </a:t>
                </a:r>
                <a14:m>
                  <m:oMath xmlns:m="http://schemas.openxmlformats.org/officeDocument/2006/math">
                    <m:sSub>
                      <m:sSubPr>
                        <m:ctrlPr>
                          <a:rPr lang="en-US" sz="2400" b="0" i="1" dirty="0" smtClean="0">
                            <a:solidFill>
                              <a:schemeClr val="tx2"/>
                            </a:solidFill>
                            <a:latin typeface="Cambria Math" charset="0"/>
                          </a:rPr>
                        </m:ctrlPr>
                      </m:sSubPr>
                      <m:e>
                        <m:r>
                          <a:rPr lang="en-US" sz="2400" b="0" i="1" dirty="0" smtClean="0">
                            <a:solidFill>
                              <a:schemeClr val="tx2"/>
                            </a:solidFill>
                            <a:latin typeface="Cambria Math" charset="0"/>
                          </a:rPr>
                          <m:t>𝐴</m:t>
                        </m:r>
                      </m:e>
                      <m:sub>
                        <m:r>
                          <a:rPr lang="en-US" sz="2400" b="0" i="1" dirty="0" smtClean="0">
                            <a:solidFill>
                              <a:schemeClr val="tx2"/>
                            </a:solidFill>
                            <a:latin typeface="Cambria Math" charset="0"/>
                          </a:rPr>
                          <m:t>𝑥</m:t>
                        </m:r>
                      </m:sub>
                    </m:sSub>
                    <m:r>
                      <a:rPr lang="en-US" sz="2400" i="1" dirty="0" smtClean="0">
                        <a:solidFill>
                          <a:schemeClr val="tx2"/>
                        </a:solidFill>
                        <a:latin typeface="Cambria Math" charset="0"/>
                      </a:rPr>
                      <m:t>=1</m:t>
                    </m:r>
                  </m:oMath>
                </a14:m>
                <a:r>
                  <a:rPr lang="en-US" sz="2400" dirty="0" smtClean="0"/>
                  <a:t> if there is at least one element with the key and </a:t>
                </a:r>
                <a14:m>
                  <m:oMath xmlns:m="http://schemas.openxmlformats.org/officeDocument/2006/math">
                    <m:sSub>
                      <m:sSubPr>
                        <m:ctrlPr>
                          <a:rPr lang="en-US" sz="2400" i="1" dirty="0">
                            <a:solidFill>
                              <a:schemeClr val="tx2"/>
                            </a:solidFill>
                            <a:latin typeface="Cambria Math" charset="0"/>
                          </a:rPr>
                        </m:ctrlPr>
                      </m:sSubPr>
                      <m:e>
                        <m:r>
                          <a:rPr lang="en-US" sz="2400" i="1" dirty="0">
                            <a:solidFill>
                              <a:schemeClr val="tx2"/>
                            </a:solidFill>
                            <a:latin typeface="Cambria Math" charset="0"/>
                          </a:rPr>
                          <m:t>𝐴</m:t>
                        </m:r>
                      </m:e>
                      <m:sub>
                        <m:r>
                          <a:rPr lang="en-US" sz="2400" i="1" dirty="0">
                            <a:solidFill>
                              <a:schemeClr val="tx2"/>
                            </a:solidFill>
                            <a:latin typeface="Cambria Math" charset="0"/>
                          </a:rPr>
                          <m:t>𝑥</m:t>
                        </m:r>
                      </m:sub>
                    </m:sSub>
                    <m:r>
                      <a:rPr lang="en-US" sz="2400" i="1" dirty="0">
                        <a:solidFill>
                          <a:schemeClr val="tx2"/>
                        </a:solidFill>
                        <a:latin typeface="Cambria Math" charset="0"/>
                      </a:rPr>
                      <m:t>=</m:t>
                    </m:r>
                    <m:r>
                      <a:rPr lang="en-US" sz="2400" b="0" i="1" dirty="0" smtClean="0">
                        <a:solidFill>
                          <a:schemeClr val="tx2"/>
                        </a:solidFill>
                        <a:latin typeface="Cambria Math" charset="0"/>
                      </a:rPr>
                      <m:t>0</m:t>
                    </m:r>
                  </m:oMath>
                </a14:m>
                <a:r>
                  <a:rPr lang="en-US" sz="2400" dirty="0"/>
                  <a:t> </a:t>
                </a:r>
                <a:r>
                  <a:rPr lang="en-US" sz="2400" dirty="0" smtClean="0"/>
                  <a:t> otherwise.   The distinct count</a:t>
                </a:r>
              </a:p>
              <a:p>
                <a:pPr marL="0" indent="0">
                  <a:buNone/>
                </a:pPr>
                <a14:m>
                  <m:oMathPara xmlns:m="http://schemas.openxmlformats.org/officeDocument/2006/math">
                    <m:oMathParaPr>
                      <m:jc m:val="centerGroup"/>
                    </m:oMathParaPr>
                    <m:oMath xmlns:m="http://schemas.openxmlformats.org/officeDocument/2006/math">
                      <m:r>
                        <a:rPr lang="en-US" sz="2400" b="0" i="1" smtClean="0">
                          <a:solidFill>
                            <a:schemeClr val="tx2"/>
                          </a:solidFill>
                          <a:latin typeface="Cambria Math" charset="0"/>
                        </a:rPr>
                        <m:t>𝑛</m:t>
                      </m:r>
                      <m:r>
                        <a:rPr lang="en-US" sz="2400" b="0" i="1" smtClean="0">
                          <a:solidFill>
                            <a:schemeClr val="tx2"/>
                          </a:solidFill>
                          <a:latin typeface="Cambria Math" charset="0"/>
                        </a:rPr>
                        <m:t>=</m:t>
                      </m:r>
                      <m:nary>
                        <m:naryPr>
                          <m:chr m:val="∑"/>
                          <m:limLoc m:val="subSup"/>
                          <m:supHide m:val="on"/>
                          <m:ctrlPr>
                            <a:rPr lang="en-US" sz="2400" b="0" i="1" smtClean="0">
                              <a:solidFill>
                                <a:schemeClr val="tx2"/>
                              </a:solidFill>
                              <a:latin typeface="Cambria Math" charset="0"/>
                            </a:rPr>
                          </m:ctrlPr>
                        </m:naryPr>
                        <m:sub>
                          <m:r>
                            <m:rPr>
                              <m:brk m:alnAt="9"/>
                            </m:rPr>
                            <a:rPr lang="en-US" sz="2400" b="0" i="1" smtClean="0">
                              <a:solidFill>
                                <a:schemeClr val="tx2"/>
                              </a:solidFill>
                              <a:latin typeface="Cambria Math" charset="0"/>
                            </a:rPr>
                            <m:t>𝑥</m:t>
                          </m:r>
                          <m:r>
                            <a:rPr lang="en-US" sz="2400" b="0" i="1" smtClean="0">
                              <a:solidFill>
                                <a:schemeClr val="tx2"/>
                              </a:solidFill>
                              <a:latin typeface="Cambria Math" charset="0"/>
                            </a:rPr>
                            <m:t>∈</m:t>
                          </m:r>
                          <m:r>
                            <a:rPr lang="en-US" sz="2400" b="0" i="1" smtClean="0">
                              <a:solidFill>
                                <a:schemeClr val="tx2"/>
                              </a:solidFill>
                              <a:latin typeface="Cambria Math" charset="0"/>
                            </a:rPr>
                            <m:t>𝑋</m:t>
                          </m:r>
                        </m:sub>
                        <m:sup/>
                        <m:e>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𝐴</m:t>
                              </m:r>
                            </m:e>
                            <m:sub>
                              <m:r>
                                <a:rPr lang="en-US" sz="2400" b="0" i="1" smtClean="0">
                                  <a:solidFill>
                                    <a:schemeClr val="tx2"/>
                                  </a:solidFill>
                                  <a:latin typeface="Cambria Math" charset="0"/>
                                </a:rPr>
                                <m:t>𝑥</m:t>
                              </m:r>
                            </m:sub>
                          </m:sSub>
                        </m:e>
                      </m:nary>
                    </m:oMath>
                  </m:oMathPara>
                </a14:m>
                <a:endParaRPr lang="en-US" sz="2400" b="0" dirty="0" smtClean="0">
                  <a:solidFill>
                    <a:schemeClr val="tx2"/>
                  </a:solidFill>
                </a:endParaRPr>
              </a:p>
              <a:p>
                <a:pPr marL="0" indent="0">
                  <a:buNone/>
                </a:pPr>
                <a:r>
                  <a:rPr lang="en-US" sz="2400" dirty="0" smtClean="0"/>
                  <a:t>is the sum of the </a:t>
                </a:r>
                <a:r>
                  <a:rPr lang="en-US" sz="2400" dirty="0" smtClean="0">
                    <a:solidFill>
                      <a:srgbClr val="7030A0"/>
                    </a:solidFill>
                  </a:rPr>
                  <a:t>presence</a:t>
                </a:r>
                <a:r>
                  <a:rPr lang="en-US" sz="2400" dirty="0" smtClean="0"/>
                  <a:t> of all keys. </a:t>
                </a:r>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685800" y="1142025"/>
                <a:ext cx="11049000" cy="2439375"/>
              </a:xfrm>
              <a:blipFill rotWithShape="0">
                <a:blip r:embed="rId3"/>
                <a:stretch>
                  <a:fillRect l="-883" t="-3741" b="-1247"/>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dirty="0" smtClean="0"/>
              <a:t>Edith Cohen   Lecture2</a:t>
            </a:r>
            <a:endParaRPr lang="en-US" dirty="0"/>
          </a:p>
        </p:txBody>
      </p:sp>
      <p:sp>
        <p:nvSpPr>
          <p:cNvPr id="4" name="Slide Number Placeholder 3"/>
          <p:cNvSpPr>
            <a:spLocks noGrp="1"/>
          </p:cNvSpPr>
          <p:nvPr>
            <p:ph type="sldNum" sz="quarter" idx="12"/>
          </p:nvPr>
        </p:nvSpPr>
        <p:spPr/>
        <p:txBody>
          <a:bodyPr/>
          <a:lstStyle/>
          <a:p>
            <a:fld id="{FBE62EB2-EEA5-4F0F-8417-A3BB824EEB18}" type="slidenum">
              <a:rPr lang="en-US" smtClean="0"/>
              <a:t>52</a:t>
            </a:fld>
            <a:endParaRPr lang="en-US"/>
          </a:p>
        </p:txBody>
      </p:sp>
      <mc:AlternateContent xmlns:mc="http://schemas.openxmlformats.org/markup-compatibility/2006">
        <mc:Choice xmlns:a14="http://schemas.microsoft.com/office/drawing/2010/main" Requires="a14">
          <p:sp>
            <p:nvSpPr>
              <p:cNvPr id="10" name="Content Placeholder 4"/>
              <p:cNvSpPr txBox="1">
                <a:spLocks/>
              </p:cNvSpPr>
              <p:nvPr/>
            </p:nvSpPr>
            <p:spPr>
              <a:xfrm>
                <a:off x="685800" y="3581401"/>
                <a:ext cx="11049000" cy="1746774"/>
              </a:xfrm>
              <a:prstGeom prst="rect">
                <a:avLst/>
              </a:prstGeom>
            </p:spPr>
            <p:txBody>
              <a:bodyPr vert="horz" lIns="91440" tIns="0"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smtClean="0"/>
                  <a:t>We construct an estimator </a:t>
                </a:r>
                <a14:m>
                  <m:oMath xmlns:m="http://schemas.openxmlformats.org/officeDocument/2006/math">
                    <m:acc>
                      <m:accPr>
                        <m:chr m:val="̂"/>
                        <m:ctrlPr>
                          <a:rPr lang="en-US" sz="2400" i="1" smtClean="0">
                            <a:solidFill>
                              <a:schemeClr val="tx2"/>
                            </a:solidFill>
                            <a:latin typeface="Cambria Math" charset="0"/>
                          </a:rPr>
                        </m:ctrlPr>
                      </m:accPr>
                      <m:e>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e>
                    </m:acc>
                    <m:r>
                      <a:rPr lang="en-US" sz="2400" i="1">
                        <a:solidFill>
                          <a:schemeClr val="tx2"/>
                        </a:solidFill>
                        <a:latin typeface="Cambria Math" charset="0"/>
                      </a:rPr>
                      <m:t>≥0</m:t>
                    </m:r>
                  </m:oMath>
                </a14:m>
                <a:r>
                  <a:rPr lang="en-US" sz="2400" dirty="0"/>
                  <a:t>  for </a:t>
                </a:r>
                <a14:m>
                  <m:oMath xmlns:m="http://schemas.openxmlformats.org/officeDocument/2006/math">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oMath>
                </a14:m>
                <a:r>
                  <a:rPr lang="en-US" sz="2400" dirty="0" smtClean="0"/>
                  <a:t>.   We can then estimate the </a:t>
                </a:r>
                <a:r>
                  <a:rPr lang="en-US" sz="2400" dirty="0" smtClean="0"/>
                  <a:t>distinct </a:t>
                </a:r>
                <a:r>
                  <a:rPr lang="en-US" sz="2400" dirty="0" smtClean="0"/>
                  <a:t>count  </a:t>
                </a:r>
                <a:endParaRPr lang="en-US" sz="2400" i="1" dirty="0" smtClean="0">
                  <a:solidFill>
                    <a:schemeClr val="tx2"/>
                  </a:solidFill>
                  <a:latin typeface="Cambria Math" charset="0"/>
                </a:endParaRPr>
              </a:p>
              <a:p>
                <a:pPr marL="0" indent="0">
                  <a:buNone/>
                </a:pPr>
                <a14:m>
                  <m:oMathPara xmlns:m="http://schemas.openxmlformats.org/officeDocument/2006/math">
                    <m:oMathParaPr>
                      <m:jc m:val="centerGroup"/>
                    </m:oMathParaPr>
                    <m:oMath xmlns:m="http://schemas.openxmlformats.org/officeDocument/2006/math">
                      <m:acc>
                        <m:accPr>
                          <m:chr m:val="̂"/>
                          <m:ctrlPr>
                            <a:rPr lang="en-US" sz="2400" i="1" dirty="0" smtClean="0">
                              <a:solidFill>
                                <a:schemeClr val="tx2"/>
                              </a:solidFill>
                              <a:latin typeface="Cambria Math" charset="0"/>
                            </a:rPr>
                          </m:ctrlPr>
                        </m:accPr>
                        <m:e>
                          <m:r>
                            <a:rPr lang="en-US" sz="2400" b="0" i="1" dirty="0" smtClean="0">
                              <a:solidFill>
                                <a:schemeClr val="tx2"/>
                              </a:solidFill>
                              <a:latin typeface="Cambria Math" charset="0"/>
                            </a:rPr>
                            <m:t>𝑛</m:t>
                          </m:r>
                        </m:e>
                      </m:acc>
                      <m:r>
                        <a:rPr lang="en-US" sz="2400" b="0" i="1" dirty="0" smtClean="0">
                          <a:latin typeface="Cambria Math" charset="0"/>
                        </a:rPr>
                        <m:t>=</m:t>
                      </m:r>
                      <m:nary>
                        <m:naryPr>
                          <m:chr m:val="∑"/>
                          <m:supHide m:val="on"/>
                          <m:ctrlPr>
                            <a:rPr lang="en-US" sz="2400" b="0" i="1" dirty="0" smtClean="0">
                              <a:solidFill>
                                <a:schemeClr val="tx2"/>
                              </a:solidFill>
                              <a:latin typeface="Cambria Math" charset="0"/>
                            </a:rPr>
                          </m:ctrlPr>
                        </m:naryPr>
                        <m:sub>
                          <m:r>
                            <a:rPr lang="en-US" sz="2400" b="0" i="1" dirty="0" smtClean="0">
                              <a:solidFill>
                                <a:schemeClr val="tx2"/>
                              </a:solidFill>
                              <a:latin typeface="Cambria Math" charset="0"/>
                            </a:rPr>
                            <m:t>𝑥</m:t>
                          </m:r>
                        </m:sub>
                        <m:sup/>
                        <m:e>
                          <m:acc>
                            <m:accPr>
                              <m:chr m:val="̂"/>
                              <m:ctrlPr>
                                <a:rPr lang="en-US" sz="2400" b="0" i="1" dirty="0" smtClean="0">
                                  <a:solidFill>
                                    <a:schemeClr val="tx2"/>
                                  </a:solidFill>
                                  <a:latin typeface="Cambria Math" charset="0"/>
                                </a:rPr>
                              </m:ctrlPr>
                            </m:accPr>
                            <m:e>
                              <m:sSub>
                                <m:sSubPr>
                                  <m:ctrlPr>
                                    <a:rPr lang="en-US" sz="2400" b="0" i="1" dirty="0" smtClean="0">
                                      <a:solidFill>
                                        <a:schemeClr val="tx2"/>
                                      </a:solidFill>
                                      <a:latin typeface="Cambria Math" charset="0"/>
                                    </a:rPr>
                                  </m:ctrlPr>
                                </m:sSubPr>
                                <m:e>
                                  <m:r>
                                    <a:rPr lang="en-US" sz="2400" b="0" i="1" dirty="0" smtClean="0">
                                      <a:solidFill>
                                        <a:schemeClr val="tx2"/>
                                      </a:solidFill>
                                      <a:latin typeface="Cambria Math" charset="0"/>
                                    </a:rPr>
                                    <m:t>𝐴</m:t>
                                  </m:r>
                                </m:e>
                                <m:sub>
                                  <m:r>
                                    <a:rPr lang="en-US" sz="2400" b="0" i="1" dirty="0" smtClean="0">
                                      <a:solidFill>
                                        <a:schemeClr val="tx2"/>
                                      </a:solidFill>
                                      <a:latin typeface="Cambria Math" charset="0"/>
                                    </a:rPr>
                                    <m:t>𝑥</m:t>
                                  </m:r>
                                </m:sub>
                              </m:sSub>
                            </m:e>
                          </m:acc>
                        </m:e>
                      </m:nary>
                      <m:r>
                        <a:rPr lang="en-US" sz="2400" b="0" i="1" dirty="0" smtClean="0">
                          <a:latin typeface="Cambria Math" charset="0"/>
                        </a:rPr>
                        <m:t>=</m:t>
                      </m:r>
                      <m:nary>
                        <m:naryPr>
                          <m:chr m:val="∑"/>
                          <m:supHide m:val="on"/>
                          <m:ctrlPr>
                            <a:rPr lang="en-US" sz="2400" b="0" i="1" dirty="0" smtClean="0">
                              <a:solidFill>
                                <a:schemeClr val="tx2"/>
                              </a:solidFill>
                              <a:latin typeface="Cambria Math" charset="0"/>
                            </a:rPr>
                          </m:ctrlPr>
                        </m:naryPr>
                        <m:sub>
                          <m:r>
                            <a:rPr lang="en-US" sz="2400" b="0" i="1" dirty="0" smtClean="0">
                              <a:solidFill>
                                <a:schemeClr val="tx2"/>
                              </a:solidFill>
                              <a:latin typeface="Cambria Math" charset="0"/>
                            </a:rPr>
                            <m:t>𝑥</m:t>
                          </m:r>
                          <m:r>
                            <a:rPr lang="en-US" sz="2400" b="0" i="1" dirty="0" smtClean="0">
                              <a:solidFill>
                                <a:schemeClr val="tx2"/>
                              </a:solidFill>
                              <a:latin typeface="Cambria Math" charset="0"/>
                            </a:rPr>
                            <m:t> |</m:t>
                          </m:r>
                          <m:acc>
                            <m:accPr>
                              <m:chr m:val="̂"/>
                              <m:ctrlPr>
                                <a:rPr lang="en-US" sz="2400" i="1" dirty="0">
                                  <a:solidFill>
                                    <a:schemeClr val="tx2"/>
                                  </a:solidFill>
                                  <a:latin typeface="Cambria Math" charset="0"/>
                                </a:rPr>
                              </m:ctrlPr>
                            </m:accPr>
                            <m:e>
                              <m:sSub>
                                <m:sSubPr>
                                  <m:ctrlPr>
                                    <a:rPr lang="en-US" sz="2400" i="1" dirty="0">
                                      <a:solidFill>
                                        <a:schemeClr val="tx2"/>
                                      </a:solidFill>
                                      <a:latin typeface="Cambria Math" charset="0"/>
                                    </a:rPr>
                                  </m:ctrlPr>
                                </m:sSubPr>
                                <m:e>
                                  <m:r>
                                    <a:rPr lang="en-US" sz="2400" i="1" dirty="0">
                                      <a:solidFill>
                                        <a:schemeClr val="tx2"/>
                                      </a:solidFill>
                                      <a:latin typeface="Cambria Math" charset="0"/>
                                    </a:rPr>
                                    <m:t>𝐴</m:t>
                                  </m:r>
                                </m:e>
                                <m:sub>
                                  <m:r>
                                    <a:rPr lang="en-US" sz="2400" i="1" dirty="0">
                                      <a:solidFill>
                                        <a:schemeClr val="tx2"/>
                                      </a:solidFill>
                                      <a:latin typeface="Cambria Math" charset="0"/>
                                    </a:rPr>
                                    <m:t>𝑥</m:t>
                                  </m:r>
                                </m:sub>
                              </m:sSub>
                            </m:e>
                          </m:acc>
                          <m:r>
                            <a:rPr lang="en-US" sz="2400" b="0" i="1" dirty="0" smtClean="0">
                              <a:solidFill>
                                <a:schemeClr val="tx2"/>
                              </a:solidFill>
                              <a:latin typeface="Cambria Math" charset="0"/>
                            </a:rPr>
                            <m:t>&gt;0</m:t>
                          </m:r>
                        </m:sub>
                        <m:sup/>
                        <m:e>
                          <m:acc>
                            <m:accPr>
                              <m:chr m:val="̂"/>
                              <m:ctrlPr>
                                <a:rPr lang="en-US" sz="2400" i="1" dirty="0">
                                  <a:solidFill>
                                    <a:schemeClr val="tx2"/>
                                  </a:solidFill>
                                  <a:latin typeface="Cambria Math" charset="0"/>
                                </a:rPr>
                              </m:ctrlPr>
                            </m:accPr>
                            <m:e>
                              <m:sSub>
                                <m:sSubPr>
                                  <m:ctrlPr>
                                    <a:rPr lang="en-US" sz="2400" i="1" dirty="0">
                                      <a:solidFill>
                                        <a:schemeClr val="tx2"/>
                                      </a:solidFill>
                                      <a:latin typeface="Cambria Math" charset="0"/>
                                    </a:rPr>
                                  </m:ctrlPr>
                                </m:sSubPr>
                                <m:e>
                                  <m:r>
                                    <a:rPr lang="en-US" sz="2400" i="1" dirty="0">
                                      <a:solidFill>
                                        <a:schemeClr val="tx2"/>
                                      </a:solidFill>
                                      <a:latin typeface="Cambria Math" charset="0"/>
                                    </a:rPr>
                                    <m:t>𝐴</m:t>
                                  </m:r>
                                </m:e>
                                <m:sub>
                                  <m:r>
                                    <a:rPr lang="en-US" sz="2400" i="1" dirty="0">
                                      <a:solidFill>
                                        <a:schemeClr val="tx2"/>
                                      </a:solidFill>
                                      <a:latin typeface="Cambria Math" charset="0"/>
                                    </a:rPr>
                                    <m:t>𝑥</m:t>
                                  </m:r>
                                </m:sub>
                              </m:sSub>
                            </m:e>
                          </m:acc>
                        </m:e>
                      </m:nary>
                    </m:oMath>
                  </m:oMathPara>
                </a14:m>
                <a:endParaRPr lang="en-US" sz="2400" dirty="0"/>
              </a:p>
              <a:p>
                <a:pPr marL="0" indent="0">
                  <a:buNone/>
                </a:pPr>
                <a:r>
                  <a:rPr lang="en-US" sz="2400" dirty="0" smtClean="0"/>
                  <a:t>As sum of presence estimates (it </a:t>
                </a:r>
                <a:r>
                  <a:rPr lang="en-US" sz="2400" dirty="0" smtClean="0"/>
                  <a:t>suffices to sum the strictly positive estimates)</a:t>
                </a:r>
              </a:p>
            </p:txBody>
          </p:sp>
        </mc:Choice>
        <mc:Fallback>
          <p:sp>
            <p:nvSpPr>
              <p:cNvPr id="10" name="Content Placeholder 4"/>
              <p:cNvSpPr txBox="1">
                <a:spLocks noRot="1" noChangeAspect="1" noMove="1" noResize="1" noEditPoints="1" noAdjustHandles="1" noChangeArrowheads="1" noChangeShapeType="1" noTextEdit="1"/>
              </p:cNvSpPr>
              <p:nvPr/>
            </p:nvSpPr>
            <p:spPr>
              <a:xfrm>
                <a:off x="685800" y="3581401"/>
                <a:ext cx="11049000" cy="1746774"/>
              </a:xfrm>
              <a:prstGeom prst="rect">
                <a:avLst/>
              </a:prstGeom>
              <a:blipFill rotWithShape="0">
                <a:blip r:embed="rId4"/>
                <a:stretch>
                  <a:fillRect l="-883" t="-5594" r="-662" b="-118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4"/>
              <p:cNvSpPr txBox="1">
                <a:spLocks/>
              </p:cNvSpPr>
              <p:nvPr/>
            </p:nvSpPr>
            <p:spPr>
              <a:xfrm>
                <a:off x="685800" y="5328174"/>
                <a:ext cx="11049000" cy="1028177"/>
              </a:xfrm>
              <a:prstGeom prst="rect">
                <a:avLst/>
              </a:prstGeom>
            </p:spPr>
            <p:txBody>
              <a:bodyPr vert="horz" lIns="91440" tIns="0"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smtClean="0"/>
                  <a:t>We will use </a:t>
                </a:r>
                <a:r>
                  <a:rPr lang="en-US" sz="2400" dirty="0" smtClean="0">
                    <a:solidFill>
                      <a:schemeClr val="tx2"/>
                    </a:solidFill>
                  </a:rPr>
                  <a:t>inverse probability </a:t>
                </a:r>
                <a:r>
                  <a:rPr lang="en-US" sz="2400" dirty="0" smtClean="0"/>
                  <a:t>estimates </a:t>
                </a:r>
                <a14:m>
                  <m:oMath xmlns:m="http://schemas.openxmlformats.org/officeDocument/2006/math">
                    <m:acc>
                      <m:accPr>
                        <m:chr m:val="̂"/>
                        <m:ctrlPr>
                          <a:rPr lang="en-US" sz="2400" i="1" smtClean="0">
                            <a:solidFill>
                              <a:schemeClr val="tx2"/>
                            </a:solidFill>
                            <a:latin typeface="Cambria Math" charset="0"/>
                          </a:rPr>
                        </m:ctrlPr>
                      </m:accPr>
                      <m:e>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e>
                    </m:acc>
                  </m:oMath>
                </a14:m>
                <a:r>
                  <a:rPr lang="en-US" sz="2400" dirty="0"/>
                  <a:t>  for </a:t>
                </a:r>
                <a14:m>
                  <m:oMath xmlns:m="http://schemas.openxmlformats.org/officeDocument/2006/math">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oMath>
                </a14:m>
                <a:r>
                  <a:rPr lang="en-US" sz="2400" dirty="0" smtClean="0"/>
                  <a:t>:   If  </a:t>
                </a:r>
                <a14:m>
                  <m:oMath xmlns:m="http://schemas.openxmlformats.org/officeDocument/2006/math">
                    <m:r>
                      <a:rPr lang="en-US" sz="2400" b="0" i="1" smtClean="0">
                        <a:solidFill>
                          <a:schemeClr val="tx2"/>
                        </a:solidFill>
                        <a:latin typeface="Cambria Math" charset="0"/>
                      </a:rPr>
                      <m:t>𝑥</m:t>
                    </m:r>
                  </m:oMath>
                </a14:m>
                <a:r>
                  <a:rPr lang="en-US" sz="2400" dirty="0" smtClean="0"/>
                  <a:t> is observed (“sampled”), the estimate is </a:t>
                </a:r>
                <a14:m>
                  <m:oMath xmlns:m="http://schemas.openxmlformats.org/officeDocument/2006/math">
                    <m:f>
                      <m:fPr>
                        <m:ctrlPr>
                          <a:rPr lang="en-US" sz="2400" b="0" i="1" smtClean="0">
                            <a:solidFill>
                              <a:schemeClr val="tx2"/>
                            </a:solidFill>
                            <a:latin typeface="Cambria Math" charset="0"/>
                          </a:rPr>
                        </m:ctrlPr>
                      </m:fPr>
                      <m:num>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num>
                      <m:den>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𝑝</m:t>
                            </m:r>
                          </m:e>
                          <m:sub>
                            <m:r>
                              <a:rPr lang="en-US" sz="2400" b="0" i="1" smtClean="0">
                                <a:solidFill>
                                  <a:schemeClr val="tx2"/>
                                </a:solidFill>
                                <a:latin typeface="Cambria Math" charset="0"/>
                              </a:rPr>
                              <m:t>𝑥</m:t>
                            </m:r>
                          </m:sub>
                        </m:sSub>
                      </m:den>
                    </m:f>
                    <m:r>
                      <a:rPr lang="en-US" sz="2400" b="0" i="1" smtClean="0">
                        <a:solidFill>
                          <a:schemeClr val="tx2"/>
                        </a:solidFill>
                        <a:latin typeface="Cambria Math" charset="0"/>
                      </a:rPr>
                      <m:t>=</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1</m:t>
                        </m:r>
                      </m:num>
                      <m:den>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𝑝</m:t>
                            </m:r>
                          </m:e>
                          <m:sub>
                            <m:r>
                              <a:rPr lang="en-US" sz="2400" b="0" i="1" smtClean="0">
                                <a:solidFill>
                                  <a:schemeClr val="tx2"/>
                                </a:solidFill>
                                <a:latin typeface="Cambria Math" charset="0"/>
                              </a:rPr>
                              <m:t>𝑥</m:t>
                            </m:r>
                          </m:sub>
                        </m:sSub>
                      </m:den>
                    </m:f>
                  </m:oMath>
                </a14:m>
                <a:r>
                  <a:rPr lang="en-US" sz="2400" dirty="0" smtClean="0"/>
                  <a:t> .  Otherwise   </a:t>
                </a:r>
                <a14:m>
                  <m:oMath xmlns:m="http://schemas.openxmlformats.org/officeDocument/2006/math">
                    <m:acc>
                      <m:accPr>
                        <m:chr m:val="̂"/>
                        <m:ctrlPr>
                          <a:rPr lang="en-US" sz="2400" i="1" smtClean="0">
                            <a:solidFill>
                              <a:schemeClr val="tx2"/>
                            </a:solidFill>
                            <a:latin typeface="Cambria Math" charset="0"/>
                          </a:rPr>
                        </m:ctrlPr>
                      </m:accPr>
                      <m:e>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e>
                    </m:acc>
                    <m:r>
                      <a:rPr lang="en-US" sz="2400" b="0" i="1" smtClean="0">
                        <a:solidFill>
                          <a:schemeClr val="tx2"/>
                        </a:solidFill>
                        <a:latin typeface="Cambria Math" charset="0"/>
                      </a:rPr>
                      <m:t>=0</m:t>
                    </m:r>
                  </m:oMath>
                </a14:m>
                <a:endParaRPr lang="en-US" sz="2400" dirty="0" smtClean="0">
                  <a:solidFill>
                    <a:schemeClr val="tx2"/>
                  </a:solidFill>
                </a:endParaRPr>
              </a:p>
            </p:txBody>
          </p:sp>
        </mc:Choice>
        <mc:Fallback xmlns="">
          <p:sp>
            <p:nvSpPr>
              <p:cNvPr id="11" name="Content Placeholder 4"/>
              <p:cNvSpPr txBox="1">
                <a:spLocks noRot="1" noChangeAspect="1" noMove="1" noResize="1" noEditPoints="1" noAdjustHandles="1" noChangeArrowheads="1" noChangeShapeType="1" noTextEdit="1"/>
              </p:cNvSpPr>
              <p:nvPr/>
            </p:nvSpPr>
            <p:spPr>
              <a:xfrm>
                <a:off x="685800" y="5328174"/>
                <a:ext cx="11049000" cy="1028177"/>
              </a:xfrm>
              <a:prstGeom prst="rect">
                <a:avLst/>
              </a:prstGeom>
              <a:blipFill rotWithShape="0">
                <a:blip r:embed="rId5"/>
                <a:stretch>
                  <a:fillRect l="-773" t="-8876"/>
                </a:stretch>
              </a:blipFill>
            </p:spPr>
            <p:txBody>
              <a:bodyPr/>
              <a:lstStyle/>
              <a:p>
                <a:r>
                  <a:rPr lang="en-US">
                    <a:noFill/>
                  </a:rPr>
                  <a:t> </a:t>
                </a:r>
              </a:p>
            </p:txBody>
          </p:sp>
        </mc:Fallback>
      </mc:AlternateContent>
    </p:spTree>
    <p:extLst>
      <p:ext uri="{BB962C8B-B14F-4D97-AF65-F5344CB8AC3E}">
        <p14:creationId xmlns:p14="http://schemas.microsoft.com/office/powerpoint/2010/main" val="185934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752600" y="228600"/>
                <a:ext cx="8705194" cy="1143000"/>
              </a:xfrm>
            </p:spPr>
            <p:txBody>
              <a:bodyPr>
                <a:normAutofit fontScale="90000"/>
              </a:bodyPr>
              <a:lstStyle/>
              <a:p>
                <a:r>
                  <a:rPr lang="en-US" dirty="0" smtClean="0"/>
                  <a:t>Bottom-</a:t>
                </a:r>
                <a14:m>
                  <m:oMath xmlns:m="http://schemas.openxmlformats.org/officeDocument/2006/math">
                    <m:r>
                      <a:rPr lang="en-US" i="1" dirty="0" smtClean="0">
                        <a:latin typeface="Cambria Math" charset="0"/>
                      </a:rPr>
                      <m:t>𝑘</m:t>
                    </m:r>
                  </m:oMath>
                </a14:m>
                <a:r>
                  <a:rPr lang="en-US" dirty="0" smtClean="0"/>
                  <a:t> Inverse probability estimator</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752600" y="228600"/>
                <a:ext cx="8705194" cy="1143000"/>
              </a:xfrm>
              <a:blipFill rotWithShape="0">
                <a:blip r:embed="rId3"/>
                <a:stretch>
                  <a:fillRect b="-3743"/>
                </a:stretch>
              </a:blipFill>
            </p:spPr>
            <p:txBody>
              <a:bodyPr/>
              <a:lstStyle/>
              <a:p>
                <a:r>
                  <a:rPr lang="en-US">
                    <a:noFill/>
                  </a:rPr>
                  <a:t> </a:t>
                </a:r>
              </a:p>
            </p:txBody>
          </p:sp>
        </mc:Fallback>
      </mc:AlternateContent>
      <p:sp>
        <p:nvSpPr>
          <p:cNvPr id="13" name="Content Placeholder 3"/>
          <p:cNvSpPr txBox="1">
            <a:spLocks/>
          </p:cNvSpPr>
          <p:nvPr/>
        </p:nvSpPr>
        <p:spPr>
          <a:xfrm>
            <a:off x="2099441" y="1765738"/>
            <a:ext cx="8229600" cy="25776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mc:AlternateContent xmlns:mc="http://schemas.openxmlformats.org/markup-compatibility/2006">
        <mc:Choice xmlns:a14="http://schemas.microsoft.com/office/drawing/2010/main" Requires="a14">
          <p:sp>
            <p:nvSpPr>
              <p:cNvPr id="5" name="Content Placeholder 4"/>
              <p:cNvSpPr>
                <a:spLocks noGrp="1"/>
              </p:cNvSpPr>
              <p:nvPr>
                <p:ph idx="1"/>
              </p:nvPr>
            </p:nvSpPr>
            <p:spPr>
              <a:xfrm>
                <a:off x="643358" y="3430480"/>
                <a:ext cx="11049000" cy="1005723"/>
              </a:xfrm>
            </p:spPr>
            <p:txBody>
              <a:bodyPr vert="horz" lIns="91440" tIns="0" rIns="91440" bIns="0" rtlCol="0">
                <a:noAutofit/>
              </a:bodyPr>
              <a:lstStyle/>
              <a:p>
                <a:pPr>
                  <a:buFont typeface="Wingdings" panose="05000000000000000000" pitchFamily="2" charset="2"/>
                  <a:buChar char="§"/>
                </a:pPr>
                <a:r>
                  <a:rPr lang="en-US" sz="2400" i="1" dirty="0" smtClean="0">
                    <a:solidFill>
                      <a:schemeClr val="tx2"/>
                    </a:solidFill>
                  </a:rPr>
                  <a:t>We instead compute </a:t>
                </a:r>
                <a14:m>
                  <m:oMath xmlns:m="http://schemas.openxmlformats.org/officeDocument/2006/math">
                    <m:sSub>
                      <m:sSubPr>
                        <m:ctrlPr>
                          <a:rPr lang="en-US" sz="2400" i="1">
                            <a:latin typeface="Cambria Math" charset="0"/>
                          </a:rPr>
                        </m:ctrlPr>
                      </m:sSubPr>
                      <m:e>
                        <m:r>
                          <a:rPr lang="en-US" sz="2400" i="1">
                            <a:latin typeface="Cambria Math" charset="0"/>
                          </a:rPr>
                          <m:t>𝑝</m:t>
                        </m:r>
                      </m:e>
                      <m:sub>
                        <m:r>
                          <a:rPr lang="en-US" sz="2400" i="1">
                            <a:latin typeface="Cambria Math"/>
                          </a:rPr>
                          <m:t>𝑥</m:t>
                        </m:r>
                      </m:sub>
                    </m:sSub>
                  </m:oMath>
                </a14:m>
                <a:r>
                  <a:rPr lang="en-US" sz="2400" dirty="0"/>
                  <a:t> </a:t>
                </a:r>
                <a:r>
                  <a:rPr lang="en-US" sz="2400" b="1" i="1" dirty="0">
                    <a:solidFill>
                      <a:schemeClr val="tx2"/>
                    </a:solidFill>
                  </a:rPr>
                  <a:t>conditioned</a:t>
                </a:r>
                <a:r>
                  <a:rPr lang="en-US" sz="2400" i="1" dirty="0">
                    <a:solidFill>
                      <a:schemeClr val="tx2"/>
                    </a:solidFill>
                  </a:rPr>
                  <a:t> on </a:t>
                </a:r>
                <a:r>
                  <a:rPr lang="en-US" sz="2400" i="1" dirty="0" smtClean="0">
                    <a:solidFill>
                      <a:schemeClr val="tx2"/>
                    </a:solidFill>
                  </a:rPr>
                  <a:t>fixed </a:t>
                </a:r>
                <a14:m>
                  <m:oMath xmlns:m="http://schemas.openxmlformats.org/officeDocument/2006/math">
                    <m:r>
                      <a:rPr lang="en-US" sz="2400" b="0" i="1">
                        <a:solidFill>
                          <a:srgbClr val="C00000"/>
                        </a:solidFill>
                        <a:latin typeface="Cambria Math"/>
                      </a:rPr>
                      <m:t>h</m:t>
                    </m:r>
                  </m:oMath>
                </a14:m>
                <a:r>
                  <a:rPr lang="en-US" sz="2400" dirty="0">
                    <a:solidFill>
                      <a:srgbClr val="C00000"/>
                    </a:solidFill>
                  </a:rPr>
                  <a:t> on </a:t>
                </a:r>
                <a14:m>
                  <m:oMath xmlns:m="http://schemas.openxmlformats.org/officeDocument/2006/math">
                    <m:r>
                      <m:rPr>
                        <m:sty m:val="p"/>
                      </m:rPr>
                      <a:rPr lang="en-US" sz="2400" b="0" i="0" smtClean="0">
                        <a:solidFill>
                          <a:srgbClr val="C00000"/>
                        </a:solidFill>
                        <a:latin typeface="Cambria Math" charset="0"/>
                      </a:rPr>
                      <m:t>X</m:t>
                    </m:r>
                    <m:r>
                      <a:rPr lang="en-US" sz="2400" b="0" i="1">
                        <a:solidFill>
                          <a:srgbClr val="C00000"/>
                        </a:solidFill>
                        <a:latin typeface="Cambria Math"/>
                      </a:rPr>
                      <m:t>∖</m:t>
                    </m:r>
                    <m:d>
                      <m:dPr>
                        <m:begChr m:val="{"/>
                        <m:endChr m:val="}"/>
                        <m:ctrlPr>
                          <a:rPr lang="en-US" sz="2400" i="1">
                            <a:solidFill>
                              <a:srgbClr val="C00000"/>
                            </a:solidFill>
                            <a:latin typeface="Cambria Math" charset="0"/>
                          </a:rPr>
                        </m:ctrlPr>
                      </m:dPr>
                      <m:e>
                        <m:r>
                          <a:rPr lang="en-US" sz="2400" b="0" i="1">
                            <a:solidFill>
                              <a:srgbClr val="C00000"/>
                            </a:solidFill>
                            <a:latin typeface="Cambria Math"/>
                          </a:rPr>
                          <m:t>𝑥</m:t>
                        </m:r>
                      </m:e>
                    </m:d>
                  </m:oMath>
                </a14:m>
                <a:r>
                  <a:rPr lang="en-US" sz="2400" i="1" dirty="0">
                    <a:solidFill>
                      <a:schemeClr val="tx2"/>
                    </a:solidFill>
                  </a:rPr>
                  <a:t> but taking </a:t>
                </a:r>
                <a14:m>
                  <m:oMath xmlns:m="http://schemas.openxmlformats.org/officeDocument/2006/math">
                    <m:r>
                      <a:rPr lang="en-US" sz="2400" b="0" i="1">
                        <a:solidFill>
                          <a:srgbClr val="C00000"/>
                        </a:solidFill>
                        <a:latin typeface="Cambria Math"/>
                      </a:rPr>
                      <m:t>h</m:t>
                    </m:r>
                    <m:d>
                      <m:dPr>
                        <m:ctrlPr>
                          <a:rPr lang="en-US" sz="2400" i="1">
                            <a:solidFill>
                              <a:srgbClr val="C00000"/>
                            </a:solidFill>
                            <a:latin typeface="Cambria Math" charset="0"/>
                          </a:rPr>
                        </m:ctrlPr>
                      </m:dPr>
                      <m:e>
                        <m:r>
                          <a:rPr lang="en-US" sz="2400" b="0" i="1">
                            <a:solidFill>
                              <a:srgbClr val="C00000"/>
                            </a:solidFill>
                            <a:latin typeface="Cambria Math"/>
                          </a:rPr>
                          <m:t>𝑥</m:t>
                        </m:r>
                      </m:e>
                    </m:d>
                    <m:r>
                      <a:rPr lang="en-US" sz="2400" b="0" i="1">
                        <a:solidFill>
                          <a:srgbClr val="C00000"/>
                        </a:solidFill>
                        <a:latin typeface="Cambria Math"/>
                      </a:rPr>
                      <m:t>∼</m:t>
                    </m:r>
                    <m:r>
                      <a:rPr lang="en-US" sz="2400" b="0" i="1">
                        <a:solidFill>
                          <a:srgbClr val="C00000"/>
                        </a:solidFill>
                        <a:latin typeface="Cambria Math"/>
                      </a:rPr>
                      <m:t>𝑈</m:t>
                    </m:r>
                    <m:d>
                      <m:dPr>
                        <m:begChr m:val="["/>
                        <m:endChr m:val="]"/>
                        <m:ctrlPr>
                          <a:rPr lang="en-US" sz="2400" i="1">
                            <a:solidFill>
                              <a:srgbClr val="C00000"/>
                            </a:solidFill>
                            <a:latin typeface="Cambria Math" charset="0"/>
                          </a:rPr>
                        </m:ctrlPr>
                      </m:dPr>
                      <m:e>
                        <m:r>
                          <a:rPr lang="en-US" sz="2400" b="0" i="1">
                            <a:solidFill>
                              <a:srgbClr val="C00000"/>
                            </a:solidFill>
                            <a:latin typeface="Cambria Math"/>
                          </a:rPr>
                          <m:t>0,1</m:t>
                        </m:r>
                      </m:e>
                    </m:d>
                  </m:oMath>
                </a14:m>
                <a:r>
                  <a:rPr lang="en-US" sz="2400" b="1" dirty="0">
                    <a:solidFill>
                      <a:srgbClr val="C00000"/>
                    </a:solidFill>
                  </a:rPr>
                  <a:t>  </a:t>
                </a:r>
                <a:endParaRPr lang="en-US" sz="2400" i="1" dirty="0">
                  <a:solidFill>
                    <a:schemeClr val="tx2"/>
                  </a:solidFill>
                </a:endParaRPr>
              </a:p>
              <a:p>
                <a:pPr>
                  <a:buFont typeface="Wingdings" panose="05000000000000000000" pitchFamily="2" charset="2"/>
                  <a:buChar char="§"/>
                </a:pPr>
                <a14:m>
                  <m:oMath xmlns:m="http://schemas.openxmlformats.org/officeDocument/2006/math">
                    <m:r>
                      <a:rPr lang="en-US" sz="2400" i="1">
                        <a:solidFill>
                          <a:schemeClr val="tx2"/>
                        </a:solidFill>
                        <a:latin typeface="Cambria Math"/>
                        <a:ea typeface="Cambria Math"/>
                      </a:rPr>
                      <m:t>𝑥</m:t>
                    </m:r>
                  </m:oMath>
                </a14:m>
                <a:r>
                  <a:rPr lang="en-US" sz="2400" dirty="0">
                    <a:solidFill>
                      <a:schemeClr val="tx2"/>
                    </a:solidFill>
                  </a:rPr>
                  <a:t> is </a:t>
                </a:r>
                <a:r>
                  <a:rPr lang="en-US" sz="2400" dirty="0">
                    <a:solidFill>
                      <a:srgbClr val="7030A0"/>
                    </a:solidFill>
                  </a:rPr>
                  <a:t>sampled</a:t>
                </a:r>
                <a:r>
                  <a:rPr lang="en-US" sz="2400" dirty="0">
                    <a:solidFill>
                      <a:schemeClr val="tx2"/>
                    </a:solidFill>
                  </a:rPr>
                  <a:t> </a:t>
                </a:r>
                <a14:m>
                  <m:oMath xmlns:m="http://schemas.openxmlformats.org/officeDocument/2006/math">
                    <m:r>
                      <a:rPr lang="en-US" sz="2400" i="1">
                        <a:solidFill>
                          <a:schemeClr val="tx2"/>
                        </a:solidFill>
                        <a:latin typeface="Cambria Math"/>
                        <a:ea typeface="Cambria Math"/>
                      </a:rPr>
                      <m:t>⟺</m:t>
                    </m:r>
                    <m:r>
                      <a:rPr lang="en-US" sz="2400" i="1">
                        <a:solidFill>
                          <a:schemeClr val="tx2"/>
                        </a:solidFill>
                        <a:latin typeface="Cambria Math"/>
                        <a:ea typeface="Cambria Math"/>
                      </a:rPr>
                      <m:t>h</m:t>
                    </m:r>
                    <m:d>
                      <m:dPr>
                        <m:ctrlPr>
                          <a:rPr lang="en-US" sz="2400" i="1">
                            <a:solidFill>
                              <a:schemeClr val="tx2"/>
                            </a:solidFill>
                            <a:latin typeface="Cambria Math" charset="0"/>
                            <a:ea typeface="Cambria Math"/>
                          </a:rPr>
                        </m:ctrlPr>
                      </m:dPr>
                      <m:e>
                        <m:r>
                          <a:rPr lang="en-US" sz="2400" i="1">
                            <a:solidFill>
                              <a:schemeClr val="tx2"/>
                            </a:solidFill>
                            <a:latin typeface="Cambria Math"/>
                            <a:ea typeface="Cambria Math"/>
                          </a:rPr>
                          <m:t>𝑥</m:t>
                        </m:r>
                      </m:e>
                    </m:d>
                    <m:r>
                      <a:rPr lang="en-US" sz="2400" i="1">
                        <a:solidFill>
                          <a:schemeClr val="tx2"/>
                        </a:solidFill>
                        <a:latin typeface="Cambria Math"/>
                        <a:ea typeface="Cambria Math"/>
                      </a:rPr>
                      <m:t>&lt;</m:t>
                    </m:r>
                    <m:sSup>
                      <m:sSupPr>
                        <m:ctrlPr>
                          <a:rPr lang="en-US" sz="2400" i="1">
                            <a:solidFill>
                              <a:schemeClr val="tx2"/>
                            </a:solidFill>
                            <a:latin typeface="Cambria Math" charset="0"/>
                            <a:ea typeface="Cambria Math"/>
                          </a:rPr>
                        </m:ctrlPr>
                      </m:sSupPr>
                      <m:e>
                        <m:r>
                          <a:rPr lang="en-US" sz="2400" i="1">
                            <a:solidFill>
                              <a:schemeClr val="tx2"/>
                            </a:solidFill>
                            <a:latin typeface="Cambria Math"/>
                            <a:ea typeface="Cambria Math"/>
                          </a:rPr>
                          <m:t>(</m:t>
                        </m:r>
                        <m:r>
                          <a:rPr lang="en-US" sz="2400" i="1">
                            <a:solidFill>
                              <a:schemeClr val="tx2"/>
                            </a:solidFill>
                            <a:latin typeface="Cambria Math"/>
                            <a:ea typeface="Cambria Math"/>
                          </a:rPr>
                          <m:t>𝑘</m:t>
                        </m:r>
                        <m:r>
                          <a:rPr lang="en-US" sz="2400" i="1">
                            <a:solidFill>
                              <a:schemeClr val="tx2"/>
                            </a:solidFill>
                            <a:latin typeface="Cambria Math"/>
                            <a:ea typeface="Cambria Math"/>
                          </a:rPr>
                          <m:t>−1)</m:t>
                        </m:r>
                      </m:e>
                      <m:sup>
                        <m:r>
                          <m:rPr>
                            <m:sty m:val="p"/>
                          </m:rPr>
                          <a:rPr lang="en-US" sz="2400">
                            <a:solidFill>
                              <a:schemeClr val="tx2"/>
                            </a:solidFill>
                            <a:latin typeface="Cambria Math"/>
                            <a:ea typeface="Cambria Math"/>
                          </a:rPr>
                          <m:t>th</m:t>
                        </m:r>
                      </m:sup>
                    </m:sSup>
                    <m:d>
                      <m:dPr>
                        <m:ctrlPr>
                          <a:rPr lang="en-US" sz="2400" i="1">
                            <a:solidFill>
                              <a:schemeClr val="tx2"/>
                            </a:solidFill>
                            <a:latin typeface="Cambria Math" charset="0"/>
                            <a:ea typeface="Cambria Math"/>
                          </a:rPr>
                        </m:ctrlPr>
                      </m:dPr>
                      <m:e>
                        <m:r>
                          <a:rPr lang="en-US" sz="2400" i="1">
                            <a:solidFill>
                              <a:schemeClr val="tx2"/>
                            </a:solidFill>
                            <a:latin typeface="Cambria Math"/>
                            <a:ea typeface="Cambria Math"/>
                          </a:rPr>
                          <m:t>h</m:t>
                        </m:r>
                        <m:d>
                          <m:dPr>
                            <m:ctrlPr>
                              <a:rPr lang="en-US" sz="2400" i="1">
                                <a:solidFill>
                                  <a:schemeClr val="tx2"/>
                                </a:solidFill>
                                <a:latin typeface="Cambria Math" charset="0"/>
                                <a:ea typeface="Cambria Math"/>
                              </a:rPr>
                            </m:ctrlPr>
                          </m:dPr>
                          <m:e>
                            <m:r>
                              <a:rPr lang="en-US" sz="2400" i="1">
                                <a:solidFill>
                                  <a:schemeClr val="tx2"/>
                                </a:solidFill>
                                <a:latin typeface="Cambria Math"/>
                                <a:ea typeface="Cambria Math"/>
                              </a:rPr>
                              <m:t>𝑧</m:t>
                            </m:r>
                          </m:e>
                        </m:d>
                        <m:r>
                          <a:rPr lang="en-US" sz="2400" i="1">
                            <a:solidFill>
                              <a:schemeClr val="tx2"/>
                            </a:solidFill>
                            <a:latin typeface="Cambria Math"/>
                            <a:ea typeface="Cambria Math"/>
                          </a:rPr>
                          <m:t>|</m:t>
                        </m:r>
                        <m:r>
                          <a:rPr lang="en-US" sz="2400" i="1">
                            <a:solidFill>
                              <a:schemeClr val="tx2"/>
                            </a:solidFill>
                            <a:latin typeface="Cambria Math"/>
                            <a:ea typeface="Cambria Math"/>
                          </a:rPr>
                          <m:t>𝑧</m:t>
                        </m:r>
                        <m:r>
                          <a:rPr lang="en-US" sz="2400" i="1">
                            <a:solidFill>
                              <a:schemeClr val="tx2"/>
                            </a:solidFill>
                            <a:latin typeface="Cambria Math"/>
                            <a:ea typeface="Cambria Math"/>
                          </a:rPr>
                          <m:t>∈</m:t>
                        </m:r>
                        <m:r>
                          <a:rPr lang="en-US" sz="2400" i="1">
                            <a:solidFill>
                              <a:schemeClr val="tx2"/>
                            </a:solidFill>
                            <a:latin typeface="Cambria Math"/>
                            <a:ea typeface="Cambria Math"/>
                          </a:rPr>
                          <m:t>𝑁</m:t>
                        </m:r>
                        <m:r>
                          <a:rPr lang="en-US" sz="2400" i="1">
                            <a:solidFill>
                              <a:schemeClr val="tx2"/>
                            </a:solidFill>
                            <a:latin typeface="Cambria Math"/>
                            <a:ea typeface="Cambria Math"/>
                          </a:rPr>
                          <m:t>∖{</m:t>
                        </m:r>
                        <m:r>
                          <a:rPr lang="en-US" sz="2400" i="1">
                            <a:solidFill>
                              <a:schemeClr val="tx2"/>
                            </a:solidFill>
                            <a:latin typeface="Cambria Math"/>
                            <a:ea typeface="Cambria Math"/>
                          </a:rPr>
                          <m:t>𝑥</m:t>
                        </m:r>
                        <m:r>
                          <a:rPr lang="en-US" sz="2400" b="0" i="1" smtClean="0">
                            <a:solidFill>
                              <a:schemeClr val="tx2"/>
                            </a:solidFill>
                            <a:latin typeface="Cambria Math" charset="0"/>
                            <a:ea typeface="Cambria Math"/>
                          </a:rPr>
                          <m:t>}</m:t>
                        </m:r>
                      </m:e>
                    </m:d>
                  </m:oMath>
                </a14:m>
                <a:endParaRPr lang="en-US" sz="2400" dirty="0" smtClean="0">
                  <a:solidFill>
                    <a:schemeClr val="tx1"/>
                  </a:solidFill>
                </a:endParaRPr>
              </a:p>
            </p:txBody>
          </p:sp>
        </mc:Choice>
        <mc:Fallback>
          <p:sp>
            <p:nvSpPr>
              <p:cNvPr id="5" name="Content Placeholder 4"/>
              <p:cNvSpPr>
                <a:spLocks noGrp="1" noRot="1" noChangeAspect="1" noMove="1" noResize="1" noEditPoints="1" noAdjustHandles="1" noChangeArrowheads="1" noChangeShapeType="1" noTextEdit="1"/>
              </p:cNvSpPr>
              <p:nvPr>
                <p:ph idx="1"/>
              </p:nvPr>
            </p:nvSpPr>
            <p:spPr>
              <a:xfrm>
                <a:off x="643358" y="3430480"/>
                <a:ext cx="11049000" cy="1005723"/>
              </a:xfrm>
              <a:blipFill rotWithShape="0">
                <a:blip r:embed="rId4"/>
                <a:stretch>
                  <a:fillRect l="-773" t="-9697" b="-6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737099" y="4953000"/>
                <a:ext cx="6705600" cy="662489"/>
              </a:xfrm>
              <a:prstGeom prst="rect">
                <a:avLst/>
              </a:prstGeom>
            </p:spPr>
            <p:txBody>
              <a:bodyPr wrap="square">
                <a:spAutoFit/>
              </a:bodyPr>
              <a:lstStyle/>
              <a:p>
                <a14:m>
                  <m:oMath xmlns:m="http://schemas.openxmlformats.org/officeDocument/2006/math">
                    <m:r>
                      <a:rPr lang="en-US" sz="2400" i="1" smtClean="0">
                        <a:solidFill>
                          <a:srgbClr val="C00000"/>
                        </a:solidFill>
                        <a:latin typeface="Cambria Math"/>
                        <a:ea typeface="Cambria Math"/>
                      </a:rPr>
                      <m:t>⟹</m:t>
                    </m:r>
                    <m:r>
                      <a:rPr lang="en-US" sz="2400" i="1" smtClean="0">
                        <a:latin typeface="Cambria Math"/>
                        <a:ea typeface="Cambria Math"/>
                      </a:rPr>
                      <m:t> </m:t>
                    </m:r>
                  </m:oMath>
                </a14:m>
                <a:r>
                  <a:rPr lang="en-US" sz="2400" dirty="0"/>
                  <a:t>Inverse probability estimate is  </a:t>
                </a:r>
                <a14:m>
                  <m:oMath xmlns:m="http://schemas.openxmlformats.org/officeDocument/2006/math">
                    <m:acc>
                      <m:accPr>
                        <m:chr m:val="̂"/>
                        <m:ctrlPr>
                          <a:rPr lang="en-US" sz="2400" b="0" i="1" smtClean="0">
                            <a:solidFill>
                              <a:srgbClr val="C00000"/>
                            </a:solidFill>
                            <a:latin typeface="Cambria Math" charset="0"/>
                            <a:ea typeface="Cambria Math"/>
                          </a:rPr>
                        </m:ctrlPr>
                      </m:accPr>
                      <m:e>
                        <m:sSub>
                          <m:sSubPr>
                            <m:ctrlPr>
                              <a:rPr lang="en-US" sz="2400" b="0" i="1" smtClean="0">
                                <a:solidFill>
                                  <a:srgbClr val="C00000"/>
                                </a:solidFill>
                                <a:latin typeface="Cambria Math" charset="0"/>
                                <a:ea typeface="Cambria Math"/>
                              </a:rPr>
                            </m:ctrlPr>
                          </m:sSubPr>
                          <m:e>
                            <m:r>
                              <a:rPr lang="en-US" sz="2400" b="0" i="1" smtClean="0">
                                <a:solidFill>
                                  <a:srgbClr val="C00000"/>
                                </a:solidFill>
                                <a:latin typeface="Cambria Math" charset="0"/>
                                <a:ea typeface="Cambria Math"/>
                              </a:rPr>
                              <m:t>𝐴</m:t>
                            </m:r>
                          </m:e>
                          <m:sub>
                            <m:r>
                              <a:rPr lang="en-US" sz="2400" b="0" i="1" smtClean="0">
                                <a:solidFill>
                                  <a:srgbClr val="C00000"/>
                                </a:solidFill>
                                <a:latin typeface="Cambria Math" charset="0"/>
                                <a:ea typeface="Cambria Math"/>
                              </a:rPr>
                              <m:t>𝑥</m:t>
                            </m:r>
                          </m:sub>
                        </m:sSub>
                      </m:e>
                    </m:acc>
                    <m:r>
                      <a:rPr lang="en-US" sz="2400" b="0" i="1" smtClean="0">
                        <a:solidFill>
                          <a:srgbClr val="C00000"/>
                        </a:solidFill>
                        <a:latin typeface="Cambria Math" charset="0"/>
                        <a:ea typeface="Cambria Math"/>
                      </a:rPr>
                      <m:t>=</m:t>
                    </m:r>
                    <m:f>
                      <m:fPr>
                        <m:ctrlPr>
                          <a:rPr lang="en-US" sz="2400" i="1">
                            <a:latin typeface="Cambria Math" charset="0"/>
                            <a:ea typeface="Cambria Math"/>
                          </a:rPr>
                        </m:ctrlPr>
                      </m:fPr>
                      <m:num>
                        <m:r>
                          <a:rPr lang="en-US" sz="2400">
                            <a:latin typeface="Cambria Math"/>
                            <a:ea typeface="Cambria Math"/>
                          </a:rPr>
                          <m:t>1</m:t>
                        </m:r>
                      </m:num>
                      <m:den>
                        <m:sSub>
                          <m:sSubPr>
                            <m:ctrlPr>
                              <a:rPr lang="en-US" sz="2400" b="0" i="1" smtClean="0">
                                <a:latin typeface="Cambria Math" charset="0"/>
                                <a:ea typeface="Cambria Math"/>
                              </a:rPr>
                            </m:ctrlPr>
                          </m:sSubPr>
                          <m:e>
                            <m:r>
                              <a:rPr lang="en-US" sz="2400" i="1">
                                <a:latin typeface="Cambria Math"/>
                                <a:ea typeface="Cambria Math"/>
                              </a:rPr>
                              <m:t>𝑝</m:t>
                            </m:r>
                          </m:e>
                          <m:sub>
                            <m:r>
                              <a:rPr lang="en-US" sz="2400" b="0" i="1" smtClean="0">
                                <a:latin typeface="Cambria Math" charset="0"/>
                                <a:ea typeface="Cambria Math"/>
                              </a:rPr>
                              <m:t>𝑥</m:t>
                            </m:r>
                          </m:sub>
                        </m:sSub>
                      </m:den>
                    </m:f>
                    <m:r>
                      <a:rPr lang="en-US" sz="2400">
                        <a:latin typeface="Cambria Math"/>
                        <a:ea typeface="Cambria Math"/>
                      </a:rPr>
                      <m:t>=</m:t>
                    </m:r>
                    <m:f>
                      <m:fPr>
                        <m:ctrlPr>
                          <a:rPr lang="en-US" sz="2400" i="1">
                            <a:latin typeface="Cambria Math" charset="0"/>
                            <a:ea typeface="Cambria Math"/>
                          </a:rPr>
                        </m:ctrlPr>
                      </m:fPr>
                      <m:num>
                        <m:r>
                          <a:rPr lang="en-US" sz="2400" i="1">
                            <a:latin typeface="Cambria Math"/>
                            <a:ea typeface="Cambria Math"/>
                          </a:rPr>
                          <m:t>1</m:t>
                        </m:r>
                      </m:num>
                      <m:den>
                        <m:sSub>
                          <m:sSubPr>
                            <m:ctrlPr>
                              <a:rPr lang="en-US" sz="2400" i="1">
                                <a:latin typeface="Cambria Math" charset="0"/>
                                <a:ea typeface="Cambria Math"/>
                              </a:rPr>
                            </m:ctrlPr>
                          </m:sSubPr>
                          <m:e>
                            <m:r>
                              <a:rPr lang="en-US" sz="2400" b="0" i="1" smtClean="0">
                                <a:latin typeface="Cambria Math" charset="0"/>
                                <a:ea typeface="Cambria Math"/>
                              </a:rPr>
                              <m:t>𝑠</m:t>
                            </m:r>
                          </m:e>
                          <m:sub>
                            <m:r>
                              <a:rPr lang="en-US" sz="2400" i="1">
                                <a:latin typeface="Cambria Math"/>
                                <a:ea typeface="Cambria Math"/>
                              </a:rPr>
                              <m:t>𝑘</m:t>
                            </m:r>
                          </m:sub>
                        </m:sSub>
                      </m:den>
                    </m:f>
                  </m:oMath>
                </a14:m>
                <a:endParaRPr lang="en-US" sz="2400" dirty="0"/>
              </a:p>
            </p:txBody>
          </p:sp>
        </mc:Choice>
        <mc:Fallback xmlns="">
          <p:sp>
            <p:nvSpPr>
              <p:cNvPr id="6" name="Rectangle 5"/>
              <p:cNvSpPr>
                <a:spLocks noRot="1" noChangeAspect="1" noMove="1" noResize="1" noEditPoints="1" noAdjustHandles="1" noChangeArrowheads="1" noChangeShapeType="1" noTextEdit="1"/>
              </p:cNvSpPr>
              <p:nvPr/>
            </p:nvSpPr>
            <p:spPr>
              <a:xfrm>
                <a:off x="737099" y="4953000"/>
                <a:ext cx="6705600" cy="662489"/>
              </a:xfrm>
              <a:prstGeom prst="rect">
                <a:avLst/>
              </a:prstGeom>
              <a:blipFill rotWithShape="0">
                <a:blip r:embed="rId5"/>
                <a:stretch>
                  <a:fillRect b="-185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1524000" y="5943600"/>
                <a:ext cx="9287286" cy="657681"/>
              </a:xfrm>
              <a:prstGeom prst="rect">
                <a:avLst/>
              </a:prstGeom>
            </p:spPr>
            <p:txBody>
              <a:bodyPr wrap="none">
                <a:spAutoFit/>
              </a:bodyPr>
              <a:lstStyle/>
              <a:p>
                <a:pPr>
                  <a:buFont typeface="Wingdings" panose="05000000000000000000" pitchFamily="2" charset="2"/>
                  <a:buChar char="§"/>
                </a:pPr>
                <a:r>
                  <a:rPr lang="en-US" sz="2400" dirty="0"/>
                  <a:t>CV is </a:t>
                </a:r>
                <a14:m>
                  <m:oMath xmlns:m="http://schemas.openxmlformats.org/officeDocument/2006/math">
                    <m:f>
                      <m:fPr>
                        <m:ctrlPr>
                          <a:rPr lang="en-US" sz="2400" i="1">
                            <a:solidFill>
                              <a:schemeClr val="tx2"/>
                            </a:solidFill>
                            <a:latin typeface="Cambria Math" charset="0"/>
                          </a:rPr>
                        </m:ctrlPr>
                      </m:fPr>
                      <m:num>
                        <m:r>
                          <a:rPr lang="en-US" sz="2400" i="1">
                            <a:solidFill>
                              <a:schemeClr val="tx2"/>
                            </a:solidFill>
                            <a:latin typeface="Cambria Math"/>
                          </a:rPr>
                          <m:t>𝜎</m:t>
                        </m:r>
                      </m:num>
                      <m:den>
                        <m:r>
                          <a:rPr lang="en-US" sz="2400" i="1">
                            <a:solidFill>
                              <a:schemeClr val="tx2"/>
                            </a:solidFill>
                            <a:latin typeface="Cambria Math"/>
                          </a:rPr>
                          <m:t>𝜇</m:t>
                        </m:r>
                      </m:den>
                    </m:f>
                    <m:r>
                      <a:rPr lang="en-US" sz="2400" i="1">
                        <a:solidFill>
                          <a:schemeClr val="tx2"/>
                        </a:solidFill>
                        <a:latin typeface="Cambria Math"/>
                      </a:rPr>
                      <m:t>≤</m:t>
                    </m:r>
                    <m:f>
                      <m:fPr>
                        <m:ctrlPr>
                          <a:rPr lang="en-US" sz="2400" i="1">
                            <a:solidFill>
                              <a:schemeClr val="tx2"/>
                            </a:solidFill>
                            <a:latin typeface="Cambria Math" charset="0"/>
                          </a:rPr>
                        </m:ctrlPr>
                      </m:fPr>
                      <m:num>
                        <m:r>
                          <a:rPr lang="en-US" sz="2400">
                            <a:solidFill>
                              <a:schemeClr val="tx2"/>
                            </a:solidFill>
                            <a:latin typeface="Cambria Math"/>
                          </a:rPr>
                          <m:t>1</m:t>
                        </m:r>
                      </m:num>
                      <m:den>
                        <m:rad>
                          <m:radPr>
                            <m:degHide m:val="on"/>
                            <m:ctrlPr>
                              <a:rPr lang="en-US" sz="2400" i="1">
                                <a:solidFill>
                                  <a:schemeClr val="tx2"/>
                                </a:solidFill>
                                <a:latin typeface="Cambria Math" charset="0"/>
                              </a:rPr>
                            </m:ctrlPr>
                          </m:radPr>
                          <m:deg/>
                          <m:e>
                            <m:r>
                              <a:rPr lang="en-US" sz="2400" i="1">
                                <a:solidFill>
                                  <a:schemeClr val="tx2"/>
                                </a:solidFill>
                                <a:latin typeface="Cambria Math"/>
                              </a:rPr>
                              <m:t>𝑘</m:t>
                            </m:r>
                            <m:r>
                              <a:rPr lang="en-US" sz="2400" i="1">
                                <a:solidFill>
                                  <a:schemeClr val="tx2"/>
                                </a:solidFill>
                                <a:latin typeface="Cambria Math"/>
                              </a:rPr>
                              <m:t>−2</m:t>
                            </m:r>
                          </m:e>
                        </m:rad>
                      </m:den>
                    </m:f>
                  </m:oMath>
                </a14:m>
                <a:r>
                  <a:rPr lang="en-US" sz="2400" dirty="0"/>
                  <a:t>  at least as good as the </a:t>
                </a:r>
                <a14:m>
                  <m:oMath xmlns:m="http://schemas.openxmlformats.org/officeDocument/2006/math">
                    <m:r>
                      <a:rPr lang="en-US" sz="2400" i="1" dirty="0" smtClean="0">
                        <a:latin typeface="Cambria Math" charset="0"/>
                      </a:rPr>
                      <m:t>𝑘</m:t>
                    </m:r>
                  </m:oMath>
                </a14:m>
                <a:r>
                  <a:rPr lang="en-US" sz="2400" dirty="0"/>
                  <a:t>-mins </a:t>
                </a:r>
                <a:r>
                  <a:rPr lang="en-US" sz="2400" dirty="0" smtClean="0"/>
                  <a:t>estimator (we don’t show)</a:t>
                </a:r>
                <a:endParaRPr lang="en-US" sz="2400" dirty="0"/>
              </a:p>
            </p:txBody>
          </p:sp>
        </mc:Choice>
        <mc:Fallback>
          <p:sp>
            <p:nvSpPr>
              <p:cNvPr id="7" name="Rectangle 6"/>
              <p:cNvSpPr>
                <a:spLocks noRot="1" noChangeAspect="1" noMove="1" noResize="1" noEditPoints="1" noAdjustHandles="1" noChangeArrowheads="1" noChangeShapeType="1" noTextEdit="1"/>
              </p:cNvSpPr>
              <p:nvPr/>
            </p:nvSpPr>
            <p:spPr>
              <a:xfrm>
                <a:off x="1524000" y="5943600"/>
                <a:ext cx="9287286" cy="657681"/>
              </a:xfrm>
              <a:prstGeom prst="rect">
                <a:avLst/>
              </a:prstGeom>
              <a:blipFill rotWithShape="0">
                <a:blip r:embed="rId6"/>
                <a:stretch>
                  <a:fillRect l="-853" r="-525" b="-2778"/>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dirty="0" smtClean="0"/>
              <a:t>Edith Cohen   Lecture2</a:t>
            </a:r>
            <a:endParaRPr lang="en-US" dirty="0"/>
          </a:p>
        </p:txBody>
      </p:sp>
      <p:sp>
        <p:nvSpPr>
          <p:cNvPr id="4" name="Slide Number Placeholder 3"/>
          <p:cNvSpPr>
            <a:spLocks noGrp="1"/>
          </p:cNvSpPr>
          <p:nvPr>
            <p:ph type="sldNum" sz="quarter" idx="12"/>
          </p:nvPr>
        </p:nvSpPr>
        <p:spPr/>
        <p:txBody>
          <a:bodyPr/>
          <a:lstStyle/>
          <a:p>
            <a:fld id="{FBE62EB2-EEA5-4F0F-8417-A3BB824EEB18}" type="slidenum">
              <a:rPr lang="en-US" smtClean="0"/>
              <a:t>53</a:t>
            </a:fld>
            <a:endParaRPr lang="en-US"/>
          </a:p>
        </p:txBody>
      </p:sp>
      <mc:AlternateContent xmlns:mc="http://schemas.openxmlformats.org/markup-compatibility/2006" xmlns:a14="http://schemas.microsoft.com/office/drawing/2010/main">
        <mc:Choice Requires="a14">
          <p:sp>
            <p:nvSpPr>
              <p:cNvPr id="11" name="Content Placeholder 4"/>
              <p:cNvSpPr txBox="1">
                <a:spLocks/>
              </p:cNvSpPr>
              <p:nvPr/>
            </p:nvSpPr>
            <p:spPr>
              <a:xfrm>
                <a:off x="795487" y="1143000"/>
                <a:ext cx="11049000" cy="1028177"/>
              </a:xfrm>
              <a:prstGeom prst="rect">
                <a:avLst/>
              </a:prstGeom>
            </p:spPr>
            <p:txBody>
              <a:bodyPr vert="horz" lIns="91440" tIns="0"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smtClean="0">
                    <a:solidFill>
                      <a:schemeClr val="tx2"/>
                    </a:solidFill>
                  </a:rPr>
                  <a:t>Inverse probability </a:t>
                </a:r>
                <a:r>
                  <a:rPr lang="en-US" sz="2400" dirty="0" smtClean="0"/>
                  <a:t>estimates </a:t>
                </a:r>
                <a14:m>
                  <m:oMath xmlns:m="http://schemas.openxmlformats.org/officeDocument/2006/math">
                    <m:acc>
                      <m:accPr>
                        <m:chr m:val="̂"/>
                        <m:ctrlPr>
                          <a:rPr lang="en-US" sz="2400" i="1" smtClean="0">
                            <a:solidFill>
                              <a:schemeClr val="tx2"/>
                            </a:solidFill>
                            <a:latin typeface="Cambria Math" charset="0"/>
                          </a:rPr>
                        </m:ctrlPr>
                      </m:accPr>
                      <m:e>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e>
                    </m:acc>
                  </m:oMath>
                </a14:m>
                <a:r>
                  <a:rPr lang="en-US" sz="2400" dirty="0"/>
                  <a:t>  for the </a:t>
                </a:r>
                <a:r>
                  <a:rPr lang="en-US" sz="2400" dirty="0">
                    <a:solidFill>
                      <a:srgbClr val="7030A0"/>
                    </a:solidFill>
                  </a:rPr>
                  <a:t>presence</a:t>
                </a:r>
                <a:r>
                  <a:rPr lang="en-US" sz="2400" dirty="0" smtClean="0"/>
                  <a:t> </a:t>
                </a:r>
                <a14:m>
                  <m:oMath xmlns:m="http://schemas.openxmlformats.org/officeDocument/2006/math">
                    <m:sSub>
                      <m:sSubPr>
                        <m:ctrlPr>
                          <a:rPr lang="en-US" sz="2800" i="1">
                            <a:solidFill>
                              <a:schemeClr val="tx2"/>
                            </a:solidFill>
                            <a:latin typeface="Cambria Math" charset="0"/>
                          </a:rPr>
                        </m:ctrlPr>
                      </m:sSubPr>
                      <m:e>
                        <m:r>
                          <a:rPr lang="en-US" sz="2800" i="1">
                            <a:solidFill>
                              <a:schemeClr val="tx2"/>
                            </a:solidFill>
                            <a:latin typeface="Cambria Math" charset="0"/>
                          </a:rPr>
                          <m:t>𝐴</m:t>
                        </m:r>
                      </m:e>
                      <m:sub>
                        <m:r>
                          <a:rPr lang="en-US" sz="2800" i="1">
                            <a:solidFill>
                              <a:schemeClr val="tx2"/>
                            </a:solidFill>
                            <a:latin typeface="Cambria Math" charset="0"/>
                          </a:rPr>
                          <m:t>𝑥</m:t>
                        </m:r>
                      </m:sub>
                    </m:sSub>
                    <m:r>
                      <a:rPr lang="en-US" sz="2400" i="1" dirty="0">
                        <a:latin typeface="Cambria Math" charset="0"/>
                      </a:rPr>
                      <m:t>∈{0,1}</m:t>
                    </m:r>
                  </m:oMath>
                </a14:m>
                <a:r>
                  <a:rPr lang="en-US" sz="2400" dirty="0" smtClean="0"/>
                  <a:t>:   If  </a:t>
                </a:r>
                <a14:m>
                  <m:oMath xmlns:m="http://schemas.openxmlformats.org/officeDocument/2006/math">
                    <m:r>
                      <a:rPr lang="en-US" sz="2400" b="0" i="1" smtClean="0">
                        <a:solidFill>
                          <a:schemeClr val="tx2"/>
                        </a:solidFill>
                        <a:latin typeface="Cambria Math" charset="0"/>
                      </a:rPr>
                      <m:t>𝑥</m:t>
                    </m:r>
                  </m:oMath>
                </a14:m>
                <a:r>
                  <a:rPr lang="en-US" sz="2400" dirty="0" smtClean="0"/>
                  <a:t> is observed (“</a:t>
                </a:r>
                <a:r>
                  <a:rPr lang="en-US" sz="2400" dirty="0" smtClean="0">
                    <a:solidFill>
                      <a:srgbClr val="7030A0"/>
                    </a:solidFill>
                  </a:rPr>
                  <a:t>sampled</a:t>
                </a:r>
                <a:r>
                  <a:rPr lang="en-US" sz="2400" dirty="0" smtClean="0"/>
                  <a:t>”), the estimate is </a:t>
                </a:r>
                <a14:m>
                  <m:oMath xmlns:m="http://schemas.openxmlformats.org/officeDocument/2006/math">
                    <m:f>
                      <m:fPr>
                        <m:ctrlPr>
                          <a:rPr lang="en-US" sz="2400" b="0" i="1" smtClean="0">
                            <a:solidFill>
                              <a:schemeClr val="tx2"/>
                            </a:solidFill>
                            <a:latin typeface="Cambria Math" charset="0"/>
                          </a:rPr>
                        </m:ctrlPr>
                      </m:fPr>
                      <m:num>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num>
                      <m:den>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𝑝</m:t>
                            </m:r>
                          </m:e>
                          <m:sub>
                            <m:r>
                              <a:rPr lang="en-US" sz="2400" b="0" i="1" smtClean="0">
                                <a:solidFill>
                                  <a:schemeClr val="tx2"/>
                                </a:solidFill>
                                <a:latin typeface="Cambria Math" charset="0"/>
                              </a:rPr>
                              <m:t>𝑥</m:t>
                            </m:r>
                          </m:sub>
                        </m:sSub>
                      </m:den>
                    </m:f>
                    <m:r>
                      <a:rPr lang="en-US" sz="2400" b="0" i="1" smtClean="0">
                        <a:solidFill>
                          <a:schemeClr val="tx2"/>
                        </a:solidFill>
                        <a:latin typeface="Cambria Math" charset="0"/>
                      </a:rPr>
                      <m:t>=</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1</m:t>
                        </m:r>
                      </m:num>
                      <m:den>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𝑝</m:t>
                            </m:r>
                          </m:e>
                          <m:sub>
                            <m:r>
                              <a:rPr lang="en-US" sz="2400" b="0" i="1" smtClean="0">
                                <a:solidFill>
                                  <a:schemeClr val="tx2"/>
                                </a:solidFill>
                                <a:latin typeface="Cambria Math" charset="0"/>
                              </a:rPr>
                              <m:t>𝑥</m:t>
                            </m:r>
                          </m:sub>
                        </m:sSub>
                      </m:den>
                    </m:f>
                  </m:oMath>
                </a14:m>
                <a:r>
                  <a:rPr lang="en-US" sz="2400" dirty="0" smtClean="0"/>
                  <a:t> .  Otherwise   </a:t>
                </a:r>
                <a14:m>
                  <m:oMath xmlns:m="http://schemas.openxmlformats.org/officeDocument/2006/math">
                    <m:acc>
                      <m:accPr>
                        <m:chr m:val="̂"/>
                        <m:ctrlPr>
                          <a:rPr lang="en-US" sz="2400" i="1" smtClean="0">
                            <a:solidFill>
                              <a:schemeClr val="tx2"/>
                            </a:solidFill>
                            <a:latin typeface="Cambria Math" charset="0"/>
                          </a:rPr>
                        </m:ctrlPr>
                      </m:accPr>
                      <m:e>
                        <m:sSub>
                          <m:sSubPr>
                            <m:ctrlPr>
                              <a:rPr lang="en-US" sz="2400" i="1">
                                <a:solidFill>
                                  <a:schemeClr val="tx2"/>
                                </a:solidFill>
                                <a:latin typeface="Cambria Math" charset="0"/>
                              </a:rPr>
                            </m:ctrlPr>
                          </m:sSubPr>
                          <m:e>
                            <m:r>
                              <a:rPr lang="en-US" sz="2400" i="1">
                                <a:solidFill>
                                  <a:schemeClr val="tx2"/>
                                </a:solidFill>
                                <a:latin typeface="Cambria Math" charset="0"/>
                              </a:rPr>
                              <m:t>𝐴</m:t>
                            </m:r>
                          </m:e>
                          <m:sub>
                            <m:r>
                              <a:rPr lang="en-US" sz="2400" i="1">
                                <a:solidFill>
                                  <a:schemeClr val="tx2"/>
                                </a:solidFill>
                                <a:latin typeface="Cambria Math" charset="0"/>
                              </a:rPr>
                              <m:t>𝑥</m:t>
                            </m:r>
                          </m:sub>
                        </m:sSub>
                      </m:e>
                    </m:acc>
                    <m:r>
                      <a:rPr lang="en-US" sz="2400" b="0" i="1" smtClean="0">
                        <a:solidFill>
                          <a:schemeClr val="tx2"/>
                        </a:solidFill>
                        <a:latin typeface="Cambria Math" charset="0"/>
                      </a:rPr>
                      <m:t>=0</m:t>
                    </m:r>
                  </m:oMath>
                </a14:m>
                <a:endParaRPr lang="en-US" sz="2400" dirty="0" smtClean="0">
                  <a:solidFill>
                    <a:schemeClr val="tx2"/>
                  </a:solidFill>
                </a:endParaRPr>
              </a:p>
            </p:txBody>
          </p:sp>
        </mc:Choice>
        <mc:Fallback xmlns="">
          <p:sp>
            <p:nvSpPr>
              <p:cNvPr id="11" name="Content Placeholder 4"/>
              <p:cNvSpPr txBox="1">
                <a:spLocks noRot="1" noChangeAspect="1" noMove="1" noResize="1" noEditPoints="1" noAdjustHandles="1" noChangeArrowheads="1" noChangeShapeType="1" noTextEdit="1"/>
              </p:cNvSpPr>
              <p:nvPr/>
            </p:nvSpPr>
            <p:spPr>
              <a:xfrm>
                <a:off x="795487" y="1143000"/>
                <a:ext cx="11049000" cy="1028177"/>
              </a:xfrm>
              <a:prstGeom prst="rect">
                <a:avLst/>
              </a:prstGeom>
              <a:blipFill rotWithShape="0">
                <a:blip r:embed="rId7"/>
                <a:stretch>
                  <a:fillRect l="-717" t="-4762" b="-17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Content Placeholder 4"/>
              <p:cNvSpPr txBox="1">
                <a:spLocks/>
              </p:cNvSpPr>
              <p:nvPr/>
            </p:nvSpPr>
            <p:spPr>
              <a:xfrm>
                <a:off x="639250" y="2795547"/>
                <a:ext cx="11049000" cy="592997"/>
              </a:xfrm>
              <a:prstGeom prst="rect">
                <a:avLst/>
              </a:prstGeom>
            </p:spPr>
            <p:txBody>
              <a:bodyPr vert="horz" lIns="91440" tIns="0"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400" dirty="0" smtClean="0"/>
                  <a:t>The probability </a:t>
                </a:r>
                <a14:m>
                  <m:oMath xmlns:m="http://schemas.openxmlformats.org/officeDocument/2006/math">
                    <m:sSub>
                      <m:sSubPr>
                        <m:ctrlPr>
                          <a:rPr lang="en-US" sz="2400" i="1" smtClean="0">
                            <a:solidFill>
                              <a:schemeClr val="tx2"/>
                            </a:solidFill>
                            <a:latin typeface="Cambria Math" charset="0"/>
                          </a:rPr>
                        </m:ctrlPr>
                      </m:sSubPr>
                      <m:e>
                        <m:r>
                          <a:rPr lang="en-US" sz="2400" i="1" smtClean="0">
                            <a:solidFill>
                              <a:schemeClr val="tx2"/>
                            </a:solidFill>
                            <a:latin typeface="Cambria Math" charset="0"/>
                          </a:rPr>
                          <m:t>𝑝</m:t>
                        </m:r>
                      </m:e>
                      <m:sub>
                        <m:r>
                          <a:rPr lang="en-US" sz="2400" i="1" smtClean="0">
                            <a:solidFill>
                              <a:schemeClr val="tx2"/>
                            </a:solidFill>
                            <a:latin typeface="Cambria Math" charset="0"/>
                          </a:rPr>
                          <m:t>𝑥</m:t>
                        </m:r>
                      </m:sub>
                    </m:sSub>
                  </m:oMath>
                </a14:m>
                <a:r>
                  <a:rPr lang="en-US" sz="2400" dirty="0" smtClean="0"/>
                  <a:t> that </a:t>
                </a:r>
                <a14:m>
                  <m:oMath xmlns:m="http://schemas.openxmlformats.org/officeDocument/2006/math">
                    <m:r>
                      <a:rPr lang="en-US" sz="2400" i="1">
                        <a:solidFill>
                          <a:schemeClr val="tx2"/>
                        </a:solidFill>
                        <a:latin typeface="Cambria Math"/>
                      </a:rPr>
                      <m:t>𝑥</m:t>
                    </m:r>
                  </m:oMath>
                </a14:m>
                <a:r>
                  <a:rPr lang="en-US" sz="2400" dirty="0" smtClean="0"/>
                  <a:t> is </a:t>
                </a:r>
                <a:r>
                  <a:rPr lang="en-US" sz="2400" dirty="0" smtClean="0">
                    <a:solidFill>
                      <a:srgbClr val="7030A0"/>
                    </a:solidFill>
                  </a:rPr>
                  <a:t>sampled</a:t>
                </a:r>
                <a:r>
                  <a:rPr lang="en-US" sz="2400" dirty="0" smtClean="0"/>
                  <a:t>:    </a:t>
                </a:r>
                <a14:m>
                  <m:oMath xmlns:m="http://schemas.openxmlformats.org/officeDocument/2006/math">
                    <m:sSub>
                      <m:sSubPr>
                        <m:ctrlPr>
                          <a:rPr lang="en-US" sz="2400" i="1" smtClean="0">
                            <a:solidFill>
                              <a:schemeClr val="tx2"/>
                            </a:solidFill>
                            <a:latin typeface="Cambria Math" charset="0"/>
                          </a:rPr>
                        </m:ctrlPr>
                      </m:sSubPr>
                      <m:e>
                        <m:r>
                          <a:rPr lang="en-US" sz="2400" i="1" smtClean="0">
                            <a:solidFill>
                              <a:schemeClr val="tx2"/>
                            </a:solidFill>
                            <a:latin typeface="Cambria Math" charset="0"/>
                          </a:rPr>
                          <m:t>𝑝</m:t>
                        </m:r>
                      </m:e>
                      <m:sub>
                        <m:r>
                          <a:rPr lang="en-US" sz="2400" i="1">
                            <a:solidFill>
                              <a:schemeClr val="tx2"/>
                            </a:solidFill>
                            <a:latin typeface="Cambria Math"/>
                          </a:rPr>
                          <m:t>𝑥</m:t>
                        </m:r>
                      </m:sub>
                    </m:sSub>
                    <m:r>
                      <a:rPr lang="en-US" sz="2400" dirty="0">
                        <a:solidFill>
                          <a:schemeClr val="tx2"/>
                        </a:solidFill>
                        <a:latin typeface="Cambria Math"/>
                      </a:rPr>
                      <m:t>=</m:t>
                    </m:r>
                    <m:f>
                      <m:fPr>
                        <m:ctrlPr>
                          <a:rPr lang="en-US" sz="2400" i="1" dirty="0">
                            <a:solidFill>
                              <a:schemeClr val="tx2"/>
                            </a:solidFill>
                            <a:latin typeface="Cambria Math" charset="0"/>
                          </a:rPr>
                        </m:ctrlPr>
                      </m:fPr>
                      <m:num>
                        <m:r>
                          <a:rPr lang="en-US" sz="2400" i="1" dirty="0">
                            <a:solidFill>
                              <a:schemeClr val="tx2"/>
                            </a:solidFill>
                            <a:latin typeface="Cambria Math"/>
                          </a:rPr>
                          <m:t>𝑘</m:t>
                        </m:r>
                        <m:r>
                          <a:rPr lang="en-US" sz="2400" i="1" dirty="0">
                            <a:solidFill>
                              <a:schemeClr val="tx2"/>
                            </a:solidFill>
                            <a:latin typeface="Cambria Math"/>
                          </a:rPr>
                          <m:t>−1</m:t>
                        </m:r>
                      </m:num>
                      <m:den>
                        <m:r>
                          <a:rPr lang="en-US" sz="2400" i="1" dirty="0">
                            <a:solidFill>
                              <a:schemeClr val="tx2"/>
                            </a:solidFill>
                            <a:latin typeface="Cambria Math"/>
                          </a:rPr>
                          <m:t>𝑛</m:t>
                        </m:r>
                      </m:den>
                    </m:f>
                  </m:oMath>
                </a14:m>
                <a:r>
                  <a:rPr lang="en-US" sz="2400" dirty="0"/>
                  <a:t>  </a:t>
                </a:r>
                <a:r>
                  <a:rPr lang="en-US" sz="2400" dirty="0" smtClean="0"/>
                  <a:t>, </a:t>
                </a:r>
                <a:r>
                  <a:rPr lang="en-US" sz="2400" dirty="0">
                    <a:solidFill>
                      <a:srgbClr val="FF0000"/>
                    </a:solidFill>
                  </a:rPr>
                  <a:t>but we </a:t>
                </a:r>
                <a:r>
                  <a:rPr lang="en-US" sz="2400" dirty="0">
                    <a:solidFill>
                      <a:srgbClr val="C00000"/>
                    </a:solidFill>
                  </a:rPr>
                  <a:t>do not know </a:t>
                </a:r>
                <a14:m>
                  <m:oMath xmlns:m="http://schemas.openxmlformats.org/officeDocument/2006/math">
                    <m:r>
                      <a:rPr lang="en-US" sz="2400" i="1" dirty="0">
                        <a:latin typeface="Cambria Math"/>
                      </a:rPr>
                      <m:t>𝑛</m:t>
                    </m:r>
                  </m:oMath>
                </a14:m>
                <a:r>
                  <a:rPr lang="en-US" sz="2400" dirty="0" smtClean="0"/>
                  <a:t> !!</a:t>
                </a:r>
              </a:p>
            </p:txBody>
          </p:sp>
        </mc:Choice>
        <mc:Fallback xmlns="">
          <p:sp>
            <p:nvSpPr>
              <p:cNvPr id="12" name="Content Placeholder 4"/>
              <p:cNvSpPr txBox="1">
                <a:spLocks noRot="1" noChangeAspect="1" noMove="1" noResize="1" noEditPoints="1" noAdjustHandles="1" noChangeArrowheads="1" noChangeShapeType="1" noTextEdit="1"/>
              </p:cNvSpPr>
              <p:nvPr/>
            </p:nvSpPr>
            <p:spPr>
              <a:xfrm>
                <a:off x="639250" y="2795547"/>
                <a:ext cx="11049000" cy="592997"/>
              </a:xfrm>
              <a:prstGeom prst="rect">
                <a:avLst/>
              </a:prstGeom>
              <a:blipFill rotWithShape="0">
                <a:blip r:embed="rId8"/>
                <a:stretch>
                  <a:fillRect l="-773" t="-2062" b="-7216"/>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5707848" y="4419600"/>
                <a:ext cx="3491340" cy="461665"/>
              </a:xfrm>
              <a:prstGeom prst="rect">
                <a:avLst/>
              </a:prstGeom>
            </p:spPr>
            <p:txBody>
              <a:bodyPr wrap="none">
                <a:spAutoFit/>
              </a:bodyPr>
              <a:lstStyle/>
              <a:p>
                <a14:m>
                  <m:oMath xmlns:m="http://schemas.openxmlformats.org/officeDocument/2006/math">
                    <m:r>
                      <a:rPr lang="en-US" sz="2400">
                        <a:solidFill>
                          <a:srgbClr val="C00000"/>
                        </a:solidFill>
                        <a:latin typeface="Cambria Math"/>
                        <a:ea typeface="Cambria Math"/>
                      </a:rPr>
                      <m:t>=</m:t>
                    </m:r>
                    <m:sSub>
                      <m:sSubPr>
                        <m:ctrlPr>
                          <a:rPr lang="en-US" sz="2400" i="1">
                            <a:solidFill>
                              <a:srgbClr val="C00000"/>
                            </a:solidFill>
                            <a:latin typeface="Cambria Math" charset="0"/>
                            <a:ea typeface="Cambria Math"/>
                          </a:rPr>
                        </m:ctrlPr>
                      </m:sSubPr>
                      <m:e>
                        <m:r>
                          <a:rPr lang="en-US" sz="2400" i="1">
                            <a:solidFill>
                              <a:srgbClr val="C00000"/>
                            </a:solidFill>
                            <a:latin typeface="Cambria Math" charset="0"/>
                            <a:ea typeface="Cambria Math"/>
                          </a:rPr>
                          <m:t>𝑠</m:t>
                        </m:r>
                      </m:e>
                      <m:sub>
                        <m:r>
                          <a:rPr lang="en-US" sz="2400" i="1">
                            <a:solidFill>
                              <a:srgbClr val="C00000"/>
                            </a:solidFill>
                            <a:latin typeface="Cambria Math"/>
                            <a:ea typeface="Cambria Math"/>
                          </a:rPr>
                          <m:t>𝑘</m:t>
                        </m:r>
                      </m:sub>
                    </m:sSub>
                  </m:oMath>
                </a14:m>
                <a:r>
                  <a:rPr lang="en-US" sz="2400" i="1" dirty="0">
                    <a:solidFill>
                      <a:srgbClr val="C00000"/>
                    </a:solidFill>
                    <a:latin typeface="Cambria Math" charset="0"/>
                    <a:ea typeface="Cambria Math"/>
                  </a:rPr>
                  <a:t> </a:t>
                </a:r>
                <a:r>
                  <a:rPr lang="en-US" sz="2400" i="1" dirty="0" smtClean="0">
                    <a:solidFill>
                      <a:srgbClr val="C00000"/>
                    </a:solidFill>
                    <a:latin typeface="Cambria Math" charset="0"/>
                    <a:ea typeface="Cambria Math"/>
                  </a:rPr>
                  <a:t> </a:t>
                </a:r>
                <a:r>
                  <a:rPr lang="en-US" sz="2400" dirty="0" smtClean="0">
                    <a:latin typeface="Cambria Math" charset="0"/>
                    <a:ea typeface="Cambria Math"/>
                  </a:rPr>
                  <a:t>when </a:t>
                </a:r>
                <a14:m>
                  <m:oMath xmlns:m="http://schemas.openxmlformats.org/officeDocument/2006/math">
                    <m:r>
                      <a:rPr lang="en-US" sz="2400" i="1" dirty="0" smtClean="0">
                        <a:latin typeface="Cambria Math" charset="0"/>
                        <a:ea typeface="Cambria Math"/>
                      </a:rPr>
                      <m:t>𝑥</m:t>
                    </m:r>
                  </m:oMath>
                </a14:m>
                <a:r>
                  <a:rPr lang="en-US" sz="2400" dirty="0">
                    <a:latin typeface="Cambria Math" charset="0"/>
                    <a:ea typeface="Cambria Math"/>
                  </a:rPr>
                  <a:t> is </a:t>
                </a:r>
                <a:r>
                  <a:rPr lang="en-US" sz="2400" dirty="0">
                    <a:solidFill>
                      <a:srgbClr val="7030A0"/>
                    </a:solidFill>
                    <a:latin typeface="Cambria Math" charset="0"/>
                    <a:ea typeface="Cambria Math"/>
                  </a:rPr>
                  <a:t>sampled</a:t>
                </a:r>
              </a:p>
            </p:txBody>
          </p:sp>
        </mc:Choice>
        <mc:Fallback>
          <p:sp>
            <p:nvSpPr>
              <p:cNvPr id="10" name="Rectangle 9"/>
              <p:cNvSpPr>
                <a:spLocks noRot="1" noChangeAspect="1" noMove="1" noResize="1" noEditPoints="1" noAdjustHandles="1" noChangeArrowheads="1" noChangeShapeType="1" noTextEdit="1"/>
              </p:cNvSpPr>
              <p:nvPr/>
            </p:nvSpPr>
            <p:spPr>
              <a:xfrm>
                <a:off x="5707848" y="4419600"/>
                <a:ext cx="3491340" cy="461665"/>
              </a:xfrm>
              <a:prstGeom prst="rect">
                <a:avLst/>
              </a:prstGeom>
              <a:blipFill rotWithShape="0">
                <a:blip r:embed="rId9"/>
                <a:stretch>
                  <a:fillRect t="-10526" b="-28947"/>
                </a:stretch>
              </a:blipFill>
            </p:spPr>
            <p:txBody>
              <a:bodyPr/>
              <a:lstStyle/>
              <a:p>
                <a:r>
                  <a:rPr lang="en-US">
                    <a:noFill/>
                  </a:rPr>
                  <a:t> </a:t>
                </a:r>
              </a:p>
            </p:txBody>
          </p:sp>
        </mc:Fallback>
      </mc:AlternateContent>
      <p:grpSp>
        <p:nvGrpSpPr>
          <p:cNvPr id="16" name="Group 15"/>
          <p:cNvGrpSpPr/>
          <p:nvPr/>
        </p:nvGrpSpPr>
        <p:grpSpPr>
          <a:xfrm>
            <a:off x="2262649" y="5094110"/>
            <a:ext cx="7183167" cy="925690"/>
            <a:chOff x="2262649" y="5316776"/>
            <a:chExt cx="7183167" cy="925690"/>
          </a:xfrm>
        </p:grpSpPr>
        <mc:AlternateContent xmlns:mc="http://schemas.openxmlformats.org/markup-compatibility/2006" xmlns:a14="http://schemas.microsoft.com/office/drawing/2010/main">
          <mc:Choice Requires="a14">
            <p:sp>
              <p:nvSpPr>
                <p:cNvPr id="8" name="TextBox 7"/>
                <p:cNvSpPr txBox="1"/>
                <p:nvPr/>
              </p:nvSpPr>
              <p:spPr>
                <a:xfrm>
                  <a:off x="7584462" y="5316776"/>
                  <a:ext cx="1861354" cy="856004"/>
                </a:xfrm>
                <a:prstGeom prst="rect">
                  <a:avLst/>
                </a:prstGeom>
                <a:solidFill>
                  <a:schemeClr val="accent1">
                    <a:alpha val="7000"/>
                  </a:schemeClr>
                </a:solidFill>
                <a:ln>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dirty="0" smtClean="0">
                                <a:latin typeface="Cambria Math" charset="0"/>
                              </a:rPr>
                            </m:ctrlPr>
                          </m:accPr>
                          <m:e>
                            <m:r>
                              <a:rPr lang="en-US" sz="2400" i="1" dirty="0">
                                <a:latin typeface="Cambria Math"/>
                              </a:rPr>
                              <m:t>𝑛</m:t>
                            </m:r>
                          </m:e>
                        </m:acc>
                        <m:r>
                          <a:rPr lang="en-US" sz="2400" i="1" dirty="0">
                            <a:latin typeface="Cambria Math"/>
                          </a:rPr>
                          <m:t>=</m:t>
                        </m:r>
                        <m:f>
                          <m:fPr>
                            <m:ctrlPr>
                              <a:rPr lang="en-US" sz="2400" i="1">
                                <a:latin typeface="Cambria Math" charset="0"/>
                              </a:rPr>
                            </m:ctrlPr>
                          </m:fPr>
                          <m:num>
                            <m:r>
                              <a:rPr lang="en-US" sz="2400" i="1">
                                <a:latin typeface="Cambria Math"/>
                              </a:rPr>
                              <m:t>𝑘</m:t>
                            </m:r>
                            <m:r>
                              <a:rPr lang="en-US" sz="2400">
                                <a:latin typeface="Cambria Math"/>
                              </a:rPr>
                              <m:t>−1</m:t>
                            </m:r>
                          </m:num>
                          <m:den>
                            <m:sSub>
                              <m:sSubPr>
                                <m:ctrlPr>
                                  <a:rPr lang="en-US" sz="2400" i="1">
                                    <a:latin typeface="Cambria Math" charset="0"/>
                                  </a:rPr>
                                </m:ctrlPr>
                              </m:sSubPr>
                              <m:e>
                                <m:r>
                                  <a:rPr lang="en-US" sz="2400" b="0" i="1" smtClean="0">
                                    <a:latin typeface="Cambria Math" charset="0"/>
                                  </a:rPr>
                                  <m:t>𝑠</m:t>
                                </m:r>
                              </m:e>
                              <m:sub>
                                <m:r>
                                  <a:rPr lang="en-US" sz="2400" i="1">
                                    <a:latin typeface="Cambria Math"/>
                                  </a:rPr>
                                  <m:t>𝑘</m:t>
                                </m:r>
                              </m:sub>
                            </m:sSub>
                          </m:den>
                        </m:f>
                      </m:oMath>
                    </m:oMathPara>
                  </a14:m>
                  <a:endParaRPr lang="en-US"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7584462" y="5316776"/>
                  <a:ext cx="1861354" cy="856004"/>
                </a:xfrm>
                <a:prstGeom prst="rect">
                  <a:avLst/>
                </a:prstGeom>
                <a:blipFill rotWithShape="0">
                  <a:blip r:embed="rId10"/>
                  <a:stretch>
                    <a:fillRect/>
                  </a:stretch>
                </a:blipFill>
                <a:ln>
                  <a:solidFill>
                    <a:srgbClr val="C0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2262649" y="5780801"/>
                  <a:ext cx="6705600" cy="461665"/>
                </a:xfrm>
                <a:prstGeom prst="rect">
                  <a:avLst/>
                </a:prstGeom>
              </p:spPr>
              <p:txBody>
                <a:bodyPr wrap="square">
                  <a:spAutoFit/>
                </a:bodyPr>
                <a:lstStyle/>
                <a:p>
                  <a:r>
                    <a:rPr lang="en-US" sz="2400" dirty="0" smtClean="0"/>
                    <a:t>Summing </a:t>
                  </a:r>
                  <a:r>
                    <a:rPr lang="en-US" sz="2400" dirty="0"/>
                    <a:t>over the </a:t>
                  </a:r>
                  <a14:m>
                    <m:oMath xmlns:m="http://schemas.openxmlformats.org/officeDocument/2006/math">
                      <m:r>
                        <a:rPr lang="en-US" sz="2400" i="1">
                          <a:latin typeface="Cambria Math"/>
                        </a:rPr>
                        <m:t>𝑘</m:t>
                      </m:r>
                      <m:r>
                        <a:rPr lang="en-US" sz="2400">
                          <a:latin typeface="Cambria Math"/>
                        </a:rPr>
                        <m:t>−1</m:t>
                      </m:r>
                      <m:r>
                        <a:rPr lang="en-US" sz="2400" i="1">
                          <a:latin typeface="Cambria Math"/>
                        </a:rPr>
                        <m:t> </m:t>
                      </m:r>
                    </m:oMath>
                  </a14:m>
                  <a:r>
                    <a:rPr lang="en-US" sz="2400" dirty="0"/>
                    <a:t> “</a:t>
                  </a:r>
                  <a:r>
                    <a:rPr lang="en-US" sz="2400" dirty="0">
                      <a:solidFill>
                        <a:srgbClr val="7030A0"/>
                      </a:solidFill>
                    </a:rPr>
                    <a:t>sampled</a:t>
                  </a:r>
                  <a:r>
                    <a:rPr lang="en-US" sz="2400" dirty="0"/>
                    <a:t>” </a:t>
                  </a:r>
                  <a:r>
                    <a:rPr lang="en-US" sz="2400" dirty="0" smtClean="0"/>
                    <a:t>keys:</a:t>
                  </a:r>
                  <a:endParaRPr lang="en-US" sz="2400" dirty="0"/>
                </a:p>
              </p:txBody>
            </p:sp>
          </mc:Choice>
          <mc:Fallback xmlns="">
            <p:sp>
              <p:nvSpPr>
                <p:cNvPr id="14" name="Rectangle 13"/>
                <p:cNvSpPr>
                  <a:spLocks noRot="1" noChangeAspect="1" noMove="1" noResize="1" noEditPoints="1" noAdjustHandles="1" noChangeArrowheads="1" noChangeShapeType="1" noTextEdit="1"/>
                </p:cNvSpPr>
                <p:nvPr/>
              </p:nvSpPr>
              <p:spPr>
                <a:xfrm>
                  <a:off x="2262649" y="5780801"/>
                  <a:ext cx="6705600" cy="461665"/>
                </a:xfrm>
                <a:prstGeom prst="rect">
                  <a:avLst/>
                </a:prstGeom>
                <a:blipFill rotWithShape="0">
                  <a:blip r:embed="rId11"/>
                  <a:stretch>
                    <a:fillRect l="-1364" t="-103947" b="-13026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5" name="Content Placeholder 4"/>
              <p:cNvSpPr txBox="1">
                <a:spLocks/>
              </p:cNvSpPr>
              <p:nvPr/>
            </p:nvSpPr>
            <p:spPr>
              <a:xfrm>
                <a:off x="689741" y="4428320"/>
                <a:ext cx="5215759" cy="672713"/>
              </a:xfrm>
              <a:prstGeom prst="rect">
                <a:avLst/>
              </a:prstGeom>
            </p:spPr>
            <p:txBody>
              <a:bodyPr vert="horz" lIns="91440" tIns="0"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tx2"/>
                    </a:solidFill>
                    <a:ea typeface="Cambria Math"/>
                  </a:rPr>
                  <a:t> </a:t>
                </a:r>
                <a14:m>
                  <m:oMath xmlns:m="http://schemas.openxmlformats.org/officeDocument/2006/math">
                    <m:sSub>
                      <m:sSubPr>
                        <m:ctrlPr>
                          <a:rPr lang="en-US" sz="2400" i="1" smtClean="0">
                            <a:solidFill>
                              <a:schemeClr val="tx2"/>
                            </a:solidFill>
                            <a:latin typeface="Cambria Math" charset="0"/>
                            <a:ea typeface="Cambria Math"/>
                          </a:rPr>
                        </m:ctrlPr>
                      </m:sSubPr>
                      <m:e>
                        <m:r>
                          <a:rPr lang="en-US" sz="2400" i="1">
                            <a:solidFill>
                              <a:srgbClr val="C00000"/>
                            </a:solidFill>
                            <a:latin typeface="Cambria Math"/>
                            <a:ea typeface="Cambria Math"/>
                          </a:rPr>
                          <m:t>⟹</m:t>
                        </m:r>
                        <m:r>
                          <a:rPr lang="en-US" sz="2400" i="1" smtClean="0">
                            <a:solidFill>
                              <a:schemeClr val="tx2"/>
                            </a:solidFill>
                            <a:latin typeface="Cambria Math" charset="0"/>
                            <a:ea typeface="Cambria Math"/>
                          </a:rPr>
                          <m:t>𝑝</m:t>
                        </m:r>
                      </m:e>
                      <m:sub>
                        <m:r>
                          <a:rPr lang="en-US" sz="2400" i="1" smtClean="0">
                            <a:solidFill>
                              <a:schemeClr val="tx2"/>
                            </a:solidFill>
                            <a:latin typeface="Cambria Math" charset="0"/>
                            <a:ea typeface="Cambria Math"/>
                          </a:rPr>
                          <m:t>𝑥</m:t>
                        </m:r>
                      </m:sub>
                    </m:sSub>
                    <m:r>
                      <a:rPr lang="en-US" sz="2400" i="1" smtClean="0">
                        <a:solidFill>
                          <a:schemeClr val="tx2"/>
                        </a:solidFill>
                        <a:latin typeface="Cambria Math" charset="0"/>
                        <a:ea typeface="Cambria Math"/>
                      </a:rPr>
                      <m:t>=</m:t>
                    </m:r>
                  </m:oMath>
                </a14:m>
                <a:r>
                  <a:rPr lang="en-US" sz="2400" dirty="0" smtClean="0">
                    <a:solidFill>
                      <a:schemeClr val="tx2"/>
                    </a:solidFill>
                    <a:ea typeface="Cambria Math"/>
                  </a:rPr>
                  <a:t>(</a:t>
                </a:r>
                <a14:m>
                  <m:oMath xmlns:m="http://schemas.openxmlformats.org/officeDocument/2006/math">
                    <m:sSup>
                      <m:sSupPr>
                        <m:ctrlPr>
                          <a:rPr lang="en-US" sz="2400" i="1">
                            <a:solidFill>
                              <a:schemeClr val="tx2"/>
                            </a:solidFill>
                            <a:latin typeface="Cambria Math" charset="0"/>
                            <a:ea typeface="Cambria Math"/>
                          </a:rPr>
                        </m:ctrlPr>
                      </m:sSupPr>
                      <m:e>
                        <m:r>
                          <a:rPr lang="en-US" sz="2400" i="1">
                            <a:solidFill>
                              <a:schemeClr val="tx2"/>
                            </a:solidFill>
                            <a:latin typeface="Cambria Math"/>
                            <a:ea typeface="Cambria Math"/>
                          </a:rPr>
                          <m:t>𝑘</m:t>
                        </m:r>
                        <m:r>
                          <a:rPr lang="en-US" sz="2400" i="1">
                            <a:solidFill>
                              <a:schemeClr val="tx2"/>
                            </a:solidFill>
                            <a:latin typeface="Cambria Math"/>
                            <a:ea typeface="Cambria Math"/>
                          </a:rPr>
                          <m:t>−1)</m:t>
                        </m:r>
                      </m:e>
                      <m:sup>
                        <m:r>
                          <m:rPr>
                            <m:sty m:val="p"/>
                          </m:rPr>
                          <a:rPr lang="en-US" sz="2400">
                            <a:solidFill>
                              <a:schemeClr val="tx2"/>
                            </a:solidFill>
                            <a:latin typeface="Cambria Math"/>
                            <a:ea typeface="Cambria Math"/>
                          </a:rPr>
                          <m:t>th</m:t>
                        </m:r>
                      </m:sup>
                    </m:sSup>
                    <m:d>
                      <m:dPr>
                        <m:ctrlPr>
                          <a:rPr lang="en-US" sz="2400" i="1">
                            <a:solidFill>
                              <a:schemeClr val="tx2"/>
                            </a:solidFill>
                            <a:latin typeface="Cambria Math" charset="0"/>
                            <a:ea typeface="Cambria Math"/>
                          </a:rPr>
                        </m:ctrlPr>
                      </m:dPr>
                      <m:e>
                        <m:r>
                          <a:rPr lang="en-US" sz="2400" i="1">
                            <a:solidFill>
                              <a:schemeClr val="tx2"/>
                            </a:solidFill>
                            <a:latin typeface="Cambria Math"/>
                            <a:ea typeface="Cambria Math"/>
                          </a:rPr>
                          <m:t>h</m:t>
                        </m:r>
                        <m:d>
                          <m:dPr>
                            <m:ctrlPr>
                              <a:rPr lang="en-US" sz="2400" i="1">
                                <a:solidFill>
                                  <a:schemeClr val="tx2"/>
                                </a:solidFill>
                                <a:latin typeface="Cambria Math" charset="0"/>
                                <a:ea typeface="Cambria Math"/>
                              </a:rPr>
                            </m:ctrlPr>
                          </m:dPr>
                          <m:e>
                            <m:r>
                              <a:rPr lang="en-US" sz="2400" i="1">
                                <a:solidFill>
                                  <a:schemeClr val="tx2"/>
                                </a:solidFill>
                                <a:latin typeface="Cambria Math"/>
                                <a:ea typeface="Cambria Math"/>
                              </a:rPr>
                              <m:t>𝑧</m:t>
                            </m:r>
                          </m:e>
                        </m:d>
                        <m:r>
                          <a:rPr lang="en-US" sz="2400" i="1">
                            <a:solidFill>
                              <a:schemeClr val="tx2"/>
                            </a:solidFill>
                            <a:latin typeface="Cambria Math"/>
                            <a:ea typeface="Cambria Math"/>
                          </a:rPr>
                          <m:t>|</m:t>
                        </m:r>
                        <m:r>
                          <a:rPr lang="en-US" sz="2400" i="1">
                            <a:solidFill>
                              <a:schemeClr val="tx2"/>
                            </a:solidFill>
                            <a:latin typeface="Cambria Math"/>
                            <a:ea typeface="Cambria Math"/>
                          </a:rPr>
                          <m:t>𝑧</m:t>
                        </m:r>
                        <m:r>
                          <a:rPr lang="en-US" sz="2400" i="1">
                            <a:solidFill>
                              <a:schemeClr val="tx2"/>
                            </a:solidFill>
                            <a:latin typeface="Cambria Math"/>
                            <a:ea typeface="Cambria Math"/>
                          </a:rPr>
                          <m:t>∈</m:t>
                        </m:r>
                        <m:r>
                          <a:rPr lang="en-US" sz="2400" i="1">
                            <a:solidFill>
                              <a:schemeClr val="tx2"/>
                            </a:solidFill>
                            <a:latin typeface="Cambria Math"/>
                            <a:ea typeface="Cambria Math"/>
                          </a:rPr>
                          <m:t>𝑁</m:t>
                        </m:r>
                        <m:r>
                          <a:rPr lang="en-US" sz="2400" i="1">
                            <a:solidFill>
                              <a:schemeClr val="tx2"/>
                            </a:solidFill>
                            <a:latin typeface="Cambria Math"/>
                            <a:ea typeface="Cambria Math"/>
                          </a:rPr>
                          <m:t>∖{</m:t>
                        </m:r>
                        <m:r>
                          <a:rPr lang="en-US" sz="2400" i="1">
                            <a:solidFill>
                              <a:schemeClr val="tx2"/>
                            </a:solidFill>
                            <a:latin typeface="Cambria Math"/>
                            <a:ea typeface="Cambria Math"/>
                          </a:rPr>
                          <m:t>𝑥</m:t>
                        </m:r>
                        <m:r>
                          <a:rPr lang="en-US" sz="2400" i="1" smtClean="0">
                            <a:solidFill>
                              <a:schemeClr val="tx2"/>
                            </a:solidFill>
                            <a:latin typeface="Cambria Math" charset="0"/>
                            <a:ea typeface="Cambria Math"/>
                          </a:rPr>
                          <m:t>}</m:t>
                        </m:r>
                      </m:e>
                    </m:d>
                  </m:oMath>
                </a14:m>
                <a:endParaRPr lang="en-US" sz="2400" i="1" dirty="0" smtClean="0">
                  <a:solidFill>
                    <a:schemeClr val="tx2"/>
                  </a:solidFill>
                  <a:latin typeface="Cambria Math" charset="0"/>
                  <a:ea typeface="Cambria Math"/>
                </a:endParaRPr>
              </a:p>
              <a:p>
                <a:pPr marL="0" indent="0">
                  <a:buFont typeface="Arial" panose="020B0604020202020204" pitchFamily="34" charset="0"/>
                  <a:buNone/>
                </a:pPr>
                <a:endParaRPr lang="en-US" sz="2400" i="1" dirty="0" smtClean="0">
                  <a:solidFill>
                    <a:schemeClr val="tx2"/>
                  </a:solidFill>
                  <a:latin typeface="Cambria Math" charset="0"/>
                  <a:ea typeface="Cambria Math"/>
                </a:endParaRPr>
              </a:p>
            </p:txBody>
          </p:sp>
        </mc:Choice>
        <mc:Fallback xmlns="">
          <p:sp>
            <p:nvSpPr>
              <p:cNvPr id="15" name="Content Placeholder 4"/>
              <p:cNvSpPr txBox="1">
                <a:spLocks noRot="1" noChangeAspect="1" noMove="1" noResize="1" noEditPoints="1" noAdjustHandles="1" noChangeArrowheads="1" noChangeShapeType="1" noTextEdit="1"/>
              </p:cNvSpPr>
              <p:nvPr/>
            </p:nvSpPr>
            <p:spPr>
              <a:xfrm>
                <a:off x="689741" y="4428320"/>
                <a:ext cx="5215759" cy="672713"/>
              </a:xfrm>
              <a:prstGeom prst="rect">
                <a:avLst/>
              </a:prstGeom>
              <a:blipFill rotWithShape="0">
                <a:blip r:embed="rId12"/>
                <a:stretch>
                  <a:fillRect t="-108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Content Placeholder 4"/>
              <p:cNvSpPr txBox="1">
                <a:spLocks/>
              </p:cNvSpPr>
              <p:nvPr/>
            </p:nvSpPr>
            <p:spPr>
              <a:xfrm>
                <a:off x="643143" y="2266619"/>
                <a:ext cx="11049000" cy="380152"/>
              </a:xfrm>
              <a:prstGeom prst="rect">
                <a:avLst/>
              </a:prstGeom>
            </p:spPr>
            <p:txBody>
              <a:bodyPr vert="horz" lIns="91440" tIns="0" rIns="91440" bIns="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
                </a:pPr>
                <a:r>
                  <a:rPr lang="en-US" sz="2400" dirty="0" smtClean="0"/>
                  <a:t>We consider a key “</a:t>
                </a:r>
                <a:r>
                  <a:rPr lang="en-US" sz="2400" dirty="0">
                    <a:solidFill>
                      <a:srgbClr val="7030A0"/>
                    </a:solidFill>
                  </a:rPr>
                  <a:t>s</a:t>
                </a:r>
                <a:r>
                  <a:rPr lang="en-US" sz="2400" dirty="0" smtClean="0">
                    <a:solidFill>
                      <a:srgbClr val="7030A0"/>
                    </a:solidFill>
                  </a:rPr>
                  <a:t>ampled</a:t>
                </a:r>
                <a:r>
                  <a:rPr lang="en-US" sz="2400" dirty="0" smtClean="0"/>
                  <a:t>” if it has one of the  </a:t>
                </a:r>
                <a:r>
                  <a:rPr lang="en-US" sz="2400" dirty="0">
                    <a:solidFill>
                      <a:srgbClr val="7030A0"/>
                    </a:solidFill>
                  </a:rPr>
                  <a:t>bottom </a:t>
                </a:r>
                <a14:m>
                  <m:oMath xmlns:m="http://schemas.openxmlformats.org/officeDocument/2006/math">
                    <m:r>
                      <a:rPr lang="en-US" sz="2400" i="1" dirty="0">
                        <a:solidFill>
                          <a:srgbClr val="7030A0"/>
                        </a:solidFill>
                        <a:latin typeface="Cambria Math"/>
                      </a:rPr>
                      <m:t>𝑘</m:t>
                    </m:r>
                    <m:r>
                      <a:rPr lang="en-US" sz="2400" i="1" dirty="0">
                        <a:solidFill>
                          <a:srgbClr val="7030A0"/>
                        </a:solidFill>
                        <a:latin typeface="Cambria Math"/>
                      </a:rPr>
                      <m:t>−1 </m:t>
                    </m:r>
                  </m:oMath>
                </a14:m>
                <a:r>
                  <a:rPr lang="en-US" sz="2400" dirty="0">
                    <a:solidFill>
                      <a:srgbClr val="7030A0"/>
                    </a:solidFill>
                  </a:rPr>
                  <a:t> </a:t>
                </a:r>
                <a:r>
                  <a:rPr lang="en-US" sz="2400" dirty="0"/>
                  <a:t>hash </a:t>
                </a:r>
                <a:r>
                  <a:rPr lang="en-US" sz="2400" dirty="0" smtClean="0"/>
                  <a:t>values.</a:t>
                </a:r>
                <a:r>
                  <a:rPr lang="en-US" sz="2400" dirty="0"/>
                  <a:t> </a:t>
                </a:r>
                <a:endParaRPr lang="en-US" sz="2400" dirty="0" smtClean="0"/>
              </a:p>
            </p:txBody>
          </p:sp>
        </mc:Choice>
        <mc:Fallback xmlns="">
          <p:sp>
            <p:nvSpPr>
              <p:cNvPr id="17" name="Content Placeholder 4"/>
              <p:cNvSpPr txBox="1">
                <a:spLocks noRot="1" noChangeAspect="1" noMove="1" noResize="1" noEditPoints="1" noAdjustHandles="1" noChangeArrowheads="1" noChangeShapeType="1" noTextEdit="1"/>
              </p:cNvSpPr>
              <p:nvPr/>
            </p:nvSpPr>
            <p:spPr>
              <a:xfrm>
                <a:off x="643143" y="2266619"/>
                <a:ext cx="11049000" cy="380152"/>
              </a:xfrm>
              <a:prstGeom prst="rect">
                <a:avLst/>
              </a:prstGeom>
              <a:blipFill rotWithShape="0">
                <a:blip r:embed="rId13"/>
                <a:stretch>
                  <a:fillRect l="-773" t="-138710" b="-169355"/>
                </a:stretch>
              </a:blipFill>
            </p:spPr>
            <p:txBody>
              <a:bodyPr/>
              <a:lstStyle/>
              <a:p>
                <a:r>
                  <a:rPr lang="en-US">
                    <a:noFill/>
                  </a:rPr>
                  <a:t> </a:t>
                </a:r>
              </a:p>
            </p:txBody>
          </p:sp>
        </mc:Fallback>
      </mc:AlternateContent>
    </p:spTree>
    <p:extLst>
      <p:ext uri="{BB962C8B-B14F-4D97-AF65-F5344CB8AC3E}">
        <p14:creationId xmlns:p14="http://schemas.microsoft.com/office/powerpoint/2010/main" val="51618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2" grpId="0"/>
      <p:bldP spid="10" grpId="0"/>
      <p:bldP spid="15" grpId="0"/>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533400" y="216500"/>
                <a:ext cx="10820400" cy="1143000"/>
              </a:xfrm>
            </p:spPr>
            <p:txBody>
              <a:bodyPr>
                <a:normAutofit fontScale="90000"/>
              </a:bodyPr>
              <a:lstStyle/>
              <a:p>
                <a:r>
                  <a:rPr lang="en-US" dirty="0" smtClean="0"/>
                  <a:t>Walking through conditioning for Inverse Probability Estimate for bottom-</a:t>
                </a:r>
                <a14:m>
                  <m:oMath xmlns:m="http://schemas.openxmlformats.org/officeDocument/2006/math">
                    <m:r>
                      <a:rPr lang="en-US" i="1" dirty="0" smtClean="0">
                        <a:latin typeface="Cambria Math" charset="0"/>
                      </a:rPr>
                      <m:t>𝑘</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533400" y="216500"/>
                <a:ext cx="10820400" cy="1143000"/>
              </a:xfrm>
              <a:blipFill rotWithShape="0">
                <a:blip r:embed="rId2"/>
                <a:stretch>
                  <a:fillRect t="-17112" b="-3048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Rectangle 17"/>
              <p:cNvSpPr/>
              <p:nvPr/>
            </p:nvSpPr>
            <p:spPr>
              <a:xfrm>
                <a:off x="1828800" y="1439306"/>
                <a:ext cx="3717874"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a:latin typeface="Cambria Math"/>
                        </a:rPr>
                        <m:t>𝑁</m:t>
                      </m:r>
                      <m:r>
                        <a:rPr lang="en-US" sz="3200" i="1">
                          <a:latin typeface="Cambria Math"/>
                        </a:rPr>
                        <m:t>={</m:t>
                      </m:r>
                      <m:r>
                        <a:rPr lang="en-US" sz="3200" b="1" i="1">
                          <a:solidFill>
                            <a:srgbClr val="00B050"/>
                          </a:solidFill>
                          <a:latin typeface="Cambria Math"/>
                        </a:rPr>
                        <m:t>𝒂</m:t>
                      </m:r>
                      <m:r>
                        <a:rPr lang="en-US" sz="3200" i="1">
                          <a:latin typeface="Cambria Math"/>
                        </a:rPr>
                        <m:t>,</m:t>
                      </m:r>
                      <m:r>
                        <a:rPr lang="en-US" sz="3200" i="1">
                          <a:latin typeface="Cambria Math"/>
                        </a:rPr>
                        <m:t>𝑏</m:t>
                      </m:r>
                      <m:r>
                        <a:rPr lang="en-US" sz="3200" i="1">
                          <a:latin typeface="Cambria Math"/>
                        </a:rPr>
                        <m:t>,</m:t>
                      </m:r>
                      <m:r>
                        <a:rPr lang="en-US" sz="3200" i="1">
                          <a:latin typeface="Cambria Math"/>
                        </a:rPr>
                        <m:t>𝑐</m:t>
                      </m:r>
                      <m:r>
                        <a:rPr lang="en-US" sz="3200" i="1">
                          <a:latin typeface="Cambria Math"/>
                        </a:rPr>
                        <m:t>,</m:t>
                      </m:r>
                      <m:r>
                        <a:rPr lang="en-US" sz="3200" i="1">
                          <a:latin typeface="Cambria Math"/>
                        </a:rPr>
                        <m:t>𝑑</m:t>
                      </m:r>
                      <m:r>
                        <a:rPr lang="en-US" sz="3200" i="1">
                          <a:latin typeface="Cambria Math"/>
                        </a:rPr>
                        <m:t>,</m:t>
                      </m:r>
                      <m:r>
                        <a:rPr lang="en-US" sz="3200" i="1">
                          <a:latin typeface="Cambria Math"/>
                        </a:rPr>
                        <m:t>𝑒</m:t>
                      </m:r>
                      <m:r>
                        <a:rPr lang="en-US" sz="3200" i="1">
                          <a:latin typeface="Cambria Math"/>
                        </a:rPr>
                        <m:t>}</m:t>
                      </m:r>
                    </m:oMath>
                  </m:oMathPara>
                </a14:m>
                <a:endParaRPr lang="en-US" sz="3200" dirty="0"/>
              </a:p>
            </p:txBody>
          </p:sp>
        </mc:Choice>
        <mc:Fallback>
          <p:sp>
            <p:nvSpPr>
              <p:cNvPr id="18" name="Rectangle 17"/>
              <p:cNvSpPr>
                <a:spLocks noRot="1" noChangeAspect="1" noMove="1" noResize="1" noEditPoints="1" noAdjustHandles="1" noChangeArrowheads="1" noChangeShapeType="1" noTextEdit="1"/>
              </p:cNvSpPr>
              <p:nvPr/>
            </p:nvSpPr>
            <p:spPr>
              <a:xfrm>
                <a:off x="1828800" y="1439306"/>
                <a:ext cx="3717874" cy="584775"/>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6651121" y="1557631"/>
                <a:ext cx="1340194" cy="58477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a:latin typeface="Cambria Math"/>
                        </a:rPr>
                        <m:t>𝑘</m:t>
                      </m:r>
                      <m:r>
                        <a:rPr lang="en-US" sz="3200" i="1">
                          <a:latin typeface="Cambria Math"/>
                        </a:rPr>
                        <m:t>=3</m:t>
                      </m:r>
                    </m:oMath>
                  </m:oMathPara>
                </a14:m>
                <a:endParaRPr lang="en-US" sz="3200" dirty="0"/>
              </a:p>
            </p:txBody>
          </p:sp>
        </mc:Choice>
        <mc:Fallback xmlns="">
          <p:sp>
            <p:nvSpPr>
              <p:cNvPr id="19" name="Rectangle 18"/>
              <p:cNvSpPr>
                <a:spLocks noRot="1" noChangeAspect="1" noMove="1" noResize="1" noEditPoints="1" noAdjustHandles="1" noChangeArrowheads="1" noChangeShapeType="1" noTextEdit="1"/>
              </p:cNvSpPr>
              <p:nvPr/>
            </p:nvSpPr>
            <p:spPr>
              <a:xfrm>
                <a:off x="5127121" y="1557630"/>
                <a:ext cx="1340194" cy="584775"/>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2" name="Rectangle 21"/>
              <p:cNvSpPr/>
              <p:nvPr/>
            </p:nvSpPr>
            <p:spPr>
              <a:xfrm>
                <a:off x="228600" y="2591306"/>
                <a:ext cx="11734800" cy="3795654"/>
              </a:xfrm>
              <a:prstGeom prst="rect">
                <a:avLst/>
              </a:prstGeom>
            </p:spPr>
            <p:txBody>
              <a:bodyPr wrap="square">
                <a:spAutoFit/>
              </a:bodyPr>
              <a:lstStyle/>
              <a:p>
                <a:pPr marL="457200" indent="-457200">
                  <a:buFont typeface="Wingdings" charset="2"/>
                  <a:buChar char="§"/>
                </a:pPr>
                <a:r>
                  <a:rPr lang="en-US" sz="3200" dirty="0" smtClean="0"/>
                  <a:t>The probability </a:t>
                </a:r>
                <a14:m>
                  <m:oMath xmlns:m="http://schemas.openxmlformats.org/officeDocument/2006/math">
                    <m:r>
                      <a:rPr lang="en-US" sz="3200" i="1">
                        <a:solidFill>
                          <a:srgbClr val="FF0000"/>
                        </a:solidFill>
                        <a:latin typeface="Cambria Math" charset="0"/>
                      </a:rPr>
                      <m:t>𝑝</m:t>
                    </m:r>
                    <m:r>
                      <a:rPr lang="en-US" sz="3200" i="1">
                        <a:solidFill>
                          <a:srgbClr val="FF0000"/>
                        </a:solidFill>
                        <a:latin typeface="Cambria Math" charset="0"/>
                      </a:rPr>
                      <m:t> </m:t>
                    </m:r>
                  </m:oMath>
                </a14:m>
                <a:r>
                  <a:rPr lang="en-US" sz="3200" dirty="0" smtClean="0"/>
                  <a:t>that </a:t>
                </a:r>
                <a14:m>
                  <m:oMath xmlns:m="http://schemas.openxmlformats.org/officeDocument/2006/math">
                    <m:r>
                      <a:rPr lang="en-US" sz="3200" b="1" i="1">
                        <a:solidFill>
                          <a:srgbClr val="00B050"/>
                        </a:solidFill>
                        <a:latin typeface="Cambria Math"/>
                      </a:rPr>
                      <m:t>𝒂</m:t>
                    </m:r>
                  </m:oMath>
                </a14:m>
                <a:r>
                  <a:rPr lang="en-US" sz="3200" dirty="0"/>
                  <a:t> </a:t>
                </a:r>
                <a:r>
                  <a:rPr lang="en-US" sz="3200" dirty="0" smtClean="0"/>
                  <a:t>is “sampled” is that it has </a:t>
                </a:r>
                <a:r>
                  <a:rPr lang="en-US" sz="3200" dirty="0"/>
                  <a:t>one of the </a:t>
                </a:r>
                <a14:m>
                  <m:oMath xmlns:m="http://schemas.openxmlformats.org/officeDocument/2006/math">
                    <m:r>
                      <a:rPr lang="en-US" sz="3200" b="0" i="1">
                        <a:solidFill>
                          <a:schemeClr val="tx2"/>
                        </a:solidFill>
                        <a:latin typeface="Cambria Math"/>
                      </a:rPr>
                      <m:t>𝑘</m:t>
                    </m:r>
                    <m:r>
                      <a:rPr lang="en-US" sz="3200" b="0" i="1">
                        <a:solidFill>
                          <a:schemeClr val="tx2"/>
                        </a:solidFill>
                        <a:latin typeface="Cambria Math"/>
                      </a:rPr>
                      <m:t>−1=2</m:t>
                    </m:r>
                  </m:oMath>
                </a14:m>
                <a:r>
                  <a:rPr lang="en-US" sz="3200" dirty="0">
                    <a:solidFill>
                      <a:schemeClr val="tx2"/>
                    </a:solidFill>
                  </a:rPr>
                  <a:t>  </a:t>
                </a:r>
                <a:r>
                  <a:rPr lang="en-US" sz="3200" dirty="0"/>
                  <a:t>smallest values in </a:t>
                </a:r>
                <a14:m>
                  <m:oMath xmlns:m="http://schemas.openxmlformats.org/officeDocument/2006/math">
                    <m:r>
                      <a:rPr lang="en-US" sz="3200" i="1">
                        <a:solidFill>
                          <a:srgbClr val="FF0000"/>
                        </a:solidFill>
                        <a:latin typeface="Cambria Math"/>
                      </a:rPr>
                      <m:t>h</m:t>
                    </m:r>
                    <m:d>
                      <m:dPr>
                        <m:ctrlPr>
                          <a:rPr lang="en-US" sz="3200" i="1">
                            <a:solidFill>
                              <a:srgbClr val="FF0000"/>
                            </a:solidFill>
                            <a:latin typeface="Cambria Math" charset="0"/>
                          </a:rPr>
                        </m:ctrlPr>
                      </m:dPr>
                      <m:e>
                        <m:r>
                          <a:rPr lang="en-US" sz="3200" i="1">
                            <a:solidFill>
                              <a:srgbClr val="FF0000"/>
                            </a:solidFill>
                            <a:latin typeface="Cambria Math"/>
                          </a:rPr>
                          <m:t>𝑎</m:t>
                        </m:r>
                      </m:e>
                    </m:d>
                    <m:r>
                      <a:rPr lang="en-US" sz="3200">
                        <a:solidFill>
                          <a:srgbClr val="FF0000"/>
                        </a:solidFill>
                        <a:latin typeface="Cambria Math"/>
                      </a:rPr>
                      <m:t>,</m:t>
                    </m:r>
                    <m:r>
                      <a:rPr lang="en-US" sz="3200" i="1">
                        <a:solidFill>
                          <a:srgbClr val="FF0000"/>
                        </a:solidFill>
                        <a:latin typeface="Cambria Math"/>
                      </a:rPr>
                      <m:t>h</m:t>
                    </m:r>
                    <m:d>
                      <m:dPr>
                        <m:ctrlPr>
                          <a:rPr lang="en-US" sz="3200" i="1">
                            <a:solidFill>
                              <a:srgbClr val="FF0000"/>
                            </a:solidFill>
                            <a:latin typeface="Cambria Math" charset="0"/>
                          </a:rPr>
                        </m:ctrlPr>
                      </m:dPr>
                      <m:e>
                        <m:r>
                          <a:rPr lang="en-US" sz="3200" i="1">
                            <a:solidFill>
                              <a:srgbClr val="FF0000"/>
                            </a:solidFill>
                            <a:latin typeface="Cambria Math"/>
                          </a:rPr>
                          <m:t>𝑏</m:t>
                        </m:r>
                      </m:e>
                    </m:d>
                    <m:r>
                      <a:rPr lang="en-US" sz="3200" i="1">
                        <a:solidFill>
                          <a:srgbClr val="FF0000"/>
                        </a:solidFill>
                        <a:latin typeface="Cambria Math"/>
                      </a:rPr>
                      <m:t>, …,</m:t>
                    </m:r>
                    <m:r>
                      <a:rPr lang="en-US" sz="3200" i="1">
                        <a:solidFill>
                          <a:srgbClr val="FF0000"/>
                        </a:solidFill>
                        <a:latin typeface="Cambria Math"/>
                      </a:rPr>
                      <m:t>h</m:t>
                    </m:r>
                    <m:d>
                      <m:dPr>
                        <m:ctrlPr>
                          <a:rPr lang="en-US" sz="3200" i="1">
                            <a:solidFill>
                              <a:srgbClr val="FF0000"/>
                            </a:solidFill>
                            <a:latin typeface="Cambria Math" charset="0"/>
                          </a:rPr>
                        </m:ctrlPr>
                      </m:dPr>
                      <m:e>
                        <m:r>
                          <a:rPr lang="en-US" sz="3200" i="1">
                            <a:solidFill>
                              <a:srgbClr val="FF0000"/>
                            </a:solidFill>
                            <a:latin typeface="Cambria Math"/>
                          </a:rPr>
                          <m:t>𝑒</m:t>
                        </m:r>
                      </m:e>
                    </m:d>
                  </m:oMath>
                </a14:m>
                <a:r>
                  <a:rPr lang="en-US" sz="3200" dirty="0" smtClean="0"/>
                  <a:t>:  </a:t>
                </a:r>
                <a:r>
                  <a:rPr lang="en-US" sz="3200" dirty="0" smtClean="0"/>
                  <a:t> </a:t>
                </a:r>
                <a14:m>
                  <m:oMath xmlns:m="http://schemas.openxmlformats.org/officeDocument/2006/math">
                    <m:r>
                      <a:rPr lang="en-US" sz="3200" i="1" smtClean="0">
                        <a:solidFill>
                          <a:srgbClr val="FF0000"/>
                        </a:solidFill>
                        <a:latin typeface="Cambria Math" charset="0"/>
                      </a:rPr>
                      <m:t>𝑝</m:t>
                    </m:r>
                    <m:r>
                      <a:rPr lang="en-US" sz="3200" i="1">
                        <a:solidFill>
                          <a:schemeClr val="tx2"/>
                        </a:solidFill>
                        <a:latin typeface="Cambria Math"/>
                      </a:rPr>
                      <m:t>=</m:t>
                    </m:r>
                  </m:oMath>
                </a14:m>
                <a:r>
                  <a:rPr lang="en-US" sz="3200" dirty="0"/>
                  <a:t> </a:t>
                </a:r>
                <a14:m>
                  <m:oMath xmlns:m="http://schemas.openxmlformats.org/officeDocument/2006/math">
                    <m:f>
                      <m:fPr>
                        <m:ctrlPr>
                          <a:rPr lang="en-US" sz="3200" b="1" i="1">
                            <a:solidFill>
                              <a:schemeClr val="tx2"/>
                            </a:solidFill>
                            <a:latin typeface="Cambria Math" charset="0"/>
                          </a:rPr>
                        </m:ctrlPr>
                      </m:fPr>
                      <m:num>
                        <m:r>
                          <a:rPr lang="en-US" sz="3200" b="1" i="1">
                            <a:solidFill>
                              <a:schemeClr val="tx2"/>
                            </a:solidFill>
                            <a:latin typeface="Cambria Math"/>
                          </a:rPr>
                          <m:t>𝟐</m:t>
                        </m:r>
                      </m:num>
                      <m:den>
                        <m:r>
                          <a:rPr lang="en-US" sz="3200" b="1" i="1">
                            <a:solidFill>
                              <a:schemeClr val="tx2"/>
                            </a:solidFill>
                            <a:latin typeface="Cambria Math"/>
                          </a:rPr>
                          <m:t>𝟓</m:t>
                        </m:r>
                      </m:den>
                    </m:f>
                  </m:oMath>
                </a14:m>
                <a:r>
                  <a:rPr lang="en-US" sz="3200" dirty="0"/>
                  <a:t>  </a:t>
                </a:r>
                <a:endParaRPr lang="en-US" sz="3200" dirty="0" smtClean="0"/>
              </a:p>
              <a:p>
                <a:pPr marL="457200" indent="-457200">
                  <a:buFont typeface="Wingdings" charset="2"/>
                  <a:buChar char="§"/>
                </a:pPr>
                <a:r>
                  <a:rPr lang="en-US" sz="3200" dirty="0"/>
                  <a:t>B</a:t>
                </a:r>
                <a:r>
                  <a:rPr lang="en-US" sz="3200" dirty="0" smtClean="0"/>
                  <a:t>ut </a:t>
                </a:r>
                <a:r>
                  <a:rPr lang="en-US" sz="3200" dirty="0"/>
                  <a:t>we can not compute </a:t>
                </a:r>
                <a14:m>
                  <m:oMath xmlns:m="http://schemas.openxmlformats.org/officeDocument/2006/math">
                    <m:r>
                      <a:rPr lang="en-US" sz="3200" i="1">
                        <a:solidFill>
                          <a:srgbClr val="FF0000"/>
                        </a:solidFill>
                        <a:latin typeface="Cambria Math" charset="0"/>
                      </a:rPr>
                      <m:t>𝑝</m:t>
                    </m:r>
                  </m:oMath>
                </a14:m>
                <a:r>
                  <a:rPr lang="en-US" sz="3200" dirty="0" smtClean="0"/>
                  <a:t> because we </a:t>
                </a:r>
                <a:r>
                  <a:rPr lang="en-US" sz="3200" dirty="0"/>
                  <a:t>do not know </a:t>
                </a:r>
                <a14:m>
                  <m:oMath xmlns:m="http://schemas.openxmlformats.org/officeDocument/2006/math">
                    <m:r>
                      <a:rPr lang="en-US" sz="3200" b="0" i="1">
                        <a:solidFill>
                          <a:schemeClr val="tx2"/>
                        </a:solidFill>
                        <a:latin typeface="Cambria Math"/>
                      </a:rPr>
                      <m:t>𝑛</m:t>
                    </m:r>
                    <m:r>
                      <a:rPr lang="en-US" sz="3200" b="0" i="1">
                        <a:solidFill>
                          <a:schemeClr val="tx2"/>
                        </a:solidFill>
                        <a:latin typeface="Cambria Math"/>
                      </a:rPr>
                      <m:t>(=5)</m:t>
                    </m:r>
                  </m:oMath>
                </a14:m>
                <a:r>
                  <a:rPr lang="en-US" sz="3200" dirty="0"/>
                  <a:t>.  </a:t>
                </a:r>
              </a:p>
              <a:p>
                <a:pPr marL="457200" indent="-457200">
                  <a:buFont typeface="Wingdings" charset="2"/>
                  <a:buChar char="§"/>
                </a:pPr>
                <a:r>
                  <a:rPr lang="en-US" sz="3200" dirty="0" smtClean="0"/>
                  <a:t>So instead we use the </a:t>
                </a:r>
                <a:r>
                  <a:rPr lang="en-US" sz="3200" i="1" dirty="0"/>
                  <a:t>conditional probability </a:t>
                </a:r>
                <a14:m>
                  <m:oMath xmlns:m="http://schemas.openxmlformats.org/officeDocument/2006/math">
                    <m:r>
                      <a:rPr lang="en-US" sz="3200" b="0" i="1" smtClean="0">
                        <a:solidFill>
                          <a:srgbClr val="FF0000"/>
                        </a:solidFill>
                        <a:latin typeface="Cambria Math" charset="0"/>
                      </a:rPr>
                      <m:t>𝑝</m:t>
                    </m:r>
                    <m:r>
                      <a:rPr lang="en-US" sz="3200" b="0" i="1" smtClean="0">
                        <a:solidFill>
                          <a:srgbClr val="FF0000"/>
                        </a:solidFill>
                        <a:latin typeface="Cambria Math" charset="0"/>
                      </a:rPr>
                      <m:t>′=</m:t>
                    </m:r>
                    <m:r>
                      <m:rPr>
                        <m:sty m:val="p"/>
                      </m:rPr>
                      <a:rPr lang="en-US" sz="3200" i="1">
                        <a:solidFill>
                          <a:srgbClr val="FF0000"/>
                        </a:solidFill>
                        <a:latin typeface="Cambria Math"/>
                      </a:rPr>
                      <m:t>Pr</m:t>
                    </m:r>
                    <m:d>
                      <m:dPr>
                        <m:begChr m:val="["/>
                        <m:endChr m:val="|"/>
                        <m:ctrlPr>
                          <a:rPr lang="en-US" sz="3200" i="1">
                            <a:solidFill>
                              <a:srgbClr val="FF0000"/>
                            </a:solidFill>
                            <a:latin typeface="Cambria Math" charset="0"/>
                          </a:rPr>
                        </m:ctrlPr>
                      </m:dPr>
                      <m:e>
                        <m:r>
                          <a:rPr lang="en-US" sz="3200" b="1" i="1">
                            <a:solidFill>
                              <a:srgbClr val="00B050"/>
                            </a:solidFill>
                            <a:latin typeface="Cambria Math"/>
                          </a:rPr>
                          <m:t>𝒂</m:t>
                        </m:r>
                        <m:r>
                          <a:rPr lang="en-US" sz="3200" i="1" smtClean="0">
                            <a:solidFill>
                              <a:srgbClr val="FF0000"/>
                            </a:solidFill>
                            <a:latin typeface="Cambria Math"/>
                          </a:rPr>
                          <m:t>∈</m:t>
                        </m:r>
                        <m:r>
                          <a:rPr lang="en-US" sz="3200" i="1">
                            <a:solidFill>
                              <a:srgbClr val="FF0000"/>
                            </a:solidFill>
                            <a:latin typeface="Cambria Math"/>
                          </a:rPr>
                          <m:t>𝑆</m:t>
                        </m:r>
                        <m:r>
                          <a:rPr lang="en-US" sz="3200" i="1">
                            <a:solidFill>
                              <a:srgbClr val="FF0000"/>
                            </a:solidFill>
                            <a:latin typeface="Cambria Math"/>
                          </a:rPr>
                          <m:t> </m:t>
                        </m:r>
                      </m:e>
                    </m:d>
                    <m:r>
                      <a:rPr lang="en-US" sz="3200" i="1">
                        <a:solidFill>
                          <a:srgbClr val="FF0000"/>
                        </a:solidFill>
                        <a:latin typeface="Cambria Math"/>
                      </a:rPr>
                      <m:t>h</m:t>
                    </m:r>
                    <m:d>
                      <m:dPr>
                        <m:ctrlPr>
                          <a:rPr lang="en-US" sz="3200" i="1">
                            <a:solidFill>
                              <a:srgbClr val="FF0000"/>
                            </a:solidFill>
                            <a:latin typeface="Cambria Math" charset="0"/>
                          </a:rPr>
                        </m:ctrlPr>
                      </m:dPr>
                      <m:e>
                        <m:r>
                          <a:rPr lang="en-US" sz="3200" i="1">
                            <a:solidFill>
                              <a:srgbClr val="FF0000"/>
                            </a:solidFill>
                            <a:latin typeface="Cambria Math"/>
                          </a:rPr>
                          <m:t>𝑏</m:t>
                        </m:r>
                      </m:e>
                    </m:d>
                    <m:r>
                      <a:rPr lang="en-US" sz="3200" i="1">
                        <a:solidFill>
                          <a:srgbClr val="FF0000"/>
                        </a:solidFill>
                        <a:latin typeface="Cambria Math"/>
                      </a:rPr>
                      <m:t>, …,</m:t>
                    </m:r>
                    <m:r>
                      <a:rPr lang="en-US" sz="3200" i="1">
                        <a:solidFill>
                          <a:srgbClr val="FF0000"/>
                        </a:solidFill>
                        <a:latin typeface="Cambria Math"/>
                      </a:rPr>
                      <m:t>h</m:t>
                    </m:r>
                    <m:r>
                      <a:rPr lang="en-US" sz="3200" i="1">
                        <a:solidFill>
                          <a:srgbClr val="FF0000"/>
                        </a:solidFill>
                        <a:latin typeface="Cambria Math"/>
                      </a:rPr>
                      <m:t>(</m:t>
                    </m:r>
                    <m:r>
                      <a:rPr lang="en-US" sz="3200" i="1">
                        <a:solidFill>
                          <a:srgbClr val="FF0000"/>
                        </a:solidFill>
                        <a:latin typeface="Cambria Math"/>
                      </a:rPr>
                      <m:t>𝑒</m:t>
                    </m:r>
                    <m:r>
                      <a:rPr lang="en-US" sz="3200" i="1">
                        <a:solidFill>
                          <a:srgbClr val="FF0000"/>
                        </a:solidFill>
                        <a:latin typeface="Cambria Math"/>
                      </a:rPr>
                      <m:t>)]</m:t>
                    </m:r>
                  </m:oMath>
                </a14:m>
                <a:r>
                  <a:rPr lang="en-US" sz="3200" dirty="0" smtClean="0"/>
                  <a:t>.  </a:t>
                </a:r>
                <a:r>
                  <a:rPr lang="en-US" sz="3200" dirty="0"/>
                  <a:t>It is the </a:t>
                </a:r>
                <a14:m>
                  <m:oMath xmlns:m="http://schemas.openxmlformats.org/officeDocument/2006/math">
                    <m:sSup>
                      <m:sSupPr>
                        <m:ctrlPr>
                          <a:rPr lang="en-US" sz="3200" b="1" i="1">
                            <a:solidFill>
                              <a:schemeClr val="tx2"/>
                            </a:solidFill>
                            <a:latin typeface="Cambria Math" charset="0"/>
                          </a:rPr>
                        </m:ctrlPr>
                      </m:sSupPr>
                      <m:e>
                        <m:r>
                          <a:rPr lang="en-US" sz="3200" b="1" i="1">
                            <a:solidFill>
                              <a:schemeClr val="tx2"/>
                            </a:solidFill>
                            <a:latin typeface="Cambria Math"/>
                          </a:rPr>
                          <m:t>𝟐</m:t>
                        </m:r>
                      </m:e>
                      <m:sup>
                        <m:r>
                          <a:rPr lang="en-US" sz="3200" b="1" i="1">
                            <a:solidFill>
                              <a:schemeClr val="tx2"/>
                            </a:solidFill>
                            <a:latin typeface="Cambria Math"/>
                          </a:rPr>
                          <m:t>𝒏𝒅</m:t>
                        </m:r>
                      </m:sup>
                    </m:sSup>
                  </m:oMath>
                </a14:m>
                <a:r>
                  <a:rPr lang="en-US" sz="3200" dirty="0"/>
                  <a:t> smallest value in </a:t>
                </a:r>
                <a14:m>
                  <m:oMath xmlns:m="http://schemas.openxmlformats.org/officeDocument/2006/math">
                    <m:r>
                      <a:rPr lang="en-US" sz="3200" i="1">
                        <a:solidFill>
                          <a:srgbClr val="FF0000"/>
                        </a:solidFill>
                        <a:latin typeface="Cambria Math"/>
                      </a:rPr>
                      <m:t>h</m:t>
                    </m:r>
                    <m:d>
                      <m:dPr>
                        <m:ctrlPr>
                          <a:rPr lang="en-US" sz="3200" i="1">
                            <a:solidFill>
                              <a:srgbClr val="FF0000"/>
                            </a:solidFill>
                            <a:latin typeface="Cambria Math" charset="0"/>
                          </a:rPr>
                        </m:ctrlPr>
                      </m:dPr>
                      <m:e>
                        <m:r>
                          <a:rPr lang="en-US" sz="3200" i="1">
                            <a:solidFill>
                              <a:srgbClr val="FF0000"/>
                            </a:solidFill>
                            <a:latin typeface="Cambria Math"/>
                          </a:rPr>
                          <m:t>𝑏</m:t>
                        </m:r>
                      </m:e>
                    </m:d>
                    <m:r>
                      <a:rPr lang="en-US" sz="3200" i="1">
                        <a:solidFill>
                          <a:srgbClr val="FF0000"/>
                        </a:solidFill>
                        <a:latin typeface="Cambria Math"/>
                      </a:rPr>
                      <m:t>, …,</m:t>
                    </m:r>
                    <m:r>
                      <a:rPr lang="en-US" sz="3200" i="1">
                        <a:solidFill>
                          <a:srgbClr val="FF0000"/>
                        </a:solidFill>
                        <a:latin typeface="Cambria Math"/>
                      </a:rPr>
                      <m:t>h</m:t>
                    </m:r>
                    <m:d>
                      <m:dPr>
                        <m:ctrlPr>
                          <a:rPr lang="en-US" sz="3200" i="1">
                            <a:solidFill>
                              <a:srgbClr val="FF0000"/>
                            </a:solidFill>
                            <a:latin typeface="Cambria Math" charset="0"/>
                          </a:rPr>
                        </m:ctrlPr>
                      </m:dPr>
                      <m:e>
                        <m:r>
                          <a:rPr lang="en-US" sz="3200" i="1">
                            <a:solidFill>
                              <a:srgbClr val="FF0000"/>
                            </a:solidFill>
                            <a:latin typeface="Cambria Math"/>
                          </a:rPr>
                          <m:t>𝑒</m:t>
                        </m:r>
                      </m:e>
                    </m:d>
                    <m:r>
                      <a:rPr lang="en-US" sz="3200" i="1">
                        <a:solidFill>
                          <a:srgbClr val="FF0000"/>
                        </a:solidFill>
                        <a:latin typeface="Cambria Math"/>
                      </a:rPr>
                      <m:t>.</m:t>
                    </m:r>
                  </m:oMath>
                </a14:m>
                <a:endParaRPr lang="en-US" sz="3200" dirty="0" smtClean="0"/>
              </a:p>
              <a:p>
                <a:pPr marL="457200" indent="-457200">
                  <a:buFont typeface="Wingdings" charset="2"/>
                  <a:buChar char="§"/>
                </a:pPr>
                <a:r>
                  <a:rPr lang="en-US" sz="3200" dirty="0" smtClean="0"/>
                  <a:t>If </a:t>
                </a:r>
                <a14:m>
                  <m:oMath xmlns:m="http://schemas.openxmlformats.org/officeDocument/2006/math">
                    <m:r>
                      <a:rPr lang="en-US" sz="3200" b="1" i="1">
                        <a:solidFill>
                          <a:srgbClr val="00B050"/>
                        </a:solidFill>
                        <a:latin typeface="Cambria Math"/>
                      </a:rPr>
                      <m:t>𝒂</m:t>
                    </m:r>
                  </m:oMath>
                </a14:m>
                <a:r>
                  <a:rPr lang="en-US" sz="3200" dirty="0" smtClean="0"/>
                  <a:t> is “sampled” then </a:t>
                </a:r>
                <a14:m>
                  <m:oMath xmlns:m="http://schemas.openxmlformats.org/officeDocument/2006/math">
                    <m:r>
                      <a:rPr lang="en-US" sz="3200" i="1">
                        <a:solidFill>
                          <a:srgbClr val="FF0000"/>
                        </a:solidFill>
                        <a:latin typeface="Cambria Math" charset="0"/>
                      </a:rPr>
                      <m:t>𝑝</m:t>
                    </m:r>
                    <m:r>
                      <a:rPr lang="en-US" sz="3200" b="0" i="1" smtClean="0">
                        <a:solidFill>
                          <a:srgbClr val="FF0000"/>
                        </a:solidFill>
                        <a:latin typeface="Cambria Math" charset="0"/>
                      </a:rPr>
                      <m:t>′</m:t>
                    </m:r>
                  </m:oMath>
                </a14:m>
                <a:r>
                  <a:rPr lang="en-US" sz="3200" dirty="0" smtClean="0"/>
                  <a:t> is </a:t>
                </a:r>
                <a:r>
                  <a:rPr lang="en-US" sz="3200" dirty="0" smtClean="0"/>
                  <a:t>the </a:t>
                </a:r>
                <a14:m>
                  <m:oMath xmlns:m="http://schemas.openxmlformats.org/officeDocument/2006/math">
                    <m:sSup>
                      <m:sSupPr>
                        <m:ctrlPr>
                          <a:rPr lang="en-US" sz="3200" b="1" i="1">
                            <a:solidFill>
                              <a:schemeClr val="tx2"/>
                            </a:solidFill>
                            <a:latin typeface="Cambria Math" charset="0"/>
                          </a:rPr>
                        </m:ctrlPr>
                      </m:sSupPr>
                      <m:e>
                        <m:r>
                          <a:rPr lang="en-US" sz="3200" b="1" i="1" smtClean="0">
                            <a:solidFill>
                              <a:schemeClr val="tx2"/>
                            </a:solidFill>
                            <a:latin typeface="Cambria Math" charset="0"/>
                          </a:rPr>
                          <m:t>𝟑</m:t>
                        </m:r>
                      </m:e>
                      <m:sup>
                        <m:r>
                          <a:rPr lang="en-US" sz="3200" b="1" i="1" smtClean="0">
                            <a:solidFill>
                              <a:schemeClr val="tx2"/>
                            </a:solidFill>
                            <a:latin typeface="Cambria Math" charset="0"/>
                          </a:rPr>
                          <m:t>𝒓𝒅</m:t>
                        </m:r>
                      </m:sup>
                    </m:sSup>
                    <m:r>
                      <a:rPr lang="en-US" sz="3200" b="1" i="1" smtClean="0">
                        <a:solidFill>
                          <a:schemeClr val="tx2"/>
                        </a:solidFill>
                        <a:latin typeface="Cambria Math" charset="0"/>
                      </a:rPr>
                      <m:t>=</m:t>
                    </m:r>
                    <m:sSup>
                      <m:sSupPr>
                        <m:ctrlPr>
                          <a:rPr lang="en-US" sz="3200" b="1" i="1" smtClean="0">
                            <a:solidFill>
                              <a:schemeClr val="tx2"/>
                            </a:solidFill>
                            <a:latin typeface="Cambria Math" charset="0"/>
                          </a:rPr>
                        </m:ctrlPr>
                      </m:sSupPr>
                      <m:e>
                        <m:r>
                          <a:rPr lang="en-US" sz="3200" b="1" i="1" smtClean="0">
                            <a:solidFill>
                              <a:schemeClr val="tx2"/>
                            </a:solidFill>
                            <a:latin typeface="Cambria Math" charset="0"/>
                          </a:rPr>
                          <m:t>𝒌</m:t>
                        </m:r>
                      </m:e>
                      <m:sup>
                        <m:r>
                          <a:rPr lang="en-US" sz="3200" b="1" i="1" smtClean="0">
                            <a:solidFill>
                              <a:schemeClr val="tx2"/>
                            </a:solidFill>
                            <a:latin typeface="Cambria Math" charset="0"/>
                          </a:rPr>
                          <m:t>𝒕𝒉</m:t>
                        </m:r>
                      </m:sup>
                    </m:sSup>
                  </m:oMath>
                </a14:m>
                <a:r>
                  <a:rPr lang="en-US" sz="3200" dirty="0" smtClean="0"/>
                  <a:t> smallest in </a:t>
                </a:r>
                <a:r>
                  <a:rPr lang="en-US" sz="3200" dirty="0" smtClean="0"/>
                  <a:t>current sketch</a:t>
                </a:r>
                <a:endParaRPr lang="en-US" sz="3200" dirty="0"/>
              </a:p>
            </p:txBody>
          </p:sp>
        </mc:Choice>
        <mc:Fallback>
          <p:sp>
            <p:nvSpPr>
              <p:cNvPr id="22" name="Rectangle 21"/>
              <p:cNvSpPr>
                <a:spLocks noRot="1" noChangeAspect="1" noMove="1" noResize="1" noEditPoints="1" noAdjustHandles="1" noChangeArrowheads="1" noChangeShapeType="1" noTextEdit="1"/>
              </p:cNvSpPr>
              <p:nvPr/>
            </p:nvSpPr>
            <p:spPr>
              <a:xfrm>
                <a:off x="228600" y="2591306"/>
                <a:ext cx="11734800" cy="3795654"/>
              </a:xfrm>
              <a:prstGeom prst="rect">
                <a:avLst/>
              </a:prstGeom>
              <a:blipFill rotWithShape="0">
                <a:blip r:embed="rId5"/>
                <a:stretch>
                  <a:fillRect l="-1195" t="-1926" b="-4334"/>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54</a:t>
            </a:fld>
            <a:endParaRPr lang="en-US"/>
          </a:p>
        </p:txBody>
      </p:sp>
    </p:spTree>
    <p:extLst>
      <p:ext uri="{BB962C8B-B14F-4D97-AF65-F5344CB8AC3E}">
        <p14:creationId xmlns:p14="http://schemas.microsoft.com/office/powerpoint/2010/main" val="185958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Better distinct count estimators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76696" y="1295400"/>
                <a:ext cx="10515600" cy="4495800"/>
              </a:xfrm>
            </p:spPr>
            <p:txBody>
              <a:bodyPr>
                <a:normAutofit fontScale="92500"/>
              </a:bodyPr>
              <a:lstStyle/>
              <a:p>
                <a:pPr>
                  <a:buFont typeface="Wingdings" panose="05000000000000000000" pitchFamily="2" charset="2"/>
                  <a:buChar char="§"/>
                </a:pPr>
                <a:r>
                  <a:rPr lang="en-US" dirty="0" smtClean="0"/>
                  <a:t>Recap:</a:t>
                </a:r>
              </a:p>
              <a:p>
                <a:pPr lvl="1">
                  <a:buFont typeface="Wingdings" panose="05000000000000000000" pitchFamily="2" charset="2"/>
                  <a:buChar char="§"/>
                </a:pPr>
                <a:r>
                  <a:rPr lang="en-US" sz="3500" dirty="0"/>
                  <a:t>Our estimators (</a:t>
                </a:r>
                <a14:m>
                  <m:oMath xmlns:m="http://schemas.openxmlformats.org/officeDocument/2006/math">
                    <m:r>
                      <a:rPr lang="en-US" sz="3500" i="1" dirty="0" smtClean="0">
                        <a:latin typeface="Cambria Math" charset="0"/>
                      </a:rPr>
                      <m:t>𝑘</m:t>
                    </m:r>
                  </m:oMath>
                </a14:m>
                <a:r>
                  <a:rPr lang="en-US" sz="3500" dirty="0"/>
                  <a:t>-</a:t>
                </a:r>
                <a:r>
                  <a:rPr lang="en-US" sz="3500" dirty="0" err="1"/>
                  <a:t>mins</a:t>
                </a:r>
                <a:r>
                  <a:rPr lang="en-US" sz="3500" dirty="0"/>
                  <a:t>, bottom-</a:t>
                </a:r>
                <a14:m>
                  <m:oMath xmlns:m="http://schemas.openxmlformats.org/officeDocument/2006/math">
                    <m:r>
                      <a:rPr lang="en-US" sz="3500" i="1" dirty="0" smtClean="0">
                        <a:latin typeface="Cambria Math" charset="0"/>
                      </a:rPr>
                      <m:t>𝑘</m:t>
                    </m:r>
                  </m:oMath>
                </a14:m>
                <a:r>
                  <a:rPr lang="en-US" sz="3500" dirty="0"/>
                  <a:t>) have CV  </a:t>
                </a:r>
                <a14:m>
                  <m:oMath xmlns:m="http://schemas.openxmlformats.org/officeDocument/2006/math">
                    <m:f>
                      <m:fPr>
                        <m:ctrlPr>
                          <a:rPr lang="en-US" sz="3500" i="1">
                            <a:solidFill>
                              <a:schemeClr val="tx2"/>
                            </a:solidFill>
                            <a:latin typeface="Cambria Math" charset="0"/>
                          </a:rPr>
                        </m:ctrlPr>
                      </m:fPr>
                      <m:num>
                        <m:r>
                          <a:rPr lang="en-US" sz="3500" i="1">
                            <a:solidFill>
                              <a:schemeClr val="tx2"/>
                            </a:solidFill>
                            <a:latin typeface="Cambria Math"/>
                          </a:rPr>
                          <m:t>𝜎</m:t>
                        </m:r>
                      </m:num>
                      <m:den>
                        <m:r>
                          <a:rPr lang="en-US" sz="3500" i="1">
                            <a:solidFill>
                              <a:schemeClr val="tx2"/>
                            </a:solidFill>
                            <a:latin typeface="Cambria Math"/>
                          </a:rPr>
                          <m:t>𝜇</m:t>
                        </m:r>
                      </m:den>
                    </m:f>
                    <m:r>
                      <a:rPr lang="en-US" sz="3500" i="1">
                        <a:solidFill>
                          <a:schemeClr val="tx2"/>
                        </a:solidFill>
                        <a:latin typeface="Cambria Math"/>
                      </a:rPr>
                      <m:t>≤</m:t>
                    </m:r>
                    <m:f>
                      <m:fPr>
                        <m:ctrlPr>
                          <a:rPr lang="en-US" sz="3500" i="1">
                            <a:solidFill>
                              <a:schemeClr val="tx2"/>
                            </a:solidFill>
                            <a:latin typeface="Cambria Math" charset="0"/>
                          </a:rPr>
                        </m:ctrlPr>
                      </m:fPr>
                      <m:num>
                        <m:r>
                          <a:rPr lang="en-US" sz="3500">
                            <a:solidFill>
                              <a:schemeClr val="tx2"/>
                            </a:solidFill>
                            <a:latin typeface="Cambria Math"/>
                          </a:rPr>
                          <m:t>1</m:t>
                        </m:r>
                      </m:num>
                      <m:den>
                        <m:rad>
                          <m:radPr>
                            <m:degHide m:val="on"/>
                            <m:ctrlPr>
                              <a:rPr lang="en-US" sz="3500" i="1">
                                <a:solidFill>
                                  <a:schemeClr val="tx2"/>
                                </a:solidFill>
                                <a:latin typeface="Cambria Math" charset="0"/>
                              </a:rPr>
                            </m:ctrlPr>
                          </m:radPr>
                          <m:deg/>
                          <m:e>
                            <m:r>
                              <a:rPr lang="en-US" sz="3500" i="1">
                                <a:solidFill>
                                  <a:schemeClr val="tx2"/>
                                </a:solidFill>
                                <a:latin typeface="Cambria Math"/>
                              </a:rPr>
                              <m:t>𝑘</m:t>
                            </m:r>
                            <m:r>
                              <a:rPr lang="en-US" sz="3500" i="1">
                                <a:solidFill>
                                  <a:schemeClr val="tx2"/>
                                </a:solidFill>
                                <a:latin typeface="Cambria Math"/>
                              </a:rPr>
                              <m:t>−2</m:t>
                            </m:r>
                          </m:e>
                        </m:rad>
                      </m:den>
                    </m:f>
                  </m:oMath>
                </a14:m>
                <a:endParaRPr lang="en-US" sz="3500" dirty="0"/>
              </a:p>
              <a:p>
                <a:pPr lvl="1">
                  <a:buFont typeface="Wingdings" panose="05000000000000000000" pitchFamily="2" charset="2"/>
                  <a:buChar char="§"/>
                </a:pPr>
                <a:r>
                  <a:rPr lang="en-US" sz="3500" dirty="0"/>
                  <a:t>CRLB (</a:t>
                </a:r>
                <a14:m>
                  <m:oMath xmlns:m="http://schemas.openxmlformats.org/officeDocument/2006/math">
                    <m:r>
                      <a:rPr lang="en-US" sz="3500" i="1" dirty="0" smtClean="0">
                        <a:latin typeface="Cambria Math" charset="0"/>
                      </a:rPr>
                      <m:t>𝑘</m:t>
                    </m:r>
                  </m:oMath>
                </a14:m>
                <a:r>
                  <a:rPr lang="en-US" sz="3500" dirty="0"/>
                  <a:t>-</a:t>
                </a:r>
                <a:r>
                  <a:rPr lang="en-US" sz="3500" dirty="0" err="1"/>
                  <a:t>mins</a:t>
                </a:r>
                <a:r>
                  <a:rPr lang="en-US" sz="3500" dirty="0"/>
                  <a:t>) says CV  </a:t>
                </a:r>
                <a14:m>
                  <m:oMath xmlns:m="http://schemas.openxmlformats.org/officeDocument/2006/math">
                    <m:f>
                      <m:fPr>
                        <m:ctrlPr>
                          <a:rPr lang="en-US" sz="3500" i="1">
                            <a:solidFill>
                              <a:schemeClr val="tx2"/>
                            </a:solidFill>
                            <a:latin typeface="Cambria Math" charset="0"/>
                          </a:rPr>
                        </m:ctrlPr>
                      </m:fPr>
                      <m:num>
                        <m:r>
                          <a:rPr lang="en-US" sz="3500" i="1">
                            <a:solidFill>
                              <a:schemeClr val="tx2"/>
                            </a:solidFill>
                            <a:latin typeface="Cambria Math"/>
                          </a:rPr>
                          <m:t>𝜎</m:t>
                        </m:r>
                      </m:num>
                      <m:den>
                        <m:r>
                          <a:rPr lang="en-US" sz="3500" i="1">
                            <a:solidFill>
                              <a:schemeClr val="tx2"/>
                            </a:solidFill>
                            <a:latin typeface="Cambria Math"/>
                          </a:rPr>
                          <m:t>𝜇</m:t>
                        </m:r>
                      </m:den>
                    </m:f>
                    <m:r>
                      <a:rPr lang="en-US" sz="3500" i="1">
                        <a:solidFill>
                          <a:schemeClr val="tx2"/>
                        </a:solidFill>
                        <a:latin typeface="Cambria Math"/>
                      </a:rPr>
                      <m:t>≥</m:t>
                    </m:r>
                    <m:f>
                      <m:fPr>
                        <m:ctrlPr>
                          <a:rPr lang="en-US" sz="3500" i="1">
                            <a:solidFill>
                              <a:schemeClr val="tx2"/>
                            </a:solidFill>
                            <a:latin typeface="Cambria Math" charset="0"/>
                          </a:rPr>
                        </m:ctrlPr>
                      </m:fPr>
                      <m:num>
                        <m:r>
                          <a:rPr lang="en-US" sz="3500">
                            <a:solidFill>
                              <a:schemeClr val="tx2"/>
                            </a:solidFill>
                            <a:latin typeface="Cambria Math"/>
                          </a:rPr>
                          <m:t>1</m:t>
                        </m:r>
                      </m:num>
                      <m:den>
                        <m:rad>
                          <m:radPr>
                            <m:degHide m:val="on"/>
                            <m:ctrlPr>
                              <a:rPr lang="en-US" sz="3500" i="1">
                                <a:solidFill>
                                  <a:schemeClr val="tx2"/>
                                </a:solidFill>
                                <a:latin typeface="Cambria Math" charset="0"/>
                              </a:rPr>
                            </m:ctrlPr>
                          </m:radPr>
                          <m:deg/>
                          <m:e>
                            <m:r>
                              <a:rPr lang="en-US" sz="3500" i="1">
                                <a:solidFill>
                                  <a:schemeClr val="tx2"/>
                                </a:solidFill>
                                <a:latin typeface="Cambria Math"/>
                              </a:rPr>
                              <m:t>𝑘</m:t>
                            </m:r>
                          </m:e>
                        </m:rad>
                      </m:den>
                    </m:f>
                  </m:oMath>
                </a14:m>
                <a:endParaRPr lang="en-US" sz="3500" dirty="0"/>
              </a:p>
              <a:p>
                <a:pPr>
                  <a:buFont typeface="Wingdings" panose="05000000000000000000" pitchFamily="2" charset="2"/>
                  <a:buChar char="§"/>
                </a:pPr>
                <a:r>
                  <a:rPr lang="en-US" sz="3500" dirty="0">
                    <a:solidFill>
                      <a:srgbClr val="C00000"/>
                    </a:solidFill>
                  </a:rPr>
                  <a:t>Can we improve ? </a:t>
                </a:r>
                <a:r>
                  <a:rPr lang="en-US" dirty="0" smtClean="0"/>
                  <a:t>CRLB applies when we are limited to using </a:t>
                </a:r>
                <a:r>
                  <a:rPr lang="en-US" dirty="0" smtClean="0">
                    <a:solidFill>
                      <a:schemeClr val="tx2"/>
                    </a:solidFill>
                  </a:rPr>
                  <a:t>only</a:t>
                </a:r>
                <a:r>
                  <a:rPr lang="en-US" dirty="0" smtClean="0"/>
                  <a:t> the information in the sketch.</a:t>
                </a:r>
              </a:p>
              <a:p>
                <a:pPr>
                  <a:buFont typeface="Wingdings" panose="05000000000000000000" pitchFamily="2" charset="2"/>
                  <a:buChar char="§"/>
                </a:pPr>
                <a:r>
                  <a:rPr lang="en-US" b="1" dirty="0" smtClean="0">
                    <a:solidFill>
                      <a:srgbClr val="FF0000"/>
                    </a:solidFill>
                  </a:rPr>
                  <a:t>Idea</a:t>
                </a:r>
                <a:r>
                  <a:rPr lang="en-US" dirty="0" smtClean="0"/>
                  <a:t>: Use information we </a:t>
                </a:r>
                <a:r>
                  <a:rPr lang="en-US" dirty="0" smtClean="0">
                    <a:solidFill>
                      <a:schemeClr val="tx2"/>
                    </a:solidFill>
                  </a:rPr>
                  <a:t>discard along the way</a:t>
                </a:r>
                <a:r>
                  <a:rPr lang="en-US" dirty="0" smtClean="0"/>
                  <a:t>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76696" y="1295400"/>
                <a:ext cx="10515600" cy="4495800"/>
              </a:xfrm>
              <a:blipFill rotWithShape="0">
                <a:blip r:embed="rId2"/>
                <a:stretch>
                  <a:fillRect l="-1333" t="-162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Edith Cohen   Lecture2</a:t>
            </a:r>
            <a:endParaRPr lang="en-US"/>
          </a:p>
        </p:txBody>
      </p:sp>
      <p:sp>
        <p:nvSpPr>
          <p:cNvPr id="5" name="Slide Number Placeholder 4"/>
          <p:cNvSpPr>
            <a:spLocks noGrp="1"/>
          </p:cNvSpPr>
          <p:nvPr>
            <p:ph type="sldNum" sz="quarter" idx="12"/>
          </p:nvPr>
        </p:nvSpPr>
        <p:spPr/>
        <p:txBody>
          <a:bodyPr/>
          <a:lstStyle/>
          <a:p>
            <a:fld id="{FBE62EB2-EEA5-4F0F-8417-A3BB824EEB18}" type="slidenum">
              <a:rPr lang="en-US" smtClean="0"/>
              <a:t>55</a:t>
            </a:fld>
            <a:endParaRPr lang="en-US"/>
          </a:p>
        </p:txBody>
      </p:sp>
    </p:spTree>
    <p:extLst>
      <p:ext uri="{BB962C8B-B14F-4D97-AF65-F5344CB8AC3E}">
        <p14:creationId xmlns:p14="http://schemas.microsoft.com/office/powerpoint/2010/main" val="124506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74638"/>
            <a:ext cx="10820400" cy="1143000"/>
          </a:xfrm>
        </p:spPr>
        <p:txBody>
          <a:bodyPr>
            <a:normAutofit fontScale="90000"/>
          </a:bodyPr>
          <a:lstStyle/>
          <a:p>
            <a:r>
              <a:rPr lang="en-US" dirty="0" smtClean="0"/>
              <a:t>“Historic” Inverse Probability (HIP) Estimators </a:t>
            </a:r>
            <a:r>
              <a:rPr lang="en-US" sz="2700" dirty="0" smtClean="0">
                <a:solidFill>
                  <a:schemeClr val="tx2"/>
                </a:solidFill>
              </a:rPr>
              <a:t>[C’ 15]</a:t>
            </a:r>
            <a:endParaRPr lang="en-US" dirty="0">
              <a:solidFill>
                <a:schemeClr val="tx2"/>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33400" y="1476703"/>
                <a:ext cx="11201400" cy="2790497"/>
              </a:xfrm>
            </p:spPr>
            <p:txBody>
              <a:bodyPr>
                <a:normAutofit fontScale="92500" lnSpcReduction="10000"/>
              </a:bodyPr>
              <a:lstStyle/>
              <a:p>
                <a:pPr>
                  <a:buFont typeface="Wingdings" panose="05000000000000000000" pitchFamily="2" charset="2"/>
                  <a:buChar char="§"/>
                </a:pPr>
                <a:r>
                  <a:rPr lang="en-US" dirty="0" smtClean="0"/>
                  <a:t>We maintain an approximate count </a:t>
                </a:r>
                <a14:m>
                  <m:oMath xmlns:m="http://schemas.openxmlformats.org/officeDocument/2006/math">
                    <m:r>
                      <a:rPr lang="en-US" b="1" i="1">
                        <a:solidFill>
                          <a:srgbClr val="C00000"/>
                        </a:solidFill>
                        <a:latin typeface="Cambria Math"/>
                      </a:rPr>
                      <m:t>𝒄</m:t>
                    </m:r>
                  </m:oMath>
                </a14:m>
                <a:r>
                  <a:rPr lang="en-US" dirty="0" smtClean="0"/>
                  <a:t> in the sketch: </a:t>
                </a:r>
                <a14:m>
                  <m:oMath xmlns:m="http://schemas.openxmlformats.org/officeDocument/2006/math">
                    <m:r>
                      <a:rPr lang="en-US" dirty="0" smtClean="0">
                        <a:solidFill>
                          <a:srgbClr val="C00000"/>
                        </a:solidFill>
                        <a:latin typeface="Cambria Math"/>
                      </a:rPr>
                      <m:t> </m:t>
                    </m:r>
                    <m:sSub>
                      <m:sSubPr>
                        <m:ctrlPr>
                          <a:rPr lang="en-US" b="1" i="1" smtClean="0">
                            <a:solidFill>
                              <a:schemeClr val="tx2"/>
                            </a:solidFill>
                            <a:latin typeface="Cambria Math" charset="0"/>
                          </a:rPr>
                        </m:ctrlPr>
                      </m:sSubPr>
                      <m:e>
                        <m:r>
                          <a:rPr lang="en-US" b="1" i="1" smtClean="0">
                            <a:solidFill>
                              <a:schemeClr val="tx2"/>
                            </a:solidFill>
                            <a:latin typeface="Cambria Math" charset="0"/>
                          </a:rPr>
                          <m:t>𝒔</m:t>
                        </m:r>
                      </m:e>
                      <m:sub>
                        <m:r>
                          <a:rPr lang="en-US" b="1" i="1" smtClean="0">
                            <a:solidFill>
                              <a:schemeClr val="tx2"/>
                            </a:solidFill>
                            <a:latin typeface="Cambria Math"/>
                          </a:rPr>
                          <m:t>𝟏</m:t>
                        </m:r>
                      </m:sub>
                    </m:sSub>
                    <m:r>
                      <a:rPr lang="en-US" b="1" i="1" smtClean="0">
                        <a:solidFill>
                          <a:schemeClr val="tx2"/>
                        </a:solidFill>
                        <a:latin typeface="Cambria Math"/>
                      </a:rPr>
                      <m:t>,…, </m:t>
                    </m:r>
                    <m:sSub>
                      <m:sSubPr>
                        <m:ctrlPr>
                          <a:rPr lang="en-US" b="1" i="1" smtClean="0">
                            <a:solidFill>
                              <a:schemeClr val="tx2"/>
                            </a:solidFill>
                            <a:latin typeface="Cambria Math" charset="0"/>
                          </a:rPr>
                        </m:ctrlPr>
                      </m:sSubPr>
                      <m:e>
                        <m:r>
                          <a:rPr lang="en-US" b="1" i="1" smtClean="0">
                            <a:solidFill>
                              <a:schemeClr val="tx2"/>
                            </a:solidFill>
                            <a:latin typeface="Cambria Math" charset="0"/>
                          </a:rPr>
                          <m:t>𝒔</m:t>
                        </m:r>
                      </m:e>
                      <m:sub>
                        <m:r>
                          <a:rPr lang="en-US" b="1" i="1" smtClean="0">
                            <a:solidFill>
                              <a:schemeClr val="tx2"/>
                            </a:solidFill>
                            <a:latin typeface="Cambria Math"/>
                          </a:rPr>
                          <m:t>𝒌</m:t>
                        </m:r>
                      </m:sub>
                    </m:sSub>
                    <m:r>
                      <a:rPr lang="en-US" b="1" i="1" smtClean="0">
                        <a:solidFill>
                          <a:srgbClr val="C00000"/>
                        </a:solidFill>
                        <a:latin typeface="Cambria Math"/>
                      </a:rPr>
                      <m:t> , </m:t>
                    </m:r>
                    <m:r>
                      <a:rPr lang="en-US" b="1" i="1" smtClean="0">
                        <a:solidFill>
                          <a:srgbClr val="C00000"/>
                        </a:solidFill>
                        <a:latin typeface="Cambria Math"/>
                      </a:rPr>
                      <m:t>𝒄</m:t>
                    </m:r>
                  </m:oMath>
                </a14:m>
                <a:endParaRPr lang="en-US" b="1" i="1" dirty="0" smtClean="0"/>
              </a:p>
              <a:p>
                <a:pPr>
                  <a:buFont typeface="Wingdings" panose="05000000000000000000" pitchFamily="2" charset="2"/>
                  <a:buChar char="§"/>
                </a:pPr>
                <a:r>
                  <a:rPr lang="en-US" b="1" dirty="0" smtClean="0"/>
                  <a:t>Initially</a:t>
                </a:r>
                <a:r>
                  <a:rPr lang="en-US" b="1" i="1" dirty="0" smtClean="0"/>
                  <a:t> </a:t>
                </a:r>
                <a14:m>
                  <m:oMath xmlns:m="http://schemas.openxmlformats.org/officeDocument/2006/math">
                    <m:sSub>
                      <m:sSubPr>
                        <m:ctrlPr>
                          <a:rPr lang="en-US" b="1" i="1">
                            <a:solidFill>
                              <a:schemeClr val="tx2"/>
                            </a:solidFill>
                            <a:latin typeface="Cambria Math" charset="0"/>
                          </a:rPr>
                        </m:ctrlPr>
                      </m:sSubPr>
                      <m:e>
                        <m:r>
                          <a:rPr lang="en-US" b="1" i="1" smtClean="0">
                            <a:solidFill>
                              <a:schemeClr val="tx2"/>
                            </a:solidFill>
                            <a:latin typeface="Cambria Math" charset="0"/>
                          </a:rPr>
                          <m:t>𝒔</m:t>
                        </m:r>
                      </m:e>
                      <m:sub>
                        <m:r>
                          <a:rPr lang="en-US" b="1" i="1">
                            <a:solidFill>
                              <a:schemeClr val="tx2"/>
                            </a:solidFill>
                            <a:latin typeface="Cambria Math"/>
                          </a:rPr>
                          <m:t>𝟏</m:t>
                        </m:r>
                      </m:sub>
                    </m:sSub>
                    <m:r>
                      <a:rPr lang="en-US" b="1" i="1">
                        <a:solidFill>
                          <a:schemeClr val="tx2"/>
                        </a:solidFill>
                        <a:latin typeface="Cambria Math"/>
                      </a:rPr>
                      <m:t>,…, </m:t>
                    </m:r>
                    <m:sSub>
                      <m:sSubPr>
                        <m:ctrlPr>
                          <a:rPr lang="en-US" b="1" i="1" smtClean="0">
                            <a:solidFill>
                              <a:schemeClr val="tx2"/>
                            </a:solidFill>
                            <a:latin typeface="Cambria Math" charset="0"/>
                          </a:rPr>
                        </m:ctrlPr>
                      </m:sSubPr>
                      <m:e>
                        <m:r>
                          <a:rPr lang="en-US" b="1" i="1" smtClean="0">
                            <a:solidFill>
                              <a:schemeClr val="tx2"/>
                            </a:solidFill>
                            <a:latin typeface="Cambria Math" charset="0"/>
                          </a:rPr>
                          <m:t>𝒔</m:t>
                        </m:r>
                      </m:e>
                      <m:sub>
                        <m:r>
                          <a:rPr lang="en-US" b="1" i="1" smtClean="0">
                            <a:solidFill>
                              <a:schemeClr val="tx2"/>
                            </a:solidFill>
                            <a:latin typeface="Cambria Math"/>
                          </a:rPr>
                          <m:t>𝒌</m:t>
                        </m:r>
                      </m:sub>
                    </m:sSub>
                    <m:r>
                      <a:rPr lang="en-US" b="1" i="1" smtClean="0">
                        <a:solidFill>
                          <a:schemeClr val="tx2"/>
                        </a:solidFill>
                        <a:latin typeface="Cambria Math"/>
                      </a:rPr>
                      <m:t>←(</m:t>
                    </m:r>
                    <m:r>
                      <a:rPr lang="en-US" b="1" i="1" smtClean="0">
                        <a:solidFill>
                          <a:schemeClr val="tx2"/>
                        </a:solidFill>
                        <a:latin typeface="Cambria Math"/>
                      </a:rPr>
                      <m:t>𝟏</m:t>
                    </m:r>
                    <m:r>
                      <a:rPr lang="en-US" b="1" i="1" smtClean="0">
                        <a:solidFill>
                          <a:schemeClr val="tx2"/>
                        </a:solidFill>
                        <a:latin typeface="Cambria Math"/>
                      </a:rPr>
                      <m:t>,…,</m:t>
                    </m:r>
                    <m:r>
                      <a:rPr lang="en-US" b="1" i="1" smtClean="0">
                        <a:solidFill>
                          <a:schemeClr val="tx2"/>
                        </a:solidFill>
                        <a:latin typeface="Cambria Math"/>
                      </a:rPr>
                      <m:t>𝟏</m:t>
                    </m:r>
                    <m:r>
                      <a:rPr lang="en-US" b="1" i="1" smtClean="0">
                        <a:solidFill>
                          <a:schemeClr val="tx2"/>
                        </a:solidFill>
                        <a:latin typeface="Cambria Math"/>
                      </a:rPr>
                      <m:t>)</m:t>
                    </m:r>
                  </m:oMath>
                </a14:m>
                <a:r>
                  <a:rPr lang="en-US" b="1" i="1" dirty="0" smtClean="0"/>
                  <a:t> </a:t>
                </a:r>
                <a14:m>
                  <m:oMath xmlns:m="http://schemas.openxmlformats.org/officeDocument/2006/math">
                    <m:r>
                      <a:rPr lang="en-US" b="1" i="1">
                        <a:solidFill>
                          <a:srgbClr val="C00000"/>
                        </a:solidFill>
                        <a:latin typeface="Cambria Math"/>
                      </a:rPr>
                      <m:t>𝒄</m:t>
                    </m:r>
                    <m:r>
                      <a:rPr lang="en-US" b="1" i="1" smtClean="0">
                        <a:solidFill>
                          <a:srgbClr val="C00000"/>
                        </a:solidFill>
                        <a:latin typeface="Cambria Math"/>
                      </a:rPr>
                      <m:t>←</m:t>
                    </m:r>
                    <m:r>
                      <a:rPr lang="en-US" b="1" i="1" smtClean="0">
                        <a:solidFill>
                          <a:srgbClr val="C00000"/>
                        </a:solidFill>
                        <a:latin typeface="Cambria Math"/>
                      </a:rPr>
                      <m:t>𝟎</m:t>
                    </m:r>
                  </m:oMath>
                </a14:m>
                <a:endParaRPr lang="en-US" b="1" i="1" dirty="0" smtClean="0"/>
              </a:p>
              <a:p>
                <a:pPr>
                  <a:buFont typeface="Wingdings" panose="05000000000000000000" pitchFamily="2" charset="2"/>
                  <a:buChar char="§"/>
                </a:pPr>
                <a:r>
                  <a:rPr lang="en-US" dirty="0" smtClean="0"/>
                  <a:t>When processing of key </a:t>
                </a:r>
                <a14:m>
                  <m:oMath xmlns:m="http://schemas.openxmlformats.org/officeDocument/2006/math">
                    <m:r>
                      <a:rPr lang="en-US" b="0" i="1" smtClean="0">
                        <a:solidFill>
                          <a:srgbClr val="7030A0"/>
                        </a:solidFill>
                        <a:latin typeface="Cambria Math" charset="0"/>
                      </a:rPr>
                      <m:t>𝑥</m:t>
                    </m:r>
                  </m:oMath>
                </a14:m>
                <a:r>
                  <a:rPr lang="en-US" dirty="0" smtClean="0"/>
                  <a:t> would modify the sketch </a:t>
                </a:r>
                <a14:m>
                  <m:oMath xmlns:m="http://schemas.openxmlformats.org/officeDocument/2006/math">
                    <m:r>
                      <a:rPr lang="en-US" b="1" i="1" smtClean="0">
                        <a:solidFill>
                          <a:schemeClr val="tx2"/>
                        </a:solidFill>
                        <a:latin typeface="Cambria Math" charset="0"/>
                      </a:rPr>
                      <m:t>𝒔</m:t>
                    </m:r>
                  </m:oMath>
                </a14:m>
                <a:r>
                  <a:rPr lang="en-US" dirty="0" smtClean="0"/>
                  <a:t>, we compute the probability </a:t>
                </a:r>
                <a14:m>
                  <m:oMath xmlns:m="http://schemas.openxmlformats.org/officeDocument/2006/math">
                    <m:r>
                      <a:rPr lang="en-US" i="1">
                        <a:solidFill>
                          <a:schemeClr val="tx2"/>
                        </a:solidFill>
                        <a:latin typeface="Cambria Math"/>
                      </a:rPr>
                      <m:t>𝑝</m:t>
                    </m:r>
                    <m:r>
                      <a:rPr lang="en-US" i="1">
                        <a:solidFill>
                          <a:schemeClr val="tx2"/>
                        </a:solidFill>
                        <a:latin typeface="Cambria Math"/>
                      </a:rPr>
                      <m:t> </m:t>
                    </m:r>
                  </m:oMath>
                </a14:m>
                <a:r>
                  <a:rPr lang="en-US" dirty="0" smtClean="0"/>
                  <a:t>of modification by a new distinct key.  </a:t>
                </a:r>
              </a:p>
              <a:p>
                <a:pPr>
                  <a:buFont typeface="Wingdings" panose="05000000000000000000" pitchFamily="2" charset="2"/>
                  <a:buChar char="§"/>
                </a:pPr>
                <a:r>
                  <a:rPr lang="en-US" dirty="0" smtClean="0"/>
                  <a:t>We modify </a:t>
                </a:r>
                <a14:m>
                  <m:oMath xmlns:m="http://schemas.openxmlformats.org/officeDocument/2006/math">
                    <m:r>
                      <a:rPr lang="en-US" b="1" i="1">
                        <a:solidFill>
                          <a:schemeClr val="tx2"/>
                        </a:solidFill>
                        <a:latin typeface="Cambria Math" charset="0"/>
                      </a:rPr>
                      <m:t>𝒔</m:t>
                    </m:r>
                  </m:oMath>
                </a14:m>
                <a:r>
                  <a:rPr lang="en-US" dirty="0" smtClean="0"/>
                  <a:t> and increase the counter </a:t>
                </a:r>
                <a14:m>
                  <m:oMath xmlns:m="http://schemas.openxmlformats.org/officeDocument/2006/math">
                    <m:r>
                      <a:rPr lang="en-US" b="1" i="1">
                        <a:solidFill>
                          <a:srgbClr val="C00000"/>
                        </a:solidFill>
                        <a:latin typeface="Cambria Math"/>
                      </a:rPr>
                      <m:t>𝒄</m:t>
                    </m:r>
                    <m:r>
                      <a:rPr lang="en-US" b="1" i="1" smtClean="0">
                        <a:solidFill>
                          <a:srgbClr val="C00000"/>
                        </a:solidFill>
                        <a:latin typeface="Cambria Math"/>
                      </a:rPr>
                      <m:t>←</m:t>
                    </m:r>
                    <m:r>
                      <a:rPr lang="en-US" b="1" i="1" smtClean="0">
                        <a:solidFill>
                          <a:srgbClr val="C00000"/>
                        </a:solidFill>
                        <a:latin typeface="Cambria Math"/>
                      </a:rPr>
                      <m:t>𝒄</m:t>
                    </m:r>
                    <m:r>
                      <a:rPr lang="en-US" b="1" i="1" smtClean="0">
                        <a:solidFill>
                          <a:srgbClr val="C00000"/>
                        </a:solidFill>
                        <a:latin typeface="Cambria Math"/>
                      </a:rPr>
                      <m:t>+</m:t>
                    </m:r>
                    <m:f>
                      <m:fPr>
                        <m:ctrlPr>
                          <a:rPr lang="en-US" b="0" i="1" smtClean="0">
                            <a:solidFill>
                              <a:schemeClr val="tx2"/>
                            </a:solidFill>
                            <a:latin typeface="Cambria Math" charset="0"/>
                          </a:rPr>
                        </m:ctrlPr>
                      </m:fPr>
                      <m:num>
                        <m:r>
                          <a:rPr lang="en-US">
                            <a:solidFill>
                              <a:schemeClr val="tx2"/>
                            </a:solidFill>
                            <a:latin typeface="Cambria Math"/>
                          </a:rPr>
                          <m:t>1</m:t>
                        </m:r>
                      </m:num>
                      <m:den>
                        <m:r>
                          <a:rPr lang="en-US" b="0" i="1" smtClean="0">
                            <a:solidFill>
                              <a:schemeClr val="tx2"/>
                            </a:solidFill>
                            <a:latin typeface="Cambria Math"/>
                          </a:rPr>
                          <m:t>𝑝</m:t>
                        </m:r>
                      </m:den>
                    </m:f>
                  </m:oMath>
                </a14:m>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33400" y="1476703"/>
                <a:ext cx="11201400" cy="2790497"/>
              </a:xfrm>
              <a:blipFill rotWithShape="0">
                <a:blip r:embed="rId3"/>
                <a:stretch>
                  <a:fillRect l="-1143" t="-43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Content Placeholder 2"/>
              <p:cNvSpPr txBox="1">
                <a:spLocks/>
              </p:cNvSpPr>
              <p:nvPr/>
            </p:nvSpPr>
            <p:spPr>
              <a:xfrm>
                <a:off x="1828800" y="5383816"/>
                <a:ext cx="8229600" cy="1040416"/>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dirty="0">
                    <a:solidFill>
                      <a:srgbClr val="C00000"/>
                    </a:solidFill>
                  </a:rPr>
                  <a:t>We can (do not) show CV   </a:t>
                </a:r>
                <a14:m>
                  <m:oMath xmlns:m="http://schemas.openxmlformats.org/officeDocument/2006/math">
                    <m:f>
                      <m:fPr>
                        <m:ctrlPr>
                          <a:rPr lang="en-US" i="1" smtClean="0">
                            <a:solidFill>
                              <a:schemeClr val="tx2"/>
                            </a:solidFill>
                            <a:latin typeface="Cambria Math" charset="0"/>
                          </a:rPr>
                        </m:ctrlPr>
                      </m:fPr>
                      <m:num>
                        <m:r>
                          <a:rPr lang="en-US" i="1">
                            <a:solidFill>
                              <a:schemeClr val="tx2"/>
                            </a:solidFill>
                            <a:latin typeface="Cambria Math"/>
                          </a:rPr>
                          <m:t>𝜎</m:t>
                        </m:r>
                      </m:num>
                      <m:den>
                        <m:r>
                          <a:rPr lang="en-US" i="1">
                            <a:solidFill>
                              <a:schemeClr val="tx2"/>
                            </a:solidFill>
                            <a:latin typeface="Cambria Math"/>
                          </a:rPr>
                          <m:t>𝜇</m:t>
                        </m:r>
                      </m:den>
                    </m:f>
                    <m:r>
                      <a:rPr lang="en-US" i="1">
                        <a:solidFill>
                          <a:schemeClr val="tx2"/>
                        </a:solidFill>
                        <a:latin typeface="Cambria Math"/>
                      </a:rPr>
                      <m:t>≤</m:t>
                    </m:r>
                    <m:f>
                      <m:fPr>
                        <m:ctrlPr>
                          <a:rPr lang="en-US" i="1">
                            <a:solidFill>
                              <a:schemeClr val="tx2"/>
                            </a:solidFill>
                            <a:latin typeface="Cambria Math" charset="0"/>
                          </a:rPr>
                        </m:ctrlPr>
                      </m:fPr>
                      <m:num>
                        <m:r>
                          <a:rPr lang="en-US">
                            <a:solidFill>
                              <a:schemeClr val="tx2"/>
                            </a:solidFill>
                            <a:latin typeface="Cambria Math"/>
                          </a:rPr>
                          <m:t>1</m:t>
                        </m:r>
                      </m:num>
                      <m:den>
                        <m:rad>
                          <m:radPr>
                            <m:degHide m:val="on"/>
                            <m:ctrlPr>
                              <a:rPr lang="en-US" i="1">
                                <a:solidFill>
                                  <a:schemeClr val="tx2"/>
                                </a:solidFill>
                                <a:latin typeface="Cambria Math" charset="0"/>
                              </a:rPr>
                            </m:ctrlPr>
                          </m:radPr>
                          <m:deg/>
                          <m:e>
                            <m:r>
                              <a:rPr lang="en-US" i="1">
                                <a:solidFill>
                                  <a:schemeClr val="tx2"/>
                                </a:solidFill>
                                <a:latin typeface="Cambria Math"/>
                              </a:rPr>
                              <m:t>2</m:t>
                            </m:r>
                            <m:r>
                              <a:rPr lang="en-US" i="1">
                                <a:solidFill>
                                  <a:schemeClr val="tx2"/>
                                </a:solidFill>
                                <a:latin typeface="Cambria Math"/>
                              </a:rPr>
                              <m:t>𝑘</m:t>
                            </m:r>
                            <m:r>
                              <a:rPr lang="en-US" i="1">
                                <a:solidFill>
                                  <a:schemeClr val="tx2"/>
                                </a:solidFill>
                                <a:latin typeface="Cambria Math"/>
                              </a:rPr>
                              <m:t>−2</m:t>
                            </m:r>
                          </m:e>
                        </m:rad>
                      </m:den>
                    </m:f>
                    <m:r>
                      <a:rPr lang="en-US" i="1">
                        <a:solidFill>
                          <a:schemeClr val="tx2"/>
                        </a:solidFill>
                        <a:latin typeface="Cambria Math"/>
                      </a:rPr>
                      <m:t>&lt;</m:t>
                    </m:r>
                    <m:f>
                      <m:fPr>
                        <m:ctrlPr>
                          <a:rPr lang="en-US" i="1">
                            <a:solidFill>
                              <a:srgbClr val="C00000"/>
                            </a:solidFill>
                            <a:latin typeface="Cambria Math" charset="0"/>
                          </a:rPr>
                        </m:ctrlPr>
                      </m:fPr>
                      <m:num>
                        <m:r>
                          <a:rPr lang="en-US" i="1">
                            <a:solidFill>
                              <a:srgbClr val="C00000"/>
                            </a:solidFill>
                            <a:latin typeface="Cambria Math"/>
                          </a:rPr>
                          <m:t>1</m:t>
                        </m:r>
                      </m:num>
                      <m:den>
                        <m:rad>
                          <m:radPr>
                            <m:degHide m:val="on"/>
                            <m:ctrlPr>
                              <a:rPr lang="en-US" i="1">
                                <a:solidFill>
                                  <a:srgbClr val="C00000"/>
                                </a:solidFill>
                                <a:latin typeface="Cambria Math" charset="0"/>
                              </a:rPr>
                            </m:ctrlPr>
                          </m:radPr>
                          <m:deg/>
                          <m:e>
                            <m:r>
                              <a:rPr lang="en-US" i="1">
                                <a:solidFill>
                                  <a:srgbClr val="C00000"/>
                                </a:solidFill>
                                <a:latin typeface="Cambria Math"/>
                              </a:rPr>
                              <m:t>2</m:t>
                            </m:r>
                          </m:e>
                        </m:rad>
                      </m:den>
                    </m:f>
                    <m:f>
                      <m:fPr>
                        <m:ctrlPr>
                          <a:rPr lang="en-US" i="1">
                            <a:solidFill>
                              <a:schemeClr val="tx2"/>
                            </a:solidFill>
                            <a:latin typeface="Cambria Math" charset="0"/>
                          </a:rPr>
                        </m:ctrlPr>
                      </m:fPr>
                      <m:num>
                        <m:r>
                          <a:rPr lang="en-US">
                            <a:solidFill>
                              <a:schemeClr val="tx2"/>
                            </a:solidFill>
                            <a:latin typeface="Cambria Math"/>
                          </a:rPr>
                          <m:t>1</m:t>
                        </m:r>
                      </m:num>
                      <m:den>
                        <m:rad>
                          <m:radPr>
                            <m:degHide m:val="on"/>
                            <m:ctrlPr>
                              <a:rPr lang="en-US" i="1">
                                <a:solidFill>
                                  <a:schemeClr val="tx2"/>
                                </a:solidFill>
                                <a:latin typeface="Cambria Math" charset="0"/>
                              </a:rPr>
                            </m:ctrlPr>
                          </m:radPr>
                          <m:deg/>
                          <m:e>
                            <m:r>
                              <a:rPr lang="en-US" i="1">
                                <a:solidFill>
                                  <a:schemeClr val="tx2"/>
                                </a:solidFill>
                                <a:latin typeface="Cambria Math"/>
                              </a:rPr>
                              <m:t>𝑘</m:t>
                            </m:r>
                            <m:r>
                              <a:rPr lang="en-US" i="1">
                                <a:solidFill>
                                  <a:schemeClr val="tx2"/>
                                </a:solidFill>
                                <a:latin typeface="Cambria Math"/>
                              </a:rPr>
                              <m:t>−2</m:t>
                            </m:r>
                          </m:e>
                        </m:rad>
                      </m:den>
                    </m:f>
                  </m:oMath>
                </a14:m>
                <a:endParaRPr lang="en-US" dirty="0">
                  <a:solidFill>
                    <a:srgbClr val="C00000"/>
                  </a:solidFill>
                </a:endParaRPr>
              </a:p>
            </p:txBody>
          </p:sp>
        </mc:Choice>
        <mc:Fallback>
          <p:sp>
            <p:nvSpPr>
              <p:cNvPr id="4" name="Content Placeholder 2"/>
              <p:cNvSpPr txBox="1">
                <a:spLocks noRot="1" noChangeAspect="1" noMove="1" noResize="1" noEditPoints="1" noAdjustHandles="1" noChangeArrowheads="1" noChangeShapeType="1" noTextEdit="1"/>
              </p:cNvSpPr>
              <p:nvPr/>
            </p:nvSpPr>
            <p:spPr>
              <a:xfrm>
                <a:off x="1828800" y="5383816"/>
                <a:ext cx="8229600" cy="1040416"/>
              </a:xfrm>
              <a:prstGeom prst="rect">
                <a:avLst/>
              </a:prstGeom>
              <a:blipFill rotWithShape="0">
                <a:blip r:embed="rId4"/>
                <a:stretch>
                  <a:fillRect l="-1481"/>
                </a:stretch>
              </a:blipFill>
            </p:spPr>
            <p:txBody>
              <a:bodyPr/>
              <a:lstStyle/>
              <a:p>
                <a:r>
                  <a:rPr lang="en-US">
                    <a:noFill/>
                  </a:rPr>
                  <a:t> </a:t>
                </a:r>
              </a:p>
            </p:txBody>
          </p:sp>
        </mc:Fallback>
      </mc:AlternateContent>
      <p:sp>
        <p:nvSpPr>
          <p:cNvPr id="5" name="Content Placeholder 2"/>
          <p:cNvSpPr txBox="1">
            <a:spLocks/>
          </p:cNvSpPr>
          <p:nvPr/>
        </p:nvSpPr>
        <p:spPr>
          <a:xfrm>
            <a:off x="1897117" y="4343400"/>
            <a:ext cx="8229600" cy="10404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Char char="§"/>
            </a:pPr>
            <a:r>
              <a:rPr lang="en-US" dirty="0">
                <a:solidFill>
                  <a:srgbClr val="C00000"/>
                </a:solidFill>
              </a:rPr>
              <a:t>Easy to apply with </a:t>
            </a:r>
            <a:r>
              <a:rPr lang="en-US" b="1" dirty="0">
                <a:solidFill>
                  <a:srgbClr val="C00000"/>
                </a:solidFill>
              </a:rPr>
              <a:t>all</a:t>
            </a:r>
            <a:r>
              <a:rPr lang="en-US" dirty="0">
                <a:solidFill>
                  <a:srgbClr val="C00000"/>
                </a:solidFill>
              </a:rPr>
              <a:t> </a:t>
            </a:r>
            <a:r>
              <a:rPr lang="en-US" dirty="0" err="1" smtClean="0">
                <a:solidFill>
                  <a:srgbClr val="C00000"/>
                </a:solidFill>
              </a:rPr>
              <a:t>minhash</a:t>
            </a:r>
            <a:r>
              <a:rPr lang="en-US" dirty="0" smtClean="0">
                <a:solidFill>
                  <a:srgbClr val="C00000"/>
                </a:solidFill>
              </a:rPr>
              <a:t> </a:t>
            </a:r>
            <a:r>
              <a:rPr lang="en-US" dirty="0">
                <a:solidFill>
                  <a:srgbClr val="C00000"/>
                </a:solidFill>
              </a:rPr>
              <a:t>sketches</a:t>
            </a:r>
          </a:p>
          <a:p>
            <a:pPr>
              <a:buFont typeface="Wingdings" panose="05000000000000000000" pitchFamily="2" charset="2"/>
              <a:buChar char="§"/>
            </a:pPr>
            <a:r>
              <a:rPr lang="en-US" dirty="0">
                <a:solidFill>
                  <a:srgbClr val="C00000"/>
                </a:solidFill>
              </a:rPr>
              <a:t>The estimate is unbiased</a:t>
            </a:r>
          </a:p>
        </p:txBody>
      </p:sp>
      <p:sp>
        <p:nvSpPr>
          <p:cNvPr id="6" name="Footer Placeholder 5"/>
          <p:cNvSpPr>
            <a:spLocks noGrp="1"/>
          </p:cNvSpPr>
          <p:nvPr>
            <p:ph type="ftr" sz="quarter" idx="11"/>
          </p:nvPr>
        </p:nvSpPr>
        <p:spPr/>
        <p:txBody>
          <a:bodyPr/>
          <a:lstStyle/>
          <a:p>
            <a:r>
              <a:rPr lang="en-US" smtClean="0"/>
              <a:t>Edith Cohen   Lecture2</a:t>
            </a:r>
            <a:endParaRPr lang="en-US"/>
          </a:p>
        </p:txBody>
      </p:sp>
      <p:sp>
        <p:nvSpPr>
          <p:cNvPr id="7" name="Slide Number Placeholder 6"/>
          <p:cNvSpPr>
            <a:spLocks noGrp="1"/>
          </p:cNvSpPr>
          <p:nvPr>
            <p:ph type="sldNum" sz="quarter" idx="12"/>
          </p:nvPr>
        </p:nvSpPr>
        <p:spPr/>
        <p:txBody>
          <a:bodyPr/>
          <a:lstStyle/>
          <a:p>
            <a:fld id="{FBE62EB2-EEA5-4F0F-8417-A3BB824EEB18}" type="slidenum">
              <a:rPr lang="en-US" smtClean="0"/>
              <a:t>56</a:t>
            </a:fld>
            <a:endParaRPr lang="en-US"/>
          </a:p>
        </p:txBody>
      </p:sp>
    </p:spTree>
    <p:extLst>
      <p:ext uri="{BB962C8B-B14F-4D97-AF65-F5344CB8AC3E}">
        <p14:creationId xmlns:p14="http://schemas.microsoft.com/office/powerpoint/2010/main" val="79221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63698" y="228600"/>
                <a:ext cx="8839200" cy="1143000"/>
              </a:xfrm>
            </p:spPr>
            <p:txBody>
              <a:bodyPr>
                <a:normAutofit/>
              </a:bodyPr>
              <a:lstStyle/>
              <a:p>
                <a14:m>
                  <m:oMath xmlns:m="http://schemas.openxmlformats.org/officeDocument/2006/math">
                    <m:r>
                      <a:rPr lang="en-US" i="1" dirty="0" smtClean="0">
                        <a:latin typeface="Cambria Math" charset="0"/>
                      </a:rPr>
                      <m:t>𝑘</m:t>
                    </m:r>
                  </m:oMath>
                </a14:m>
                <a:r>
                  <a:rPr lang="en-US" dirty="0" smtClean="0"/>
                  <a:t>-mins “historic” </a:t>
                </a:r>
                <a:r>
                  <a:rPr lang="en-US" dirty="0" err="1" smtClean="0"/>
                  <a:t>minhash</a:t>
                </a:r>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63698" y="228600"/>
                <a:ext cx="8839200" cy="1143000"/>
              </a:xfrm>
              <a:blipFill rotWithShape="0">
                <a:blip r:embed="rId3"/>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p:cNvSpPr txBox="1">
                <a:spLocks/>
              </p:cNvSpPr>
              <p:nvPr/>
            </p:nvSpPr>
            <p:spPr>
              <a:xfrm>
                <a:off x="1743682" y="4191000"/>
                <a:ext cx="8572498" cy="2438400"/>
              </a:xfrm>
              <a:prstGeom prst="rect">
                <a:avLst/>
              </a:prstGeom>
              <a:solidFill>
                <a:schemeClr val="accent1">
                  <a:alpha val="7000"/>
                </a:schemeClr>
              </a:solidFill>
              <a:ln>
                <a:solidFill>
                  <a:schemeClr val="tx2"/>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Processing an element with key </a:t>
                </a:r>
                <a14:m>
                  <m:oMath xmlns:m="http://schemas.openxmlformats.org/officeDocument/2006/math">
                    <m:r>
                      <a:rPr lang="en-US" i="1" dirty="0">
                        <a:solidFill>
                          <a:schemeClr val="tx2"/>
                        </a:solidFill>
                        <a:latin typeface="Cambria Math"/>
                      </a:rPr>
                      <m:t>𝑥</m:t>
                    </m:r>
                    <m:r>
                      <a:rPr lang="en-US" i="1" dirty="0">
                        <a:solidFill>
                          <a:schemeClr val="tx2"/>
                        </a:solidFill>
                        <a:latin typeface="Cambria Math"/>
                      </a:rPr>
                      <m:t> </m:t>
                    </m:r>
                  </m:oMath>
                </a14:m>
                <a:r>
                  <a:rPr lang="en-US" dirty="0"/>
                  <a:t>:</a:t>
                </a:r>
              </a:p>
              <a:p>
                <a:pPr>
                  <a:buFont typeface="Wingdings" panose="05000000000000000000" pitchFamily="2" charset="2"/>
                  <a:buChar char="§"/>
                </a:pPr>
                <a14:m>
                  <m:oMath xmlns:m="http://schemas.openxmlformats.org/officeDocument/2006/math">
                    <m:r>
                      <a:rPr lang="en-US" i="1">
                        <a:solidFill>
                          <a:srgbClr val="C00000"/>
                        </a:solidFill>
                        <a:latin typeface="Cambria Math"/>
                      </a:rPr>
                      <m:t>𝑝</m:t>
                    </m:r>
                    <m:r>
                      <a:rPr lang="en-US" i="1">
                        <a:solidFill>
                          <a:srgbClr val="C00000"/>
                        </a:solidFill>
                        <a:latin typeface="Cambria Math"/>
                      </a:rPr>
                      <m:t>←</m:t>
                    </m:r>
                  </m:oMath>
                </a14:m>
                <a:r>
                  <a:rPr lang="en-US" dirty="0">
                    <a:solidFill>
                      <a:srgbClr val="C00000"/>
                    </a:solidFill>
                  </a:rPr>
                  <a:t> </a:t>
                </a:r>
                <a14:m>
                  <m:oMath xmlns:m="http://schemas.openxmlformats.org/officeDocument/2006/math">
                    <m:r>
                      <a:rPr lang="en-US" i="1">
                        <a:solidFill>
                          <a:srgbClr val="C00000"/>
                        </a:solidFill>
                        <a:latin typeface="Cambria Math"/>
                      </a:rPr>
                      <m:t>1−</m:t>
                    </m:r>
                    <m:nary>
                      <m:naryPr>
                        <m:chr m:val="∏"/>
                        <m:ctrlPr>
                          <a:rPr lang="en-US" i="1">
                            <a:solidFill>
                              <a:srgbClr val="C00000"/>
                            </a:solidFill>
                            <a:latin typeface="Cambria Math" charset="0"/>
                          </a:rPr>
                        </m:ctrlPr>
                      </m:naryPr>
                      <m:sub>
                        <m:r>
                          <a:rPr lang="en-US" i="1">
                            <a:solidFill>
                              <a:srgbClr val="C00000"/>
                            </a:solidFill>
                            <a:latin typeface="Cambria Math"/>
                          </a:rPr>
                          <m:t>𝑖</m:t>
                        </m:r>
                      </m:sub>
                      <m:sup>
                        <m:r>
                          <a:rPr lang="en-US" i="1">
                            <a:solidFill>
                              <a:srgbClr val="C00000"/>
                            </a:solidFill>
                            <a:latin typeface="Cambria Math"/>
                          </a:rPr>
                          <m:t>𝑘</m:t>
                        </m:r>
                      </m:sup>
                      <m:e>
                        <m:r>
                          <a:rPr lang="en-US" i="1">
                            <a:solidFill>
                              <a:srgbClr val="C00000"/>
                            </a:solidFill>
                            <a:latin typeface="Cambria Math"/>
                          </a:rPr>
                          <m:t>(1−</m:t>
                        </m:r>
                        <m:sSub>
                          <m:sSubPr>
                            <m:ctrlPr>
                              <a:rPr lang="en-US" i="1">
                                <a:solidFill>
                                  <a:srgbClr val="C00000"/>
                                </a:solidFill>
                                <a:latin typeface="Cambria Math" charset="0"/>
                              </a:rPr>
                            </m:ctrlPr>
                          </m:sSubPr>
                          <m:e>
                            <m:r>
                              <a:rPr lang="en-US" b="0" i="1" smtClean="0">
                                <a:solidFill>
                                  <a:srgbClr val="C00000"/>
                                </a:solidFill>
                                <a:latin typeface="Cambria Math" charset="0"/>
                              </a:rPr>
                              <m:t>𝑠</m:t>
                            </m:r>
                          </m:e>
                          <m:sub>
                            <m:r>
                              <a:rPr lang="en-US" i="1">
                                <a:solidFill>
                                  <a:srgbClr val="C00000"/>
                                </a:solidFill>
                                <a:latin typeface="Cambria Math"/>
                              </a:rPr>
                              <m:t>𝑖</m:t>
                            </m:r>
                          </m:sub>
                        </m:sSub>
                        <m:r>
                          <a:rPr lang="en-US" i="1">
                            <a:solidFill>
                              <a:srgbClr val="C00000"/>
                            </a:solidFill>
                            <a:latin typeface="Cambria Math"/>
                          </a:rPr>
                          <m:t>)</m:t>
                        </m:r>
                      </m:e>
                    </m:nary>
                  </m:oMath>
                </a14:m>
                <a:endParaRPr lang="en-US" dirty="0"/>
              </a:p>
              <a:p>
                <a:pPr>
                  <a:buFont typeface="Wingdings" panose="05000000000000000000" pitchFamily="2" charset="2"/>
                  <a:buChar char="§"/>
                </a:pPr>
                <a:r>
                  <a:rPr lang="en-US" dirty="0"/>
                  <a:t>For </a:t>
                </a:r>
                <a14:m>
                  <m:oMath xmlns:m="http://schemas.openxmlformats.org/officeDocument/2006/math">
                    <m:r>
                      <a:rPr lang="en-US" i="1" dirty="0">
                        <a:latin typeface="Cambria Math"/>
                      </a:rPr>
                      <m:t>𝑖</m:t>
                    </m:r>
                    <m:r>
                      <a:rPr lang="en-US" i="1" dirty="0">
                        <a:latin typeface="Cambria Math"/>
                      </a:rPr>
                      <m:t>=1,…,</m:t>
                    </m:r>
                    <m:r>
                      <a:rPr lang="en-US" i="1" dirty="0">
                        <a:latin typeface="Cambria Math"/>
                      </a:rPr>
                      <m:t>𝑘</m:t>
                    </m:r>
                  </m:oMath>
                </a14:m>
                <a:r>
                  <a:rPr lang="en-US" dirty="0"/>
                  <a:t> :  </a:t>
                </a:r>
                <a14:m>
                  <m:oMath xmlns:m="http://schemas.openxmlformats.org/officeDocument/2006/math">
                    <m:r>
                      <a:rPr lang="en-US" i="1" dirty="0">
                        <a:solidFill>
                          <a:schemeClr val="tx2"/>
                        </a:solidFill>
                        <a:latin typeface="Cambria Math"/>
                      </a:rPr>
                      <m:t> </m:t>
                    </m:r>
                    <m:sSub>
                      <m:sSubPr>
                        <m:ctrlPr>
                          <a:rPr lang="en-US" i="1">
                            <a:latin typeface="Cambria Math" charset="0"/>
                          </a:rPr>
                        </m:ctrlPr>
                      </m:sSubPr>
                      <m:e>
                        <m:r>
                          <a:rPr lang="en-US" b="0" i="1" smtClean="0">
                            <a:latin typeface="Cambria Math" charset="0"/>
                          </a:rPr>
                          <m:t>𝑠</m:t>
                        </m:r>
                      </m:e>
                      <m:sub>
                        <m:r>
                          <a:rPr lang="en-US" i="1">
                            <a:latin typeface="Cambria Math"/>
                          </a:rPr>
                          <m:t>𝑖</m:t>
                        </m:r>
                      </m:sub>
                    </m:sSub>
                    <m:r>
                      <a:rPr lang="en-US" i="1">
                        <a:latin typeface="Cambria Math"/>
                      </a:rPr>
                      <m:t>←</m:t>
                    </m:r>
                    <m:r>
                      <m:rPr>
                        <m:sty m:val="p"/>
                      </m:rPr>
                      <a:rPr lang="en-US" i="1">
                        <a:latin typeface="Cambria Math"/>
                      </a:rPr>
                      <m:t>min</m:t>
                    </m:r>
                    <m:r>
                      <a:rPr lang="en-US" i="1">
                        <a:latin typeface="Cambria Math"/>
                      </a:rPr>
                      <m:t>{ </m:t>
                    </m:r>
                    <m:sSub>
                      <m:sSubPr>
                        <m:ctrlPr>
                          <a:rPr lang="en-US" i="1">
                            <a:latin typeface="Cambria Math" charset="0"/>
                          </a:rPr>
                        </m:ctrlPr>
                      </m:sSubPr>
                      <m:e>
                        <m:r>
                          <a:rPr lang="en-US" b="0" i="1" smtClean="0">
                            <a:latin typeface="Cambria Math" charset="0"/>
                          </a:rPr>
                          <m:t>𝑠</m:t>
                        </m:r>
                      </m:e>
                      <m:sub>
                        <m:r>
                          <a:rPr lang="en-US" i="1">
                            <a:latin typeface="Cambria Math"/>
                          </a:rPr>
                          <m:t>𝑖</m:t>
                        </m:r>
                      </m:sub>
                    </m:sSub>
                    <m:r>
                      <a:rPr lang="en-US" i="1">
                        <a:latin typeface="Cambria Math"/>
                      </a:rPr>
                      <m:t>,</m:t>
                    </m:r>
                    <m:sSub>
                      <m:sSubPr>
                        <m:ctrlPr>
                          <a:rPr lang="en-US" i="1">
                            <a:latin typeface="Cambria Math" charset="0"/>
                          </a:rPr>
                        </m:ctrlPr>
                      </m:sSubPr>
                      <m:e>
                        <m:r>
                          <a:rPr lang="en-US" i="1">
                            <a:latin typeface="Cambria Math"/>
                          </a:rPr>
                          <m:t>h</m:t>
                        </m:r>
                      </m:e>
                      <m:sub>
                        <m:r>
                          <a:rPr lang="en-US" i="1">
                            <a:latin typeface="Cambria Math"/>
                          </a:rPr>
                          <m:t>𝑖</m:t>
                        </m:r>
                      </m:sub>
                    </m:sSub>
                    <m:d>
                      <m:dPr>
                        <m:ctrlPr>
                          <a:rPr lang="en-US" i="1">
                            <a:latin typeface="Cambria Math" charset="0"/>
                          </a:rPr>
                        </m:ctrlPr>
                      </m:dPr>
                      <m:e>
                        <m:r>
                          <a:rPr lang="en-US" i="1">
                            <a:latin typeface="Cambria Math"/>
                          </a:rPr>
                          <m:t>𝑥</m:t>
                        </m:r>
                      </m:e>
                    </m:d>
                    <m:r>
                      <a:rPr lang="en-US" i="1">
                        <a:latin typeface="Cambria Math"/>
                      </a:rPr>
                      <m:t>}</m:t>
                    </m:r>
                  </m:oMath>
                </a14:m>
                <a:endParaRPr lang="en-US" dirty="0"/>
              </a:p>
              <a:p>
                <a:pPr>
                  <a:buFont typeface="Wingdings" panose="05000000000000000000" pitchFamily="2" charset="2"/>
                  <a:buChar char="§"/>
                </a:pPr>
                <a:r>
                  <a:rPr lang="en-US" b="1" dirty="0">
                    <a:solidFill>
                      <a:srgbClr val="C00000"/>
                    </a:solidFill>
                  </a:rPr>
                  <a:t>If</a:t>
                </a:r>
                <a:r>
                  <a:rPr lang="en-US" dirty="0">
                    <a:solidFill>
                      <a:srgbClr val="C00000"/>
                    </a:solidFill>
                  </a:rPr>
                  <a:t> </a:t>
                </a:r>
                <a14:m>
                  <m:oMath xmlns:m="http://schemas.openxmlformats.org/officeDocument/2006/math">
                    <m:r>
                      <a:rPr lang="en-US" b="0" i="1" smtClean="0">
                        <a:solidFill>
                          <a:srgbClr val="C00000"/>
                        </a:solidFill>
                        <a:latin typeface="Cambria Math" charset="0"/>
                      </a:rPr>
                      <m:t>𝑠</m:t>
                    </m:r>
                  </m:oMath>
                </a14:m>
                <a:r>
                  <a:rPr lang="en-US" dirty="0" smtClean="0">
                    <a:solidFill>
                      <a:srgbClr val="C00000"/>
                    </a:solidFill>
                  </a:rPr>
                  <a:t> was modified </a:t>
                </a:r>
                <a:r>
                  <a:rPr lang="en-US" dirty="0">
                    <a:solidFill>
                      <a:srgbClr val="C00000"/>
                    </a:solidFill>
                  </a:rPr>
                  <a:t>:   </a:t>
                </a:r>
                <a14:m>
                  <m:oMath xmlns:m="http://schemas.openxmlformats.org/officeDocument/2006/math">
                    <m:r>
                      <a:rPr lang="en-US" i="1">
                        <a:solidFill>
                          <a:srgbClr val="C00000"/>
                        </a:solidFill>
                        <a:latin typeface="Cambria Math"/>
                      </a:rPr>
                      <m:t>𝑐</m:t>
                    </m:r>
                    <m:r>
                      <a:rPr lang="en-US" i="1">
                        <a:solidFill>
                          <a:srgbClr val="C00000"/>
                        </a:solidFill>
                        <a:latin typeface="Cambria Math"/>
                      </a:rPr>
                      <m:t>←</m:t>
                    </m:r>
                    <m:r>
                      <a:rPr lang="en-US" i="1">
                        <a:solidFill>
                          <a:srgbClr val="C00000"/>
                        </a:solidFill>
                        <a:latin typeface="Cambria Math"/>
                      </a:rPr>
                      <m:t>𝑐</m:t>
                    </m:r>
                    <m:r>
                      <a:rPr lang="en-US" i="1">
                        <a:solidFill>
                          <a:srgbClr val="C00000"/>
                        </a:solidFill>
                        <a:latin typeface="Cambria Math"/>
                      </a:rPr>
                      <m:t>+</m:t>
                    </m:r>
                    <m:f>
                      <m:fPr>
                        <m:ctrlPr>
                          <a:rPr lang="en-US" i="1">
                            <a:solidFill>
                              <a:srgbClr val="C00000"/>
                            </a:solidFill>
                            <a:latin typeface="Cambria Math" charset="0"/>
                          </a:rPr>
                        </m:ctrlPr>
                      </m:fPr>
                      <m:num>
                        <m:r>
                          <a:rPr lang="en-US" i="1">
                            <a:solidFill>
                              <a:srgbClr val="C00000"/>
                            </a:solidFill>
                            <a:latin typeface="Cambria Math"/>
                          </a:rPr>
                          <m:t>1</m:t>
                        </m:r>
                      </m:num>
                      <m:den>
                        <m:r>
                          <a:rPr lang="en-US" i="1">
                            <a:solidFill>
                              <a:srgbClr val="C00000"/>
                            </a:solidFill>
                            <a:latin typeface="Cambria Math"/>
                          </a:rPr>
                          <m:t>𝑝</m:t>
                        </m:r>
                      </m:den>
                    </m:f>
                  </m:oMath>
                </a14:m>
                <a:endParaRPr lang="en-US" dirty="0">
                  <a:solidFill>
                    <a:srgbClr val="C00000"/>
                  </a:solidFill>
                </a:endParaRPr>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1743682" y="4191000"/>
                <a:ext cx="8572498" cy="2438400"/>
              </a:xfrm>
              <a:prstGeom prst="rect">
                <a:avLst/>
              </a:prstGeom>
              <a:blipFill rotWithShape="0">
                <a:blip r:embed="rId4"/>
                <a:stretch>
                  <a:fillRect l="-1563" t="-4726"/>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1743682" y="2286000"/>
                <a:ext cx="8572498" cy="190500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Update probability: </a:t>
                </a:r>
                <a:r>
                  <a:rPr lang="en-US" dirty="0"/>
                  <a:t>probability </a:t>
                </a:r>
                <a14:m>
                  <m:oMath xmlns:m="http://schemas.openxmlformats.org/officeDocument/2006/math">
                    <m:r>
                      <a:rPr lang="en-US" i="1" smtClean="0">
                        <a:solidFill>
                          <a:schemeClr val="tx2"/>
                        </a:solidFill>
                        <a:latin typeface="Cambria Math"/>
                      </a:rPr>
                      <m:t>𝑝</m:t>
                    </m:r>
                    <m:r>
                      <a:rPr lang="en-US" i="1">
                        <a:latin typeface="Cambria Math"/>
                      </a:rPr>
                      <m:t> </m:t>
                    </m:r>
                  </m:oMath>
                </a14:m>
                <a:r>
                  <a:rPr lang="en-US" dirty="0"/>
                  <a:t> that </a:t>
                </a:r>
                <a:r>
                  <a:rPr lang="en-US" i="1" dirty="0"/>
                  <a:t>at least </a:t>
                </a:r>
                <a:r>
                  <a:rPr lang="en-US" dirty="0"/>
                  <a:t>for </a:t>
                </a:r>
                <a:r>
                  <a:rPr lang="en-US" dirty="0" smtClean="0">
                    <a:solidFill>
                      <a:schemeClr val="tx2"/>
                    </a:solidFill>
                  </a:rPr>
                  <a:t>one </a:t>
                </a:r>
                <a14:m>
                  <m:oMath xmlns:m="http://schemas.openxmlformats.org/officeDocument/2006/math">
                    <m:r>
                      <a:rPr lang="en-US" i="1" dirty="0">
                        <a:solidFill>
                          <a:schemeClr val="tx2"/>
                        </a:solidFill>
                        <a:latin typeface="Cambria Math"/>
                      </a:rPr>
                      <m:t>𝑖</m:t>
                    </m:r>
                    <m:r>
                      <a:rPr lang="en-US" i="1" dirty="0">
                        <a:solidFill>
                          <a:schemeClr val="tx2"/>
                        </a:solidFill>
                        <a:latin typeface="Cambria Math"/>
                      </a:rPr>
                      <m:t>=1,…,</m:t>
                    </m:r>
                    <m:r>
                      <a:rPr lang="en-US" i="1" dirty="0">
                        <a:solidFill>
                          <a:schemeClr val="tx2"/>
                        </a:solidFill>
                        <a:latin typeface="Cambria Math"/>
                      </a:rPr>
                      <m:t>𝑘</m:t>
                    </m:r>
                    <m:r>
                      <a:rPr lang="en-US" dirty="0">
                        <a:latin typeface="Cambria Math"/>
                      </a:rPr>
                      <m:t>,</m:t>
                    </m:r>
                  </m:oMath>
                </a14:m>
                <a:r>
                  <a:rPr lang="en-US" dirty="0"/>
                  <a:t>  we get </a:t>
                </a:r>
                <a14:m>
                  <m:oMath xmlns:m="http://schemas.openxmlformats.org/officeDocument/2006/math">
                    <m:sSub>
                      <m:sSubPr>
                        <m:ctrlPr>
                          <a:rPr lang="en-US" i="1" smtClean="0">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𝑖</m:t>
                        </m:r>
                      </m:sub>
                    </m:sSub>
                    <m:d>
                      <m:dPr>
                        <m:ctrlPr>
                          <a:rPr lang="en-US" i="1">
                            <a:solidFill>
                              <a:schemeClr val="tx2"/>
                            </a:solidFill>
                            <a:latin typeface="Cambria Math" charset="0"/>
                          </a:rPr>
                        </m:ctrlPr>
                      </m:dPr>
                      <m:e>
                        <m:r>
                          <a:rPr lang="en-US" i="1">
                            <a:solidFill>
                              <a:schemeClr val="tx2"/>
                            </a:solidFill>
                            <a:latin typeface="Cambria Math"/>
                          </a:rPr>
                          <m:t>𝑥</m:t>
                        </m:r>
                      </m:e>
                    </m:d>
                    <m:r>
                      <a:rPr lang="en-US" i="1">
                        <a:solidFill>
                          <a:schemeClr val="tx2"/>
                        </a:solidFill>
                        <a:latin typeface="Cambria Math"/>
                      </a:rPr>
                      <m:t>&lt;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𝑖</m:t>
                        </m:r>
                      </m:sub>
                    </m:sSub>
                  </m:oMath>
                </a14:m>
                <a:r>
                  <a:rPr lang="en-US" dirty="0"/>
                  <a:t> :</a:t>
                </a:r>
              </a:p>
              <a:p>
                <a:pPr marL="0" indent="0">
                  <a:buNone/>
                </a:pPr>
                <a14:m>
                  <m:oMathPara xmlns:m="http://schemas.openxmlformats.org/officeDocument/2006/math">
                    <m:oMathParaPr>
                      <m:jc m:val="centerGroup"/>
                    </m:oMathParaPr>
                    <m:oMath xmlns:m="http://schemas.openxmlformats.org/officeDocument/2006/math">
                      <m:r>
                        <a:rPr lang="en-US" sz="2800" i="1" smtClean="0">
                          <a:solidFill>
                            <a:schemeClr val="tx2"/>
                          </a:solidFill>
                          <a:latin typeface="Cambria Math"/>
                        </a:rPr>
                        <m:t>𝑝</m:t>
                      </m:r>
                      <m:r>
                        <a:rPr lang="en-US" sz="2800" i="1" smtClean="0">
                          <a:solidFill>
                            <a:schemeClr val="tx2"/>
                          </a:solidFill>
                          <a:latin typeface="Cambria Math"/>
                        </a:rPr>
                        <m:t>=1−</m:t>
                      </m:r>
                      <m:nary>
                        <m:naryPr>
                          <m:chr m:val="∏"/>
                          <m:ctrlPr>
                            <a:rPr lang="en-US" sz="2800" i="1">
                              <a:solidFill>
                                <a:schemeClr val="tx2"/>
                              </a:solidFill>
                              <a:latin typeface="Cambria Math" charset="0"/>
                            </a:rPr>
                          </m:ctrlPr>
                        </m:naryPr>
                        <m:sub>
                          <m:r>
                            <a:rPr lang="en-US" sz="2800" i="1">
                              <a:solidFill>
                                <a:schemeClr val="tx2"/>
                              </a:solidFill>
                              <a:latin typeface="Cambria Math"/>
                            </a:rPr>
                            <m:t>𝑖</m:t>
                          </m:r>
                        </m:sub>
                        <m:sup>
                          <m:r>
                            <a:rPr lang="en-US" sz="2800" i="1">
                              <a:solidFill>
                                <a:schemeClr val="tx2"/>
                              </a:solidFill>
                              <a:latin typeface="Cambria Math"/>
                            </a:rPr>
                            <m:t>𝑘</m:t>
                          </m:r>
                        </m:sup>
                        <m:e>
                          <m:r>
                            <a:rPr lang="en-US" sz="2800" i="1">
                              <a:solidFill>
                                <a:schemeClr val="tx2"/>
                              </a:solidFill>
                              <a:latin typeface="Cambria Math"/>
                            </a:rPr>
                            <m:t>(1−</m:t>
                          </m:r>
                          <m:sSub>
                            <m:sSubPr>
                              <m:ctrlPr>
                                <a:rPr lang="en-US" sz="2800" i="1">
                                  <a:solidFill>
                                    <a:schemeClr val="tx2"/>
                                  </a:solidFill>
                                  <a:latin typeface="Cambria Math" charset="0"/>
                                </a:rPr>
                              </m:ctrlPr>
                            </m:sSubPr>
                            <m:e>
                              <m:r>
                                <a:rPr lang="en-US" sz="2800" b="0" i="1" smtClean="0">
                                  <a:solidFill>
                                    <a:schemeClr val="tx2"/>
                                  </a:solidFill>
                                  <a:latin typeface="Cambria Math" charset="0"/>
                                </a:rPr>
                                <m:t>𝑠</m:t>
                              </m:r>
                            </m:e>
                            <m:sub>
                              <m:r>
                                <a:rPr lang="en-US" sz="2800" i="1">
                                  <a:solidFill>
                                    <a:schemeClr val="tx2"/>
                                  </a:solidFill>
                                  <a:latin typeface="Cambria Math"/>
                                </a:rPr>
                                <m:t>𝑖</m:t>
                              </m:r>
                            </m:sub>
                          </m:sSub>
                          <m:r>
                            <a:rPr lang="en-US" sz="2800" i="1">
                              <a:solidFill>
                                <a:schemeClr val="tx2"/>
                              </a:solidFill>
                              <a:latin typeface="Cambria Math"/>
                            </a:rPr>
                            <m:t>)</m:t>
                          </m:r>
                        </m:e>
                      </m:nary>
                    </m:oMath>
                  </m:oMathPara>
                </a14:m>
                <a:endParaRPr lang="en-US"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743682" y="2286000"/>
                <a:ext cx="8572498" cy="1905000"/>
              </a:xfrm>
              <a:prstGeom prst="rect">
                <a:avLst/>
              </a:prstGeom>
              <a:blipFill rotWithShape="0">
                <a:blip r:embed="rId5"/>
                <a:stretch>
                  <a:fillRect l="-1351" t="-51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a:xfrm>
                <a:off x="1743682" y="1219200"/>
                <a:ext cx="8762999" cy="952500"/>
              </a:xfrm>
              <a:prstGeom prst="rect">
                <a:avLst/>
              </a:prstGeom>
              <a:solidFill>
                <a:schemeClr val="accent1">
                  <a:lumMod val="20000"/>
                  <a:lumOff val="80000"/>
                </a:schemeClr>
              </a:solidFill>
              <a:ln>
                <a:no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k-</a:t>
                </a:r>
                <a:r>
                  <a:rPr lang="en-US" b="1" u="sng" dirty="0" err="1">
                    <a:solidFill>
                      <a:schemeClr val="tx2"/>
                    </a:solidFill>
                  </a:rPr>
                  <a:t>mins</a:t>
                </a:r>
                <a:r>
                  <a:rPr lang="en-US" b="1" u="sng" dirty="0">
                    <a:solidFill>
                      <a:schemeClr val="tx2"/>
                    </a:solidFill>
                  </a:rPr>
                  <a:t> sketch</a:t>
                </a:r>
                <a:r>
                  <a:rPr lang="en-US" b="1" dirty="0">
                    <a:solidFill>
                      <a:schemeClr val="tx2"/>
                    </a:solidFill>
                  </a:rPr>
                  <a:t>: </a:t>
                </a:r>
                <a:r>
                  <a:rPr lang="en-US" dirty="0"/>
                  <a:t>Use </a:t>
                </a:r>
                <a14:m>
                  <m:oMath xmlns:m="http://schemas.openxmlformats.org/officeDocument/2006/math">
                    <m:r>
                      <a:rPr lang="en-US" i="1" dirty="0">
                        <a:solidFill>
                          <a:srgbClr val="7030A0"/>
                        </a:solidFill>
                        <a:latin typeface="Cambria Math"/>
                      </a:rPr>
                      <m:t>𝑘</m:t>
                    </m:r>
                  </m:oMath>
                </a14:m>
                <a:r>
                  <a:rPr lang="en-US" dirty="0">
                    <a:solidFill>
                      <a:srgbClr val="7030A0"/>
                    </a:solidFill>
                  </a:rPr>
                  <a:t> “independent” hash functions</a:t>
                </a:r>
                <a:r>
                  <a:rPr lang="en-US" dirty="0">
                    <a:solidFill>
                      <a:schemeClr val="tx2"/>
                    </a:solidFill>
                  </a:rPr>
                  <a:t>: </a:t>
                </a:r>
                <a14:m>
                  <m:oMath xmlns:m="http://schemas.openxmlformats.org/officeDocument/2006/math">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1</m:t>
                        </m:r>
                      </m:sub>
                    </m:sSub>
                    <m:r>
                      <a:rPr lang="en-US" i="1">
                        <a:solidFill>
                          <a:schemeClr val="tx2"/>
                        </a:solidFill>
                        <a:latin typeface="Cambria Math"/>
                      </a:rPr>
                      <m:t>,</m:t>
                    </m:r>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2</m:t>
                        </m:r>
                      </m:sub>
                    </m:sSub>
                    <m:r>
                      <a:rPr lang="en-US" i="1">
                        <a:solidFill>
                          <a:schemeClr val="tx2"/>
                        </a:solidFill>
                        <a:latin typeface="Cambria Math"/>
                      </a:rPr>
                      <m:t>,…,</m:t>
                    </m:r>
                    <m:sSub>
                      <m:sSubPr>
                        <m:ctrlPr>
                          <a:rPr lang="en-US" i="1">
                            <a:solidFill>
                              <a:schemeClr val="tx2"/>
                            </a:solidFill>
                            <a:latin typeface="Cambria Math" charset="0"/>
                          </a:rPr>
                        </m:ctrlPr>
                      </m:sSubPr>
                      <m:e>
                        <m:r>
                          <a:rPr lang="en-US" i="1">
                            <a:solidFill>
                              <a:schemeClr val="tx2"/>
                            </a:solidFill>
                            <a:latin typeface="Cambria Math"/>
                          </a:rPr>
                          <m:t>h</m:t>
                        </m:r>
                      </m:e>
                      <m:sub>
                        <m:r>
                          <a:rPr lang="en-US" i="1">
                            <a:solidFill>
                              <a:schemeClr val="tx2"/>
                            </a:solidFill>
                            <a:latin typeface="Cambria Math"/>
                          </a:rPr>
                          <m:t>𝑘</m:t>
                        </m:r>
                      </m:sub>
                    </m:sSub>
                  </m:oMath>
                </a14:m>
                <a:r>
                  <a:rPr lang="en-US" dirty="0">
                    <a:solidFill>
                      <a:schemeClr val="tx2"/>
                    </a:solidFill>
                  </a:rPr>
                  <a:t> </a:t>
                </a:r>
              </a:p>
              <a:p>
                <a:pPr marL="0" indent="0">
                  <a:buNone/>
                </a:pPr>
                <a:r>
                  <a:rPr lang="en-US" dirty="0"/>
                  <a:t>Track the </a:t>
                </a:r>
                <a:r>
                  <a:rPr lang="en-US" dirty="0" err="1" smtClean="0"/>
                  <a:t>minhash</a:t>
                </a:r>
                <a:r>
                  <a:rPr lang="en-US" dirty="0" smtClean="0"/>
                  <a:t> values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1</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i="1">
                        <a:solidFill>
                          <a:schemeClr val="tx2"/>
                        </a:solidFill>
                        <a:latin typeface="Cambria Math"/>
                      </a:rPr>
                      <m: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𝑘</m:t>
                        </m:r>
                      </m:sub>
                    </m:sSub>
                  </m:oMath>
                </a14:m>
                <a:r>
                  <a:rPr lang="en-US" dirty="0"/>
                  <a:t> for each function.</a:t>
                </a: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1743682" y="1219200"/>
                <a:ext cx="8762999" cy="952500"/>
              </a:xfrm>
              <a:prstGeom prst="rect">
                <a:avLst/>
              </a:prstGeom>
              <a:blipFill rotWithShape="0">
                <a:blip r:embed="rId6"/>
                <a:stretch>
                  <a:fillRect l="-1113" t="-11538"/>
                </a:stretch>
              </a:blipFill>
              <a:ln>
                <a:noFill/>
              </a:ln>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57</a:t>
            </a:fld>
            <a:endParaRPr lang="en-US"/>
          </a:p>
        </p:txBody>
      </p:sp>
    </p:spTree>
    <p:extLst>
      <p:ext uri="{BB962C8B-B14F-4D97-AF65-F5344CB8AC3E}">
        <p14:creationId xmlns:p14="http://schemas.microsoft.com/office/powerpoint/2010/main" val="63280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63698" y="228600"/>
                <a:ext cx="8839200" cy="1143000"/>
              </a:xfrm>
              <a:noFill/>
            </p:spPr>
            <p:txBody>
              <a:bodyPr>
                <a:normAutofit/>
              </a:bodyPr>
              <a:lstStyle/>
              <a:p>
                <a14:m>
                  <m:oMath xmlns:m="http://schemas.openxmlformats.org/officeDocument/2006/math">
                    <m:r>
                      <a:rPr lang="en-US" i="1" dirty="0" smtClean="0">
                        <a:latin typeface="Cambria Math" charset="0"/>
                      </a:rPr>
                      <m:t>𝑘</m:t>
                    </m:r>
                  </m:oMath>
                </a14:m>
                <a:r>
                  <a:rPr lang="en-US" dirty="0" smtClean="0"/>
                  <a:t>-partition “historic” </a:t>
                </a:r>
                <a:r>
                  <a:rPr lang="en-US" dirty="0" err="1" smtClean="0"/>
                  <a:t>minhash</a:t>
                </a:r>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63698" y="228600"/>
                <a:ext cx="8839200" cy="1143000"/>
              </a:xfrm>
              <a:blipFill rotWithShape="0">
                <a:blip r:embed="rId2"/>
                <a:stretch>
                  <a:fillRect r="-1310"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p:cNvSpPr txBox="1">
                <a:spLocks/>
              </p:cNvSpPr>
              <p:nvPr/>
            </p:nvSpPr>
            <p:spPr>
              <a:xfrm>
                <a:off x="1767037" y="1371600"/>
                <a:ext cx="8572498" cy="3962400"/>
              </a:xfrm>
              <a:prstGeom prst="rect">
                <a:avLst/>
              </a:prstGeom>
              <a:solidFill>
                <a:schemeClr val="accent1">
                  <a:alpha val="8000"/>
                </a:schemeClr>
              </a:solidFill>
              <a:ln>
                <a:solidFill>
                  <a:schemeClr val="tx2"/>
                </a:solid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Processing an element with key </a:t>
                </a:r>
                <a14:m>
                  <m:oMath xmlns:m="http://schemas.openxmlformats.org/officeDocument/2006/math">
                    <m:r>
                      <a:rPr lang="en-US" i="1" dirty="0">
                        <a:solidFill>
                          <a:schemeClr val="tx2"/>
                        </a:solidFill>
                        <a:latin typeface="Cambria Math"/>
                      </a:rPr>
                      <m:t>𝑥</m:t>
                    </m:r>
                    <m:r>
                      <a:rPr lang="en-US" i="1" dirty="0">
                        <a:solidFill>
                          <a:schemeClr val="tx2"/>
                        </a:solidFill>
                        <a:latin typeface="Cambria Math"/>
                      </a:rPr>
                      <m:t> </m:t>
                    </m:r>
                  </m:oMath>
                </a14:m>
                <a:r>
                  <a:rPr lang="en-US" dirty="0"/>
                  <a:t>:</a:t>
                </a:r>
              </a:p>
              <a:p>
                <a:pPr>
                  <a:buFont typeface="Wingdings" panose="05000000000000000000" pitchFamily="2" charset="2"/>
                  <a:buChar char="§"/>
                </a:pPr>
                <a14:m>
                  <m:oMath xmlns:m="http://schemas.openxmlformats.org/officeDocument/2006/math">
                    <m:r>
                      <a:rPr lang="en-US" i="1">
                        <a:solidFill>
                          <a:schemeClr val="tx2"/>
                        </a:solidFill>
                        <a:latin typeface="Cambria Math"/>
                      </a:rPr>
                      <m:t>𝑖</m:t>
                    </m:r>
                    <m:r>
                      <a:rPr lang="en-US" i="1">
                        <a:solidFill>
                          <a:schemeClr val="tx2"/>
                        </a:solidFill>
                        <a:latin typeface="Cambria Math"/>
                      </a:rPr>
                      <m:t>←</m:t>
                    </m:r>
                    <m:r>
                      <m:rPr>
                        <m:sty m:val="p"/>
                      </m:rPr>
                      <a:rPr lang="en-US" i="1">
                        <a:latin typeface="Cambria Math"/>
                      </a:rPr>
                      <m:t>first</m:t>
                    </m:r>
                    <m:sSub>
                      <m:sSubPr>
                        <m:ctrlPr>
                          <a:rPr lang="en-US" i="1">
                            <a:solidFill>
                              <a:schemeClr val="tx2"/>
                            </a:solidFill>
                            <a:latin typeface="Cambria Math" charset="0"/>
                          </a:rPr>
                        </m:ctrlPr>
                      </m:sSubPr>
                      <m:e>
                        <m:r>
                          <a:rPr lang="en-US">
                            <a:solidFill>
                              <a:schemeClr val="tx2"/>
                            </a:solidFill>
                            <a:latin typeface="Cambria Math"/>
                          </a:rPr>
                          <m:t> </m:t>
                        </m:r>
                        <m:r>
                          <m:rPr>
                            <m:sty m:val="p"/>
                          </m:rPr>
                          <a:rPr lang="en-US">
                            <a:solidFill>
                              <a:schemeClr val="tx2"/>
                            </a:solidFill>
                            <a:latin typeface="Cambria Math"/>
                          </a:rPr>
                          <m:t>log</m:t>
                        </m:r>
                      </m:e>
                      <m:sub>
                        <m:r>
                          <a:rPr lang="en-US" i="1">
                            <a:solidFill>
                              <a:schemeClr val="tx2"/>
                            </a:solidFill>
                            <a:latin typeface="Cambria Math"/>
                          </a:rPr>
                          <m:t>2</m:t>
                        </m:r>
                      </m:sub>
                    </m:sSub>
                    <m:r>
                      <a:rPr lang="en-US" i="1">
                        <a:solidFill>
                          <a:schemeClr val="tx2"/>
                        </a:solidFill>
                        <a:latin typeface="Cambria Math"/>
                      </a:rPr>
                      <m:t> </m:t>
                    </m:r>
                    <m:r>
                      <a:rPr lang="en-US" i="1">
                        <a:solidFill>
                          <a:schemeClr val="tx2"/>
                        </a:solidFill>
                        <a:latin typeface="Cambria Math"/>
                      </a:rPr>
                      <m:t>𝑘</m:t>
                    </m:r>
                    <m:r>
                      <a:rPr lang="en-US" i="1">
                        <a:solidFill>
                          <a:schemeClr val="tx2"/>
                        </a:solidFill>
                        <a:latin typeface="Cambria Math"/>
                      </a:rPr>
                      <m:t> </m:t>
                    </m:r>
                    <m:r>
                      <m:rPr>
                        <m:nor/>
                      </m:rPr>
                      <a:rPr lang="en-US" dirty="0">
                        <a:solidFill>
                          <a:schemeClr val="tx2"/>
                        </a:solidFill>
                      </a:rPr>
                      <m:t> </m:t>
                    </m:r>
                    <m:r>
                      <m:rPr>
                        <m:nor/>
                      </m:rPr>
                      <a:rPr lang="en-US" dirty="0"/>
                      <m:t>bits</m:t>
                    </m:r>
                    <m:r>
                      <m:rPr>
                        <m:nor/>
                      </m:rPr>
                      <a:rPr lang="en-US" dirty="0"/>
                      <m:t> </m:t>
                    </m:r>
                    <m:r>
                      <m:rPr>
                        <m:nor/>
                      </m:rPr>
                      <a:rPr lang="en-US" dirty="0"/>
                      <m:t>of</m:t>
                    </m:r>
                    <m:r>
                      <m:rPr>
                        <m:nor/>
                      </m:rPr>
                      <a:rPr lang="en-US" dirty="0"/>
                      <m:t>  </m:t>
                    </m:r>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endParaRPr lang="en-US" dirty="0"/>
              </a:p>
              <a:p>
                <a:pPr>
                  <a:buFont typeface="Wingdings" panose="05000000000000000000" pitchFamily="2" charset="2"/>
                  <a:buChar char="§"/>
                </a:pPr>
                <a14:m>
                  <m:oMath xmlns:m="http://schemas.openxmlformats.org/officeDocument/2006/math">
                    <m:r>
                      <a:rPr lang="en-US" i="1">
                        <a:solidFill>
                          <a:schemeClr val="tx2"/>
                        </a:solidFill>
                        <a:latin typeface="Cambria Math"/>
                      </a:rPr>
                      <m:t>h</m:t>
                    </m:r>
                    <m:r>
                      <a:rPr lang="en-US" i="1">
                        <a:solidFill>
                          <a:schemeClr val="tx2"/>
                        </a:solidFill>
                        <a:latin typeface="Cambria Math"/>
                      </a:rPr>
                      <m:t>←</m:t>
                    </m:r>
                    <m:r>
                      <m:rPr>
                        <m:sty m:val="p"/>
                      </m:rPr>
                      <a:rPr lang="en-US" i="1">
                        <a:latin typeface="Cambria Math"/>
                      </a:rPr>
                      <m:t>remaining</m:t>
                    </m:r>
                    <m:r>
                      <m:rPr>
                        <m:nor/>
                      </m:rPr>
                      <a:rPr lang="en-US" dirty="0">
                        <a:solidFill>
                          <a:schemeClr val="tx2"/>
                        </a:solidFill>
                      </a:rPr>
                      <m:t> </m:t>
                    </m:r>
                    <m:r>
                      <m:rPr>
                        <m:nor/>
                      </m:rPr>
                      <a:rPr lang="en-US" dirty="0"/>
                      <m:t>bits</m:t>
                    </m:r>
                    <m:r>
                      <m:rPr>
                        <m:nor/>
                      </m:rPr>
                      <a:rPr lang="en-US" dirty="0"/>
                      <m:t> </m:t>
                    </m:r>
                    <m:r>
                      <m:rPr>
                        <m:nor/>
                      </m:rPr>
                      <a:rPr lang="en-US" dirty="0"/>
                      <m:t>of</m:t>
                    </m:r>
                    <m:r>
                      <m:rPr>
                        <m:nor/>
                      </m:rPr>
                      <a:rPr lang="en-US" dirty="0"/>
                      <m:t>  </m:t>
                    </m:r>
                    <m:r>
                      <a:rPr lang="en-US" i="1">
                        <a:solidFill>
                          <a:schemeClr val="tx2"/>
                        </a:solidFill>
                        <a:latin typeface="Cambria Math"/>
                      </a:rPr>
                      <m:t>h</m:t>
                    </m:r>
                    <m:r>
                      <a:rPr lang="en-US">
                        <a:solidFill>
                          <a:schemeClr val="tx2"/>
                        </a:solidFill>
                        <a:latin typeface="Cambria Math"/>
                      </a:rPr>
                      <m:t>′(</m:t>
                    </m:r>
                    <m:r>
                      <a:rPr lang="en-US" i="1">
                        <a:solidFill>
                          <a:schemeClr val="tx2"/>
                        </a:solidFill>
                        <a:latin typeface="Cambria Math"/>
                      </a:rPr>
                      <m:t>𝑥</m:t>
                    </m:r>
                    <m:r>
                      <a:rPr lang="en-US">
                        <a:solidFill>
                          <a:schemeClr val="tx2"/>
                        </a:solidFill>
                        <a:latin typeface="Cambria Math"/>
                      </a:rPr>
                      <m:t>)</m:t>
                    </m:r>
                  </m:oMath>
                </a14:m>
                <a:endParaRPr lang="en-US" b="1" dirty="0"/>
              </a:p>
              <a:p>
                <a:pPr>
                  <a:buFont typeface="Wingdings" panose="05000000000000000000" pitchFamily="2" charset="2"/>
                  <a:buChar char="§"/>
                </a:pPr>
                <a:r>
                  <a:rPr lang="en-US" b="1" dirty="0"/>
                  <a:t>If </a:t>
                </a:r>
                <a14:m>
                  <m:oMath xmlns:m="http://schemas.openxmlformats.org/officeDocument/2006/math">
                    <m:r>
                      <a:rPr lang="en-US" b="0" i="1" dirty="0" smtClean="0">
                        <a:solidFill>
                          <a:schemeClr val="tx2"/>
                        </a:solidFill>
                        <a:latin typeface="Cambria Math" charset="0"/>
                      </a:rPr>
                      <m:t>h</m:t>
                    </m:r>
                    <m:r>
                      <a:rPr lang="en-US" i="1" dirty="0">
                        <a:solidFill>
                          <a:schemeClr val="tx2"/>
                        </a:solidFill>
                        <a:latin typeface="Cambria Math"/>
                      </a:rPr>
                      <m:t>&lt;</m:t>
                    </m:r>
                    <m:sSub>
                      <m:sSubPr>
                        <m:ctrlPr>
                          <a:rPr lang="en-US" b="0" i="1" dirty="0" smtClean="0">
                            <a:solidFill>
                              <a:schemeClr val="tx2"/>
                            </a:solidFill>
                            <a:latin typeface="Cambria Math" charset="0"/>
                          </a:rPr>
                        </m:ctrlPr>
                      </m:sSubPr>
                      <m:e>
                        <m:r>
                          <a:rPr lang="en-US" b="0" i="1" dirty="0" smtClean="0">
                            <a:solidFill>
                              <a:schemeClr val="tx2"/>
                            </a:solidFill>
                            <a:latin typeface="Cambria Math" charset="0"/>
                          </a:rPr>
                          <m:t>𝑠</m:t>
                        </m:r>
                      </m:e>
                      <m:sub>
                        <m:r>
                          <a:rPr lang="en-US" b="0" i="1" dirty="0" smtClean="0">
                            <a:solidFill>
                              <a:schemeClr val="tx2"/>
                            </a:solidFill>
                            <a:latin typeface="Cambria Math" charset="0"/>
                          </a:rPr>
                          <m:t>𝑖</m:t>
                        </m:r>
                      </m:sub>
                    </m:sSub>
                  </m:oMath>
                </a14:m>
                <a:r>
                  <a:rPr lang="en-US" b="1" dirty="0"/>
                  <a:t> , </a:t>
                </a:r>
              </a:p>
              <a:p>
                <a:pPr lvl="1">
                  <a:buFont typeface="Wingdings" panose="05000000000000000000" pitchFamily="2" charset="2"/>
                  <a:buChar char="§"/>
                </a:pPr>
                <a14:m>
                  <m:oMath xmlns:m="http://schemas.openxmlformats.org/officeDocument/2006/math">
                    <m:r>
                      <a:rPr lang="en-US" i="1" dirty="0">
                        <a:solidFill>
                          <a:srgbClr val="C00000"/>
                        </a:solidFill>
                        <a:latin typeface="Cambria Math"/>
                      </a:rPr>
                      <m:t>𝑝</m:t>
                    </m:r>
                    <m:r>
                      <a:rPr lang="en-US" i="1" dirty="0">
                        <a:solidFill>
                          <a:srgbClr val="C00000"/>
                        </a:solidFill>
                        <a:latin typeface="Cambria Math"/>
                      </a:rPr>
                      <m:t>←</m:t>
                    </m:r>
                    <m:f>
                      <m:fPr>
                        <m:ctrlPr>
                          <a:rPr lang="en-US" i="1" dirty="0">
                            <a:solidFill>
                              <a:srgbClr val="C00000"/>
                            </a:solidFill>
                            <a:latin typeface="Cambria Math" charset="0"/>
                          </a:rPr>
                        </m:ctrlPr>
                      </m:fPr>
                      <m:num>
                        <m:r>
                          <a:rPr lang="en-US" i="1" dirty="0">
                            <a:solidFill>
                              <a:srgbClr val="C00000"/>
                            </a:solidFill>
                            <a:latin typeface="Cambria Math"/>
                          </a:rPr>
                          <m:t>1</m:t>
                        </m:r>
                      </m:num>
                      <m:den>
                        <m:r>
                          <a:rPr lang="en-US" i="1" dirty="0">
                            <a:solidFill>
                              <a:srgbClr val="C00000"/>
                            </a:solidFill>
                            <a:latin typeface="Cambria Math"/>
                          </a:rPr>
                          <m:t>𝑘</m:t>
                        </m:r>
                      </m:den>
                    </m:f>
                    <m:nary>
                      <m:naryPr>
                        <m:chr m:val="∑"/>
                        <m:ctrlPr>
                          <a:rPr lang="en-US" i="1" dirty="0">
                            <a:solidFill>
                              <a:srgbClr val="C00000"/>
                            </a:solidFill>
                            <a:latin typeface="Cambria Math" charset="0"/>
                          </a:rPr>
                        </m:ctrlPr>
                      </m:naryPr>
                      <m:sub>
                        <m:r>
                          <a:rPr lang="en-US" i="1" dirty="0">
                            <a:solidFill>
                              <a:srgbClr val="C00000"/>
                            </a:solidFill>
                            <a:latin typeface="Cambria Math"/>
                          </a:rPr>
                          <m:t>𝑗</m:t>
                        </m:r>
                        <m:r>
                          <a:rPr lang="en-US" i="1" dirty="0">
                            <a:solidFill>
                              <a:srgbClr val="C00000"/>
                            </a:solidFill>
                            <a:latin typeface="Cambria Math"/>
                          </a:rPr>
                          <m:t>=1</m:t>
                        </m:r>
                      </m:sub>
                      <m:sup>
                        <m:r>
                          <a:rPr lang="en-US" i="1" dirty="0">
                            <a:solidFill>
                              <a:srgbClr val="C00000"/>
                            </a:solidFill>
                            <a:latin typeface="Cambria Math"/>
                          </a:rPr>
                          <m:t>𝑘</m:t>
                        </m:r>
                      </m:sup>
                      <m:e>
                        <m:sSub>
                          <m:sSubPr>
                            <m:ctrlPr>
                              <a:rPr lang="en-US" i="1" dirty="0">
                                <a:solidFill>
                                  <a:srgbClr val="C00000"/>
                                </a:solidFill>
                                <a:latin typeface="Cambria Math" charset="0"/>
                              </a:rPr>
                            </m:ctrlPr>
                          </m:sSubPr>
                          <m:e>
                            <m:r>
                              <a:rPr lang="en-US" b="0" i="1" dirty="0" smtClean="0">
                                <a:solidFill>
                                  <a:srgbClr val="C00000"/>
                                </a:solidFill>
                                <a:latin typeface="Cambria Math" charset="0"/>
                              </a:rPr>
                              <m:t>𝑠</m:t>
                            </m:r>
                          </m:e>
                          <m:sub>
                            <m:r>
                              <a:rPr lang="en-US" i="1" dirty="0">
                                <a:solidFill>
                                  <a:srgbClr val="C00000"/>
                                </a:solidFill>
                                <a:latin typeface="Cambria Math"/>
                              </a:rPr>
                              <m:t>𝑗</m:t>
                            </m:r>
                          </m:sub>
                        </m:sSub>
                      </m:e>
                    </m:nary>
                  </m:oMath>
                </a14:m>
                <a:r>
                  <a:rPr lang="en-US" b="1" dirty="0">
                    <a:solidFill>
                      <a:srgbClr val="C00000"/>
                    </a:solidFill>
                  </a:rPr>
                  <a:t> , </a:t>
                </a:r>
              </a:p>
              <a:p>
                <a:pPr lvl="1">
                  <a:buFont typeface="Wingdings" panose="05000000000000000000" pitchFamily="2" charset="2"/>
                  <a:buChar char="§"/>
                </a:pPr>
                <a14:m>
                  <m:oMath xmlns:m="http://schemas.openxmlformats.org/officeDocument/2006/math">
                    <m:r>
                      <a:rPr lang="en-US" i="1" dirty="0">
                        <a:solidFill>
                          <a:srgbClr val="C00000"/>
                        </a:solidFill>
                        <a:latin typeface="Cambria Math"/>
                      </a:rPr>
                      <m:t>𝑐</m:t>
                    </m:r>
                    <m:r>
                      <a:rPr lang="en-US" i="1" dirty="0">
                        <a:solidFill>
                          <a:srgbClr val="C00000"/>
                        </a:solidFill>
                        <a:latin typeface="Cambria Math"/>
                      </a:rPr>
                      <m:t>←</m:t>
                    </m:r>
                    <m:r>
                      <a:rPr lang="en-US" i="1" dirty="0">
                        <a:solidFill>
                          <a:srgbClr val="C00000"/>
                        </a:solidFill>
                        <a:latin typeface="Cambria Math"/>
                      </a:rPr>
                      <m:t>𝑐</m:t>
                    </m:r>
                    <m:r>
                      <a:rPr lang="en-US" i="1" dirty="0">
                        <a:solidFill>
                          <a:srgbClr val="C00000"/>
                        </a:solidFill>
                        <a:latin typeface="Cambria Math"/>
                      </a:rPr>
                      <m:t>+</m:t>
                    </m:r>
                    <m:f>
                      <m:fPr>
                        <m:ctrlPr>
                          <a:rPr lang="en-US" i="1" dirty="0">
                            <a:solidFill>
                              <a:srgbClr val="C00000"/>
                            </a:solidFill>
                            <a:latin typeface="Cambria Math" charset="0"/>
                          </a:rPr>
                        </m:ctrlPr>
                      </m:fPr>
                      <m:num>
                        <m:r>
                          <a:rPr lang="en-US" i="1" dirty="0">
                            <a:solidFill>
                              <a:srgbClr val="C00000"/>
                            </a:solidFill>
                            <a:latin typeface="Cambria Math"/>
                          </a:rPr>
                          <m:t>1</m:t>
                        </m:r>
                      </m:num>
                      <m:den>
                        <m:r>
                          <a:rPr lang="en-US" i="1" dirty="0">
                            <a:solidFill>
                              <a:srgbClr val="C00000"/>
                            </a:solidFill>
                            <a:latin typeface="Cambria Math"/>
                          </a:rPr>
                          <m:t>𝑝</m:t>
                        </m:r>
                      </m:den>
                    </m:f>
                  </m:oMath>
                </a14:m>
                <a:endParaRPr lang="en-US" b="1" dirty="0">
                  <a:solidFill>
                    <a:srgbClr val="C00000"/>
                  </a:solidFill>
                </a:endParaRPr>
              </a:p>
              <a:p>
                <a:pPr lvl="1">
                  <a:buFont typeface="Wingdings" panose="05000000000000000000" pitchFamily="2" charset="2"/>
                  <a:buChar char="§"/>
                </a:pPr>
                <a14:m>
                  <m:oMath xmlns:m="http://schemas.openxmlformats.org/officeDocument/2006/math">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𝑖</m:t>
                        </m:r>
                      </m:sub>
                    </m:sSub>
                    <m:r>
                      <a:rPr lang="en-US" i="1" dirty="0">
                        <a:solidFill>
                          <a:schemeClr val="tx2"/>
                        </a:solidFill>
                        <a:latin typeface="Cambria Math"/>
                      </a:rPr>
                      <m:t>←</m:t>
                    </m:r>
                    <m:r>
                      <a:rPr lang="en-US" dirty="0">
                        <a:solidFill>
                          <a:schemeClr val="tx2"/>
                        </a:solidFill>
                        <a:latin typeface="Cambria Math"/>
                      </a:rPr>
                      <m:t> </m:t>
                    </m:r>
                    <m:r>
                      <a:rPr lang="en-US" i="1" dirty="0">
                        <a:solidFill>
                          <a:schemeClr val="tx2"/>
                        </a:solidFill>
                        <a:latin typeface="Cambria Math"/>
                      </a:rPr>
                      <m:t>h</m:t>
                    </m:r>
                  </m:oMath>
                </a14:m>
                <a:endParaRPr lang="en-US" dirty="0"/>
              </a:p>
              <a:p>
                <a:pPr>
                  <a:buFont typeface="Wingdings" panose="05000000000000000000" pitchFamily="2" charset="2"/>
                  <a:buChar char="§"/>
                </a:pPr>
                <a:endParaRPr lang="en-US" dirty="0"/>
              </a:p>
              <a:p>
                <a:pPr marL="0" indent="0">
                  <a:buNone/>
                </a:pPr>
                <a:endParaRPr lang="en-US" dirty="0"/>
              </a:p>
              <a:p>
                <a:pPr marL="0" indent="0">
                  <a:buNone/>
                </a:pPr>
                <a:endParaRPr lang="en-US" dirty="0"/>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1767037" y="1371600"/>
                <a:ext cx="8572498" cy="3962400"/>
              </a:xfrm>
              <a:prstGeom prst="rect">
                <a:avLst/>
              </a:prstGeom>
              <a:blipFill rotWithShape="0">
                <a:blip r:embed="rId3"/>
                <a:stretch>
                  <a:fillRect l="-1634" t="-2914"/>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p:cNvSpPr txBox="1">
                <a:spLocks/>
              </p:cNvSpPr>
              <p:nvPr/>
            </p:nvSpPr>
            <p:spPr>
              <a:xfrm>
                <a:off x="1767037" y="5562600"/>
                <a:ext cx="8572498" cy="909145"/>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Modification probability by a new key: </a:t>
                </a:r>
                <a:r>
                  <a:rPr lang="en-US" dirty="0"/>
                  <a:t>probability </a:t>
                </a:r>
                <a14:m>
                  <m:oMath xmlns:m="http://schemas.openxmlformats.org/officeDocument/2006/math">
                    <m:r>
                      <a:rPr lang="en-US" i="1" smtClean="0">
                        <a:solidFill>
                          <a:schemeClr val="tx2"/>
                        </a:solidFill>
                        <a:latin typeface="Cambria Math"/>
                      </a:rPr>
                      <m:t>𝑝</m:t>
                    </m:r>
                    <m:r>
                      <a:rPr lang="en-US" i="1">
                        <a:latin typeface="Cambria Math"/>
                      </a:rPr>
                      <m:t> </m:t>
                    </m:r>
                  </m:oMath>
                </a14:m>
                <a:r>
                  <a:rPr lang="en-US" dirty="0"/>
                  <a:t> that </a:t>
                </a:r>
                <a14:m>
                  <m:oMath xmlns:m="http://schemas.openxmlformats.org/officeDocument/2006/math">
                    <m:r>
                      <a:rPr lang="en-US" i="1" smtClean="0">
                        <a:solidFill>
                          <a:schemeClr val="tx2"/>
                        </a:solidFill>
                        <a:latin typeface="Cambria Math"/>
                      </a:rPr>
                      <m:t>h</m:t>
                    </m:r>
                    <m:d>
                      <m:dPr>
                        <m:ctrlPr>
                          <a:rPr lang="en-US" i="1">
                            <a:solidFill>
                              <a:schemeClr val="tx2"/>
                            </a:solidFill>
                            <a:latin typeface="Cambria Math" charset="0"/>
                          </a:rPr>
                        </m:ctrlPr>
                      </m:dPr>
                      <m:e>
                        <m:r>
                          <a:rPr lang="en-US" i="1">
                            <a:solidFill>
                              <a:schemeClr val="tx2"/>
                            </a:solidFill>
                            <a:latin typeface="Cambria Math"/>
                          </a:rPr>
                          <m:t>𝑥</m:t>
                        </m:r>
                      </m:e>
                    </m:d>
                    <m:r>
                      <a:rPr lang="en-US" i="1">
                        <a:solidFill>
                          <a:schemeClr val="tx2"/>
                        </a:solidFill>
                        <a:latin typeface="Cambria Math"/>
                      </a:rPr>
                      <m:t>&lt;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𝑖</m:t>
                        </m:r>
                      </m:sub>
                    </m:sSub>
                  </m:oMath>
                </a14:m>
                <a:r>
                  <a:rPr lang="en-US" dirty="0"/>
                  <a:t> for part </a:t>
                </a:r>
                <a14:m>
                  <m:oMath xmlns:m="http://schemas.openxmlformats.org/officeDocument/2006/math">
                    <m:r>
                      <a:rPr lang="en-US" i="1" smtClean="0">
                        <a:solidFill>
                          <a:schemeClr val="tx2"/>
                        </a:solidFill>
                        <a:latin typeface="Cambria Math"/>
                      </a:rPr>
                      <m:t>𝑖</m:t>
                    </m:r>
                  </m:oMath>
                </a14:m>
                <a:r>
                  <a:rPr lang="en-US" dirty="0"/>
                  <a:t> selected uniformly at random</a:t>
                </a: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1767037" y="5562600"/>
                <a:ext cx="8572498" cy="909145"/>
              </a:xfrm>
              <a:prstGeom prst="rect">
                <a:avLst/>
              </a:prstGeom>
              <a:blipFill rotWithShape="0">
                <a:blip r:embed="rId4"/>
                <a:stretch>
                  <a:fillRect l="-1707" t="-17450" r="-1565" b="-12081"/>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58</a:t>
            </a:fld>
            <a:endParaRPr lang="en-US"/>
          </a:p>
        </p:txBody>
      </p:sp>
    </p:spTree>
    <p:extLst>
      <p:ext uri="{BB962C8B-B14F-4D97-AF65-F5344CB8AC3E}">
        <p14:creationId xmlns:p14="http://schemas.microsoft.com/office/powerpoint/2010/main" val="21016788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1663698" y="228600"/>
                <a:ext cx="8839200" cy="1143000"/>
              </a:xfrm>
            </p:spPr>
            <p:txBody>
              <a:bodyPr>
                <a:normAutofit/>
              </a:bodyPr>
              <a:lstStyle/>
              <a:p>
                <a:r>
                  <a:rPr lang="en-US" dirty="0" smtClean="0"/>
                  <a:t>bottom-</a:t>
                </a:r>
                <a14:m>
                  <m:oMath xmlns:m="http://schemas.openxmlformats.org/officeDocument/2006/math">
                    <m:r>
                      <a:rPr lang="en-US" i="1" dirty="0" smtClean="0">
                        <a:latin typeface="Cambria Math" charset="0"/>
                      </a:rPr>
                      <m:t>𝑘</m:t>
                    </m:r>
                  </m:oMath>
                </a14:m>
                <a:r>
                  <a:rPr lang="en-US" dirty="0" smtClean="0"/>
                  <a:t> “historic” </a:t>
                </a:r>
                <a:r>
                  <a:rPr lang="en-US" dirty="0" err="1" smtClean="0"/>
                  <a:t>minhash</a:t>
                </a:r>
                <a:r>
                  <a:rPr lang="en-US" dirty="0" smtClean="0"/>
                  <a:t> sketch</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1663698" y="228600"/>
                <a:ext cx="8839200" cy="1143000"/>
              </a:xfrm>
              <a:blipFill rotWithShape="0">
                <a:blip r:embed="rId2"/>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ontent Placeholder 2"/>
              <p:cNvSpPr txBox="1">
                <a:spLocks/>
              </p:cNvSpPr>
              <p:nvPr/>
            </p:nvSpPr>
            <p:spPr>
              <a:xfrm>
                <a:off x="1799015" y="2895600"/>
                <a:ext cx="8572498" cy="2819400"/>
              </a:xfrm>
              <a:prstGeom prst="rect">
                <a:avLst/>
              </a:prstGeom>
              <a:solidFill>
                <a:schemeClr val="accent1">
                  <a:alpha val="7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smtClean="0"/>
                  <a:t>Processing an element with key </a:t>
                </a:r>
                <a14:m>
                  <m:oMath xmlns:m="http://schemas.openxmlformats.org/officeDocument/2006/math">
                    <m:r>
                      <a:rPr lang="en-US" i="1" dirty="0">
                        <a:solidFill>
                          <a:schemeClr val="tx2"/>
                        </a:solidFill>
                        <a:latin typeface="Cambria Math"/>
                      </a:rPr>
                      <m:t>𝑥</m:t>
                    </m:r>
                    <m:r>
                      <a:rPr lang="en-US" i="1" dirty="0">
                        <a:solidFill>
                          <a:schemeClr val="tx2"/>
                        </a:solidFill>
                        <a:latin typeface="Cambria Math"/>
                      </a:rPr>
                      <m:t> </m:t>
                    </m:r>
                  </m:oMath>
                </a14:m>
                <a:r>
                  <a:rPr lang="en-US" dirty="0"/>
                  <a:t>:</a:t>
                </a:r>
              </a:p>
              <a:p>
                <a:pPr marL="0" indent="0">
                  <a:buNone/>
                </a:pPr>
                <a:r>
                  <a:rPr lang="en-US" b="1" dirty="0"/>
                  <a:t>If</a:t>
                </a:r>
                <a:r>
                  <a:rPr lang="en-US" dirty="0"/>
                  <a:t> </a:t>
                </a:r>
                <a14:m>
                  <m:oMath xmlns:m="http://schemas.openxmlformats.org/officeDocument/2006/math">
                    <m:r>
                      <a:rPr lang="en-US" i="1" dirty="0">
                        <a:solidFill>
                          <a:schemeClr val="tx2"/>
                        </a:solidFill>
                        <a:latin typeface="Cambria Math"/>
                      </a:rPr>
                      <m:t>h</m:t>
                    </m:r>
                    <m:d>
                      <m:dPr>
                        <m:ctrlPr>
                          <a:rPr lang="en-US" i="1" dirty="0">
                            <a:solidFill>
                              <a:schemeClr val="tx2"/>
                            </a:solidFill>
                            <a:latin typeface="Cambria Math" charset="0"/>
                          </a:rPr>
                        </m:ctrlPr>
                      </m:dPr>
                      <m:e>
                        <m:r>
                          <a:rPr lang="en-US" i="1" dirty="0">
                            <a:solidFill>
                              <a:schemeClr val="tx2"/>
                            </a:solidFill>
                            <a:latin typeface="Cambria Math"/>
                          </a:rPr>
                          <m:t>𝑥</m:t>
                        </m:r>
                      </m:e>
                    </m:d>
                    <m:r>
                      <a:rPr lang="en-US" dirty="0">
                        <a:solidFill>
                          <a:schemeClr val="tx2"/>
                        </a:solidFill>
                        <a:latin typeface="Cambria Math"/>
                      </a:rPr>
                      <m:t>&lt;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m:rPr>
                            <m:sty m:val="p"/>
                          </m:rPr>
                          <a:rPr lang="en-US" dirty="0">
                            <a:solidFill>
                              <a:schemeClr val="tx2"/>
                            </a:solidFill>
                            <a:latin typeface="Cambria Math"/>
                          </a:rPr>
                          <m:t>k</m:t>
                        </m:r>
                      </m:sub>
                    </m:sSub>
                  </m:oMath>
                </a14:m>
                <a:r>
                  <a:rPr lang="en-US" dirty="0" smtClean="0">
                    <a:solidFill>
                      <a:schemeClr val="tx2"/>
                    </a:solidFill>
                    <a:latin typeface="Cambria Math"/>
                  </a:rPr>
                  <a:t> </a:t>
                </a:r>
                <a:r>
                  <a:rPr lang="en-US" dirty="0" smtClean="0"/>
                  <a:t>and </a:t>
                </a:r>
                <a14:m>
                  <m:oMath xmlns:m="http://schemas.openxmlformats.org/officeDocument/2006/math">
                    <m:r>
                      <a:rPr lang="en-US" i="1" dirty="0">
                        <a:solidFill>
                          <a:schemeClr val="tx2"/>
                        </a:solidFill>
                        <a:latin typeface="Cambria Math"/>
                      </a:rPr>
                      <m:t>h</m:t>
                    </m:r>
                    <m:d>
                      <m:dPr>
                        <m:ctrlPr>
                          <a:rPr lang="en-US" i="1" dirty="0">
                            <a:solidFill>
                              <a:schemeClr val="tx2"/>
                            </a:solidFill>
                            <a:latin typeface="Cambria Math" charset="0"/>
                          </a:rPr>
                        </m:ctrlPr>
                      </m:dPr>
                      <m:e>
                        <m:r>
                          <a:rPr lang="en-US" i="1" dirty="0">
                            <a:solidFill>
                              <a:schemeClr val="tx2"/>
                            </a:solidFill>
                            <a:latin typeface="Cambria Math"/>
                          </a:rPr>
                          <m:t>𝑥</m:t>
                        </m:r>
                      </m:e>
                    </m:d>
                    <m:r>
                      <a:rPr lang="en-US" i="1" dirty="0">
                        <a:solidFill>
                          <a:schemeClr val="tx2"/>
                        </a:solidFill>
                        <a:latin typeface="Cambria Math" charset="0"/>
                        <a:ea typeface="Cambria Math" charset="0"/>
                        <a:cs typeface="Cambria Math" charset="0"/>
                      </a:rPr>
                      <m:t>∉</m:t>
                    </m:r>
                    <m:r>
                      <m:rPr>
                        <m:lit/>
                      </m:rPr>
                      <a:rPr lang="en-US" i="1" dirty="0">
                        <a:solidFill>
                          <a:schemeClr val="tx2"/>
                        </a:solidFill>
                        <a:latin typeface="Cambria Math" charset="0"/>
                        <a:ea typeface="Cambria Math" charset="0"/>
                        <a:cs typeface="Cambria Math" charset="0"/>
                      </a:rPr>
                      <m:t>{</m:t>
                    </m:r>
                    <m:sSub>
                      <m:sSubPr>
                        <m:ctrlPr>
                          <a:rPr lang="en-US" i="1" dirty="0">
                            <a:solidFill>
                              <a:schemeClr val="tx2"/>
                            </a:solidFill>
                            <a:latin typeface="Cambria Math" charset="0"/>
                            <a:ea typeface="Cambria Math" charset="0"/>
                            <a:cs typeface="Cambria Math" charset="0"/>
                          </a:rPr>
                        </m:ctrlPr>
                      </m:sSubPr>
                      <m:e>
                        <m:r>
                          <a:rPr lang="en-US" i="1" dirty="0">
                            <a:solidFill>
                              <a:schemeClr val="tx2"/>
                            </a:solidFill>
                            <a:latin typeface="Cambria Math" charset="0"/>
                            <a:ea typeface="Cambria Math" charset="0"/>
                            <a:cs typeface="Cambria Math" charset="0"/>
                          </a:rPr>
                          <m:t>𝑠</m:t>
                        </m:r>
                      </m:e>
                      <m:sub>
                        <m:r>
                          <a:rPr lang="en-US" i="1" dirty="0">
                            <a:solidFill>
                              <a:schemeClr val="tx2"/>
                            </a:solidFill>
                            <a:latin typeface="Cambria Math" charset="0"/>
                            <a:ea typeface="Cambria Math" charset="0"/>
                            <a:cs typeface="Cambria Math" charset="0"/>
                          </a:rPr>
                          <m:t>1</m:t>
                        </m:r>
                      </m:sub>
                    </m:sSub>
                    <m:r>
                      <a:rPr lang="en-US" i="1" dirty="0">
                        <a:solidFill>
                          <a:schemeClr val="tx2"/>
                        </a:solidFill>
                        <a:latin typeface="Cambria Math" charset="0"/>
                        <a:ea typeface="Cambria Math" charset="0"/>
                        <a:cs typeface="Cambria Math" charset="0"/>
                      </a:rPr>
                      <m:t>,…,</m:t>
                    </m:r>
                    <m:sSub>
                      <m:sSubPr>
                        <m:ctrlPr>
                          <a:rPr lang="en-US" i="1" dirty="0">
                            <a:solidFill>
                              <a:schemeClr val="tx2"/>
                            </a:solidFill>
                            <a:latin typeface="Cambria Math" charset="0"/>
                            <a:ea typeface="Cambria Math" charset="0"/>
                            <a:cs typeface="Cambria Math" charset="0"/>
                          </a:rPr>
                        </m:ctrlPr>
                      </m:sSubPr>
                      <m:e>
                        <m:r>
                          <a:rPr lang="en-US" i="1" dirty="0">
                            <a:solidFill>
                              <a:schemeClr val="tx2"/>
                            </a:solidFill>
                            <a:latin typeface="Cambria Math" charset="0"/>
                            <a:ea typeface="Cambria Math" charset="0"/>
                            <a:cs typeface="Cambria Math" charset="0"/>
                          </a:rPr>
                          <m:t>𝑠</m:t>
                        </m:r>
                      </m:e>
                      <m:sub>
                        <m:r>
                          <a:rPr lang="en-US" i="1" dirty="0">
                            <a:solidFill>
                              <a:schemeClr val="tx2"/>
                            </a:solidFill>
                            <a:latin typeface="Cambria Math" charset="0"/>
                            <a:ea typeface="Cambria Math" charset="0"/>
                            <a:cs typeface="Cambria Math" charset="0"/>
                          </a:rPr>
                          <m:t>𝑘</m:t>
                        </m:r>
                      </m:sub>
                    </m:sSub>
                    <m:r>
                      <m:rPr>
                        <m:lit/>
                      </m:rPr>
                      <a:rPr lang="en-US" i="1" dirty="0">
                        <a:solidFill>
                          <a:schemeClr val="tx2"/>
                        </a:solidFill>
                        <a:latin typeface="Cambria Math" charset="0"/>
                        <a:ea typeface="Cambria Math" charset="0"/>
                        <a:cs typeface="Cambria Math" charset="0"/>
                      </a:rPr>
                      <m:t>}</m:t>
                    </m:r>
                  </m:oMath>
                </a14:m>
                <a:r>
                  <a:rPr lang="en-US" dirty="0"/>
                  <a:t>: </a:t>
                </a:r>
                <a:endParaRPr lang="en-US" dirty="0">
                  <a:latin typeface="Cambria Math"/>
                </a:endParaRPr>
              </a:p>
              <a:p>
                <a:pPr>
                  <a:buFont typeface="Wingdings" panose="05000000000000000000" pitchFamily="2" charset="2"/>
                  <a:buChar char="§"/>
                </a:pPr>
                <a14:m>
                  <m:oMath xmlns:m="http://schemas.openxmlformats.org/officeDocument/2006/math">
                    <m:r>
                      <m:rPr>
                        <m:sty m:val="p"/>
                      </m:rPr>
                      <a:rPr lang="en-US" dirty="0">
                        <a:solidFill>
                          <a:srgbClr val="C00000"/>
                        </a:solidFill>
                        <a:latin typeface="Cambria Math"/>
                      </a:rPr>
                      <m:t>c</m:t>
                    </m:r>
                    <m:r>
                      <a:rPr lang="en-US" i="1" dirty="0">
                        <a:solidFill>
                          <a:srgbClr val="C00000"/>
                        </a:solidFill>
                        <a:latin typeface="Cambria Math"/>
                      </a:rPr>
                      <m:t>←</m:t>
                    </m:r>
                    <m:r>
                      <a:rPr lang="en-US" i="1" dirty="0">
                        <a:solidFill>
                          <a:srgbClr val="C00000"/>
                        </a:solidFill>
                        <a:latin typeface="Cambria Math"/>
                      </a:rPr>
                      <m:t>𝑐</m:t>
                    </m:r>
                    <m:r>
                      <a:rPr lang="en-US" i="1" dirty="0">
                        <a:solidFill>
                          <a:srgbClr val="C00000"/>
                        </a:solidFill>
                        <a:latin typeface="Cambria Math"/>
                      </a:rPr>
                      <m:t>+</m:t>
                    </m:r>
                    <m:f>
                      <m:fPr>
                        <m:ctrlPr>
                          <a:rPr lang="en-US" i="1" dirty="0">
                            <a:solidFill>
                              <a:srgbClr val="C00000"/>
                            </a:solidFill>
                            <a:latin typeface="Cambria Math" charset="0"/>
                          </a:rPr>
                        </m:ctrlPr>
                      </m:fPr>
                      <m:num>
                        <m:r>
                          <a:rPr lang="en-US" i="1" dirty="0">
                            <a:solidFill>
                              <a:srgbClr val="C00000"/>
                            </a:solidFill>
                            <a:latin typeface="Cambria Math"/>
                          </a:rPr>
                          <m:t>1</m:t>
                        </m:r>
                      </m:num>
                      <m:den>
                        <m:sSub>
                          <m:sSubPr>
                            <m:ctrlPr>
                              <a:rPr lang="en-US" i="1" dirty="0">
                                <a:solidFill>
                                  <a:srgbClr val="C00000"/>
                                </a:solidFill>
                                <a:latin typeface="Cambria Math" charset="0"/>
                              </a:rPr>
                            </m:ctrlPr>
                          </m:sSubPr>
                          <m:e>
                            <m:r>
                              <a:rPr lang="en-US" b="0" i="1" dirty="0" smtClean="0">
                                <a:solidFill>
                                  <a:srgbClr val="C00000"/>
                                </a:solidFill>
                                <a:latin typeface="Cambria Math" charset="0"/>
                              </a:rPr>
                              <m:t>𝑠</m:t>
                            </m:r>
                          </m:e>
                          <m:sub>
                            <m:r>
                              <a:rPr lang="en-US" i="1" dirty="0">
                                <a:solidFill>
                                  <a:srgbClr val="C00000"/>
                                </a:solidFill>
                                <a:latin typeface="Cambria Math"/>
                              </a:rPr>
                              <m:t>𝑘</m:t>
                            </m:r>
                          </m:sub>
                        </m:sSub>
                      </m:den>
                    </m:f>
                  </m:oMath>
                </a14:m>
                <a:endParaRPr lang="en-US" dirty="0">
                  <a:solidFill>
                    <a:schemeClr val="tx2"/>
                  </a:solidFill>
                  <a:latin typeface="Cambria Math"/>
                </a:endParaRPr>
              </a:p>
              <a:p>
                <a:pPr>
                  <a:buFont typeface="Wingdings" panose="05000000000000000000" pitchFamily="2" charset="2"/>
                  <a:buChar char="§"/>
                </a:pPr>
                <a14:m>
                  <m:oMath xmlns:m="http://schemas.openxmlformats.org/officeDocument/2006/math">
                    <m:d>
                      <m:dPr>
                        <m:ctrlPr>
                          <a:rPr lang="en-US" i="1" dirty="0">
                            <a:solidFill>
                              <a:schemeClr val="tx2"/>
                            </a:solidFill>
                            <a:latin typeface="Cambria Math" charset="0"/>
                          </a:rPr>
                        </m:ctrlPr>
                      </m:dPr>
                      <m:e>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1</m:t>
                            </m:r>
                          </m:sub>
                        </m:sSub>
                        <m:r>
                          <a:rPr lang="en-US" i="1"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2</m:t>
                            </m:r>
                          </m:sub>
                        </m:sSub>
                        <m:r>
                          <a:rPr lang="en-US" i="1"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𝑘</m:t>
                            </m:r>
                          </m:sub>
                        </m:sSub>
                      </m:e>
                    </m:d>
                    <m:r>
                      <a:rPr lang="en-US" i="1" dirty="0">
                        <a:solidFill>
                          <a:schemeClr val="tx2"/>
                        </a:solidFill>
                        <a:latin typeface="Cambria Math"/>
                      </a:rPr>
                      <m:t>←</m:t>
                    </m:r>
                    <m:r>
                      <m:rPr>
                        <m:sty m:val="p"/>
                      </m:rPr>
                      <a:rPr lang="en-US" dirty="0">
                        <a:solidFill>
                          <a:schemeClr val="tx2"/>
                        </a:solidFill>
                        <a:latin typeface="Cambria Math"/>
                      </a:rPr>
                      <m:t>sort</m:t>
                    </m:r>
                    <m:r>
                      <a:rPr lang="en-US" dirty="0">
                        <a:solidFill>
                          <a:schemeClr val="tx2"/>
                        </a:solidFill>
                        <a:latin typeface="Cambria Math"/>
                      </a:rPr>
                      <m:t> {</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1</m:t>
                        </m:r>
                      </m:sub>
                    </m:sSub>
                    <m:r>
                      <a:rPr lang="en-US" i="1"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2</m:t>
                        </m:r>
                      </m:sub>
                    </m:sSub>
                    <m:r>
                      <a:rPr lang="en-US" i="1" dirty="0">
                        <a:solidFill>
                          <a:schemeClr val="tx2"/>
                        </a:solidFill>
                        <a:latin typeface="Cambria Math"/>
                      </a:rPr>
                      <m:t>,…,</m:t>
                    </m:r>
                    <m:sSub>
                      <m:sSubPr>
                        <m:ctrlPr>
                          <a:rPr lang="en-US" i="1" dirty="0">
                            <a:solidFill>
                              <a:schemeClr val="tx2"/>
                            </a:solidFill>
                            <a:latin typeface="Cambria Math" charset="0"/>
                          </a:rPr>
                        </m:ctrlPr>
                      </m:sSubPr>
                      <m:e>
                        <m:r>
                          <a:rPr lang="en-US" b="0" i="1" dirty="0" smtClean="0">
                            <a:solidFill>
                              <a:schemeClr val="tx2"/>
                            </a:solidFill>
                            <a:latin typeface="Cambria Math" charset="0"/>
                          </a:rPr>
                          <m:t>𝑠</m:t>
                        </m:r>
                      </m:e>
                      <m:sub>
                        <m:r>
                          <a:rPr lang="en-US" i="1" dirty="0">
                            <a:solidFill>
                              <a:schemeClr val="tx2"/>
                            </a:solidFill>
                            <a:latin typeface="Cambria Math"/>
                          </a:rPr>
                          <m:t>𝑘</m:t>
                        </m:r>
                        <m:r>
                          <a:rPr lang="en-US" i="1" dirty="0">
                            <a:solidFill>
                              <a:schemeClr val="tx2"/>
                            </a:solidFill>
                            <a:latin typeface="Cambria Math"/>
                          </a:rPr>
                          <m:t>−1</m:t>
                        </m:r>
                      </m:sub>
                    </m:sSub>
                    <m:r>
                      <a:rPr lang="en-US" i="1" dirty="0">
                        <a:solidFill>
                          <a:schemeClr val="tx2"/>
                        </a:solidFill>
                        <a:latin typeface="Cambria Math"/>
                      </a:rPr>
                      <m:t>,</m:t>
                    </m:r>
                    <m:r>
                      <a:rPr lang="en-US" i="1" dirty="0">
                        <a:solidFill>
                          <a:schemeClr val="tx2"/>
                        </a:solidFill>
                        <a:latin typeface="Cambria Math"/>
                      </a:rPr>
                      <m:t>h</m:t>
                    </m:r>
                    <m:r>
                      <a:rPr lang="en-US" i="1" dirty="0">
                        <a:solidFill>
                          <a:schemeClr val="tx2"/>
                        </a:solidFill>
                        <a:latin typeface="Cambria Math"/>
                      </a:rPr>
                      <m:t>(</m:t>
                    </m:r>
                    <m:r>
                      <a:rPr lang="en-US" i="1" dirty="0">
                        <a:solidFill>
                          <a:schemeClr val="tx2"/>
                        </a:solidFill>
                        <a:latin typeface="Cambria Math"/>
                      </a:rPr>
                      <m:t>𝑥</m:t>
                    </m:r>
                    <m:r>
                      <a:rPr lang="en-US" i="1" dirty="0">
                        <a:solidFill>
                          <a:schemeClr val="tx2"/>
                        </a:solidFill>
                        <a:latin typeface="Cambria Math"/>
                      </a:rPr>
                      <m:t>)</m:t>
                    </m:r>
                    <m:r>
                      <a:rPr lang="en-US" dirty="0">
                        <a:solidFill>
                          <a:schemeClr val="tx2"/>
                        </a:solidFill>
                        <a:latin typeface="Cambria Math"/>
                      </a:rPr>
                      <m:t>}</m:t>
                    </m:r>
                  </m:oMath>
                </a14:m>
                <a:r>
                  <a:rPr lang="en-US" b="1" dirty="0">
                    <a:solidFill>
                      <a:schemeClr val="tx2"/>
                    </a:solidFill>
                  </a:rPr>
                  <a:t> </a:t>
                </a:r>
                <a:r>
                  <a:rPr lang="en-US" dirty="0"/>
                  <a:t> </a:t>
                </a:r>
              </a:p>
              <a:p>
                <a:pPr marL="0" indent="0">
                  <a:buNone/>
                </a:pPr>
                <a:endParaRPr lang="en-US" dirty="0"/>
              </a:p>
            </p:txBody>
          </p:sp>
        </mc:Choice>
        <mc:Fallback xmlns="">
          <p:sp>
            <p:nvSpPr>
              <p:cNvPr id="21" name="Content Placeholder 2"/>
              <p:cNvSpPr txBox="1">
                <a:spLocks noRot="1" noChangeAspect="1" noMove="1" noResize="1" noEditPoints="1" noAdjustHandles="1" noChangeArrowheads="1" noChangeShapeType="1" noTextEdit="1"/>
              </p:cNvSpPr>
              <p:nvPr/>
            </p:nvSpPr>
            <p:spPr>
              <a:xfrm>
                <a:off x="1799015" y="2895600"/>
                <a:ext cx="8572498" cy="2819400"/>
              </a:xfrm>
              <a:prstGeom prst="rect">
                <a:avLst/>
              </a:prstGeom>
              <a:blipFill rotWithShape="0">
                <a:blip r:embed="rId3"/>
                <a:stretch>
                  <a:fillRect l="-1705" t="-2366"/>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2"/>
              <p:cNvSpPr txBox="1">
                <a:spLocks/>
              </p:cNvSpPr>
              <p:nvPr/>
            </p:nvSpPr>
            <p:spPr>
              <a:xfrm>
                <a:off x="1628978" y="1371600"/>
                <a:ext cx="8762999" cy="1371600"/>
              </a:xfrm>
              <a:prstGeom prst="rect">
                <a:avLst/>
              </a:prstGeom>
              <a:solidFill>
                <a:schemeClr val="accent1">
                  <a:lumMod val="20000"/>
                  <a:lumOff val="80000"/>
                </a:schemeClr>
              </a:solidFill>
              <a:ln>
                <a:solidFill>
                  <a:schemeClr val="tx2"/>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u="sng" dirty="0" smtClean="0">
                    <a:solidFill>
                      <a:schemeClr val="tx2"/>
                    </a:solidFill>
                  </a:rPr>
                  <a:t>Bottom-</a:t>
                </a:r>
                <a14:m>
                  <m:oMath xmlns:m="http://schemas.openxmlformats.org/officeDocument/2006/math">
                    <m:r>
                      <a:rPr lang="en-US" b="1" i="1" u="sng" dirty="0" smtClean="0">
                        <a:solidFill>
                          <a:schemeClr val="tx2"/>
                        </a:solidFill>
                        <a:latin typeface="Cambria Math" charset="0"/>
                      </a:rPr>
                      <m:t>𝒌</m:t>
                    </m:r>
                  </m:oMath>
                </a14:m>
                <a:r>
                  <a:rPr lang="en-US" b="1" u="sng" dirty="0" smtClean="0">
                    <a:solidFill>
                      <a:schemeClr val="tx2"/>
                    </a:solidFill>
                  </a:rPr>
                  <a:t> sketch</a:t>
                </a:r>
                <a:r>
                  <a:rPr lang="en-US" b="1" dirty="0">
                    <a:solidFill>
                      <a:schemeClr val="tx2"/>
                    </a:solidFill>
                  </a:rPr>
                  <a:t>:  </a:t>
                </a:r>
                <a:r>
                  <a:rPr lang="en-US" dirty="0"/>
                  <a:t>Use a </a:t>
                </a:r>
                <a:r>
                  <a:rPr lang="en-US" dirty="0">
                    <a:solidFill>
                      <a:srgbClr val="7030A0"/>
                    </a:solidFill>
                  </a:rPr>
                  <a:t>single hash function</a:t>
                </a:r>
                <a:r>
                  <a:rPr lang="en-US" dirty="0" smtClean="0">
                    <a:solidFill>
                      <a:schemeClr val="tx2"/>
                    </a:solidFill>
                  </a:rPr>
                  <a:t>:  </a:t>
                </a:r>
                <a:r>
                  <a:rPr lang="en-US" i="1" dirty="0" smtClean="0">
                    <a:solidFill>
                      <a:schemeClr val="tx2"/>
                    </a:solidFill>
                  </a:rPr>
                  <a:t>h</a:t>
                </a:r>
                <a:endParaRPr lang="en-US" i="1" dirty="0">
                  <a:solidFill>
                    <a:schemeClr val="tx2"/>
                  </a:solidFill>
                </a:endParaRPr>
              </a:p>
              <a:p>
                <a:pPr marL="0" indent="0">
                  <a:buNone/>
                </a:pPr>
                <a:r>
                  <a:rPr lang="en-US" dirty="0"/>
                  <a:t>Track the </a:t>
                </a:r>
                <a14:m>
                  <m:oMath xmlns:m="http://schemas.openxmlformats.org/officeDocument/2006/math">
                    <m:r>
                      <a:rPr lang="en-US" i="1">
                        <a:solidFill>
                          <a:schemeClr val="tx2"/>
                        </a:solidFill>
                        <a:latin typeface="Cambria Math"/>
                      </a:rPr>
                      <m:t>𝑘</m:t>
                    </m:r>
                  </m:oMath>
                </a14:m>
                <a:r>
                  <a:rPr lang="en-US" dirty="0"/>
                  <a:t>  smallest values  </a:t>
                </a:r>
                <a14:m>
                  <m:oMath xmlns:m="http://schemas.openxmlformats.org/officeDocument/2006/math">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1</m:t>
                        </m:r>
                      </m:sub>
                    </m:sSub>
                    <m:r>
                      <a:rPr lang="en-US" i="1">
                        <a:solidFill>
                          <a:schemeClr val="tx2"/>
                        </a:solidFill>
                        <a:latin typeface="Cambria Math"/>
                      </a:rPr>
                      <m:t>&lt;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2</m:t>
                        </m:r>
                      </m:sub>
                    </m:sSub>
                    <m:r>
                      <a:rPr lang="en-US" i="1">
                        <a:solidFill>
                          <a:schemeClr val="tx2"/>
                        </a:solidFill>
                        <a:latin typeface="Cambria Math"/>
                      </a:rPr>
                      <m:t>&lt;…&lt;</m:t>
                    </m:r>
                    <m:sSub>
                      <m:sSubPr>
                        <m:ctrlPr>
                          <a:rPr lang="en-US" i="1">
                            <a:solidFill>
                              <a:schemeClr val="tx2"/>
                            </a:solidFill>
                            <a:latin typeface="Cambria Math" charset="0"/>
                          </a:rPr>
                        </m:ctrlPr>
                      </m:sSubPr>
                      <m:e>
                        <m:r>
                          <a:rPr lang="en-US" b="0" i="1" smtClean="0">
                            <a:solidFill>
                              <a:schemeClr val="tx2"/>
                            </a:solidFill>
                            <a:latin typeface="Cambria Math" charset="0"/>
                          </a:rPr>
                          <m:t>𝑠</m:t>
                        </m:r>
                      </m:e>
                      <m:sub>
                        <m:r>
                          <a:rPr lang="en-US" i="1">
                            <a:solidFill>
                              <a:schemeClr val="tx2"/>
                            </a:solidFill>
                            <a:latin typeface="Cambria Math"/>
                          </a:rPr>
                          <m:t>𝑘</m:t>
                        </m:r>
                      </m:sub>
                    </m:sSub>
                  </m:oMath>
                </a14:m>
                <a:r>
                  <a:rPr lang="en-US" dirty="0"/>
                  <a:t> </a:t>
                </a: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1628978" y="1371600"/>
                <a:ext cx="8762999" cy="1371600"/>
              </a:xfrm>
              <a:prstGeom prst="rect">
                <a:avLst/>
              </a:prstGeom>
              <a:blipFill rotWithShape="0">
                <a:blip r:embed="rId4"/>
                <a:stretch>
                  <a:fillRect l="-1667" t="-4846"/>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txBox="1">
                <a:spLocks/>
              </p:cNvSpPr>
              <p:nvPr/>
            </p:nvSpPr>
            <p:spPr>
              <a:xfrm>
                <a:off x="3352800" y="5867400"/>
                <a:ext cx="6096000" cy="369176"/>
              </a:xfrm>
              <a:prstGeom prst="rect">
                <a:avLst/>
              </a:prstGeom>
              <a:ln>
                <a:no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chemeClr val="tx2"/>
                    </a:solidFill>
                  </a:rPr>
                  <a:t>Probability of a new key modifying </a:t>
                </a:r>
                <a:r>
                  <a:rPr lang="en-US" smtClean="0">
                    <a:solidFill>
                      <a:schemeClr val="tx2"/>
                    </a:solidFill>
                  </a:rPr>
                  <a:t>the sketch  </a:t>
                </a:r>
                <a:r>
                  <a:rPr lang="en-US" dirty="0" smtClean="0">
                    <a:solidFill>
                      <a:schemeClr val="tx2"/>
                    </a:solidFill>
                  </a:rPr>
                  <a:t>is: </a:t>
                </a:r>
                <a14:m>
                  <m:oMath xmlns:m="http://schemas.openxmlformats.org/officeDocument/2006/math">
                    <m:sSub>
                      <m:sSubPr>
                        <m:ctrlPr>
                          <a:rPr lang="en-US" i="1" dirty="0">
                            <a:solidFill>
                              <a:schemeClr val="tx2"/>
                            </a:solidFill>
                            <a:latin typeface="Cambria Math" charset="0"/>
                          </a:rPr>
                        </m:ctrlPr>
                      </m:sSubPr>
                      <m:e>
                        <m:r>
                          <m:rPr>
                            <m:sty m:val="p"/>
                          </m:rPr>
                          <a:rPr lang="en-US" b="0" i="0" dirty="0" smtClean="0">
                            <a:solidFill>
                              <a:schemeClr val="tx2"/>
                            </a:solidFill>
                            <a:latin typeface="Cambria Math" charset="0"/>
                          </a:rPr>
                          <m:t>s</m:t>
                        </m:r>
                      </m:e>
                      <m:sub>
                        <m:r>
                          <m:rPr>
                            <m:sty m:val="p"/>
                          </m:rPr>
                          <a:rPr lang="en-US" dirty="0">
                            <a:solidFill>
                              <a:schemeClr val="tx2"/>
                            </a:solidFill>
                            <a:latin typeface="Cambria Math"/>
                          </a:rPr>
                          <m:t>k</m:t>
                        </m:r>
                      </m:sub>
                    </m:sSub>
                  </m:oMath>
                </a14:m>
                <a:r>
                  <a:rPr lang="en-US" b="1" u="sng" dirty="0">
                    <a:solidFill>
                      <a:schemeClr val="tx2"/>
                    </a:solidFill>
                  </a:rPr>
                  <a:t> </a:t>
                </a:r>
                <a:r>
                  <a:rPr lang="en-US" dirty="0"/>
                  <a:t> </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3352800" y="5867400"/>
                <a:ext cx="6096000" cy="369176"/>
              </a:xfrm>
              <a:prstGeom prst="rect">
                <a:avLst/>
              </a:prstGeom>
              <a:blipFill rotWithShape="0">
                <a:blip r:embed="rId5"/>
                <a:stretch>
                  <a:fillRect l="-1300" t="-28333" b="-33333"/>
                </a:stretch>
              </a:blipFill>
              <a:ln>
                <a:noFill/>
              </a:ln>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59</a:t>
            </a:fld>
            <a:endParaRPr lang="en-US"/>
          </a:p>
        </p:txBody>
      </p:sp>
    </p:spTree>
    <p:extLst>
      <p:ext uri="{BB962C8B-B14F-4D97-AF65-F5344CB8AC3E}">
        <p14:creationId xmlns:p14="http://schemas.microsoft.com/office/powerpoint/2010/main" val="110538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170" y="173086"/>
            <a:ext cx="10972800" cy="692951"/>
          </a:xfrm>
        </p:spPr>
        <p:txBody>
          <a:bodyPr>
            <a:normAutofit/>
          </a:bodyPr>
          <a:lstStyle/>
          <a:p>
            <a:r>
              <a:rPr lang="en-US" sz="3600" dirty="0" smtClean="0"/>
              <a:t>Uniform sampling</a:t>
            </a:r>
            <a:endParaRPr lang="en-US" sz="2000" dirty="0"/>
          </a:p>
        </p:txBody>
      </p:sp>
      <p:sp>
        <p:nvSpPr>
          <p:cNvPr id="4" name="Slide Number Placeholder 3"/>
          <p:cNvSpPr>
            <a:spLocks noGrp="1"/>
          </p:cNvSpPr>
          <p:nvPr>
            <p:ph type="sldNum" sz="quarter" idx="12"/>
          </p:nvPr>
        </p:nvSpPr>
        <p:spPr/>
        <p:txBody>
          <a:bodyPr/>
          <a:lstStyle/>
          <a:p>
            <a:fld id="{EB271389-96DB-44CD-96F7-395762860BAC}" type="slidenum">
              <a:rPr lang="en-US" smtClean="0"/>
              <a:t>6</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p:sp>
        <p:nvSpPr>
          <p:cNvPr id="11" name="Content Placeholder 2"/>
          <p:cNvSpPr txBox="1">
            <a:spLocks/>
          </p:cNvSpPr>
          <p:nvPr/>
        </p:nvSpPr>
        <p:spPr>
          <a:xfrm>
            <a:off x="3261970" y="822591"/>
            <a:ext cx="5791200" cy="4807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t>A</a:t>
            </a:r>
            <a:r>
              <a:rPr lang="en-US" sz="2400" dirty="0" smtClean="0"/>
              <a:t>ll items have the same inclusion probability</a:t>
            </a:r>
          </a:p>
        </p:txBody>
      </p:sp>
      <p:sp>
        <p:nvSpPr>
          <p:cNvPr id="14" name="Content Placeholder 2"/>
          <p:cNvSpPr txBox="1">
            <a:spLocks/>
          </p:cNvSpPr>
          <p:nvPr/>
        </p:nvSpPr>
        <p:spPr>
          <a:xfrm>
            <a:off x="769269" y="3089197"/>
            <a:ext cx="10127331" cy="397425"/>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 For large scale streamed/distributed data, better to specify size</a:t>
            </a:r>
          </a:p>
        </p:txBody>
      </p:sp>
      <mc:AlternateContent xmlns:mc="http://schemas.openxmlformats.org/markup-compatibility/2006" xmlns:a14="http://schemas.microsoft.com/office/drawing/2010/main">
        <mc:Choice Requires="a14">
          <p:sp>
            <p:nvSpPr>
              <p:cNvPr id="9" name="Content Placeholder 2"/>
              <p:cNvSpPr txBox="1">
                <a:spLocks/>
              </p:cNvSpPr>
              <p:nvPr/>
            </p:nvSpPr>
            <p:spPr>
              <a:xfrm>
                <a:off x="961340" y="1491218"/>
                <a:ext cx="10392460" cy="454453"/>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
                </a:pPr>
                <a:r>
                  <a:rPr lang="en-US" dirty="0" smtClean="0">
                    <a:solidFill>
                      <a:srgbClr val="7030A0"/>
                    </a:solidFill>
                  </a:rPr>
                  <a:t>Bernoulli sampling</a:t>
                </a:r>
                <a:r>
                  <a:rPr lang="en-US" dirty="0" smtClean="0"/>
                  <a:t>:  Independent with fixed probability </a:t>
                </a:r>
                <a14:m>
                  <m:oMath xmlns:m="http://schemas.openxmlformats.org/officeDocument/2006/math">
                    <m:r>
                      <a:rPr lang="en-US" b="0" i="1" smtClean="0">
                        <a:solidFill>
                          <a:schemeClr val="tx2"/>
                        </a:solidFill>
                        <a:latin typeface="Cambria Math" charset="0"/>
                      </a:rPr>
                      <m:t>𝑝</m:t>
                    </m:r>
                  </m:oMath>
                </a14:m>
                <a:r>
                  <a:rPr lang="en-US" dirty="0" smtClean="0"/>
                  <a:t> (variable size)</a:t>
                </a: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961340" y="1491218"/>
                <a:ext cx="10392460" cy="454453"/>
              </a:xfrm>
              <a:prstGeom prst="rect">
                <a:avLst/>
              </a:prstGeom>
              <a:blipFill rotWithShape="0">
                <a:blip r:embed="rId2"/>
                <a:stretch>
                  <a:fillRect l="-880" t="-25676" b="-229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Content Placeholder 2"/>
              <p:cNvSpPr txBox="1">
                <a:spLocks/>
              </p:cNvSpPr>
              <p:nvPr/>
            </p:nvSpPr>
            <p:spPr>
              <a:xfrm>
                <a:off x="961340" y="1945671"/>
                <a:ext cx="10392460" cy="1086498"/>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charset="2"/>
                  <a:buChar char="§"/>
                </a:pPr>
                <a:r>
                  <a:rPr lang="en-US" dirty="0" smtClean="0">
                    <a:solidFill>
                      <a:srgbClr val="7030A0"/>
                    </a:solidFill>
                  </a:rPr>
                  <a:t>Fixed size</a:t>
                </a:r>
                <a:r>
                  <a:rPr lang="en-US" dirty="0" smtClean="0"/>
                  <a:t> </a:t>
                </a:r>
                <a14:m>
                  <m:oMath xmlns:m="http://schemas.openxmlformats.org/officeDocument/2006/math">
                    <m:r>
                      <a:rPr lang="en-US" b="0" i="1" smtClean="0">
                        <a:solidFill>
                          <a:schemeClr val="tx2"/>
                        </a:solidFill>
                        <a:latin typeface="Cambria Math" charset="0"/>
                      </a:rPr>
                      <m:t>𝑘</m:t>
                    </m:r>
                  </m:oMath>
                </a14:m>
                <a:r>
                  <a:rPr lang="en-US" dirty="0" smtClean="0"/>
                  <a:t>:  All subsets of size </a:t>
                </a:r>
                <a14:m>
                  <m:oMath xmlns:m="http://schemas.openxmlformats.org/officeDocument/2006/math">
                    <m:r>
                      <a:rPr lang="en-US" i="1" smtClean="0">
                        <a:solidFill>
                          <a:schemeClr val="tx2"/>
                        </a:solidFill>
                        <a:latin typeface="Cambria Math" charset="0"/>
                      </a:rPr>
                      <m:t>𝑘</m:t>
                    </m:r>
                  </m:oMath>
                </a14:m>
                <a:r>
                  <a:rPr lang="en-US" dirty="0" smtClean="0"/>
                  <a:t>  equally likely</a:t>
                </a:r>
              </a:p>
              <a:p>
                <a:pPr lvl="1">
                  <a:buFont typeface="Wingdings" charset="2"/>
                  <a:buChar char="§"/>
                </a:pPr>
                <a:r>
                  <a:rPr lang="en-US" dirty="0" smtClean="0"/>
                  <a:t>With replacement</a:t>
                </a:r>
              </a:p>
              <a:p>
                <a:pPr lvl="1">
                  <a:buFont typeface="Wingdings" charset="2"/>
                  <a:buChar char="§"/>
                </a:pPr>
                <a:r>
                  <a:rPr lang="en-US" dirty="0" smtClean="0"/>
                  <a:t>Without replacement</a:t>
                </a:r>
              </a:p>
            </p:txBody>
          </p:sp>
        </mc:Choice>
        <mc:Fallback xmlns="">
          <p:sp>
            <p:nvSpPr>
              <p:cNvPr id="10" name="Content Placeholder 2"/>
              <p:cNvSpPr txBox="1">
                <a:spLocks noRot="1" noChangeAspect="1" noMove="1" noResize="1" noEditPoints="1" noAdjustHandles="1" noChangeArrowheads="1" noChangeShapeType="1" noTextEdit="1"/>
              </p:cNvSpPr>
              <p:nvPr/>
            </p:nvSpPr>
            <p:spPr>
              <a:xfrm>
                <a:off x="961340" y="1945671"/>
                <a:ext cx="10392460" cy="1086498"/>
              </a:xfrm>
              <a:prstGeom prst="rect">
                <a:avLst/>
              </a:prstGeom>
              <a:blipFill rotWithShape="0">
                <a:blip r:embed="rId3"/>
                <a:stretch>
                  <a:fillRect l="-880" t="-10112" b="-106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84068" y="3592796"/>
                <a:ext cx="7086600" cy="728469"/>
              </a:xfrm>
              <a:prstGeom prst="rect">
                <a:avLst/>
              </a:prstGeom>
            </p:spPr>
            <p:txBody>
              <a:bodyPr wrap="square">
                <a:spAutoFit/>
              </a:bodyPr>
              <a:lstStyle/>
              <a:p>
                <a:r>
                  <a:rPr lang="en-US" sz="2400" dirty="0" smtClean="0"/>
                  <a:t>Proportion </a:t>
                </a:r>
                <a14:m>
                  <m:oMath xmlns:m="http://schemas.openxmlformats.org/officeDocument/2006/math">
                    <m:f>
                      <m:fPr>
                        <m:ctrlPr>
                          <a:rPr lang="en-US" sz="2400" i="1">
                            <a:solidFill>
                              <a:schemeClr val="tx2"/>
                            </a:solidFill>
                            <a:latin typeface="Cambria Math" charset="0"/>
                          </a:rPr>
                        </m:ctrlPr>
                      </m:fPr>
                      <m:num>
                        <m:d>
                          <m:dPr>
                            <m:begChr m:val="|"/>
                            <m:endChr m:val="|"/>
                            <m:ctrlPr>
                              <a:rPr lang="en-US" sz="2400" i="1">
                                <a:solidFill>
                                  <a:schemeClr val="tx2"/>
                                </a:solidFill>
                                <a:latin typeface="Cambria Math" charset="0"/>
                              </a:rPr>
                            </m:ctrlPr>
                          </m:dPr>
                          <m:e>
                            <m:sSub>
                              <m:sSubPr>
                                <m:ctrlPr>
                                  <a:rPr lang="en-US" sz="2400" i="1">
                                    <a:solidFill>
                                      <a:schemeClr val="tx2"/>
                                    </a:solidFill>
                                    <a:latin typeface="Cambria Math" charset="0"/>
                                  </a:rPr>
                                </m:ctrlPr>
                              </m:sSubPr>
                              <m:e>
                                <m:r>
                                  <a:rPr lang="en-US" sz="2400" i="1">
                                    <a:solidFill>
                                      <a:schemeClr val="tx2"/>
                                    </a:solidFill>
                                    <a:latin typeface="Cambria Math" charset="0"/>
                                  </a:rPr>
                                  <m:t>𝑋</m:t>
                                </m:r>
                              </m:e>
                              <m:sub>
                                <m:r>
                                  <a:rPr lang="en-US" sz="2400" i="1">
                                    <a:solidFill>
                                      <a:srgbClr val="C00000"/>
                                    </a:solidFill>
                                    <a:latin typeface="Cambria Math" charset="0"/>
                                  </a:rPr>
                                  <m:t>𝑄</m:t>
                                </m:r>
                              </m:sub>
                            </m:sSub>
                          </m:e>
                        </m:d>
                      </m:num>
                      <m:den>
                        <m:d>
                          <m:dPr>
                            <m:begChr m:val="|"/>
                            <m:endChr m:val="|"/>
                            <m:ctrlPr>
                              <a:rPr lang="en-US" sz="2400" i="1">
                                <a:solidFill>
                                  <a:schemeClr val="tx2"/>
                                </a:solidFill>
                                <a:latin typeface="Cambria Math" charset="0"/>
                              </a:rPr>
                            </m:ctrlPr>
                          </m:dPr>
                          <m:e>
                            <m:r>
                              <a:rPr lang="en-US" sz="2400" i="1">
                                <a:solidFill>
                                  <a:schemeClr val="tx2"/>
                                </a:solidFill>
                                <a:latin typeface="Cambria Math" charset="0"/>
                              </a:rPr>
                              <m:t>𝑋</m:t>
                            </m:r>
                          </m:e>
                        </m:d>
                      </m:den>
                    </m:f>
                  </m:oMath>
                </a14:m>
                <a:r>
                  <a:rPr lang="en-US" sz="2400" dirty="0" smtClean="0"/>
                  <a:t>    estimator: Proportion in sample </a:t>
                </a:r>
                <a14:m>
                  <m:oMath xmlns:m="http://schemas.openxmlformats.org/officeDocument/2006/math">
                    <m:f>
                      <m:fPr>
                        <m:ctrlPr>
                          <a:rPr lang="en-US" sz="2400" i="1">
                            <a:solidFill>
                              <a:schemeClr val="tx2"/>
                            </a:solidFill>
                            <a:latin typeface="Cambria Math" charset="0"/>
                          </a:rPr>
                        </m:ctrlPr>
                      </m:fPr>
                      <m:num>
                        <m:d>
                          <m:dPr>
                            <m:begChr m:val="|"/>
                            <m:endChr m:val="|"/>
                            <m:ctrlPr>
                              <a:rPr lang="en-US" sz="2400" i="1">
                                <a:solidFill>
                                  <a:schemeClr val="tx2"/>
                                </a:solidFill>
                                <a:latin typeface="Cambria Math" charset="0"/>
                              </a:rPr>
                            </m:ctrlPr>
                          </m:dPr>
                          <m:e>
                            <m:sSub>
                              <m:sSubPr>
                                <m:ctrlPr>
                                  <a:rPr lang="en-US" sz="2400" i="1">
                                    <a:solidFill>
                                      <a:schemeClr val="tx2"/>
                                    </a:solidFill>
                                    <a:latin typeface="Cambria Math" charset="0"/>
                                  </a:rPr>
                                </m:ctrlPr>
                              </m:sSubPr>
                              <m:e>
                                <m:r>
                                  <a:rPr lang="en-US" sz="2400" b="0" i="1" smtClean="0">
                                    <a:solidFill>
                                      <a:schemeClr val="tx2"/>
                                    </a:solidFill>
                                    <a:latin typeface="Cambria Math" charset="0"/>
                                  </a:rPr>
                                  <m:t>𝑆</m:t>
                                </m:r>
                                <m:r>
                                  <a:rPr lang="en-US" sz="2400" b="0" i="1" smtClean="0">
                                    <a:solidFill>
                                      <a:schemeClr val="tx2"/>
                                    </a:solidFill>
                                    <a:latin typeface="Cambria Math" charset="0"/>
                                  </a:rPr>
                                  <m:t>∩</m:t>
                                </m:r>
                                <m:r>
                                  <a:rPr lang="en-US" sz="2400" i="1">
                                    <a:solidFill>
                                      <a:schemeClr val="tx2"/>
                                    </a:solidFill>
                                    <a:latin typeface="Cambria Math" charset="0"/>
                                  </a:rPr>
                                  <m:t>𝑋</m:t>
                                </m:r>
                              </m:e>
                              <m:sub>
                                <m:r>
                                  <a:rPr lang="en-US" sz="2400" i="1">
                                    <a:solidFill>
                                      <a:srgbClr val="C00000"/>
                                    </a:solidFill>
                                    <a:latin typeface="Cambria Math" charset="0"/>
                                  </a:rPr>
                                  <m:t>𝑄</m:t>
                                </m:r>
                              </m:sub>
                            </m:sSub>
                          </m:e>
                        </m:d>
                      </m:num>
                      <m:den>
                        <m:d>
                          <m:dPr>
                            <m:begChr m:val="|"/>
                            <m:endChr m:val="|"/>
                            <m:ctrlPr>
                              <a:rPr lang="en-US" sz="2400" i="1">
                                <a:solidFill>
                                  <a:schemeClr val="tx2"/>
                                </a:solidFill>
                                <a:latin typeface="Cambria Math" charset="0"/>
                              </a:rPr>
                            </m:ctrlPr>
                          </m:dPr>
                          <m:e>
                            <m:r>
                              <a:rPr lang="en-US" sz="2400" b="0" i="1" smtClean="0">
                                <a:solidFill>
                                  <a:schemeClr val="tx2"/>
                                </a:solidFill>
                                <a:latin typeface="Cambria Math" charset="0"/>
                              </a:rPr>
                              <m:t>𝑆</m:t>
                            </m:r>
                          </m:e>
                        </m:d>
                      </m:den>
                    </m:f>
                  </m:oMath>
                </a14:m>
                <a:r>
                  <a:rPr lang="en-US" sz="2400" dirty="0" smtClean="0"/>
                  <a:t> </a:t>
                </a:r>
                <a:endParaRPr lang="en-US" sz="2400" dirty="0"/>
              </a:p>
            </p:txBody>
          </p:sp>
        </mc:Choice>
        <mc:Fallback xmlns="">
          <p:sp>
            <p:nvSpPr>
              <p:cNvPr id="3" name="Rectangle 2"/>
              <p:cNvSpPr>
                <a:spLocks noRot="1" noChangeAspect="1" noMove="1" noResize="1" noEditPoints="1" noAdjustHandles="1" noChangeArrowheads="1" noChangeShapeType="1" noTextEdit="1"/>
              </p:cNvSpPr>
              <p:nvPr/>
            </p:nvSpPr>
            <p:spPr>
              <a:xfrm>
                <a:off x="184068" y="3592796"/>
                <a:ext cx="7086600" cy="728469"/>
              </a:xfrm>
              <a:prstGeom prst="rect">
                <a:avLst/>
              </a:prstGeom>
              <a:blipFill rotWithShape="0">
                <a:blip r:embed="rId4"/>
                <a:stretch>
                  <a:fillRect l="-1290"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7270668" y="3573882"/>
                <a:ext cx="4960269" cy="728469"/>
              </a:xfrm>
              <a:prstGeom prst="rect">
                <a:avLst/>
              </a:prstGeom>
            </p:spPr>
            <p:txBody>
              <a:bodyPr wrap="none">
                <a:spAutoFit/>
              </a:bodyPr>
              <a:lstStyle/>
              <a:p>
                <a:r>
                  <a:rPr lang="en-US" sz="2400" dirty="0" smtClean="0"/>
                  <a:t>Cardinality </a:t>
                </a:r>
                <a14:m>
                  <m:oMath xmlns:m="http://schemas.openxmlformats.org/officeDocument/2006/math">
                    <m:r>
                      <a:rPr lang="en-US" sz="2400" b="0" i="1" smtClean="0">
                        <a:solidFill>
                          <a:schemeClr val="tx2"/>
                        </a:solidFill>
                        <a:latin typeface="Cambria Math" charset="0"/>
                      </a:rPr>
                      <m:t>|</m:t>
                    </m:r>
                    <m:sSub>
                      <m:sSubPr>
                        <m:ctrlPr>
                          <a:rPr lang="en-US" sz="2400" b="0" i="1" smtClean="0">
                            <a:solidFill>
                              <a:schemeClr val="tx2"/>
                            </a:solidFill>
                            <a:latin typeface="Cambria Math" charset="0"/>
                          </a:rPr>
                        </m:ctrlPr>
                      </m:sSubPr>
                      <m:e>
                        <m:r>
                          <a:rPr lang="en-US" sz="2400" b="0" i="1" smtClean="0">
                            <a:solidFill>
                              <a:schemeClr val="tx2"/>
                            </a:solidFill>
                            <a:latin typeface="Cambria Math" charset="0"/>
                          </a:rPr>
                          <m:t>𝑋</m:t>
                        </m:r>
                      </m:e>
                      <m:sub>
                        <m:r>
                          <a:rPr lang="en-US" sz="2400" b="0" i="1" smtClean="0">
                            <a:solidFill>
                              <a:schemeClr val="tx2"/>
                            </a:solidFill>
                            <a:latin typeface="Cambria Math" charset="0"/>
                          </a:rPr>
                          <m:t>𝑄</m:t>
                        </m:r>
                      </m:sub>
                    </m:sSub>
                    <m:r>
                      <a:rPr lang="en-US" sz="2400" b="0" i="1" smtClean="0">
                        <a:solidFill>
                          <a:schemeClr val="tx2"/>
                        </a:solidFill>
                        <a:latin typeface="Cambria Math" charset="0"/>
                      </a:rPr>
                      <m:t>|</m:t>
                    </m:r>
                  </m:oMath>
                </a14:m>
                <a:r>
                  <a:rPr lang="en-US" sz="2400" dirty="0" smtClean="0"/>
                  <a:t>  estimator:  </a:t>
                </a:r>
                <a14:m>
                  <m:oMath xmlns:m="http://schemas.openxmlformats.org/officeDocument/2006/math">
                    <m:f>
                      <m:fPr>
                        <m:ctrlPr>
                          <a:rPr lang="en-US" sz="2400" i="1">
                            <a:solidFill>
                              <a:schemeClr val="tx2"/>
                            </a:solidFill>
                            <a:latin typeface="Cambria Math" charset="0"/>
                          </a:rPr>
                        </m:ctrlPr>
                      </m:fPr>
                      <m:num>
                        <m:d>
                          <m:dPr>
                            <m:begChr m:val="|"/>
                            <m:endChr m:val="|"/>
                            <m:ctrlPr>
                              <a:rPr lang="en-US" sz="2400" i="1">
                                <a:solidFill>
                                  <a:schemeClr val="tx2"/>
                                </a:solidFill>
                                <a:latin typeface="Cambria Math" charset="0"/>
                              </a:rPr>
                            </m:ctrlPr>
                          </m:dPr>
                          <m:e>
                            <m:sSub>
                              <m:sSubPr>
                                <m:ctrlPr>
                                  <a:rPr lang="en-US" sz="2400" i="1">
                                    <a:solidFill>
                                      <a:schemeClr val="tx2"/>
                                    </a:solidFill>
                                    <a:latin typeface="Cambria Math" charset="0"/>
                                  </a:rPr>
                                </m:ctrlPr>
                              </m:sSubPr>
                              <m:e>
                                <m:r>
                                  <a:rPr lang="en-US" sz="2400" b="0" i="1" smtClean="0">
                                    <a:solidFill>
                                      <a:schemeClr val="tx2"/>
                                    </a:solidFill>
                                    <a:latin typeface="Cambria Math" charset="0"/>
                                  </a:rPr>
                                  <m:t>𝑆</m:t>
                                </m:r>
                                <m:r>
                                  <a:rPr lang="en-US" sz="2400" b="0" i="1" smtClean="0">
                                    <a:solidFill>
                                      <a:schemeClr val="tx2"/>
                                    </a:solidFill>
                                    <a:latin typeface="Cambria Math" charset="0"/>
                                  </a:rPr>
                                  <m:t>∩</m:t>
                                </m:r>
                                <m:r>
                                  <a:rPr lang="en-US" sz="2400" i="1">
                                    <a:solidFill>
                                      <a:schemeClr val="tx2"/>
                                    </a:solidFill>
                                    <a:latin typeface="Cambria Math" charset="0"/>
                                  </a:rPr>
                                  <m:t>𝑋</m:t>
                                </m:r>
                              </m:e>
                              <m:sub>
                                <m:r>
                                  <a:rPr lang="en-US" sz="2400" i="1">
                                    <a:solidFill>
                                      <a:srgbClr val="C00000"/>
                                    </a:solidFill>
                                    <a:latin typeface="Cambria Math" charset="0"/>
                                  </a:rPr>
                                  <m:t>𝑄</m:t>
                                </m:r>
                              </m:sub>
                            </m:sSub>
                          </m:e>
                        </m:d>
                      </m:num>
                      <m:den>
                        <m:d>
                          <m:dPr>
                            <m:begChr m:val="|"/>
                            <m:endChr m:val="|"/>
                            <m:ctrlPr>
                              <a:rPr lang="en-US" sz="2400" i="1">
                                <a:solidFill>
                                  <a:schemeClr val="tx2"/>
                                </a:solidFill>
                                <a:latin typeface="Cambria Math" charset="0"/>
                              </a:rPr>
                            </m:ctrlPr>
                          </m:dPr>
                          <m:e>
                            <m:r>
                              <a:rPr lang="en-US" sz="2400" b="0" i="1" smtClean="0">
                                <a:solidFill>
                                  <a:schemeClr val="tx2"/>
                                </a:solidFill>
                                <a:latin typeface="Cambria Math" charset="0"/>
                              </a:rPr>
                              <m:t>𝑆</m:t>
                            </m:r>
                          </m:e>
                        </m:d>
                      </m:den>
                    </m:f>
                    <m:r>
                      <a:rPr lang="en-US" sz="2400" b="0" i="1" smtClean="0">
                        <a:solidFill>
                          <a:schemeClr val="tx2"/>
                        </a:solidFill>
                        <a:latin typeface="Cambria Math" charset="0"/>
                      </a:rPr>
                      <m:t>|</m:t>
                    </m:r>
                    <m:r>
                      <a:rPr lang="en-US" sz="2400" b="0" i="1" smtClean="0">
                        <a:solidFill>
                          <a:schemeClr val="tx2"/>
                        </a:solidFill>
                        <a:latin typeface="Cambria Math" charset="0"/>
                      </a:rPr>
                      <m:t>𝑋</m:t>
                    </m:r>
                    <m:r>
                      <a:rPr lang="en-US" sz="2400" b="0" i="1" smtClean="0">
                        <a:solidFill>
                          <a:schemeClr val="tx2"/>
                        </a:solidFill>
                        <a:latin typeface="Cambria Math" charset="0"/>
                      </a:rPr>
                      <m:t>|</m:t>
                    </m:r>
                  </m:oMath>
                </a14:m>
                <a:r>
                  <a:rPr lang="en-US" sz="2400" dirty="0" smtClean="0"/>
                  <a:t> </a:t>
                </a:r>
                <a:endParaRPr lang="en-US" sz="2400" dirty="0"/>
              </a:p>
            </p:txBody>
          </p:sp>
        </mc:Choice>
        <mc:Fallback xmlns="">
          <p:sp>
            <p:nvSpPr>
              <p:cNvPr id="15" name="Rectangle 14"/>
              <p:cNvSpPr>
                <a:spLocks noRot="1" noChangeAspect="1" noMove="1" noResize="1" noEditPoints="1" noAdjustHandles="1" noChangeArrowheads="1" noChangeShapeType="1" noTextEdit="1"/>
              </p:cNvSpPr>
              <p:nvPr/>
            </p:nvSpPr>
            <p:spPr>
              <a:xfrm>
                <a:off x="7270668" y="3573882"/>
                <a:ext cx="4960269" cy="728469"/>
              </a:xfrm>
              <a:prstGeom prst="rect">
                <a:avLst/>
              </a:prstGeom>
              <a:blipFill rotWithShape="0">
                <a:blip r:embed="rId5"/>
                <a:stretch>
                  <a:fillRect l="-1968" b="-2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ontent Placeholder 2"/>
              <p:cNvSpPr txBox="1">
                <a:spLocks/>
              </p:cNvSpPr>
              <p:nvPr/>
            </p:nvSpPr>
            <p:spPr>
              <a:xfrm>
                <a:off x="2286000" y="4340179"/>
                <a:ext cx="9586270" cy="1747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Wingdings" charset="2"/>
                  <a:buChar char="§"/>
                </a:pPr>
                <a:r>
                  <a:rPr lang="en-US" sz="2400" dirty="0" smtClean="0">
                    <a:solidFill>
                      <a:schemeClr val="accent5"/>
                    </a:solidFill>
                  </a:rPr>
                  <a:t>Unbiased</a:t>
                </a:r>
                <a:r>
                  <a:rPr lang="en-US" sz="2400" dirty="0" smtClean="0"/>
                  <a:t> </a:t>
                </a:r>
              </a:p>
              <a:p>
                <a:pPr>
                  <a:buFont typeface="Wingdings" charset="2"/>
                  <a:buChar char="§"/>
                </a:pPr>
                <a:r>
                  <a:rPr lang="en-US" sz="2400" dirty="0" smtClean="0"/>
                  <a:t>coefficient of variation: </a:t>
                </a:r>
                <a14:m>
                  <m:oMath xmlns:m="http://schemas.openxmlformats.org/officeDocument/2006/math">
                    <m:f>
                      <m:fPr>
                        <m:ctrlPr>
                          <a:rPr lang="en-US" sz="2400" b="0" i="1" smtClean="0">
                            <a:solidFill>
                              <a:schemeClr val="accent5"/>
                            </a:solidFill>
                            <a:latin typeface="Cambria Math" charset="0"/>
                          </a:rPr>
                        </m:ctrlPr>
                      </m:fPr>
                      <m:num>
                        <m:r>
                          <a:rPr lang="en-US" sz="2400" b="0" i="1" smtClean="0">
                            <a:solidFill>
                              <a:schemeClr val="accent5"/>
                            </a:solidFill>
                            <a:latin typeface="Cambria Math" charset="0"/>
                          </a:rPr>
                          <m:t>𝜎</m:t>
                        </m:r>
                      </m:num>
                      <m:den>
                        <m:r>
                          <a:rPr lang="en-US" sz="2400" b="0" i="1" smtClean="0">
                            <a:solidFill>
                              <a:schemeClr val="accent5"/>
                            </a:solidFill>
                            <a:latin typeface="Cambria Math" charset="0"/>
                          </a:rPr>
                          <m:t>𝜇</m:t>
                        </m:r>
                      </m:den>
                    </m:f>
                    <m:r>
                      <a:rPr lang="en-US" sz="2400" b="0" i="1" smtClean="0">
                        <a:solidFill>
                          <a:schemeClr val="accent5"/>
                        </a:solidFill>
                        <a:latin typeface="Cambria Math" charset="0"/>
                      </a:rPr>
                      <m:t>=</m:t>
                    </m:r>
                    <m:rad>
                      <m:radPr>
                        <m:degHide m:val="on"/>
                        <m:ctrlPr>
                          <a:rPr lang="en-US" sz="2400" b="0" i="1" smtClean="0">
                            <a:solidFill>
                              <a:schemeClr val="accent5"/>
                            </a:solidFill>
                            <a:latin typeface="Cambria Math" charset="0"/>
                          </a:rPr>
                        </m:ctrlPr>
                      </m:radPr>
                      <m:deg/>
                      <m:e>
                        <m:f>
                          <m:fPr>
                            <m:ctrlPr>
                              <a:rPr lang="en-US" sz="2400" b="0" i="1" smtClean="0">
                                <a:solidFill>
                                  <a:schemeClr val="accent5"/>
                                </a:solidFill>
                                <a:latin typeface="Cambria Math" charset="0"/>
                              </a:rPr>
                            </m:ctrlPr>
                          </m:fPr>
                          <m:num>
                            <m:d>
                              <m:dPr>
                                <m:begChr m:val="|"/>
                                <m:endChr m:val="|"/>
                                <m:ctrlPr>
                                  <a:rPr lang="en-US" sz="2400" b="0" i="1" smtClean="0">
                                    <a:solidFill>
                                      <a:schemeClr val="accent5"/>
                                    </a:solidFill>
                                    <a:latin typeface="Cambria Math" charset="0"/>
                                  </a:rPr>
                                </m:ctrlPr>
                              </m:dPr>
                              <m:e>
                                <m:r>
                                  <m:rPr>
                                    <m:sty m:val="p"/>
                                  </m:rPr>
                                  <a:rPr lang="en-US" sz="2400" b="0" i="0" smtClean="0">
                                    <a:solidFill>
                                      <a:schemeClr val="accent5"/>
                                    </a:solidFill>
                                    <a:latin typeface="Cambria Math" charset="0"/>
                                  </a:rPr>
                                  <m:t>Χ</m:t>
                                </m:r>
                              </m:e>
                            </m:d>
                          </m:num>
                          <m:den>
                            <m:d>
                              <m:dPr>
                                <m:begChr m:val="|"/>
                                <m:endChr m:val="|"/>
                                <m:ctrlPr>
                                  <a:rPr lang="en-US" sz="2400" i="1">
                                    <a:solidFill>
                                      <a:schemeClr val="accent5"/>
                                    </a:solidFill>
                                    <a:latin typeface="Cambria Math" charset="0"/>
                                  </a:rPr>
                                </m:ctrlPr>
                              </m:dPr>
                              <m:e>
                                <m:sSub>
                                  <m:sSubPr>
                                    <m:ctrlPr>
                                      <a:rPr lang="en-US" sz="2400" b="0" i="1" smtClean="0">
                                        <a:solidFill>
                                          <a:schemeClr val="accent5"/>
                                        </a:solidFill>
                                        <a:latin typeface="Cambria Math" charset="0"/>
                                      </a:rPr>
                                    </m:ctrlPr>
                                  </m:sSubPr>
                                  <m:e>
                                    <m:r>
                                      <m:rPr>
                                        <m:sty m:val="p"/>
                                      </m:rPr>
                                      <a:rPr lang="en-US" sz="2400" b="0" i="0" smtClean="0">
                                        <a:solidFill>
                                          <a:schemeClr val="accent5"/>
                                        </a:solidFill>
                                        <a:latin typeface="Cambria Math" charset="0"/>
                                      </a:rPr>
                                      <m:t>X</m:t>
                                    </m:r>
                                  </m:e>
                                  <m:sub>
                                    <m:r>
                                      <m:rPr>
                                        <m:sty m:val="p"/>
                                      </m:rPr>
                                      <a:rPr lang="en-US" sz="2400" b="0" i="0" smtClean="0">
                                        <a:solidFill>
                                          <a:schemeClr val="accent5"/>
                                        </a:solidFill>
                                        <a:latin typeface="Cambria Math" charset="0"/>
                                      </a:rPr>
                                      <m:t>Q</m:t>
                                    </m:r>
                                  </m:sub>
                                </m:sSub>
                              </m:e>
                            </m:d>
                            <m:r>
                              <a:rPr lang="en-US" sz="2400" b="0" i="1" smtClean="0">
                                <a:solidFill>
                                  <a:schemeClr val="accent5"/>
                                </a:solidFill>
                                <a:latin typeface="Cambria Math" charset="0"/>
                              </a:rPr>
                              <m:t>𝑘</m:t>
                            </m:r>
                          </m:den>
                        </m:f>
                      </m:e>
                    </m:rad>
                  </m:oMath>
                </a14:m>
                <a:r>
                  <a:rPr lang="en-US" sz="2400" dirty="0" smtClean="0">
                    <a:solidFill>
                      <a:schemeClr val="accent5"/>
                    </a:solidFill>
                  </a:rPr>
                  <a:t> </a:t>
                </a:r>
                <a:r>
                  <a:rPr lang="en-US" sz="2400" dirty="0" smtClean="0"/>
                  <a:t>  “</a:t>
                </a:r>
                <a:r>
                  <a:rPr lang="en-US" sz="2400" dirty="0" smtClean="0">
                    <a:solidFill>
                      <a:schemeClr val="accent5"/>
                    </a:solidFill>
                  </a:rPr>
                  <a:t>relative error</a:t>
                </a:r>
                <a:r>
                  <a:rPr lang="en-US" sz="2400" dirty="0" smtClean="0"/>
                  <a:t>”</a:t>
                </a:r>
              </a:p>
              <a:p>
                <a:pPr>
                  <a:buFont typeface="Wingdings" charset="2"/>
                  <a:buChar char="§"/>
                </a:pPr>
                <a:r>
                  <a:rPr lang="en-US" sz="2400" dirty="0" smtClean="0">
                    <a:solidFill>
                      <a:schemeClr val="accent5"/>
                    </a:solidFill>
                  </a:rPr>
                  <a:t>Concentration</a:t>
                </a:r>
                <a:r>
                  <a:rPr lang="en-US" sz="2400" dirty="0" smtClean="0"/>
                  <a:t> (Bernstein, </a:t>
                </a:r>
                <a:r>
                  <a:rPr lang="en-US" sz="2400" dirty="0" err="1" smtClean="0"/>
                  <a:t>Chernoff</a:t>
                </a:r>
                <a:r>
                  <a:rPr lang="en-US" sz="2400" dirty="0" smtClean="0"/>
                  <a:t>) </a:t>
                </a:r>
              </a:p>
            </p:txBody>
          </p:sp>
        </mc:Choice>
        <mc:Fallback xmlns="">
          <p:sp>
            <p:nvSpPr>
              <p:cNvPr id="18" name="Content Placeholder 2"/>
              <p:cNvSpPr txBox="1">
                <a:spLocks noRot="1" noChangeAspect="1" noMove="1" noResize="1" noEditPoints="1" noAdjustHandles="1" noChangeArrowheads="1" noChangeShapeType="1" noTextEdit="1"/>
              </p:cNvSpPr>
              <p:nvPr/>
            </p:nvSpPr>
            <p:spPr>
              <a:xfrm>
                <a:off x="2286000" y="4340179"/>
                <a:ext cx="9586270" cy="1747896"/>
              </a:xfrm>
              <a:prstGeom prst="rect">
                <a:avLst/>
              </a:prstGeom>
              <a:blipFill rotWithShape="0">
                <a:blip r:embed="rId6"/>
                <a:stretch>
                  <a:fillRect l="-826" t="-4878" b="-3484"/>
                </a:stretch>
              </a:blipFill>
            </p:spPr>
            <p:txBody>
              <a:bodyPr/>
              <a:lstStyle/>
              <a:p>
                <a:r>
                  <a:rPr lang="en-US">
                    <a:noFill/>
                  </a:rPr>
                  <a:t> </a:t>
                </a:r>
              </a:p>
            </p:txBody>
          </p:sp>
        </mc:Fallback>
      </mc:AlternateContent>
    </p:spTree>
    <p:extLst>
      <p:ext uri="{BB962C8B-B14F-4D97-AF65-F5344CB8AC3E}">
        <p14:creationId xmlns:p14="http://schemas.microsoft.com/office/powerpoint/2010/main" val="116982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P spid="10" grpId="0"/>
      <p:bldP spid="3" grpId="0"/>
      <p:bldP spid="15" grpId="0"/>
      <p:bldP spid="18"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Small Hash range</a:t>
            </a:r>
            <a:endParaRPr lang="en-US" dirty="0"/>
          </a:p>
        </p:txBody>
      </p:sp>
      <p:sp>
        <p:nvSpPr>
          <p:cNvPr id="3" name="Content Placeholder 2"/>
          <p:cNvSpPr>
            <a:spLocks noGrp="1"/>
          </p:cNvSpPr>
          <p:nvPr>
            <p:ph idx="1"/>
          </p:nvPr>
        </p:nvSpPr>
        <p:spPr>
          <a:xfrm>
            <a:off x="2057400" y="1295400"/>
            <a:ext cx="8229600" cy="1066800"/>
          </a:xfrm>
        </p:spPr>
        <p:txBody>
          <a:bodyPr>
            <a:noAutofit/>
          </a:bodyPr>
          <a:lstStyle/>
          <a:p>
            <a:pPr marL="0" indent="0">
              <a:buNone/>
            </a:pPr>
            <a:r>
              <a:rPr lang="en-US" sz="2800" dirty="0" smtClean="0">
                <a:solidFill>
                  <a:schemeClr val="tx2"/>
                </a:solidFill>
              </a:rPr>
              <a:t>Implementations of </a:t>
            </a:r>
            <a:r>
              <a:rPr lang="en-US" sz="2800" dirty="0" err="1" smtClean="0">
                <a:solidFill>
                  <a:schemeClr val="tx2"/>
                </a:solidFill>
              </a:rPr>
              <a:t>MinHash</a:t>
            </a:r>
            <a:r>
              <a:rPr lang="en-US" sz="2800" dirty="0" smtClean="0">
                <a:solidFill>
                  <a:schemeClr val="tx2"/>
                </a:solidFill>
              </a:rPr>
              <a:t> sketches use small discrete hash range:</a:t>
            </a:r>
            <a:endParaRPr lang="en-US" sz="2800" dirty="0">
              <a:solidFill>
                <a:schemeClr val="tx2"/>
              </a:solidFill>
            </a:endParaRPr>
          </a:p>
        </p:txBody>
      </p:sp>
      <mc:AlternateContent xmlns:mc="http://schemas.openxmlformats.org/markup-compatibility/2006" xmlns:a14="http://schemas.microsoft.com/office/drawing/2010/main">
        <mc:Choice Requires="a14">
          <p:sp>
            <p:nvSpPr>
              <p:cNvPr id="5" name="Content Placeholder 2"/>
              <p:cNvSpPr txBox="1">
                <a:spLocks/>
              </p:cNvSpPr>
              <p:nvPr/>
            </p:nvSpPr>
            <p:spPr>
              <a:xfrm>
                <a:off x="1930400" y="2622551"/>
                <a:ext cx="8229600" cy="3733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b="1" dirty="0" err="1" smtClean="0"/>
                  <a:t>Hyperloglog</a:t>
                </a:r>
                <a:r>
                  <a:rPr lang="en-US" b="1" dirty="0" smtClean="0"/>
                  <a:t>: </a:t>
                </a:r>
                <a:r>
                  <a:rPr lang="en-US" dirty="0" smtClean="0"/>
                  <a:t> </a:t>
                </a:r>
                <a14:m>
                  <m:oMath xmlns:m="http://schemas.openxmlformats.org/officeDocument/2006/math">
                    <m:r>
                      <a:rPr lang="en-US" i="1">
                        <a:solidFill>
                          <a:schemeClr val="tx2"/>
                        </a:solidFill>
                        <a:latin typeface="Cambria Math"/>
                      </a:rPr>
                      <m:t>h</m:t>
                    </m:r>
                    <m:d>
                      <m:dPr>
                        <m:ctrlPr>
                          <a:rPr lang="en-US" i="1">
                            <a:solidFill>
                              <a:schemeClr val="tx2"/>
                            </a:solidFill>
                            <a:latin typeface="Cambria Math" charset="0"/>
                          </a:rPr>
                        </m:ctrlPr>
                      </m:dPr>
                      <m:e>
                        <m:r>
                          <a:rPr lang="en-US" i="1">
                            <a:solidFill>
                              <a:schemeClr val="tx2"/>
                            </a:solidFill>
                            <a:latin typeface="Cambria Math"/>
                          </a:rPr>
                          <m:t>𝑥</m:t>
                        </m:r>
                      </m:e>
                    </m:d>
                    <m:r>
                      <a:rPr lang="en-US" i="1">
                        <a:solidFill>
                          <a:schemeClr val="tx2"/>
                        </a:solidFill>
                        <a:latin typeface="Cambria Math"/>
                      </a:rPr>
                      <m:t>=</m:t>
                    </m:r>
                    <m:sSup>
                      <m:sSupPr>
                        <m:ctrlPr>
                          <a:rPr lang="en-US" i="1">
                            <a:solidFill>
                              <a:schemeClr val="tx2"/>
                            </a:solidFill>
                            <a:latin typeface="Cambria Math" charset="0"/>
                          </a:rPr>
                        </m:ctrlPr>
                      </m:sSupPr>
                      <m:e>
                        <m:r>
                          <a:rPr lang="en-US" i="1">
                            <a:solidFill>
                              <a:schemeClr val="tx2"/>
                            </a:solidFill>
                            <a:latin typeface="Cambria Math"/>
                          </a:rPr>
                          <m:t>2</m:t>
                        </m:r>
                      </m:e>
                      <m:sup>
                        <m:r>
                          <a:rPr lang="en-US" i="1">
                            <a:solidFill>
                              <a:schemeClr val="tx2"/>
                            </a:solidFill>
                            <a:latin typeface="Cambria Math"/>
                          </a:rPr>
                          <m:t>−</m:t>
                        </m:r>
                        <m:r>
                          <a:rPr lang="en-US" i="1">
                            <a:solidFill>
                              <a:schemeClr val="tx2"/>
                            </a:solidFill>
                            <a:latin typeface="Cambria Math"/>
                          </a:rPr>
                          <m:t>𝑖</m:t>
                        </m:r>
                      </m:sup>
                    </m:sSup>
                  </m:oMath>
                </a14:m>
                <a:r>
                  <a:rPr lang="en-US" dirty="0">
                    <a:solidFill>
                      <a:schemeClr val="tx2"/>
                    </a:solidFill>
                  </a:rPr>
                  <a:t> with probability </a:t>
                </a:r>
                <a14:m>
                  <m:oMath xmlns:m="http://schemas.openxmlformats.org/officeDocument/2006/math">
                    <m:sSup>
                      <m:sSupPr>
                        <m:ctrlPr>
                          <a:rPr lang="en-US" i="1">
                            <a:solidFill>
                              <a:schemeClr val="tx2"/>
                            </a:solidFill>
                            <a:latin typeface="Cambria Math" charset="0"/>
                          </a:rPr>
                        </m:ctrlPr>
                      </m:sSupPr>
                      <m:e>
                        <m:r>
                          <a:rPr lang="en-US" i="1">
                            <a:solidFill>
                              <a:schemeClr val="tx2"/>
                            </a:solidFill>
                            <a:latin typeface="Cambria Math"/>
                          </a:rPr>
                          <m:t>2</m:t>
                        </m:r>
                      </m:e>
                      <m:sup>
                        <m:r>
                          <a:rPr lang="en-US" i="1">
                            <a:solidFill>
                              <a:schemeClr val="tx2"/>
                            </a:solidFill>
                            <a:latin typeface="Cambria Math"/>
                          </a:rPr>
                          <m:t>−</m:t>
                        </m:r>
                        <m:r>
                          <a:rPr lang="en-US" i="1">
                            <a:solidFill>
                              <a:schemeClr val="tx2"/>
                            </a:solidFill>
                            <a:latin typeface="Cambria Math"/>
                          </a:rPr>
                          <m:t>𝑖</m:t>
                        </m:r>
                      </m:sup>
                    </m:sSup>
                  </m:oMath>
                </a14:m>
                <a:r>
                  <a:rPr lang="en-US" dirty="0">
                    <a:solidFill>
                      <a:schemeClr val="tx2"/>
                    </a:solidFill>
                  </a:rPr>
                  <a:t> </a:t>
                </a:r>
              </a:p>
              <a:p>
                <a:pPr>
                  <a:buFont typeface="Wingdings" panose="05000000000000000000" pitchFamily="2" charset="2"/>
                  <a:buChar char="§"/>
                </a:pPr>
                <a:r>
                  <a:rPr lang="en-US" dirty="0"/>
                  <a:t>Same as using </a:t>
                </a:r>
                <a14:m>
                  <m:oMath xmlns:m="http://schemas.openxmlformats.org/officeDocument/2006/math">
                    <m:r>
                      <m:rPr>
                        <m:sty m:val="p"/>
                      </m:rPr>
                      <a:rPr lang="en-US" smtClean="0">
                        <a:solidFill>
                          <a:schemeClr val="tx2"/>
                        </a:solidFill>
                        <a:latin typeface="Cambria Math"/>
                      </a:rPr>
                      <m:t>u</m:t>
                    </m:r>
                    <m:r>
                      <a:rPr lang="en-US" i="1">
                        <a:solidFill>
                          <a:schemeClr val="tx2"/>
                        </a:solidFill>
                        <a:latin typeface="Cambria Math"/>
                      </a:rPr>
                      <m:t>∼</m:t>
                    </m:r>
                    <m:r>
                      <a:rPr lang="en-US" i="1">
                        <a:solidFill>
                          <a:schemeClr val="tx2"/>
                        </a:solidFill>
                        <a:latin typeface="Cambria Math"/>
                      </a:rPr>
                      <m:t>𝑈</m:t>
                    </m:r>
                    <m:r>
                      <a:rPr lang="en-US" i="1">
                        <a:solidFill>
                          <a:schemeClr val="tx2"/>
                        </a:solidFill>
                        <a:latin typeface="Cambria Math"/>
                      </a:rPr>
                      <m:t>[0,1]</m:t>
                    </m:r>
                  </m:oMath>
                </a14:m>
                <a:r>
                  <a:rPr lang="en-US" dirty="0">
                    <a:solidFill>
                      <a:schemeClr val="tx2"/>
                    </a:solidFill>
                  </a:rPr>
                  <a:t>  </a:t>
                </a:r>
                <a:r>
                  <a:rPr lang="en-US" dirty="0"/>
                  <a:t>and retaining only the negated exponent </a:t>
                </a:r>
                <a14:m>
                  <m:oMath xmlns:m="http://schemas.openxmlformats.org/officeDocument/2006/math">
                    <m:r>
                      <a:rPr lang="en-US" i="1" smtClean="0">
                        <a:solidFill>
                          <a:schemeClr val="tx2"/>
                        </a:solidFill>
                        <a:latin typeface="Cambria Math"/>
                      </a:rPr>
                      <m:t>⌊</m:t>
                    </m:r>
                    <m:sSub>
                      <m:sSubPr>
                        <m:ctrlPr>
                          <a:rPr lang="en-US" i="1">
                            <a:solidFill>
                              <a:schemeClr val="tx2"/>
                            </a:solidFill>
                            <a:latin typeface="Cambria Math" charset="0"/>
                          </a:rPr>
                        </m:ctrlPr>
                      </m:sSubPr>
                      <m:e>
                        <m:r>
                          <m:rPr>
                            <m:sty m:val="p"/>
                          </m:rPr>
                          <a:rPr lang="en-US">
                            <a:solidFill>
                              <a:schemeClr val="tx2"/>
                            </a:solidFill>
                            <a:latin typeface="Cambria Math"/>
                          </a:rPr>
                          <m:t>log</m:t>
                        </m:r>
                      </m:e>
                      <m:sub>
                        <m:r>
                          <a:rPr lang="en-US">
                            <a:solidFill>
                              <a:schemeClr val="tx2"/>
                            </a:solidFill>
                            <a:latin typeface="Cambria Math"/>
                          </a:rPr>
                          <m:t>2</m:t>
                        </m:r>
                      </m:sub>
                    </m:sSub>
                    <m:f>
                      <m:fPr>
                        <m:ctrlPr>
                          <a:rPr lang="en-US" i="1">
                            <a:solidFill>
                              <a:schemeClr val="tx2"/>
                            </a:solidFill>
                            <a:latin typeface="Cambria Math" charset="0"/>
                          </a:rPr>
                        </m:ctrlPr>
                      </m:fPr>
                      <m:num>
                        <m:r>
                          <a:rPr lang="en-US">
                            <a:solidFill>
                              <a:schemeClr val="tx2"/>
                            </a:solidFill>
                            <a:latin typeface="Cambria Math"/>
                          </a:rPr>
                          <m:t>1</m:t>
                        </m:r>
                      </m:num>
                      <m:den>
                        <m:r>
                          <m:rPr>
                            <m:sty m:val="p"/>
                          </m:rPr>
                          <a:rPr lang="en-US">
                            <a:solidFill>
                              <a:schemeClr val="tx2"/>
                            </a:solidFill>
                            <a:latin typeface="Cambria Math"/>
                          </a:rPr>
                          <m:t>u</m:t>
                        </m:r>
                      </m:den>
                    </m:f>
                    <m:r>
                      <a:rPr lang="en-US" i="1">
                        <a:solidFill>
                          <a:schemeClr val="tx2"/>
                        </a:solidFill>
                        <a:latin typeface="Cambria Math"/>
                      </a:rPr>
                      <m:t>⌋</m:t>
                    </m:r>
                  </m:oMath>
                </a14:m>
                <a:r>
                  <a:rPr lang="en-US" dirty="0"/>
                  <a:t>.  </a:t>
                </a:r>
              </a:p>
              <a:p>
                <a:pPr>
                  <a:buFont typeface="Wingdings" panose="05000000000000000000" pitchFamily="2" charset="2"/>
                  <a:buChar char="§"/>
                </a:pPr>
                <a:r>
                  <a:rPr lang="en-US" dirty="0"/>
                  <a:t>Expectation of the min is about</a:t>
                </a:r>
                <a14:m>
                  <m:oMath xmlns:m="http://schemas.openxmlformats.org/officeDocument/2006/math">
                    <m:r>
                      <a:rPr lang="en-US">
                        <a:latin typeface="Cambria Math"/>
                      </a:rPr>
                      <m:t>  </m:t>
                    </m:r>
                    <m:f>
                      <m:fPr>
                        <m:ctrlPr>
                          <a:rPr lang="en-US" i="1">
                            <a:latin typeface="Cambria Math" charset="0"/>
                          </a:rPr>
                        </m:ctrlPr>
                      </m:fPr>
                      <m:num>
                        <m:r>
                          <a:rPr lang="en-US">
                            <a:latin typeface="Cambria Math"/>
                          </a:rPr>
                          <m:t>1</m:t>
                        </m:r>
                      </m:num>
                      <m:den>
                        <m:r>
                          <m:rPr>
                            <m:sty m:val="p"/>
                          </m:rPr>
                          <a:rPr lang="en-US">
                            <a:latin typeface="Cambria Math"/>
                          </a:rPr>
                          <m:t>n</m:t>
                        </m:r>
                      </m:den>
                    </m:f>
                    <m:r>
                      <a:rPr lang="en-US" i="1">
                        <a:latin typeface="Cambria Math"/>
                      </a:rPr>
                      <m:t>≈</m:t>
                    </m:r>
                    <m:sSup>
                      <m:sSupPr>
                        <m:ctrlPr>
                          <a:rPr lang="en-US" i="1">
                            <a:latin typeface="Cambria Math" charset="0"/>
                          </a:rPr>
                        </m:ctrlPr>
                      </m:sSupPr>
                      <m:e>
                        <m:d>
                          <m:dPr>
                            <m:ctrlPr>
                              <a:rPr lang="en-US" i="1">
                                <a:latin typeface="Cambria Math" charset="0"/>
                              </a:rPr>
                            </m:ctrlPr>
                          </m:dPr>
                          <m:e>
                            <m:f>
                              <m:fPr>
                                <m:ctrlPr>
                                  <a:rPr lang="en-US" i="1">
                                    <a:latin typeface="Cambria Math" charset="0"/>
                                  </a:rPr>
                                </m:ctrlPr>
                              </m:fPr>
                              <m:num>
                                <m:r>
                                  <a:rPr lang="en-US" i="1">
                                    <a:latin typeface="Cambria Math"/>
                                  </a:rPr>
                                  <m:t>1</m:t>
                                </m:r>
                              </m:num>
                              <m:den>
                                <m:r>
                                  <a:rPr lang="en-US" i="1">
                                    <a:latin typeface="Cambria Math"/>
                                  </a:rPr>
                                  <m:t>2</m:t>
                                </m:r>
                              </m:den>
                            </m:f>
                          </m:e>
                        </m:d>
                      </m:e>
                      <m:sup>
                        <m:r>
                          <a:rPr lang="en-US">
                            <a:latin typeface="Cambria Math"/>
                          </a:rPr>
                          <m:t>−</m:t>
                        </m:r>
                        <m:r>
                          <m:rPr>
                            <m:sty m:val="p"/>
                          </m:rPr>
                          <a:rPr lang="en-US">
                            <a:latin typeface="Cambria Math"/>
                          </a:rPr>
                          <m:t>log</m:t>
                        </m:r>
                        <m:r>
                          <a:rPr lang="en-US">
                            <a:latin typeface="Cambria Math"/>
                          </a:rPr>
                          <m:t> </m:t>
                        </m:r>
                        <m:r>
                          <m:rPr>
                            <m:sty m:val="p"/>
                          </m:rPr>
                          <a:rPr lang="en-US">
                            <a:latin typeface="Cambria Math"/>
                          </a:rPr>
                          <m:t>n</m:t>
                        </m:r>
                      </m:sup>
                    </m:sSup>
                  </m:oMath>
                </a14:m>
                <a:endParaRPr lang="en-US" dirty="0"/>
              </a:p>
              <a:p>
                <a:pPr>
                  <a:buFont typeface="Wingdings" panose="05000000000000000000" pitchFamily="2" charset="2"/>
                  <a:buChar char="§"/>
                </a:pPr>
                <a:r>
                  <a:rPr lang="en-US" dirty="0"/>
                  <a:t>Expected max exponent size is </a:t>
                </a:r>
                <a14:m>
                  <m:oMath xmlns:m="http://schemas.openxmlformats.org/officeDocument/2006/math">
                    <m:r>
                      <a:rPr lang="en-US" i="1">
                        <a:latin typeface="Cambria Math"/>
                      </a:rPr>
                      <m:t>≈ </m:t>
                    </m:r>
                    <m:sSub>
                      <m:sSubPr>
                        <m:ctrlPr>
                          <a:rPr lang="en-US" i="1">
                            <a:latin typeface="Cambria Math" charset="0"/>
                          </a:rPr>
                        </m:ctrlPr>
                      </m:sSubPr>
                      <m:e>
                        <m:r>
                          <m:rPr>
                            <m:sty m:val="p"/>
                          </m:rPr>
                          <a:rPr lang="en-US">
                            <a:latin typeface="Cambria Math"/>
                          </a:rPr>
                          <m:t>log</m:t>
                        </m:r>
                      </m:e>
                      <m:sub>
                        <m:r>
                          <a:rPr lang="en-US" i="1">
                            <a:latin typeface="Cambria Math"/>
                          </a:rPr>
                          <m:t>2</m:t>
                        </m:r>
                      </m:sub>
                    </m:sSub>
                    <m:r>
                      <a:rPr lang="en-US" i="1">
                        <a:latin typeface="Cambria Math"/>
                      </a:rPr>
                      <m:t> </m:t>
                    </m:r>
                    <m:sSub>
                      <m:sSubPr>
                        <m:ctrlPr>
                          <a:rPr lang="en-US" i="1">
                            <a:latin typeface="Cambria Math" charset="0"/>
                          </a:rPr>
                        </m:ctrlPr>
                      </m:sSubPr>
                      <m:e>
                        <m:r>
                          <m:rPr>
                            <m:sty m:val="p"/>
                          </m:rPr>
                          <a:rPr lang="en-US">
                            <a:latin typeface="Cambria Math"/>
                          </a:rPr>
                          <m:t>log</m:t>
                        </m:r>
                      </m:e>
                      <m:sub>
                        <m:r>
                          <a:rPr lang="en-US" i="1">
                            <a:latin typeface="Cambria Math"/>
                          </a:rPr>
                          <m:t>2</m:t>
                        </m:r>
                      </m:sub>
                    </m:sSub>
                    <m:r>
                      <a:rPr lang="en-US" i="1">
                        <a:latin typeface="Cambria Math"/>
                      </a:rPr>
                      <m:t>𝑛</m:t>
                    </m:r>
                  </m:oMath>
                </a14:m>
                <a:endParaRPr lang="en-US" dirty="0"/>
              </a:p>
              <a:p>
                <a:pPr>
                  <a:buFont typeface="Wingdings" panose="05000000000000000000" pitchFamily="2" charset="2"/>
                  <a:buChar char="§"/>
                </a:pPr>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1930400" y="2622551"/>
                <a:ext cx="8229600" cy="3733800"/>
              </a:xfrm>
              <a:prstGeom prst="rect">
                <a:avLst/>
              </a:prstGeom>
              <a:blipFill rotWithShape="0">
                <a:blip r:embed="rId2"/>
                <a:stretch>
                  <a:fillRect l="-1926" t="-1468"/>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Edith Cohen   Lecture2</a:t>
            </a:r>
            <a:endParaRPr lang="en-US"/>
          </a:p>
        </p:txBody>
      </p:sp>
      <p:sp>
        <p:nvSpPr>
          <p:cNvPr id="6" name="Slide Number Placeholder 5"/>
          <p:cNvSpPr>
            <a:spLocks noGrp="1"/>
          </p:cNvSpPr>
          <p:nvPr>
            <p:ph type="sldNum" sz="quarter" idx="12"/>
          </p:nvPr>
        </p:nvSpPr>
        <p:spPr/>
        <p:txBody>
          <a:bodyPr/>
          <a:lstStyle/>
          <a:p>
            <a:fld id="{FBE62EB2-EEA5-4F0F-8417-A3BB824EEB18}" type="slidenum">
              <a:rPr lang="en-US" smtClean="0"/>
              <a:t>60</a:t>
            </a:fld>
            <a:endParaRPr lang="en-US"/>
          </a:p>
        </p:txBody>
      </p:sp>
    </p:spTree>
    <p:extLst>
      <p:ext uri="{BB962C8B-B14F-4D97-AF65-F5344CB8AC3E}">
        <p14:creationId xmlns:p14="http://schemas.microsoft.com/office/powerpoint/2010/main" val="11553967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Keys sorted by hash</a:t>
            </a:r>
            <a:endParaRPr lang="en-US" dirty="0"/>
          </a:p>
        </p:txBody>
      </p:sp>
      <p:graphicFrame>
        <p:nvGraphicFramePr>
          <p:cNvPr id="8" name="Content Placeholder 7"/>
          <p:cNvGraphicFramePr>
            <a:graphicFrameLocks noGrp="1"/>
          </p:cNvGraphicFramePr>
          <p:nvPr>
            <p:ph idx="1"/>
            <p:extLst/>
          </p:nvPr>
        </p:nvGraphicFramePr>
        <p:xfrm>
          <a:off x="1981200" y="4495800"/>
          <a:ext cx="8229600" cy="741680"/>
        </p:xfrm>
        <a:graphic>
          <a:graphicData uri="http://schemas.openxmlformats.org/drawingml/2006/table">
            <a:tbl>
              <a:tblPr firstRow="1" bandRow="1">
                <a:tableStyleId>{5C22544A-7EE6-4342-B048-85BDC9FD1C3A}</a:tableStyleId>
              </a:tblPr>
              <a:tblGrid>
                <a:gridCol w="514350"/>
                <a:gridCol w="514350"/>
                <a:gridCol w="514350"/>
                <a:gridCol w="514350"/>
                <a:gridCol w="514350"/>
                <a:gridCol w="514350"/>
                <a:gridCol w="514350"/>
                <a:gridCol w="514350"/>
                <a:gridCol w="514350"/>
                <a:gridCol w="514350"/>
                <a:gridCol w="514350"/>
                <a:gridCol w="514350"/>
                <a:gridCol w="514350"/>
                <a:gridCol w="514350"/>
                <a:gridCol w="514350"/>
                <a:gridCol w="514350"/>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9" name="Left Brace 8"/>
          <p:cNvSpPr/>
          <p:nvPr/>
        </p:nvSpPr>
        <p:spPr>
          <a:xfrm rot="5400000">
            <a:off x="3441630" y="1816170"/>
            <a:ext cx="1143000" cy="4063860"/>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0" name="Left Brace 9"/>
          <p:cNvSpPr/>
          <p:nvPr/>
        </p:nvSpPr>
        <p:spPr>
          <a:xfrm rot="5400000">
            <a:off x="6499329" y="2822331"/>
            <a:ext cx="1143000" cy="2051538"/>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1" name="Left Brace 10"/>
          <p:cNvSpPr/>
          <p:nvPr/>
        </p:nvSpPr>
        <p:spPr>
          <a:xfrm rot="5400000">
            <a:off x="8037983" y="3335217"/>
            <a:ext cx="1143000" cy="1025769"/>
          </a:xfrm>
          <a:prstGeom prst="leftBrace">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2" name="TextBox 11"/>
          <p:cNvSpPr txBox="1"/>
          <p:nvPr/>
        </p:nvSpPr>
        <p:spPr>
          <a:xfrm>
            <a:off x="3215476" y="2691825"/>
            <a:ext cx="1595309" cy="584775"/>
          </a:xfrm>
          <a:prstGeom prst="rect">
            <a:avLst/>
          </a:prstGeom>
          <a:noFill/>
        </p:spPr>
        <p:txBody>
          <a:bodyPr wrap="none" rtlCol="0">
            <a:spAutoFit/>
          </a:bodyPr>
          <a:lstStyle/>
          <a:p>
            <a:r>
              <a:rPr lang="en-US" sz="3200" dirty="0"/>
              <a:t>0.1xxxxx</a:t>
            </a:r>
          </a:p>
        </p:txBody>
      </p:sp>
      <p:sp>
        <p:nvSpPr>
          <p:cNvPr id="13" name="TextBox 12"/>
          <p:cNvSpPr txBox="1"/>
          <p:nvPr/>
        </p:nvSpPr>
        <p:spPr>
          <a:xfrm>
            <a:off x="6074090" y="2829131"/>
            <a:ext cx="1269899" cy="584775"/>
          </a:xfrm>
          <a:prstGeom prst="rect">
            <a:avLst/>
          </a:prstGeom>
          <a:noFill/>
        </p:spPr>
        <p:txBody>
          <a:bodyPr wrap="none" rtlCol="0">
            <a:spAutoFit/>
          </a:bodyPr>
          <a:lstStyle/>
          <a:p>
            <a:r>
              <a:rPr lang="en-US" sz="3200" dirty="0"/>
              <a:t>0.01xx</a:t>
            </a:r>
          </a:p>
        </p:txBody>
      </p:sp>
      <p:sp>
        <p:nvSpPr>
          <p:cNvPr id="14" name="TextBox 13"/>
          <p:cNvSpPr txBox="1"/>
          <p:nvPr/>
        </p:nvSpPr>
        <p:spPr>
          <a:xfrm>
            <a:off x="7644078" y="2829132"/>
            <a:ext cx="1478290" cy="584775"/>
          </a:xfrm>
          <a:prstGeom prst="rect">
            <a:avLst/>
          </a:prstGeom>
          <a:noFill/>
        </p:spPr>
        <p:txBody>
          <a:bodyPr wrap="none" rtlCol="0">
            <a:spAutoFit/>
          </a:bodyPr>
          <a:lstStyle/>
          <a:p>
            <a:r>
              <a:rPr lang="en-US" sz="3200" dirty="0"/>
              <a:t>0.001xx</a:t>
            </a:r>
          </a:p>
        </p:txBody>
      </p:sp>
      <p:sp>
        <p:nvSpPr>
          <p:cNvPr id="15" name="Left Brace 14"/>
          <p:cNvSpPr/>
          <p:nvPr/>
        </p:nvSpPr>
        <p:spPr>
          <a:xfrm rot="5400000">
            <a:off x="8605346" y="3375182"/>
            <a:ext cx="1604987" cy="512884"/>
          </a:xfrm>
          <a:prstGeom prst="leftBrace">
            <a:avLst>
              <a:gd name="adj1" fmla="val 8333"/>
              <a:gd name="adj2" fmla="val 55660"/>
            </a:avLst>
          </a:prstGeom>
          <a:ln w="158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C00000"/>
              </a:solidFill>
            </a:endParaRPr>
          </a:p>
        </p:txBody>
      </p:sp>
      <p:sp>
        <p:nvSpPr>
          <p:cNvPr id="16" name="TextBox 15"/>
          <p:cNvSpPr txBox="1"/>
          <p:nvPr/>
        </p:nvSpPr>
        <p:spPr>
          <a:xfrm>
            <a:off x="8544308" y="2123053"/>
            <a:ext cx="1686680" cy="584775"/>
          </a:xfrm>
          <a:prstGeom prst="rect">
            <a:avLst/>
          </a:prstGeom>
          <a:noFill/>
        </p:spPr>
        <p:txBody>
          <a:bodyPr wrap="none" rtlCol="0">
            <a:spAutoFit/>
          </a:bodyPr>
          <a:lstStyle/>
          <a:p>
            <a:r>
              <a:rPr lang="en-US" sz="3200" dirty="0"/>
              <a:t>0.0001xx</a:t>
            </a:r>
          </a:p>
        </p:txBody>
      </p:sp>
      <p:sp>
        <p:nvSpPr>
          <p:cNvPr id="17" name="TextBox 16"/>
          <p:cNvSpPr txBox="1"/>
          <p:nvPr/>
        </p:nvSpPr>
        <p:spPr>
          <a:xfrm>
            <a:off x="2133600" y="1363638"/>
            <a:ext cx="3368038" cy="584775"/>
          </a:xfrm>
          <a:prstGeom prst="rect">
            <a:avLst/>
          </a:prstGeom>
          <a:noFill/>
        </p:spPr>
        <p:txBody>
          <a:bodyPr wrap="none" rtlCol="0">
            <a:spAutoFit/>
          </a:bodyPr>
          <a:lstStyle/>
          <a:p>
            <a:r>
              <a:rPr lang="en-US" sz="3200" dirty="0">
                <a:solidFill>
                  <a:srgbClr val="00B050"/>
                </a:solidFill>
              </a:rPr>
              <a:t>Negated exponent:</a:t>
            </a:r>
          </a:p>
        </p:txBody>
      </p:sp>
      <p:sp>
        <p:nvSpPr>
          <p:cNvPr id="18" name="TextBox 17"/>
          <p:cNvSpPr txBox="1"/>
          <p:nvPr/>
        </p:nvSpPr>
        <p:spPr>
          <a:xfrm>
            <a:off x="6512510" y="2337422"/>
            <a:ext cx="393056" cy="584775"/>
          </a:xfrm>
          <a:prstGeom prst="rect">
            <a:avLst/>
          </a:prstGeom>
          <a:noFill/>
        </p:spPr>
        <p:txBody>
          <a:bodyPr wrap="none" rtlCol="0">
            <a:spAutoFit/>
          </a:bodyPr>
          <a:lstStyle/>
          <a:p>
            <a:r>
              <a:rPr lang="en-US" sz="3200" dirty="0">
                <a:solidFill>
                  <a:srgbClr val="00B050"/>
                </a:solidFill>
              </a:rPr>
              <a:t>2</a:t>
            </a:r>
          </a:p>
        </p:txBody>
      </p:sp>
      <p:sp>
        <p:nvSpPr>
          <p:cNvPr id="19" name="TextBox 18"/>
          <p:cNvSpPr txBox="1"/>
          <p:nvPr/>
        </p:nvSpPr>
        <p:spPr>
          <a:xfrm>
            <a:off x="3817619" y="2329957"/>
            <a:ext cx="393056" cy="584775"/>
          </a:xfrm>
          <a:prstGeom prst="rect">
            <a:avLst/>
          </a:prstGeom>
          <a:noFill/>
        </p:spPr>
        <p:txBody>
          <a:bodyPr wrap="none" rtlCol="0">
            <a:spAutoFit/>
          </a:bodyPr>
          <a:lstStyle/>
          <a:p>
            <a:r>
              <a:rPr lang="en-US" sz="3200" dirty="0">
                <a:solidFill>
                  <a:srgbClr val="00B050"/>
                </a:solidFill>
              </a:rPr>
              <a:t>1</a:t>
            </a:r>
          </a:p>
        </p:txBody>
      </p:sp>
      <p:sp>
        <p:nvSpPr>
          <p:cNvPr id="20" name="TextBox 19"/>
          <p:cNvSpPr txBox="1"/>
          <p:nvPr/>
        </p:nvSpPr>
        <p:spPr>
          <a:xfrm>
            <a:off x="7900070" y="2329958"/>
            <a:ext cx="393056" cy="584775"/>
          </a:xfrm>
          <a:prstGeom prst="rect">
            <a:avLst/>
          </a:prstGeom>
          <a:noFill/>
        </p:spPr>
        <p:txBody>
          <a:bodyPr wrap="none" rtlCol="0">
            <a:spAutoFit/>
          </a:bodyPr>
          <a:lstStyle/>
          <a:p>
            <a:r>
              <a:rPr lang="en-US" sz="3200" dirty="0">
                <a:solidFill>
                  <a:srgbClr val="00B050"/>
                </a:solidFill>
              </a:rPr>
              <a:t>3</a:t>
            </a:r>
          </a:p>
        </p:txBody>
      </p:sp>
      <p:sp>
        <p:nvSpPr>
          <p:cNvPr id="21" name="TextBox 20"/>
          <p:cNvSpPr txBox="1"/>
          <p:nvPr/>
        </p:nvSpPr>
        <p:spPr>
          <a:xfrm>
            <a:off x="9030467" y="1518815"/>
            <a:ext cx="393056" cy="584775"/>
          </a:xfrm>
          <a:prstGeom prst="rect">
            <a:avLst/>
          </a:prstGeom>
          <a:noFill/>
        </p:spPr>
        <p:txBody>
          <a:bodyPr wrap="none" rtlCol="0">
            <a:spAutoFit/>
          </a:bodyPr>
          <a:lstStyle/>
          <a:p>
            <a:r>
              <a:rPr lang="en-US" sz="3200" dirty="0">
                <a:solidFill>
                  <a:srgbClr val="00B050"/>
                </a:solidFill>
              </a:rPr>
              <a:t>4</a:t>
            </a:r>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61</a:t>
            </a:fld>
            <a:endParaRPr lang="en-US"/>
          </a:p>
        </p:txBody>
      </p:sp>
      <mc:AlternateContent xmlns:mc="http://schemas.openxmlformats.org/markup-compatibility/2006" xmlns:a14="http://schemas.microsoft.com/office/drawing/2010/main">
        <mc:Choice Requires="a14">
          <p:sp>
            <p:nvSpPr>
              <p:cNvPr id="5" name="TextBox 4"/>
              <p:cNvSpPr txBox="1"/>
              <p:nvPr/>
            </p:nvSpPr>
            <p:spPr>
              <a:xfrm>
                <a:off x="228930" y="5350307"/>
                <a:ext cx="11963070" cy="830997"/>
              </a:xfrm>
              <a:prstGeom prst="rect">
                <a:avLst/>
              </a:prstGeom>
              <a:noFill/>
            </p:spPr>
            <p:txBody>
              <a:bodyPr wrap="square" rtlCol="0">
                <a:spAutoFit/>
              </a:bodyPr>
              <a:lstStyle/>
              <a:p>
                <a:r>
                  <a:rPr lang="en-US" sz="2400" dirty="0" smtClean="0"/>
                  <a:t>Estimation: HIP estimators are unbiased for </a:t>
                </a:r>
                <a14:m>
                  <m:oMath xmlns:m="http://schemas.openxmlformats.org/officeDocument/2006/math">
                    <m:r>
                      <a:rPr lang="en-US" sz="2400" i="1" dirty="0" smtClean="0">
                        <a:latin typeface="Cambria Math" charset="0"/>
                      </a:rPr>
                      <m:t>𝑘</m:t>
                    </m:r>
                  </m:oMath>
                </a14:m>
                <a:r>
                  <a:rPr lang="en-US" sz="2400" dirty="0" smtClean="0"/>
                  <a:t>-mins and </a:t>
                </a:r>
                <a14:m>
                  <m:oMath xmlns:m="http://schemas.openxmlformats.org/officeDocument/2006/math">
                    <m:r>
                      <a:rPr lang="en-US" sz="2400" i="1" dirty="0" smtClean="0">
                        <a:latin typeface="Cambria Math" charset="0"/>
                      </a:rPr>
                      <m:t>𝑘</m:t>
                    </m:r>
                  </m:oMath>
                </a14:m>
                <a:r>
                  <a:rPr lang="en-US" sz="2400" dirty="0" smtClean="0"/>
                  <a:t>-partition sketches with limited hash representation. </a:t>
                </a:r>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228930" y="5350307"/>
                <a:ext cx="11963070" cy="830997"/>
              </a:xfrm>
              <a:prstGeom prst="rect">
                <a:avLst/>
              </a:prstGeom>
              <a:blipFill rotWithShape="0">
                <a:blip r:embed="rId3"/>
                <a:stretch>
                  <a:fillRect l="-815" t="-5882" b="-16176"/>
                </a:stretch>
              </a:blipFill>
            </p:spPr>
            <p:txBody>
              <a:bodyPr/>
              <a:lstStyle/>
              <a:p>
                <a:r>
                  <a:rPr lang="en-US">
                    <a:noFill/>
                  </a:rPr>
                  <a:t> </a:t>
                </a:r>
              </a:p>
            </p:txBody>
          </p:sp>
        </mc:Fallback>
      </mc:AlternateContent>
    </p:spTree>
    <p:extLst>
      <p:ext uri="{BB962C8B-B14F-4D97-AF65-F5344CB8AC3E}">
        <p14:creationId xmlns:p14="http://schemas.microsoft.com/office/powerpoint/2010/main" val="120526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ppt_x"/>
                                          </p:val>
                                        </p:tav>
                                        <p:tav tm="100000">
                                          <p:val>
                                            <p:strVal val="#ppt_x"/>
                                          </p:val>
                                        </p:tav>
                                      </p:tavLst>
                                    </p:anim>
                                    <p:anim calcmode="lin" valueType="num">
                                      <p:cBhvr additive="base">
                                        <p:cTn id="40" dur="500" fill="hold"/>
                                        <p:tgtEl>
                                          <p:spTgt spid="1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p:bldP spid="14" grpId="0"/>
      <p:bldP spid="15" grpId="0" animBg="1"/>
      <p:bldP spid="16" grpId="0"/>
      <p:bldP spid="17" grpId="0"/>
      <p:bldP spid="18" grpId="0"/>
      <p:bldP spid="19" grpId="0"/>
      <p:bldP spid="20" grpId="0"/>
      <p:bldP spid="2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END</a:t>
            </a:r>
            <a:endParaRPr lang="en-US" dirty="0"/>
          </a:p>
        </p:txBody>
      </p:sp>
      <p:sp>
        <p:nvSpPr>
          <p:cNvPr id="3" name="Footer Placeholder 2"/>
          <p:cNvSpPr>
            <a:spLocks noGrp="1"/>
          </p:cNvSpPr>
          <p:nvPr>
            <p:ph type="ftr" sz="quarter" idx="11"/>
          </p:nvPr>
        </p:nvSpPr>
        <p:spPr/>
        <p:txBody>
          <a:bodyPr/>
          <a:lstStyle/>
          <a:p>
            <a:r>
              <a:rPr lang="en-US" smtClean="0"/>
              <a:t>Edith Cohen   Lecture2</a:t>
            </a:r>
            <a:endParaRPr lang="en-US"/>
          </a:p>
        </p:txBody>
      </p:sp>
      <p:sp>
        <p:nvSpPr>
          <p:cNvPr id="4" name="Slide Number Placeholder 3"/>
          <p:cNvSpPr>
            <a:spLocks noGrp="1"/>
          </p:cNvSpPr>
          <p:nvPr>
            <p:ph type="sldNum" sz="quarter" idx="12"/>
          </p:nvPr>
        </p:nvSpPr>
        <p:spPr/>
        <p:txBody>
          <a:bodyPr/>
          <a:lstStyle/>
          <a:p>
            <a:fld id="{FBE62EB2-EEA5-4F0F-8417-A3BB824EEB18}" type="slidenum">
              <a:rPr lang="en-US" smtClean="0"/>
              <a:t>62</a:t>
            </a:fld>
            <a:endParaRPr lang="en-US"/>
          </a:p>
        </p:txBody>
      </p:sp>
    </p:spTree>
    <p:extLst>
      <p:ext uri="{BB962C8B-B14F-4D97-AF65-F5344CB8AC3E}">
        <p14:creationId xmlns:p14="http://schemas.microsoft.com/office/powerpoint/2010/main" val="4450351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383827" cy="875889"/>
          </a:xfrm>
        </p:spPr>
        <p:txBody>
          <a:bodyPr>
            <a:normAutofit/>
          </a:bodyPr>
          <a:lstStyle/>
          <a:p>
            <a:r>
              <a:rPr lang="en-US" dirty="0" smtClean="0"/>
              <a:t>Reservoir Sampling </a:t>
            </a:r>
            <a:r>
              <a:rPr lang="en-US" sz="2800" dirty="0">
                <a:solidFill>
                  <a:schemeClr val="tx2"/>
                </a:solidFill>
              </a:rPr>
              <a:t>[Knuth 1969,1981; Vitter </a:t>
            </a:r>
            <a:r>
              <a:rPr lang="en-US" sz="2800" dirty="0" smtClean="0">
                <a:solidFill>
                  <a:schemeClr val="tx2"/>
                </a:solidFill>
              </a:rPr>
              <a:t>1985]</a:t>
            </a:r>
            <a:endParaRPr lang="en-US" sz="2800" dirty="0"/>
          </a:p>
        </p:txBody>
      </p:sp>
      <p:sp>
        <p:nvSpPr>
          <p:cNvPr id="3" name="Content Placeholder 2"/>
          <p:cNvSpPr>
            <a:spLocks noGrp="1"/>
          </p:cNvSpPr>
          <p:nvPr>
            <p:ph idx="1"/>
          </p:nvPr>
        </p:nvSpPr>
        <p:spPr>
          <a:xfrm>
            <a:off x="1094490" y="1558617"/>
            <a:ext cx="2654815" cy="685799"/>
          </a:xfrm>
        </p:spPr>
        <p:txBody>
          <a:bodyPr>
            <a:normAutofit/>
          </a:bodyPr>
          <a:lstStyle/>
          <a:p>
            <a:pPr marL="0" indent="0">
              <a:buNone/>
            </a:pPr>
            <a:r>
              <a:rPr lang="en-US" sz="2800" dirty="0" smtClean="0">
                <a:solidFill>
                  <a:srgbClr val="7030A0"/>
                </a:solidFill>
              </a:rPr>
              <a:t>Streaming sketch</a:t>
            </a:r>
          </a:p>
        </p:txBody>
      </p:sp>
      <p:sp>
        <p:nvSpPr>
          <p:cNvPr id="5" name="Footer Placeholder 4"/>
          <p:cNvSpPr>
            <a:spLocks noGrp="1"/>
          </p:cNvSpPr>
          <p:nvPr>
            <p:ph type="ftr" sz="quarter" idx="11"/>
          </p:nvPr>
        </p:nvSpPr>
        <p:spPr/>
        <p:txBody>
          <a:bodyPr/>
          <a:lstStyle/>
          <a:p>
            <a:r>
              <a:rPr lang="en-US" smtClean="0"/>
              <a:t>Edith Cohen   Lecture2</a:t>
            </a:r>
            <a:endParaRPr lang="en-US"/>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3751284" y="1579632"/>
                <a:ext cx="8229600" cy="50881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800" u="sng" dirty="0" smtClean="0"/>
                  <a:t>Input:</a:t>
                </a:r>
                <a:r>
                  <a:rPr lang="en-US" sz="2800" dirty="0" smtClean="0"/>
                  <a:t>  Stream of (unique) data elements: </a:t>
                </a:r>
                <a14:m>
                  <m:oMath xmlns:m="http://schemas.openxmlformats.org/officeDocument/2006/math">
                    <m:sSub>
                      <m:sSubPr>
                        <m:ctrlPr>
                          <a:rPr lang="en-US" sz="2800" i="1" smtClean="0">
                            <a:solidFill>
                              <a:schemeClr val="tx2"/>
                            </a:solidFill>
                            <a:latin typeface="Cambria Math" charset="0"/>
                          </a:rPr>
                        </m:ctrlPr>
                      </m:sSubPr>
                      <m:e>
                        <m:r>
                          <a:rPr lang="en-US" sz="2800" i="1" smtClean="0">
                            <a:solidFill>
                              <a:schemeClr val="tx2"/>
                            </a:solidFill>
                            <a:latin typeface="Cambria Math"/>
                          </a:rPr>
                          <m:t>𝑎</m:t>
                        </m:r>
                      </m:e>
                      <m:sub>
                        <m:r>
                          <a:rPr lang="en-US" sz="2800" i="1" smtClean="0">
                            <a:solidFill>
                              <a:schemeClr val="tx2"/>
                            </a:solidFill>
                            <a:latin typeface="Cambria Math"/>
                          </a:rPr>
                          <m:t>1</m:t>
                        </m:r>
                      </m:sub>
                    </m:sSub>
                    <m:r>
                      <a:rPr lang="en-US" sz="2800" i="1" smtClean="0">
                        <a:solidFill>
                          <a:schemeClr val="tx2"/>
                        </a:solidFill>
                        <a:latin typeface="Cambria Math"/>
                      </a:rPr>
                      <m:t>,</m:t>
                    </m:r>
                    <m:sSub>
                      <m:sSubPr>
                        <m:ctrlPr>
                          <a:rPr lang="en-US" sz="2800" i="1" smtClean="0">
                            <a:solidFill>
                              <a:schemeClr val="tx2"/>
                            </a:solidFill>
                            <a:latin typeface="Cambria Math" charset="0"/>
                          </a:rPr>
                        </m:ctrlPr>
                      </m:sSubPr>
                      <m:e>
                        <m:r>
                          <a:rPr lang="en-US" sz="2800" i="1" smtClean="0">
                            <a:solidFill>
                              <a:schemeClr val="tx2"/>
                            </a:solidFill>
                            <a:latin typeface="Cambria Math"/>
                          </a:rPr>
                          <m:t>𝑎</m:t>
                        </m:r>
                      </m:e>
                      <m:sub>
                        <m:r>
                          <a:rPr lang="en-US" sz="2800" i="1" smtClean="0">
                            <a:solidFill>
                              <a:schemeClr val="tx2"/>
                            </a:solidFill>
                            <a:latin typeface="Cambria Math"/>
                          </a:rPr>
                          <m:t>2</m:t>
                        </m:r>
                      </m:sub>
                    </m:sSub>
                    <m:r>
                      <a:rPr lang="en-US" sz="2800" i="1" smtClean="0">
                        <a:solidFill>
                          <a:schemeClr val="tx2"/>
                        </a:solidFill>
                        <a:latin typeface="Cambria Math"/>
                      </a:rPr>
                      <m:t>,…</m:t>
                    </m:r>
                  </m:oMath>
                </a14:m>
                <a:endParaRPr lang="en-US" sz="2800" dirty="0" smtClean="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3751284" y="1579632"/>
                <a:ext cx="8229600" cy="508815"/>
              </a:xfrm>
              <a:prstGeom prst="rect">
                <a:avLst/>
              </a:prstGeom>
              <a:blipFill rotWithShape="0">
                <a:blip r:embed="rId2"/>
                <a:stretch>
                  <a:fillRect l="-1481" t="-19048" b="-27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txBox="1">
                <a:spLocks/>
              </p:cNvSpPr>
              <p:nvPr/>
            </p:nvSpPr>
            <p:spPr>
              <a:xfrm>
                <a:off x="902197" y="2401600"/>
                <a:ext cx="10415692" cy="52704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u="sng" dirty="0" smtClean="0"/>
                  <a:t>Initialize:</a:t>
                </a:r>
                <a:r>
                  <a:rPr lang="en-US" sz="2400" dirty="0" smtClean="0"/>
                  <a:t> Declare empty array </a:t>
                </a:r>
                <a14:m>
                  <m:oMath xmlns:m="http://schemas.openxmlformats.org/officeDocument/2006/math">
                    <m:r>
                      <a:rPr lang="en-US" sz="2400" b="0" i="1" smtClean="0">
                        <a:solidFill>
                          <a:srgbClr val="7030A0"/>
                        </a:solidFill>
                        <a:latin typeface="Cambria Math" charset="0"/>
                      </a:rPr>
                      <m:t>𝑆</m:t>
                    </m:r>
                    <m:d>
                      <m:dPr>
                        <m:begChr m:val="["/>
                        <m:endChr m:val="]"/>
                        <m:ctrlPr>
                          <a:rPr lang="en-US" sz="2400" b="0" i="1" smtClean="0">
                            <a:solidFill>
                              <a:srgbClr val="7030A0"/>
                            </a:solidFill>
                            <a:latin typeface="Cambria Math" charset="0"/>
                          </a:rPr>
                        </m:ctrlPr>
                      </m:dPr>
                      <m:e>
                        <m:r>
                          <a:rPr lang="en-US" sz="2400" b="0" i="1" smtClean="0">
                            <a:solidFill>
                              <a:srgbClr val="7030A0"/>
                            </a:solidFill>
                            <a:latin typeface="Cambria Math" charset="0"/>
                          </a:rPr>
                          <m:t>1</m:t>
                        </m:r>
                      </m:e>
                    </m:d>
                    <m:r>
                      <a:rPr lang="en-US" sz="2400" b="0" i="1" smtClean="0">
                        <a:solidFill>
                          <a:srgbClr val="7030A0"/>
                        </a:solidFill>
                        <a:latin typeface="Cambria Math" charset="0"/>
                      </a:rPr>
                      <m:t>,…,</m:t>
                    </m:r>
                    <m:r>
                      <a:rPr lang="en-US" sz="2400" b="0" i="1" smtClean="0">
                        <a:solidFill>
                          <a:srgbClr val="7030A0"/>
                        </a:solidFill>
                        <a:latin typeface="Cambria Math" charset="0"/>
                      </a:rPr>
                      <m:t>𝑆</m:t>
                    </m:r>
                    <m:d>
                      <m:dPr>
                        <m:begChr m:val="["/>
                        <m:endChr m:val="]"/>
                        <m:ctrlPr>
                          <a:rPr lang="en-US" sz="2400" b="0" i="1" smtClean="0">
                            <a:solidFill>
                              <a:srgbClr val="7030A0"/>
                            </a:solidFill>
                            <a:latin typeface="Cambria Math" charset="0"/>
                          </a:rPr>
                        </m:ctrlPr>
                      </m:dPr>
                      <m:e>
                        <m:r>
                          <a:rPr lang="en-US" sz="2400" b="0" i="1" smtClean="0">
                            <a:solidFill>
                              <a:srgbClr val="7030A0"/>
                            </a:solidFill>
                            <a:latin typeface="Cambria Math" charset="0"/>
                          </a:rPr>
                          <m:t>𝑘</m:t>
                        </m:r>
                      </m:e>
                    </m:d>
                  </m:oMath>
                </a14:m>
                <a:r>
                  <a:rPr lang="en-US" sz="2400" dirty="0" smtClean="0"/>
                  <a:t> of elements; initialize counter </a:t>
                </a:r>
                <a14:m>
                  <m:oMath xmlns:m="http://schemas.openxmlformats.org/officeDocument/2006/math">
                    <m:r>
                      <a:rPr lang="en-US" sz="2400" i="1" dirty="0" smtClean="0">
                        <a:solidFill>
                          <a:schemeClr val="tx2"/>
                        </a:solidFill>
                        <a:latin typeface="Cambria Math"/>
                      </a:rPr>
                      <m:t>𝑡</m:t>
                    </m:r>
                    <m:r>
                      <a:rPr lang="en-US" sz="2400" b="0" i="1" dirty="0" smtClean="0">
                        <a:solidFill>
                          <a:schemeClr val="tx2"/>
                        </a:solidFill>
                        <a:latin typeface="Cambria Math" charset="0"/>
                      </a:rPr>
                      <m:t>←0</m:t>
                    </m:r>
                  </m:oMath>
                </a14:m>
                <a:r>
                  <a:rPr lang="en-US" sz="2400" dirty="0" smtClean="0">
                    <a:solidFill>
                      <a:schemeClr val="tx2"/>
                    </a:solidFill>
                  </a:rPr>
                  <a:t> </a:t>
                </a:r>
                <a:r>
                  <a:rPr lang="en-US" sz="2400" u="sng" dirty="0" smtClean="0"/>
                  <a:t> </a:t>
                </a:r>
                <a:endParaRPr lang="en-US" sz="2400" dirty="0" smtClean="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902197" y="2401600"/>
                <a:ext cx="10415692" cy="527049"/>
              </a:xfrm>
              <a:prstGeom prst="rect">
                <a:avLst/>
              </a:prstGeom>
              <a:blipFill rotWithShape="0">
                <a:blip r:embed="rId3"/>
                <a:stretch>
                  <a:fillRect l="-936" t="-9302"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p:cNvSpPr txBox="1">
                <a:spLocks/>
              </p:cNvSpPr>
              <p:nvPr/>
            </p:nvSpPr>
            <p:spPr>
              <a:xfrm>
                <a:off x="902197" y="3171123"/>
                <a:ext cx="5171536" cy="2775829"/>
              </a:xfrm>
              <a:prstGeom prst="rect">
                <a:avLst/>
              </a:prstGeom>
              <a:solidFill>
                <a:schemeClr val="accent1">
                  <a:alpha val="1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u="sng" dirty="0" smtClean="0"/>
                  <a:t>Process element </a:t>
                </a:r>
                <a14:m>
                  <m:oMath xmlns:m="http://schemas.openxmlformats.org/officeDocument/2006/math">
                    <m:r>
                      <a:rPr lang="en-US" sz="2400" i="1">
                        <a:solidFill>
                          <a:schemeClr val="tx2"/>
                        </a:solidFill>
                        <a:latin typeface="Cambria Math"/>
                      </a:rPr>
                      <m:t>𝑎</m:t>
                    </m:r>
                    <m:r>
                      <a:rPr lang="en-US" sz="2400" i="1">
                        <a:solidFill>
                          <a:schemeClr val="tx2"/>
                        </a:solidFill>
                        <a:latin typeface="Cambria Math"/>
                      </a:rPr>
                      <m:t> </m:t>
                    </m:r>
                  </m:oMath>
                </a14:m>
                <a:r>
                  <a:rPr lang="en-US" sz="2400" dirty="0" smtClean="0"/>
                  <a:t>:</a:t>
                </a:r>
                <a:endParaRPr lang="en-US" sz="2400" dirty="0"/>
              </a:p>
              <a:p>
                <a:pPr>
                  <a:buFont typeface="Wingdings" panose="05000000000000000000" pitchFamily="2" charset="2"/>
                  <a:buChar char="§"/>
                </a:pPr>
                <a14:m>
                  <m:oMath xmlns:m="http://schemas.openxmlformats.org/officeDocument/2006/math">
                    <m:r>
                      <a:rPr lang="en-US" sz="2400" i="1" dirty="0">
                        <a:latin typeface="Cambria Math"/>
                      </a:rPr>
                      <m:t>𝑡</m:t>
                    </m:r>
                    <m:r>
                      <a:rPr lang="en-US" sz="2400" b="0" i="1" dirty="0" smtClean="0">
                        <a:latin typeface="Cambria Math" charset="0"/>
                      </a:rPr>
                      <m:t>←</m:t>
                    </m:r>
                    <m:r>
                      <a:rPr lang="en-US" sz="2400" b="0" i="1" dirty="0" smtClean="0">
                        <a:latin typeface="Cambria Math" charset="0"/>
                      </a:rPr>
                      <m:t>𝑡</m:t>
                    </m:r>
                    <m:r>
                      <a:rPr lang="en-US" sz="2400" b="0" i="1" dirty="0" smtClean="0">
                        <a:latin typeface="Cambria Math" charset="0"/>
                      </a:rPr>
                      <m:t>+1</m:t>
                    </m:r>
                  </m:oMath>
                </a14:m>
                <a:r>
                  <a:rPr lang="en-US" sz="2400" b="1" dirty="0" smtClean="0"/>
                  <a:t>  </a:t>
                </a:r>
                <a:r>
                  <a:rPr lang="en-US" sz="2400" dirty="0" smtClean="0">
                    <a:solidFill>
                      <a:schemeClr val="tx1">
                        <a:lumMod val="50000"/>
                        <a:lumOff val="50000"/>
                      </a:schemeClr>
                    </a:solidFill>
                  </a:rPr>
                  <a:t>/* increment counter*/</a:t>
                </a:r>
              </a:p>
              <a:p>
                <a:pPr>
                  <a:buFont typeface="Wingdings" panose="05000000000000000000" pitchFamily="2" charset="2"/>
                  <a:buChar char="§"/>
                </a:pPr>
                <a:r>
                  <a:rPr lang="en-US" sz="2400" b="1" dirty="0" smtClean="0"/>
                  <a:t>If</a:t>
                </a:r>
                <a:r>
                  <a:rPr lang="en-US" sz="2400" dirty="0" smtClean="0"/>
                  <a:t> </a:t>
                </a:r>
                <a14:m>
                  <m:oMath xmlns:m="http://schemas.openxmlformats.org/officeDocument/2006/math">
                    <m:r>
                      <a:rPr lang="en-US" sz="2400" i="1">
                        <a:latin typeface="Cambria Math"/>
                      </a:rPr>
                      <m:t>𝑡</m:t>
                    </m:r>
                    <m:r>
                      <a:rPr lang="en-US" sz="2400" i="1">
                        <a:latin typeface="Cambria Math"/>
                      </a:rPr>
                      <m:t>≤</m:t>
                    </m:r>
                    <m:r>
                      <a:rPr lang="en-US" sz="2400" i="1">
                        <a:latin typeface="Cambria Math"/>
                      </a:rPr>
                      <m:t>𝑘</m:t>
                    </m:r>
                    <m:r>
                      <a:rPr lang="en-US" sz="2400" i="1">
                        <a:latin typeface="Cambria Math"/>
                      </a:rPr>
                      <m:t>,</m:t>
                    </m:r>
                  </m:oMath>
                </a14:m>
                <a:r>
                  <a:rPr lang="en-US" sz="2400" dirty="0"/>
                  <a:t> </a:t>
                </a:r>
                <a14:m>
                  <m:oMath xmlns:m="http://schemas.openxmlformats.org/officeDocument/2006/math">
                    <m:r>
                      <a:rPr lang="en-US" sz="2400" b="0" i="1" dirty="0" smtClean="0">
                        <a:latin typeface="Cambria Math" charset="0"/>
                      </a:rPr>
                      <m:t>𝑆</m:t>
                    </m:r>
                    <m:r>
                      <a:rPr lang="en-US" sz="2400" b="0" i="1" dirty="0" smtClean="0">
                        <a:latin typeface="Cambria Math" charset="0"/>
                      </a:rPr>
                      <m:t>[</m:t>
                    </m:r>
                    <m:r>
                      <a:rPr lang="en-US" sz="2400" b="0" i="1" dirty="0" smtClean="0">
                        <a:latin typeface="Cambria Math" charset="0"/>
                      </a:rPr>
                      <m:t>𝑡</m:t>
                    </m:r>
                    <m:r>
                      <a:rPr lang="en-US" sz="2400" b="0" i="1" dirty="0" smtClean="0">
                        <a:latin typeface="Cambria Math" charset="0"/>
                      </a:rPr>
                      <m:t>]←</m:t>
                    </m:r>
                    <m:r>
                      <a:rPr lang="en-US" sz="2400" i="1">
                        <a:solidFill>
                          <a:schemeClr val="tx2"/>
                        </a:solidFill>
                        <a:latin typeface="Cambria Math"/>
                      </a:rPr>
                      <m:t>𝑎</m:t>
                    </m:r>
                  </m:oMath>
                </a14:m>
                <a:r>
                  <a:rPr lang="en-US" sz="2400" dirty="0"/>
                  <a:t>.  </a:t>
                </a:r>
              </a:p>
              <a:p>
                <a:pPr>
                  <a:buFont typeface="Wingdings" panose="05000000000000000000" pitchFamily="2" charset="2"/>
                  <a:buChar char="§"/>
                </a:pPr>
                <a:r>
                  <a:rPr lang="en-US" sz="2400" b="1" dirty="0"/>
                  <a:t>Else</a:t>
                </a:r>
                <a:r>
                  <a:rPr lang="en-US" sz="2400" dirty="0"/>
                  <a:t>:   </a:t>
                </a:r>
              </a:p>
              <a:p>
                <a:pPr lvl="1">
                  <a:buFont typeface="Wingdings" panose="05000000000000000000" pitchFamily="2" charset="2"/>
                  <a:buChar char="§"/>
                </a:pPr>
                <a:r>
                  <a:rPr lang="en-US" sz="2400" dirty="0"/>
                  <a:t>Choose  </a:t>
                </a:r>
                <a14:m>
                  <m:oMath xmlns:m="http://schemas.openxmlformats.org/officeDocument/2006/math">
                    <m:r>
                      <a:rPr lang="en-US" sz="2400" b="0" i="1" smtClean="0">
                        <a:latin typeface="Cambria Math" charset="0"/>
                      </a:rPr>
                      <m:t>𝑖</m:t>
                    </m:r>
                    <m:r>
                      <a:rPr lang="en-US" sz="2400" i="1">
                        <a:latin typeface="Cambria Math"/>
                      </a:rPr>
                      <m:t>∼</m:t>
                    </m:r>
                    <m:r>
                      <a:rPr lang="en-US" sz="2400" i="1">
                        <a:latin typeface="Cambria Math"/>
                      </a:rPr>
                      <m:t>𝑈</m:t>
                    </m:r>
                    <m:r>
                      <a:rPr lang="en-US" sz="2400" b="0" i="1" smtClean="0">
                        <a:latin typeface="Cambria Math" charset="0"/>
                      </a:rPr>
                      <m:t>[</m:t>
                    </m:r>
                    <m:r>
                      <a:rPr lang="en-US" sz="2400" i="1">
                        <a:latin typeface="Cambria Math"/>
                      </a:rPr>
                      <m:t>1,…, </m:t>
                    </m:r>
                    <m:r>
                      <a:rPr lang="en-US" sz="2400" i="1">
                        <a:latin typeface="Cambria Math"/>
                      </a:rPr>
                      <m:t>𝑡</m:t>
                    </m:r>
                    <m:r>
                      <a:rPr lang="en-US" sz="2400" b="0" i="1" smtClean="0">
                        <a:latin typeface="Cambria Math" charset="0"/>
                      </a:rPr>
                      <m:t>]</m:t>
                    </m:r>
                  </m:oMath>
                </a14:m>
                <a:endParaRPr lang="en-US" sz="2400" dirty="0"/>
              </a:p>
              <a:p>
                <a:pPr lvl="1">
                  <a:buFont typeface="Wingdings" panose="05000000000000000000" pitchFamily="2" charset="2"/>
                  <a:buChar char="§"/>
                </a:pPr>
                <a:r>
                  <a:rPr lang="en-US" sz="2400" b="1" dirty="0"/>
                  <a:t>If</a:t>
                </a:r>
                <a:r>
                  <a:rPr lang="en-US" sz="2400" dirty="0"/>
                  <a:t> </a:t>
                </a:r>
                <a14:m>
                  <m:oMath xmlns:m="http://schemas.openxmlformats.org/officeDocument/2006/math">
                    <m:r>
                      <a:rPr lang="en-US" sz="2400" b="0" i="1" smtClean="0">
                        <a:latin typeface="Cambria Math" charset="0"/>
                      </a:rPr>
                      <m:t>𝑖</m:t>
                    </m:r>
                    <m:r>
                      <a:rPr lang="en-US" sz="2400" i="1">
                        <a:latin typeface="Cambria Math"/>
                      </a:rPr>
                      <m:t>≤</m:t>
                    </m:r>
                    <m:r>
                      <a:rPr lang="en-US" sz="2400" i="1">
                        <a:latin typeface="Cambria Math"/>
                      </a:rPr>
                      <m:t>𝑘</m:t>
                    </m:r>
                  </m:oMath>
                </a14:m>
                <a:r>
                  <a:rPr lang="en-US" sz="2400" dirty="0"/>
                  <a:t>, </a:t>
                </a:r>
                <a14:m>
                  <m:oMath xmlns:m="http://schemas.openxmlformats.org/officeDocument/2006/math">
                    <m:r>
                      <a:rPr lang="en-US" sz="2400" b="0" i="1" smtClean="0">
                        <a:latin typeface="Cambria Math" charset="0"/>
                      </a:rPr>
                      <m:t>𝑆</m:t>
                    </m:r>
                    <m:r>
                      <a:rPr lang="en-US" sz="2400" b="0" i="1" smtClean="0">
                        <a:latin typeface="Cambria Math" charset="0"/>
                      </a:rPr>
                      <m:t>[</m:t>
                    </m:r>
                    <m:r>
                      <a:rPr lang="en-US" sz="2400" b="0" i="1" smtClean="0">
                        <a:latin typeface="Cambria Math" charset="0"/>
                      </a:rPr>
                      <m:t>𝑖</m:t>
                    </m:r>
                    <m:r>
                      <a:rPr lang="en-US" sz="2400" b="0" i="1" smtClean="0">
                        <a:latin typeface="Cambria Math" charset="0"/>
                      </a:rPr>
                      <m:t>]←</m:t>
                    </m:r>
                    <m:r>
                      <a:rPr lang="en-US" sz="2400" i="1">
                        <a:solidFill>
                          <a:schemeClr val="tx2"/>
                        </a:solidFill>
                        <a:latin typeface="Cambria Math"/>
                      </a:rPr>
                      <m:t>𝑎</m:t>
                    </m:r>
                  </m:oMath>
                </a14:m>
                <a:endParaRPr lang="en-US" sz="2400" dirty="0"/>
              </a:p>
              <a:p>
                <a:endParaRPr lang="en-US" sz="2400" dirty="0"/>
              </a:p>
              <a:p>
                <a:endParaRPr lang="en-US" sz="2400" dirty="0"/>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902197" y="3171123"/>
                <a:ext cx="5171536" cy="2775829"/>
              </a:xfrm>
              <a:prstGeom prst="rect">
                <a:avLst/>
              </a:prstGeom>
              <a:blipFill rotWithShape="0">
                <a:blip r:embed="rId4"/>
                <a:stretch>
                  <a:fillRect l="-1887" t="-17105" b="-4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2051334" y="1150527"/>
                <a:ext cx="7625037" cy="36957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U</a:t>
                </a:r>
                <a:r>
                  <a:rPr lang="en-US" dirty="0" smtClean="0"/>
                  <a:t>niform sample </a:t>
                </a:r>
                <a:r>
                  <a:rPr lang="en-US" dirty="0"/>
                  <a:t>of </a:t>
                </a:r>
                <a14:m>
                  <m:oMath xmlns:m="http://schemas.openxmlformats.org/officeDocument/2006/math">
                    <m:r>
                      <a:rPr lang="en-US" i="1" smtClean="0">
                        <a:latin typeface="Cambria Math" charset="0"/>
                      </a:rPr>
                      <m:t>𝑘</m:t>
                    </m:r>
                  </m:oMath>
                </a14:m>
                <a:r>
                  <a:rPr lang="en-US" dirty="0" smtClean="0"/>
                  <a:t>  data elements (all </a:t>
                </a:r>
                <a14:m>
                  <m:oMath xmlns:m="http://schemas.openxmlformats.org/officeDocument/2006/math">
                    <m:r>
                      <a:rPr lang="en-US" i="1">
                        <a:latin typeface="Cambria Math" charset="0"/>
                      </a:rPr>
                      <m:t>𝑘</m:t>
                    </m:r>
                  </m:oMath>
                </a14:m>
                <a:r>
                  <a:rPr lang="en-US" dirty="0" smtClean="0"/>
                  <a:t>-subsets equally likely)</a:t>
                </a:r>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2051334" y="1150527"/>
                <a:ext cx="7625037" cy="369577"/>
              </a:xfrm>
              <a:prstGeom prst="rect">
                <a:avLst/>
              </a:prstGeom>
              <a:blipFill rotWithShape="0">
                <a:blip r:embed="rId5"/>
                <a:stretch>
                  <a:fillRect l="-1040" t="-28333" b="-33333"/>
                </a:stretch>
              </a:blipFill>
            </p:spPr>
            <p:txBody>
              <a:bodyPr/>
              <a:lstStyle/>
              <a:p>
                <a:r>
                  <a:rPr lang="en-US">
                    <a:noFill/>
                  </a:rPr>
                  <a:t> </a:t>
                </a:r>
              </a:p>
            </p:txBody>
          </p:sp>
        </mc:Fallback>
      </mc:AlternateContent>
      <p:pic>
        <p:nvPicPr>
          <p:cNvPr id="12" name="Picture 11"/>
          <p:cNvPicPr>
            <a:picLocks noChangeAspect="1"/>
          </p:cNvPicPr>
          <p:nvPr/>
        </p:nvPicPr>
        <p:blipFill>
          <a:blip r:embed="rId6"/>
          <a:stretch>
            <a:fillRect/>
          </a:stretch>
        </p:blipFill>
        <p:spPr>
          <a:xfrm>
            <a:off x="10742891" y="514329"/>
            <a:ext cx="698158" cy="667905"/>
          </a:xfrm>
          <a:prstGeom prst="rect">
            <a:avLst/>
          </a:prstGeom>
        </p:spPr>
      </p:pic>
      <p:pic>
        <p:nvPicPr>
          <p:cNvPr id="13" name="Picture 12"/>
          <p:cNvPicPr>
            <a:picLocks noChangeAspect="1"/>
          </p:cNvPicPr>
          <p:nvPr/>
        </p:nvPicPr>
        <p:blipFill>
          <a:blip r:embed="rId7"/>
          <a:stretch>
            <a:fillRect/>
          </a:stretch>
        </p:blipFill>
        <p:spPr>
          <a:xfrm>
            <a:off x="10108278" y="506053"/>
            <a:ext cx="522631" cy="617903"/>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11498682" y="4240398"/>
                <a:ext cx="4174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charset="0"/>
                            </a:rPr>
                          </m:ctrlPr>
                        </m:sSubPr>
                        <m:e>
                          <m:r>
                            <a:rPr lang="en-US" i="1" dirty="0">
                              <a:latin typeface="Cambria Math" charset="0"/>
                            </a:rPr>
                            <m:t>𝑒</m:t>
                          </m:r>
                        </m:e>
                        <m:sub>
                          <m:r>
                            <a:rPr lang="en-US" b="0" i="1" dirty="0" smtClean="0">
                              <a:latin typeface="Cambria Math" charset="0"/>
                            </a:rPr>
                            <m:t>10</m:t>
                          </m:r>
                        </m:sub>
                      </m:sSub>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11498682" y="4240398"/>
                <a:ext cx="417450" cy="369332"/>
              </a:xfrm>
              <a:prstGeom prst="rect">
                <a:avLst/>
              </a:prstGeom>
              <a:blipFill rotWithShape="0">
                <a:blip r:embed="rId8"/>
                <a:stretch>
                  <a:fillRect r="-7246"/>
                </a:stretch>
              </a:blipFill>
            </p:spPr>
            <p:txBody>
              <a:bodyPr/>
              <a:lstStyle/>
              <a:p>
                <a:r>
                  <a:rPr lang="en-US">
                    <a:noFill/>
                  </a:rPr>
                  <a:t> </a:t>
                </a:r>
              </a:p>
            </p:txBody>
          </p:sp>
        </mc:Fallback>
      </mc:AlternateContent>
      <p:graphicFrame>
        <p:nvGraphicFramePr>
          <p:cNvPr id="10" name="Table 9"/>
          <p:cNvGraphicFramePr>
            <a:graphicFrameLocks noGrp="1"/>
          </p:cNvGraphicFramePr>
          <p:nvPr>
            <p:extLst>
              <p:ext uri="{D42A27DB-BD31-4B8C-83A1-F6EECF244321}">
                <p14:modId xmlns:p14="http://schemas.microsoft.com/office/powerpoint/2010/main" val="130565635"/>
              </p:ext>
            </p:extLst>
          </p:nvPr>
        </p:nvGraphicFramePr>
        <p:xfrm>
          <a:off x="6920027" y="5341948"/>
          <a:ext cx="3073400" cy="370840"/>
        </p:xfrm>
        <a:graphic>
          <a:graphicData uri="http://schemas.openxmlformats.org/drawingml/2006/table">
            <a:tbl>
              <a:tblPr bandRow="1">
                <a:tableStyleId>{5C22544A-7EE6-4342-B048-85BDC9FD1C3A}</a:tableStyleId>
              </a:tblPr>
              <a:tblGrid>
                <a:gridCol w="768350"/>
                <a:gridCol w="768350"/>
                <a:gridCol w="768350"/>
                <a:gridCol w="768350"/>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grpSp>
        <p:nvGrpSpPr>
          <p:cNvPr id="56" name="Group 55"/>
          <p:cNvGrpSpPr/>
          <p:nvPr/>
        </p:nvGrpSpPr>
        <p:grpSpPr>
          <a:xfrm>
            <a:off x="6324600" y="4240398"/>
            <a:ext cx="918700" cy="1134584"/>
            <a:chOff x="6324600" y="4240398"/>
            <a:chExt cx="918700" cy="1134584"/>
          </a:xfrm>
        </p:grpSpPr>
        <mc:AlternateContent xmlns:mc="http://schemas.openxmlformats.org/markup-compatibility/2006" xmlns:a14="http://schemas.microsoft.com/office/drawing/2010/main">
          <mc:Choice Requires="a14">
            <p:sp>
              <p:nvSpPr>
                <p:cNvPr id="18" name="TextBox 17"/>
                <p:cNvSpPr txBox="1"/>
                <p:nvPr/>
              </p:nvSpPr>
              <p:spPr>
                <a:xfrm>
                  <a:off x="6324600" y="4240398"/>
                  <a:ext cx="4359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charset="0"/>
                              </a:rPr>
                            </m:ctrlPr>
                          </m:sSubPr>
                          <m:e>
                            <m:r>
                              <a:rPr lang="en-US" i="1" dirty="0">
                                <a:latin typeface="Cambria Math" charset="0"/>
                              </a:rPr>
                              <m:t>𝑒</m:t>
                            </m:r>
                          </m:e>
                          <m:sub>
                            <m:r>
                              <a:rPr lang="en-US" b="0" i="1" dirty="0" smtClean="0">
                                <a:latin typeface="Cambria Math" charset="0"/>
                              </a:rPr>
                              <m:t>1</m:t>
                            </m:r>
                          </m:sub>
                        </m:sSub>
                      </m:oMath>
                    </m:oMathPara>
                  </a14:m>
                  <a:endParaRPr lang="en-US" dirty="0"/>
                </a:p>
              </p:txBody>
            </p:sp>
          </mc:Choice>
          <mc:Fallback xmlns="">
            <p:sp>
              <p:nvSpPr>
                <p:cNvPr id="18" name="TextBox 17"/>
                <p:cNvSpPr txBox="1">
                  <a:spLocks noRot="1" noChangeAspect="1" noMove="1" noResize="1" noEditPoints="1" noAdjustHandles="1" noChangeArrowheads="1" noChangeShapeType="1" noTextEdit="1"/>
                </p:cNvSpPr>
                <p:nvPr/>
              </p:nvSpPr>
              <p:spPr>
                <a:xfrm>
                  <a:off x="6324600" y="4240398"/>
                  <a:ext cx="435985" cy="369332"/>
                </a:xfrm>
                <a:prstGeom prst="rect">
                  <a:avLst/>
                </a:prstGeom>
                <a:blipFill rotWithShape="0">
                  <a:blip r:embed="rId9"/>
                  <a:stretch>
                    <a:fillRect/>
                  </a:stretch>
                </a:blipFill>
              </p:spPr>
              <p:txBody>
                <a:bodyPr/>
                <a:lstStyle/>
                <a:p>
                  <a:r>
                    <a:rPr lang="en-US">
                      <a:noFill/>
                    </a:rPr>
                    <a:t> </a:t>
                  </a:r>
                </a:p>
              </p:txBody>
            </p:sp>
          </mc:Fallback>
        </mc:AlternateContent>
        <p:cxnSp>
          <p:nvCxnSpPr>
            <p:cNvPr id="24" name="Straight Arrow Connector 23"/>
            <p:cNvCxnSpPr>
              <a:stCxn id="18" idx="2"/>
            </p:cNvCxnSpPr>
            <p:nvPr/>
          </p:nvCxnSpPr>
          <p:spPr>
            <a:xfrm>
              <a:off x="6542593" y="4609730"/>
              <a:ext cx="700707" cy="7652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6950868" y="4240398"/>
            <a:ext cx="1022582" cy="1127727"/>
            <a:chOff x="6950868" y="4240398"/>
            <a:chExt cx="1022582" cy="1127727"/>
          </a:xfrm>
        </p:grpSpPr>
        <mc:AlternateContent xmlns:mc="http://schemas.openxmlformats.org/markup-compatibility/2006" xmlns:a14="http://schemas.microsoft.com/office/drawing/2010/main">
          <mc:Choice Requires="a14">
            <p:sp>
              <p:nvSpPr>
                <p:cNvPr id="19" name="TextBox 18"/>
                <p:cNvSpPr txBox="1"/>
                <p:nvPr/>
              </p:nvSpPr>
              <p:spPr>
                <a:xfrm>
                  <a:off x="6950868" y="4240398"/>
                  <a:ext cx="3473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𝑒</m:t>
                            </m:r>
                          </m:e>
                          <m:sub>
                            <m:r>
                              <a:rPr lang="en-US" b="0" i="1" smtClean="0">
                                <a:latin typeface="Cambria Math" charset="0"/>
                              </a:rPr>
                              <m:t>2</m:t>
                            </m:r>
                          </m:sub>
                        </m:sSub>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6950868" y="4240398"/>
                  <a:ext cx="347331" cy="369332"/>
                </a:xfrm>
                <a:prstGeom prst="rect">
                  <a:avLst/>
                </a:prstGeom>
                <a:blipFill rotWithShape="0">
                  <a:blip r:embed="rId10"/>
                  <a:stretch>
                    <a:fillRect r="-3509"/>
                  </a:stretch>
                </a:blipFill>
              </p:spPr>
              <p:txBody>
                <a:bodyPr/>
                <a:lstStyle/>
                <a:p>
                  <a:r>
                    <a:rPr lang="en-US">
                      <a:noFill/>
                    </a:rPr>
                    <a:t> </a:t>
                  </a:r>
                </a:p>
              </p:txBody>
            </p:sp>
          </mc:Fallback>
        </mc:AlternateContent>
        <p:cxnSp>
          <p:nvCxnSpPr>
            <p:cNvPr id="26" name="Straight Arrow Connector 25"/>
            <p:cNvCxnSpPr>
              <a:stCxn id="19" idx="2"/>
            </p:cNvCxnSpPr>
            <p:nvPr/>
          </p:nvCxnSpPr>
          <p:spPr>
            <a:xfrm>
              <a:off x="7124534" y="4609730"/>
              <a:ext cx="848916" cy="7583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7488482" y="4240398"/>
            <a:ext cx="1317146" cy="1134584"/>
            <a:chOff x="7488482" y="4240398"/>
            <a:chExt cx="1317146" cy="1134584"/>
          </a:xfrm>
        </p:grpSpPr>
        <mc:AlternateContent xmlns:mc="http://schemas.openxmlformats.org/markup-compatibility/2006" xmlns:a14="http://schemas.microsoft.com/office/drawing/2010/main">
          <mc:Choice Requires="a14">
            <p:sp>
              <p:nvSpPr>
                <p:cNvPr id="20" name="TextBox 19"/>
                <p:cNvSpPr txBox="1"/>
                <p:nvPr/>
              </p:nvSpPr>
              <p:spPr>
                <a:xfrm>
                  <a:off x="7488482" y="4240398"/>
                  <a:ext cx="37760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charset="0"/>
                              </a:rPr>
                            </m:ctrlPr>
                          </m:sSubPr>
                          <m:e>
                            <m:r>
                              <a:rPr lang="en-US" i="1" dirty="0">
                                <a:latin typeface="Cambria Math" charset="0"/>
                              </a:rPr>
                              <m:t>𝑒</m:t>
                            </m:r>
                          </m:e>
                          <m:sub>
                            <m:r>
                              <a:rPr lang="en-US" b="0" i="1" dirty="0" smtClean="0">
                                <a:latin typeface="Cambria Math" charset="0"/>
                              </a:rPr>
                              <m:t>3</m:t>
                            </m:r>
                          </m:sub>
                        </m:sSub>
                      </m:oMath>
                    </m:oMathPara>
                  </a14:m>
                  <a:endParaRPr lang="en-US" dirty="0"/>
                </a:p>
              </p:txBody>
            </p:sp>
          </mc:Choice>
          <mc:Fallback xmlns="">
            <p:sp>
              <p:nvSpPr>
                <p:cNvPr id="20" name="TextBox 19"/>
                <p:cNvSpPr txBox="1">
                  <a:spLocks noRot="1" noChangeAspect="1" noMove="1" noResize="1" noEditPoints="1" noAdjustHandles="1" noChangeArrowheads="1" noChangeShapeType="1" noTextEdit="1"/>
                </p:cNvSpPr>
                <p:nvPr/>
              </p:nvSpPr>
              <p:spPr>
                <a:xfrm>
                  <a:off x="7488482" y="4240398"/>
                  <a:ext cx="377602" cy="369332"/>
                </a:xfrm>
                <a:prstGeom prst="rect">
                  <a:avLst/>
                </a:prstGeom>
                <a:blipFill rotWithShape="0">
                  <a:blip r:embed="rId11"/>
                  <a:stretch>
                    <a:fillRect/>
                  </a:stretch>
                </a:blipFill>
              </p:spPr>
              <p:txBody>
                <a:bodyPr/>
                <a:lstStyle/>
                <a:p>
                  <a:r>
                    <a:rPr lang="en-US">
                      <a:noFill/>
                    </a:rPr>
                    <a:t> </a:t>
                  </a:r>
                </a:p>
              </p:txBody>
            </p:sp>
          </mc:Fallback>
        </mc:AlternateContent>
        <p:cxnSp>
          <p:nvCxnSpPr>
            <p:cNvPr id="29" name="Straight Arrow Connector 28"/>
            <p:cNvCxnSpPr>
              <a:stCxn id="20" idx="2"/>
            </p:cNvCxnSpPr>
            <p:nvPr/>
          </p:nvCxnSpPr>
          <p:spPr>
            <a:xfrm>
              <a:off x="7677283" y="4609730"/>
              <a:ext cx="1128345" cy="7652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8056367" y="4240398"/>
            <a:ext cx="1456012" cy="1134584"/>
            <a:chOff x="8056367" y="4240398"/>
            <a:chExt cx="1456012" cy="1134584"/>
          </a:xfrm>
        </p:grpSpPr>
        <mc:AlternateContent xmlns:mc="http://schemas.openxmlformats.org/markup-compatibility/2006" xmlns:a14="http://schemas.microsoft.com/office/drawing/2010/main">
          <mc:Choice Requires="a14">
            <p:sp>
              <p:nvSpPr>
                <p:cNvPr id="21" name="TextBox 20"/>
                <p:cNvSpPr txBox="1"/>
                <p:nvPr/>
              </p:nvSpPr>
              <p:spPr>
                <a:xfrm>
                  <a:off x="8056367" y="4240398"/>
                  <a:ext cx="3611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charset="0"/>
                              </a:rPr>
                            </m:ctrlPr>
                          </m:sSubPr>
                          <m:e>
                            <m:r>
                              <a:rPr lang="en-US" i="1">
                                <a:latin typeface="Cambria Math" charset="0"/>
                              </a:rPr>
                              <m:t>𝑒</m:t>
                            </m:r>
                          </m:e>
                          <m:sub>
                            <m:r>
                              <a:rPr lang="en-US" b="0" i="1" smtClean="0">
                                <a:latin typeface="Cambria Math" charset="0"/>
                              </a:rPr>
                              <m:t>4</m:t>
                            </m:r>
                          </m:sub>
                        </m:sSub>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8056367" y="4240398"/>
                  <a:ext cx="361124" cy="369332"/>
                </a:xfrm>
                <a:prstGeom prst="rect">
                  <a:avLst/>
                </a:prstGeom>
                <a:blipFill rotWithShape="0">
                  <a:blip r:embed="rId12"/>
                  <a:stretch>
                    <a:fillRect/>
                  </a:stretch>
                </a:blipFill>
              </p:spPr>
              <p:txBody>
                <a:bodyPr/>
                <a:lstStyle/>
                <a:p>
                  <a:r>
                    <a:rPr lang="en-US">
                      <a:noFill/>
                    </a:rPr>
                    <a:t> </a:t>
                  </a:r>
                </a:p>
              </p:txBody>
            </p:sp>
          </mc:Fallback>
        </mc:AlternateContent>
        <p:cxnSp>
          <p:nvCxnSpPr>
            <p:cNvPr id="32" name="Straight Arrow Connector 31"/>
            <p:cNvCxnSpPr>
              <a:stCxn id="21" idx="2"/>
            </p:cNvCxnSpPr>
            <p:nvPr/>
          </p:nvCxnSpPr>
          <p:spPr>
            <a:xfrm>
              <a:off x="8236929" y="4609730"/>
              <a:ext cx="1275450" cy="7652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7975224" y="3817941"/>
            <a:ext cx="1050000" cy="791789"/>
            <a:chOff x="7975224" y="3817941"/>
            <a:chExt cx="1050000" cy="791789"/>
          </a:xfrm>
        </p:grpSpPr>
        <mc:AlternateContent xmlns:mc="http://schemas.openxmlformats.org/markup-compatibility/2006" xmlns:a14="http://schemas.microsoft.com/office/drawing/2010/main">
          <mc:Choice Requires="a14">
            <p:sp>
              <p:nvSpPr>
                <p:cNvPr id="22" name="TextBox 21"/>
                <p:cNvSpPr txBox="1"/>
                <p:nvPr/>
              </p:nvSpPr>
              <p:spPr>
                <a:xfrm>
                  <a:off x="8607774" y="4240398"/>
                  <a:ext cx="417450"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charset="0"/>
                              </a:rPr>
                            </m:ctrlPr>
                          </m:sSubPr>
                          <m:e>
                            <m:r>
                              <a:rPr lang="en-US" i="1" dirty="0">
                                <a:latin typeface="Cambria Math" charset="0"/>
                              </a:rPr>
                              <m:t>𝑒</m:t>
                            </m:r>
                          </m:e>
                          <m:sub>
                            <m:r>
                              <a:rPr lang="en-US" b="0" i="1" dirty="0" smtClean="0">
                                <a:latin typeface="Cambria Math" charset="0"/>
                              </a:rPr>
                              <m:t>5</m:t>
                            </m:r>
                          </m:sub>
                        </m:sSub>
                      </m:oMath>
                    </m:oMathPara>
                  </a14:m>
                  <a:endParaRPr lang="en-US" dirty="0"/>
                </a:p>
              </p:txBody>
            </p:sp>
          </mc:Choice>
          <mc:Fallback xmlns="">
            <p:sp>
              <p:nvSpPr>
                <p:cNvPr id="22" name="TextBox 21"/>
                <p:cNvSpPr txBox="1">
                  <a:spLocks noRot="1" noChangeAspect="1" noMove="1" noResize="1" noEditPoints="1" noAdjustHandles="1" noChangeArrowheads="1" noChangeShapeType="1" noTextEdit="1"/>
                </p:cNvSpPr>
                <p:nvPr/>
              </p:nvSpPr>
              <p:spPr>
                <a:xfrm>
                  <a:off x="8607774" y="4240398"/>
                  <a:ext cx="417450" cy="369332"/>
                </a:xfrm>
                <a:prstGeom prst="rect">
                  <a:avLst/>
                </a:prstGeom>
                <a:blipFill rotWithShape="0">
                  <a:blip r:embed="rId13"/>
                  <a:stretch>
                    <a:fillRect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7975224" y="3817941"/>
                  <a:ext cx="99270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charset="0"/>
                          </a:rPr>
                          <m:t>∼</m:t>
                        </m:r>
                        <m:r>
                          <a:rPr lang="en-US" sz="1600" b="0" i="1" smtClean="0">
                            <a:solidFill>
                              <a:srgbClr val="C00000"/>
                            </a:solidFill>
                            <a:latin typeface="Cambria Math" charset="0"/>
                          </a:rPr>
                          <m:t>𝑈</m:t>
                        </m:r>
                        <m:r>
                          <a:rPr lang="en-US" sz="1600" b="0" i="1" smtClean="0">
                            <a:solidFill>
                              <a:srgbClr val="C00000"/>
                            </a:solidFill>
                            <a:latin typeface="Cambria Math" charset="0"/>
                          </a:rPr>
                          <m:t>[1,5]</m:t>
                        </m:r>
                      </m:oMath>
                    </m:oMathPara>
                  </a14:m>
                  <a:endParaRPr lang="en-US" sz="1600" dirty="0">
                    <a:solidFill>
                      <a:srgbClr val="C000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7975224" y="3817941"/>
                  <a:ext cx="992708" cy="338554"/>
                </a:xfrm>
                <a:prstGeom prst="rect">
                  <a:avLst/>
                </a:prstGeom>
                <a:blipFill rotWithShape="0">
                  <a:blip r:embed="rId14"/>
                  <a:stretch>
                    <a:fillRect b="-12500"/>
                  </a:stretch>
                </a:blipFill>
              </p:spPr>
              <p:txBody>
                <a:bodyPr/>
                <a:lstStyle/>
                <a:p>
                  <a:r>
                    <a:rPr lang="en-US">
                      <a:noFill/>
                    </a:rPr>
                    <a:t> </a:t>
                  </a:r>
                </a:p>
              </p:txBody>
            </p:sp>
          </mc:Fallback>
        </mc:AlternateContent>
        <p:sp>
          <p:nvSpPr>
            <p:cNvPr id="36" name="TextBox 35"/>
            <p:cNvSpPr txBox="1"/>
            <p:nvPr/>
          </p:nvSpPr>
          <p:spPr>
            <a:xfrm>
              <a:off x="8453173" y="4076279"/>
              <a:ext cx="301686" cy="369332"/>
            </a:xfrm>
            <a:prstGeom prst="rect">
              <a:avLst/>
            </a:prstGeom>
            <a:noFill/>
          </p:spPr>
          <p:txBody>
            <a:bodyPr wrap="none" rtlCol="0">
              <a:spAutoFit/>
            </a:bodyPr>
            <a:lstStyle/>
            <a:p>
              <a:r>
                <a:rPr lang="en-US" dirty="0">
                  <a:solidFill>
                    <a:srgbClr val="C00000"/>
                  </a:solidFill>
                </a:rPr>
                <a:t>5</a:t>
              </a:r>
            </a:p>
          </p:txBody>
        </p:sp>
      </p:grpSp>
      <p:grpSp>
        <p:nvGrpSpPr>
          <p:cNvPr id="61" name="Group 60"/>
          <p:cNvGrpSpPr/>
          <p:nvPr/>
        </p:nvGrpSpPr>
        <p:grpSpPr>
          <a:xfrm>
            <a:off x="8648260" y="3659999"/>
            <a:ext cx="1003232" cy="949731"/>
            <a:chOff x="8648260" y="3659999"/>
            <a:chExt cx="1003232" cy="949731"/>
          </a:xfrm>
        </p:grpSpPr>
        <mc:AlternateContent xmlns:mc="http://schemas.openxmlformats.org/markup-compatibility/2006" xmlns:a14="http://schemas.microsoft.com/office/drawing/2010/main">
          <mc:Choice Requires="a14">
            <p:sp>
              <p:nvSpPr>
                <p:cNvPr id="6" name="TextBox 5"/>
                <p:cNvSpPr txBox="1"/>
                <p:nvPr/>
              </p:nvSpPr>
              <p:spPr>
                <a:xfrm>
                  <a:off x="9215507" y="4240398"/>
                  <a:ext cx="43598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charset="0"/>
                              </a:rPr>
                            </m:ctrlPr>
                          </m:sSubPr>
                          <m:e>
                            <m:r>
                              <a:rPr lang="en-US" i="1" dirty="0">
                                <a:latin typeface="Cambria Math" charset="0"/>
                              </a:rPr>
                              <m:t>𝑒</m:t>
                            </m:r>
                          </m:e>
                          <m:sub>
                            <m:r>
                              <a:rPr lang="en-US" b="0" i="1" dirty="0" smtClean="0">
                                <a:latin typeface="Cambria Math" charset="0"/>
                              </a:rPr>
                              <m:t>6</m:t>
                            </m:r>
                          </m:sub>
                        </m:sSub>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9215507" y="4240398"/>
                  <a:ext cx="435985" cy="369332"/>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8648260" y="3659999"/>
                  <a:ext cx="99270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charset="0"/>
                          </a:rPr>
                          <m:t>∼</m:t>
                        </m:r>
                        <m:r>
                          <a:rPr lang="en-US" sz="1600" b="0" i="1" smtClean="0">
                            <a:solidFill>
                              <a:srgbClr val="C00000"/>
                            </a:solidFill>
                            <a:latin typeface="Cambria Math" charset="0"/>
                          </a:rPr>
                          <m:t>𝑈</m:t>
                        </m:r>
                        <m:r>
                          <a:rPr lang="en-US" sz="1600" b="0" i="1" smtClean="0">
                            <a:solidFill>
                              <a:srgbClr val="C00000"/>
                            </a:solidFill>
                            <a:latin typeface="Cambria Math" charset="0"/>
                          </a:rPr>
                          <m:t>[1,6]</m:t>
                        </m:r>
                      </m:oMath>
                    </m:oMathPara>
                  </a14:m>
                  <a:endParaRPr lang="en-US" sz="1600" dirty="0">
                    <a:solidFill>
                      <a:srgbClr val="C0000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8648260" y="3659999"/>
                  <a:ext cx="992708" cy="338554"/>
                </a:xfrm>
                <a:prstGeom prst="rect">
                  <a:avLst/>
                </a:prstGeom>
                <a:blipFill rotWithShape="0">
                  <a:blip r:embed="rId16"/>
                  <a:stretch>
                    <a:fillRect b="-12500"/>
                  </a:stretch>
                </a:blipFill>
              </p:spPr>
              <p:txBody>
                <a:bodyPr/>
                <a:lstStyle/>
                <a:p>
                  <a:r>
                    <a:rPr lang="en-US">
                      <a:noFill/>
                    </a:rPr>
                    <a:t> </a:t>
                  </a:r>
                </a:p>
              </p:txBody>
            </p:sp>
          </mc:Fallback>
        </mc:AlternateContent>
        <p:sp>
          <p:nvSpPr>
            <p:cNvPr id="38" name="TextBox 37"/>
            <p:cNvSpPr txBox="1"/>
            <p:nvPr/>
          </p:nvSpPr>
          <p:spPr>
            <a:xfrm>
              <a:off x="9126209" y="3918337"/>
              <a:ext cx="301686" cy="369332"/>
            </a:xfrm>
            <a:prstGeom prst="rect">
              <a:avLst/>
            </a:prstGeom>
            <a:noFill/>
          </p:spPr>
          <p:txBody>
            <a:bodyPr wrap="none" rtlCol="0">
              <a:spAutoFit/>
            </a:bodyPr>
            <a:lstStyle/>
            <a:p>
              <a:r>
                <a:rPr lang="en-US" dirty="0" smtClean="0">
                  <a:solidFill>
                    <a:srgbClr val="C00000"/>
                  </a:solidFill>
                </a:rPr>
                <a:t>1</a:t>
              </a:r>
              <a:endParaRPr lang="en-US" dirty="0">
                <a:solidFill>
                  <a:srgbClr val="C00000"/>
                </a:solidFill>
              </a:endParaRPr>
            </a:p>
          </p:txBody>
        </p:sp>
      </p:grpSp>
      <p:grpSp>
        <p:nvGrpSpPr>
          <p:cNvPr id="68" name="Group 67"/>
          <p:cNvGrpSpPr/>
          <p:nvPr/>
        </p:nvGrpSpPr>
        <p:grpSpPr>
          <a:xfrm>
            <a:off x="9328643" y="3840000"/>
            <a:ext cx="992708" cy="769730"/>
            <a:chOff x="9328643" y="3840000"/>
            <a:chExt cx="992708" cy="769730"/>
          </a:xfrm>
        </p:grpSpPr>
        <mc:AlternateContent xmlns:mc="http://schemas.openxmlformats.org/markup-compatibility/2006" xmlns:a14="http://schemas.microsoft.com/office/drawing/2010/main">
          <mc:Choice Requires="a14">
            <p:sp>
              <p:nvSpPr>
                <p:cNvPr id="14" name="TextBox 13"/>
                <p:cNvSpPr txBox="1"/>
                <p:nvPr/>
              </p:nvSpPr>
              <p:spPr>
                <a:xfrm>
                  <a:off x="9841775" y="4240398"/>
                  <a:ext cx="34733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charset="0"/>
                              </a:rPr>
                              <m:t>𝑒</m:t>
                            </m:r>
                          </m:e>
                          <m:sub>
                            <m:r>
                              <a:rPr lang="en-US" b="0" i="1" smtClean="0">
                                <a:latin typeface="Cambria Math" charset="0"/>
                              </a:rPr>
                              <m:t>7</m:t>
                            </m:r>
                          </m:sub>
                        </m:sSub>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9841775" y="4240398"/>
                  <a:ext cx="347331" cy="369332"/>
                </a:xfrm>
                <a:prstGeom prst="rect">
                  <a:avLst/>
                </a:prstGeom>
                <a:blipFill rotWithShape="0">
                  <a:blip r:embed="rId17"/>
                  <a:stretch>
                    <a:fillRect r="-3509" b="-1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9328643" y="3840000"/>
                  <a:ext cx="99270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charset="0"/>
                          </a:rPr>
                          <m:t>∼</m:t>
                        </m:r>
                        <m:r>
                          <a:rPr lang="en-US" sz="1600" b="0" i="1" smtClean="0">
                            <a:solidFill>
                              <a:srgbClr val="C00000"/>
                            </a:solidFill>
                            <a:latin typeface="Cambria Math" charset="0"/>
                          </a:rPr>
                          <m:t>𝑈</m:t>
                        </m:r>
                        <m:r>
                          <a:rPr lang="en-US" sz="1600" b="0" i="1" smtClean="0">
                            <a:solidFill>
                              <a:srgbClr val="C00000"/>
                            </a:solidFill>
                            <a:latin typeface="Cambria Math" charset="0"/>
                          </a:rPr>
                          <m:t>[1,7]</m:t>
                        </m:r>
                      </m:oMath>
                    </m:oMathPara>
                  </a14:m>
                  <a:endParaRPr lang="en-US" sz="1600" dirty="0">
                    <a:solidFill>
                      <a:srgbClr val="C0000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9328643" y="3840000"/>
                  <a:ext cx="992708" cy="338554"/>
                </a:xfrm>
                <a:prstGeom prst="rect">
                  <a:avLst/>
                </a:prstGeom>
                <a:blipFill rotWithShape="0">
                  <a:blip r:embed="rId18"/>
                  <a:stretch>
                    <a:fillRect b="-12727"/>
                  </a:stretch>
                </a:blipFill>
              </p:spPr>
              <p:txBody>
                <a:bodyPr/>
                <a:lstStyle/>
                <a:p>
                  <a:r>
                    <a:rPr lang="en-US">
                      <a:noFill/>
                    </a:rPr>
                    <a:t> </a:t>
                  </a:r>
                </a:p>
              </p:txBody>
            </p:sp>
          </mc:Fallback>
        </mc:AlternateContent>
        <p:sp>
          <p:nvSpPr>
            <p:cNvPr id="40" name="TextBox 39"/>
            <p:cNvSpPr txBox="1"/>
            <p:nvPr/>
          </p:nvSpPr>
          <p:spPr>
            <a:xfrm>
              <a:off x="9806592" y="4098338"/>
              <a:ext cx="301686" cy="369332"/>
            </a:xfrm>
            <a:prstGeom prst="rect">
              <a:avLst/>
            </a:prstGeom>
            <a:noFill/>
          </p:spPr>
          <p:txBody>
            <a:bodyPr wrap="none" rtlCol="0">
              <a:spAutoFit/>
            </a:bodyPr>
            <a:lstStyle/>
            <a:p>
              <a:r>
                <a:rPr lang="en-US" dirty="0" smtClean="0">
                  <a:solidFill>
                    <a:srgbClr val="C00000"/>
                  </a:solidFill>
                </a:rPr>
                <a:t>2</a:t>
              </a:r>
              <a:endParaRPr lang="en-US" dirty="0">
                <a:solidFill>
                  <a:srgbClr val="C00000"/>
                </a:solidFill>
              </a:endParaRPr>
            </a:p>
          </p:txBody>
        </p:sp>
      </p:grpSp>
      <mc:AlternateContent xmlns:mc="http://schemas.openxmlformats.org/markup-compatibility/2006" xmlns:a14="http://schemas.microsoft.com/office/drawing/2010/main">
        <mc:Choice Requires="a14">
          <p:sp>
            <p:nvSpPr>
              <p:cNvPr id="41" name="TextBox 40"/>
              <p:cNvSpPr txBox="1"/>
              <p:nvPr/>
            </p:nvSpPr>
            <p:spPr>
              <a:xfrm>
                <a:off x="11118663" y="3670723"/>
                <a:ext cx="1106521"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charset="0"/>
                        </a:rPr>
                        <m:t>∼</m:t>
                      </m:r>
                      <m:r>
                        <a:rPr lang="en-US" sz="1600" b="0" i="1" smtClean="0">
                          <a:solidFill>
                            <a:srgbClr val="C00000"/>
                          </a:solidFill>
                          <a:latin typeface="Cambria Math" charset="0"/>
                        </a:rPr>
                        <m:t>𝑈</m:t>
                      </m:r>
                      <m:r>
                        <a:rPr lang="en-US" sz="1600" b="0" i="1" smtClean="0">
                          <a:solidFill>
                            <a:srgbClr val="C00000"/>
                          </a:solidFill>
                          <a:latin typeface="Cambria Math" charset="0"/>
                        </a:rPr>
                        <m:t>[1,10]</m:t>
                      </m:r>
                    </m:oMath>
                  </m:oMathPara>
                </a14:m>
                <a:endParaRPr lang="en-US" sz="1600" dirty="0">
                  <a:solidFill>
                    <a:srgbClr val="C0000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11118663" y="3670723"/>
                <a:ext cx="1106521" cy="338554"/>
              </a:xfrm>
              <a:prstGeom prst="rect">
                <a:avLst/>
              </a:prstGeom>
              <a:blipFill rotWithShape="0">
                <a:blip r:embed="rId19"/>
                <a:stretch>
                  <a:fillRect b="-12500"/>
                </a:stretch>
              </a:blipFill>
            </p:spPr>
            <p:txBody>
              <a:bodyPr/>
              <a:lstStyle/>
              <a:p>
                <a:r>
                  <a:rPr lang="en-US">
                    <a:noFill/>
                  </a:rPr>
                  <a:t> </a:t>
                </a:r>
              </a:p>
            </p:txBody>
          </p:sp>
        </mc:Fallback>
      </mc:AlternateContent>
      <p:sp>
        <p:nvSpPr>
          <p:cNvPr id="42" name="TextBox 41"/>
          <p:cNvSpPr txBox="1"/>
          <p:nvPr/>
        </p:nvSpPr>
        <p:spPr>
          <a:xfrm>
            <a:off x="11596612" y="3929061"/>
            <a:ext cx="301686" cy="369332"/>
          </a:xfrm>
          <a:prstGeom prst="rect">
            <a:avLst/>
          </a:prstGeom>
          <a:noFill/>
        </p:spPr>
        <p:txBody>
          <a:bodyPr wrap="none" rtlCol="0">
            <a:spAutoFit/>
          </a:bodyPr>
          <a:lstStyle/>
          <a:p>
            <a:r>
              <a:rPr lang="en-US" dirty="0" smtClean="0">
                <a:solidFill>
                  <a:srgbClr val="C00000"/>
                </a:solidFill>
              </a:rPr>
              <a:t>7</a:t>
            </a:r>
            <a:endParaRPr lang="en-US" dirty="0">
              <a:solidFill>
                <a:srgbClr val="C00000"/>
              </a:solidFill>
            </a:endParaRPr>
          </a:p>
        </p:txBody>
      </p:sp>
      <p:grpSp>
        <p:nvGrpSpPr>
          <p:cNvPr id="71" name="Group 70"/>
          <p:cNvGrpSpPr/>
          <p:nvPr/>
        </p:nvGrpSpPr>
        <p:grpSpPr>
          <a:xfrm>
            <a:off x="10496196" y="3827907"/>
            <a:ext cx="992708" cy="781823"/>
            <a:chOff x="10496196" y="3827907"/>
            <a:chExt cx="992708" cy="781823"/>
          </a:xfrm>
        </p:grpSpPr>
        <mc:AlternateContent xmlns:mc="http://schemas.openxmlformats.org/markup-compatibility/2006" xmlns:a14="http://schemas.microsoft.com/office/drawing/2010/main">
          <mc:Choice Requires="a14">
            <p:sp>
              <p:nvSpPr>
                <p:cNvPr id="16" name="TextBox 15"/>
                <p:cNvSpPr txBox="1"/>
                <p:nvPr/>
              </p:nvSpPr>
              <p:spPr>
                <a:xfrm>
                  <a:off x="10947274" y="4240398"/>
                  <a:ext cx="361124"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charset="0"/>
                              </a:rPr>
                            </m:ctrlPr>
                          </m:sSubPr>
                          <m:e>
                            <m:r>
                              <a:rPr lang="en-US" i="1">
                                <a:latin typeface="Cambria Math" charset="0"/>
                              </a:rPr>
                              <m:t>𝑒</m:t>
                            </m:r>
                          </m:e>
                          <m:sub>
                            <m:r>
                              <a:rPr lang="en-US" b="0" i="1" smtClean="0">
                                <a:latin typeface="Cambria Math" charset="0"/>
                              </a:rPr>
                              <m:t>9</m:t>
                            </m:r>
                          </m:sub>
                        </m:sSub>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10947274" y="4240398"/>
                  <a:ext cx="361124" cy="369332"/>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10496196" y="3827907"/>
                  <a:ext cx="99270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charset="0"/>
                          </a:rPr>
                          <m:t>∼</m:t>
                        </m:r>
                        <m:r>
                          <a:rPr lang="en-US" sz="1600" b="0" i="1" smtClean="0">
                            <a:solidFill>
                              <a:srgbClr val="C00000"/>
                            </a:solidFill>
                            <a:latin typeface="Cambria Math" charset="0"/>
                          </a:rPr>
                          <m:t>𝑈</m:t>
                        </m:r>
                        <m:r>
                          <a:rPr lang="en-US" sz="1600" b="0" i="1" smtClean="0">
                            <a:solidFill>
                              <a:srgbClr val="C00000"/>
                            </a:solidFill>
                            <a:latin typeface="Cambria Math" charset="0"/>
                          </a:rPr>
                          <m:t>[1,9]</m:t>
                        </m:r>
                      </m:oMath>
                    </m:oMathPara>
                  </a14:m>
                  <a:endParaRPr lang="en-US" sz="1600" dirty="0">
                    <a:solidFill>
                      <a:srgbClr val="C00000"/>
                    </a:solidFill>
                  </a:endParaRPr>
                </a:p>
              </p:txBody>
            </p:sp>
          </mc:Choice>
          <mc:Fallback xmlns="">
            <p:sp>
              <p:nvSpPr>
                <p:cNvPr id="43" name="TextBox 42"/>
                <p:cNvSpPr txBox="1">
                  <a:spLocks noRot="1" noChangeAspect="1" noMove="1" noResize="1" noEditPoints="1" noAdjustHandles="1" noChangeArrowheads="1" noChangeShapeType="1" noTextEdit="1"/>
                </p:cNvSpPr>
                <p:nvPr/>
              </p:nvSpPr>
              <p:spPr>
                <a:xfrm>
                  <a:off x="10496196" y="3827907"/>
                  <a:ext cx="992708" cy="338554"/>
                </a:xfrm>
                <a:prstGeom prst="rect">
                  <a:avLst/>
                </a:prstGeom>
                <a:blipFill rotWithShape="0">
                  <a:blip r:embed="rId21"/>
                  <a:stretch>
                    <a:fillRect b="-12727"/>
                  </a:stretch>
                </a:blipFill>
              </p:spPr>
              <p:txBody>
                <a:bodyPr/>
                <a:lstStyle/>
                <a:p>
                  <a:r>
                    <a:rPr lang="en-US">
                      <a:noFill/>
                    </a:rPr>
                    <a:t> </a:t>
                  </a:r>
                </a:p>
              </p:txBody>
            </p:sp>
          </mc:Fallback>
        </mc:AlternateContent>
        <p:sp>
          <p:nvSpPr>
            <p:cNvPr id="44" name="TextBox 43"/>
            <p:cNvSpPr txBox="1"/>
            <p:nvPr/>
          </p:nvSpPr>
          <p:spPr>
            <a:xfrm>
              <a:off x="10974145" y="4086245"/>
              <a:ext cx="301686" cy="369332"/>
            </a:xfrm>
            <a:prstGeom prst="rect">
              <a:avLst/>
            </a:prstGeom>
            <a:noFill/>
          </p:spPr>
          <p:txBody>
            <a:bodyPr wrap="none" rtlCol="0">
              <a:spAutoFit/>
            </a:bodyPr>
            <a:lstStyle/>
            <a:p>
              <a:r>
                <a:rPr lang="en-US" dirty="0" smtClean="0">
                  <a:solidFill>
                    <a:srgbClr val="C00000"/>
                  </a:solidFill>
                </a:rPr>
                <a:t>4</a:t>
              </a:r>
              <a:endParaRPr lang="en-US" dirty="0">
                <a:solidFill>
                  <a:srgbClr val="C00000"/>
                </a:solidFill>
              </a:endParaRPr>
            </a:p>
          </p:txBody>
        </p:sp>
      </p:grpSp>
      <p:grpSp>
        <p:nvGrpSpPr>
          <p:cNvPr id="70" name="Group 69"/>
          <p:cNvGrpSpPr/>
          <p:nvPr/>
        </p:nvGrpSpPr>
        <p:grpSpPr>
          <a:xfrm>
            <a:off x="9939185" y="3658630"/>
            <a:ext cx="992708" cy="951100"/>
            <a:chOff x="9939185" y="3658630"/>
            <a:chExt cx="992708" cy="951100"/>
          </a:xfrm>
        </p:grpSpPr>
        <mc:AlternateContent xmlns:mc="http://schemas.openxmlformats.org/markup-compatibility/2006" xmlns:a14="http://schemas.microsoft.com/office/drawing/2010/main">
          <mc:Choice Requires="a14">
            <p:sp>
              <p:nvSpPr>
                <p:cNvPr id="15" name="TextBox 14"/>
                <p:cNvSpPr txBox="1"/>
                <p:nvPr/>
              </p:nvSpPr>
              <p:spPr>
                <a:xfrm>
                  <a:off x="10379389" y="4240398"/>
                  <a:ext cx="377602"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charset="0"/>
                              </a:rPr>
                            </m:ctrlPr>
                          </m:sSubPr>
                          <m:e>
                            <m:r>
                              <a:rPr lang="en-US" i="1" dirty="0">
                                <a:latin typeface="Cambria Math" charset="0"/>
                              </a:rPr>
                              <m:t>𝑒</m:t>
                            </m:r>
                          </m:e>
                          <m:sub>
                            <m:r>
                              <a:rPr lang="en-US" b="0" i="1" dirty="0" smtClean="0">
                                <a:latin typeface="Cambria Math" charset="0"/>
                              </a:rPr>
                              <m:t>8</m:t>
                            </m:r>
                          </m:sub>
                        </m:sSub>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10379389" y="4240398"/>
                  <a:ext cx="377602" cy="369332"/>
                </a:xfrm>
                <a:prstGeom prst="rect">
                  <a:avLst/>
                </a:prstGeom>
                <a:blipFill rotWithShape="0">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9939185" y="3658630"/>
                  <a:ext cx="992708"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600" b="0" i="1" smtClean="0">
                            <a:solidFill>
                              <a:srgbClr val="C00000"/>
                            </a:solidFill>
                            <a:latin typeface="Cambria Math" charset="0"/>
                          </a:rPr>
                          <m:t>∼</m:t>
                        </m:r>
                        <m:r>
                          <a:rPr lang="en-US" sz="1600" b="0" i="1" smtClean="0">
                            <a:solidFill>
                              <a:srgbClr val="C00000"/>
                            </a:solidFill>
                            <a:latin typeface="Cambria Math" charset="0"/>
                          </a:rPr>
                          <m:t>𝑈</m:t>
                        </m:r>
                        <m:r>
                          <a:rPr lang="en-US" sz="1600" b="0" i="1" smtClean="0">
                            <a:solidFill>
                              <a:srgbClr val="C00000"/>
                            </a:solidFill>
                            <a:latin typeface="Cambria Math" charset="0"/>
                          </a:rPr>
                          <m:t>[1,8]</m:t>
                        </m:r>
                      </m:oMath>
                    </m:oMathPara>
                  </a14:m>
                  <a:endParaRPr lang="en-US" sz="1600" dirty="0">
                    <a:solidFill>
                      <a:srgbClr val="C00000"/>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9939185" y="3658630"/>
                  <a:ext cx="992708" cy="338554"/>
                </a:xfrm>
                <a:prstGeom prst="rect">
                  <a:avLst/>
                </a:prstGeom>
                <a:blipFill rotWithShape="0">
                  <a:blip r:embed="rId23"/>
                  <a:stretch>
                    <a:fillRect b="-12500"/>
                  </a:stretch>
                </a:blipFill>
              </p:spPr>
              <p:txBody>
                <a:bodyPr/>
                <a:lstStyle/>
                <a:p>
                  <a:r>
                    <a:rPr lang="en-US">
                      <a:noFill/>
                    </a:rPr>
                    <a:t> </a:t>
                  </a:r>
                </a:p>
              </p:txBody>
            </p:sp>
          </mc:Fallback>
        </mc:AlternateContent>
        <p:sp>
          <p:nvSpPr>
            <p:cNvPr id="46" name="TextBox 45"/>
            <p:cNvSpPr txBox="1"/>
            <p:nvPr/>
          </p:nvSpPr>
          <p:spPr>
            <a:xfrm>
              <a:off x="10417134" y="3916968"/>
              <a:ext cx="301686" cy="369332"/>
            </a:xfrm>
            <a:prstGeom prst="rect">
              <a:avLst/>
            </a:prstGeom>
            <a:noFill/>
          </p:spPr>
          <p:txBody>
            <a:bodyPr wrap="none" rtlCol="0">
              <a:spAutoFit/>
            </a:bodyPr>
            <a:lstStyle/>
            <a:p>
              <a:r>
                <a:rPr lang="en-US" dirty="0" smtClean="0">
                  <a:solidFill>
                    <a:srgbClr val="C00000"/>
                  </a:solidFill>
                </a:rPr>
                <a:t>6</a:t>
              </a:r>
              <a:endParaRPr lang="en-US" dirty="0">
                <a:solidFill>
                  <a:srgbClr val="C00000"/>
                </a:solidFill>
              </a:endParaRPr>
            </a:p>
          </p:txBody>
        </p:sp>
      </p:grpSp>
      <p:grpSp>
        <p:nvGrpSpPr>
          <p:cNvPr id="69" name="Group 68"/>
          <p:cNvGrpSpPr/>
          <p:nvPr/>
        </p:nvGrpSpPr>
        <p:grpSpPr>
          <a:xfrm>
            <a:off x="7269374" y="4609730"/>
            <a:ext cx="2746067" cy="753252"/>
            <a:chOff x="7269374" y="4609730"/>
            <a:chExt cx="2746067" cy="753252"/>
          </a:xfrm>
        </p:grpSpPr>
        <p:cxnSp>
          <p:nvCxnSpPr>
            <p:cNvPr id="47" name="Straight Arrow Connector 46"/>
            <p:cNvCxnSpPr>
              <a:stCxn id="14" idx="2"/>
            </p:cNvCxnSpPr>
            <p:nvPr/>
          </p:nvCxnSpPr>
          <p:spPr>
            <a:xfrm flipH="1">
              <a:off x="7984298" y="4609730"/>
              <a:ext cx="2031143" cy="7532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7269374" y="4771724"/>
                  <a:ext cx="38632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m:t>
                        </m:r>
                      </m:oMath>
                    </m:oMathPara>
                  </a14:m>
                  <a:endParaRPr lang="en-US" sz="3200" b="0" dirty="0" smtClean="0"/>
                </a:p>
              </p:txBody>
            </p:sp>
          </mc:Choice>
          <mc:Fallback xmlns="">
            <p:sp>
              <p:nvSpPr>
                <p:cNvPr id="53" name="TextBox 52"/>
                <p:cNvSpPr txBox="1">
                  <a:spLocks noRot="1" noChangeAspect="1" noMove="1" noResize="1" noEditPoints="1" noAdjustHandles="1" noChangeArrowheads="1" noChangeShapeType="1" noTextEdit="1"/>
                </p:cNvSpPr>
                <p:nvPr/>
              </p:nvSpPr>
              <p:spPr>
                <a:xfrm>
                  <a:off x="7269374" y="4771724"/>
                  <a:ext cx="386323" cy="492443"/>
                </a:xfrm>
                <a:prstGeom prst="rect">
                  <a:avLst/>
                </a:prstGeom>
                <a:blipFill rotWithShape="0">
                  <a:blip r:embed="rId24"/>
                  <a:stretch>
                    <a:fillRect/>
                  </a:stretch>
                </a:blipFill>
              </p:spPr>
              <p:txBody>
                <a:bodyPr/>
                <a:lstStyle/>
                <a:p>
                  <a:r>
                    <a:rPr lang="en-US">
                      <a:noFill/>
                    </a:rPr>
                    <a:t> </a:t>
                  </a:r>
                </a:p>
              </p:txBody>
            </p:sp>
          </mc:Fallback>
        </mc:AlternateContent>
      </p:grpSp>
      <p:grpSp>
        <p:nvGrpSpPr>
          <p:cNvPr id="72" name="Group 71"/>
          <p:cNvGrpSpPr/>
          <p:nvPr/>
        </p:nvGrpSpPr>
        <p:grpSpPr>
          <a:xfrm>
            <a:off x="9008747" y="4609730"/>
            <a:ext cx="2119089" cy="765252"/>
            <a:chOff x="9008747" y="4609730"/>
            <a:chExt cx="2119089" cy="765252"/>
          </a:xfrm>
        </p:grpSpPr>
        <p:cxnSp>
          <p:nvCxnSpPr>
            <p:cNvPr id="50" name="Straight Arrow Connector 49"/>
            <p:cNvCxnSpPr>
              <a:stCxn id="16" idx="2"/>
            </p:cNvCxnSpPr>
            <p:nvPr/>
          </p:nvCxnSpPr>
          <p:spPr>
            <a:xfrm flipH="1">
              <a:off x="9512379" y="4609730"/>
              <a:ext cx="1615457" cy="753252"/>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p:cNvSpPr txBox="1"/>
                <p:nvPr/>
              </p:nvSpPr>
              <p:spPr>
                <a:xfrm>
                  <a:off x="9008747" y="4882539"/>
                  <a:ext cx="38632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m:t>
                        </m:r>
                      </m:oMath>
                    </m:oMathPara>
                  </a14:m>
                  <a:endParaRPr lang="en-US" sz="3200" b="0" dirty="0" smtClean="0"/>
                </a:p>
              </p:txBody>
            </p:sp>
          </mc:Choice>
          <mc:Fallback xmlns="">
            <p:sp>
              <p:nvSpPr>
                <p:cNvPr id="54" name="TextBox 53"/>
                <p:cNvSpPr txBox="1">
                  <a:spLocks noRot="1" noChangeAspect="1" noMove="1" noResize="1" noEditPoints="1" noAdjustHandles="1" noChangeArrowheads="1" noChangeShapeType="1" noTextEdit="1"/>
                </p:cNvSpPr>
                <p:nvPr/>
              </p:nvSpPr>
              <p:spPr>
                <a:xfrm>
                  <a:off x="9008747" y="4882539"/>
                  <a:ext cx="386323" cy="492443"/>
                </a:xfrm>
                <a:prstGeom prst="rect">
                  <a:avLst/>
                </a:prstGeom>
                <a:blipFill rotWithShape="0">
                  <a:blip r:embed="rId25"/>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5" name="TextBox 54"/>
              <p:cNvSpPr txBox="1"/>
              <p:nvPr/>
            </p:nvSpPr>
            <p:spPr>
              <a:xfrm>
                <a:off x="6748452" y="3301781"/>
                <a:ext cx="100264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𝑘</m:t>
                      </m:r>
                      <m:r>
                        <a:rPr lang="en-US" sz="2400" b="0" i="1" smtClean="0">
                          <a:latin typeface="Cambria Math" charset="0"/>
                        </a:rPr>
                        <m:t>=4</m:t>
                      </m:r>
                    </m:oMath>
                  </m:oMathPara>
                </a14:m>
                <a:endParaRPr lang="en-US" sz="2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6748452" y="3301781"/>
                <a:ext cx="1002647" cy="461665"/>
              </a:xfrm>
              <a:prstGeom prst="rect">
                <a:avLst/>
              </a:prstGeom>
              <a:blipFill rotWithShape="0">
                <a:blip r:embed="rId26"/>
                <a:stretch>
                  <a:fillRect/>
                </a:stretch>
              </a:blipFill>
            </p:spPr>
            <p:txBody>
              <a:bodyPr/>
              <a:lstStyle/>
              <a:p>
                <a:r>
                  <a:rPr lang="en-US">
                    <a:noFill/>
                  </a:rPr>
                  <a:t> </a:t>
                </a:r>
              </a:p>
            </p:txBody>
          </p:sp>
        </mc:Fallback>
      </mc:AlternateContent>
      <p:grpSp>
        <p:nvGrpSpPr>
          <p:cNvPr id="66" name="Group 65"/>
          <p:cNvGrpSpPr/>
          <p:nvPr/>
        </p:nvGrpSpPr>
        <p:grpSpPr>
          <a:xfrm>
            <a:off x="6717788" y="4609730"/>
            <a:ext cx="2715712" cy="732218"/>
            <a:chOff x="6717788" y="4609730"/>
            <a:chExt cx="2715712" cy="732218"/>
          </a:xfrm>
        </p:grpSpPr>
        <p:cxnSp>
          <p:nvCxnSpPr>
            <p:cNvPr id="62" name="Straight Arrow Connector 61"/>
            <p:cNvCxnSpPr>
              <a:stCxn id="6" idx="2"/>
            </p:cNvCxnSpPr>
            <p:nvPr/>
          </p:nvCxnSpPr>
          <p:spPr>
            <a:xfrm flipH="1">
              <a:off x="7254148" y="4609730"/>
              <a:ext cx="2179352" cy="73221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6717788" y="4718362"/>
                  <a:ext cx="386323"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charset="0"/>
                          </a:rPr>
                          <m:t>×</m:t>
                        </m:r>
                      </m:oMath>
                    </m:oMathPara>
                  </a14:m>
                  <a:endParaRPr lang="en-US" sz="3200" b="0" dirty="0" smtClean="0"/>
                </a:p>
              </p:txBody>
            </p:sp>
          </mc:Choice>
          <mc:Fallback xmlns="">
            <p:sp>
              <p:nvSpPr>
                <p:cNvPr id="65" name="TextBox 64"/>
                <p:cNvSpPr txBox="1">
                  <a:spLocks noRot="1" noChangeAspect="1" noMove="1" noResize="1" noEditPoints="1" noAdjustHandles="1" noChangeArrowheads="1" noChangeShapeType="1" noTextEdit="1"/>
                </p:cNvSpPr>
                <p:nvPr/>
              </p:nvSpPr>
              <p:spPr>
                <a:xfrm>
                  <a:off x="6717788" y="4718362"/>
                  <a:ext cx="386323" cy="492443"/>
                </a:xfrm>
                <a:prstGeom prst="rect">
                  <a:avLst/>
                </a:prstGeom>
                <a:blipFill rotWithShape="0">
                  <a:blip r:embed="rId27"/>
                  <a:stretch>
                    <a:fillRect/>
                  </a:stretch>
                </a:blipFill>
              </p:spPr>
              <p:txBody>
                <a:bodyPr/>
                <a:lstStyle/>
                <a:p>
                  <a:r>
                    <a:rPr lang="en-US">
                      <a:noFill/>
                    </a:rPr>
                    <a:t> </a:t>
                  </a:r>
                </a:p>
              </p:txBody>
            </p:sp>
          </mc:Fallback>
        </mc:AlternateContent>
      </p:grpSp>
      <p:sp>
        <p:nvSpPr>
          <p:cNvPr id="4" name="Slide Number Placeholder 3"/>
          <p:cNvSpPr>
            <a:spLocks noGrp="1"/>
          </p:cNvSpPr>
          <p:nvPr>
            <p:ph type="sldNum" sz="quarter" idx="12"/>
          </p:nvPr>
        </p:nvSpPr>
        <p:spPr/>
        <p:txBody>
          <a:bodyPr/>
          <a:lstStyle/>
          <a:p>
            <a:fld id="{FBE62EB2-EEA5-4F0F-8417-A3BB824EEB18}" type="slidenum">
              <a:rPr lang="en-US" smtClean="0"/>
              <a:t>7</a:t>
            </a:fld>
            <a:endParaRPr lang="en-US"/>
          </a:p>
        </p:txBody>
      </p:sp>
    </p:spTree>
    <p:extLst>
      <p:ext uri="{BB962C8B-B14F-4D97-AF65-F5344CB8AC3E}">
        <p14:creationId xmlns:p14="http://schemas.microsoft.com/office/powerpoint/2010/main" val="35273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7" grpId="0"/>
      <p:bldP spid="41" grpId="0"/>
      <p:bldP spid="42" grpId="0"/>
      <p:bldP spid="5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Reservoir sampling: Correctness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04800" y="1268028"/>
                <a:ext cx="11277600" cy="1246572"/>
              </a:xfrm>
            </p:spPr>
            <p:txBody>
              <a:bodyPr>
                <a:noAutofit/>
              </a:bodyPr>
              <a:lstStyle/>
              <a:p>
                <a:pPr marL="0" indent="0">
                  <a:buNone/>
                </a:pPr>
                <a:r>
                  <a:rPr lang="en-US" sz="2400" dirty="0" smtClean="0"/>
                  <a:t>Stream of size </a:t>
                </a:r>
                <a14:m>
                  <m:oMath xmlns:m="http://schemas.openxmlformats.org/officeDocument/2006/math">
                    <m:r>
                      <a:rPr lang="en-US" sz="2400" b="0" i="1" smtClean="0">
                        <a:solidFill>
                          <a:schemeClr val="tx2"/>
                        </a:solidFill>
                        <a:latin typeface="Cambria Math" charset="0"/>
                      </a:rPr>
                      <m:t>𝑛</m:t>
                    </m:r>
                  </m:oMath>
                </a14:m>
                <a:r>
                  <a:rPr lang="en-US" sz="2400" dirty="0" smtClean="0"/>
                  <a:t>,  sample size </a:t>
                </a:r>
                <a14:m>
                  <m:oMath xmlns:m="http://schemas.openxmlformats.org/officeDocument/2006/math">
                    <m:r>
                      <a:rPr lang="en-US" sz="2400" b="0" i="1" smtClean="0">
                        <a:solidFill>
                          <a:schemeClr val="tx2"/>
                        </a:solidFill>
                        <a:latin typeface="Cambria Math" charset="0"/>
                      </a:rPr>
                      <m:t>𝑘</m:t>
                    </m:r>
                  </m:oMath>
                </a14:m>
                <a:r>
                  <a:rPr lang="en-US" sz="2400" dirty="0" smtClean="0"/>
                  <a:t>. </a:t>
                </a:r>
              </a:p>
              <a:p>
                <a:pPr marL="0" indent="0">
                  <a:buNone/>
                </a:pPr>
                <a:r>
                  <a:rPr lang="en-US" sz="2400" u="sng" dirty="0" smtClean="0">
                    <a:solidFill>
                      <a:srgbClr val="7030A0"/>
                    </a:solidFill>
                  </a:rPr>
                  <a:t>Lemma</a:t>
                </a:r>
                <a:r>
                  <a:rPr lang="en-US" sz="2400" dirty="0" smtClean="0"/>
                  <a:t>: Each element </a:t>
                </a:r>
                <a14:m>
                  <m:oMath xmlns:m="http://schemas.openxmlformats.org/officeDocument/2006/math">
                    <m:sSub>
                      <m:sSubPr>
                        <m:ctrlPr>
                          <a:rPr lang="en-US" sz="2400" i="1">
                            <a:solidFill>
                              <a:schemeClr val="tx2"/>
                            </a:solidFill>
                            <a:latin typeface="Cambria Math" charset="0"/>
                          </a:rPr>
                        </m:ctrlPr>
                      </m:sSubPr>
                      <m:e>
                        <m:r>
                          <m:rPr>
                            <m:sty m:val="p"/>
                          </m:rPr>
                          <a:rPr lang="en-US" sz="2400">
                            <a:solidFill>
                              <a:schemeClr val="tx2"/>
                            </a:solidFill>
                            <a:latin typeface="Cambria Math" charset="0"/>
                          </a:rPr>
                          <m:t>a</m:t>
                        </m:r>
                      </m:e>
                      <m:sub>
                        <m:r>
                          <a:rPr lang="en-US" sz="2400" i="1">
                            <a:solidFill>
                              <a:schemeClr val="tx2"/>
                            </a:solidFill>
                            <a:latin typeface="Cambria Math" charset="0"/>
                          </a:rPr>
                          <m:t>𝑖</m:t>
                        </m:r>
                      </m:sub>
                    </m:sSub>
                  </m:oMath>
                </a14:m>
                <a:r>
                  <a:rPr lang="en-US" sz="2400" dirty="0" smtClean="0"/>
                  <a:t> is included with probability </a:t>
                </a:r>
                <a14:m>
                  <m:oMath xmlns:m="http://schemas.openxmlformats.org/officeDocument/2006/math">
                    <m:r>
                      <m:rPr>
                        <m:sty m:val="p"/>
                      </m:rPr>
                      <a:rPr lang="en-US" sz="2400" b="0" i="0" smtClean="0">
                        <a:solidFill>
                          <a:schemeClr val="tx2"/>
                        </a:solidFill>
                        <a:latin typeface="Cambria Math" charset="0"/>
                      </a:rPr>
                      <m:t>min</m:t>
                    </m:r>
                    <m:r>
                      <a:rPr lang="en-US" sz="2400" b="0" i="0" smtClean="0">
                        <a:solidFill>
                          <a:schemeClr val="tx2"/>
                        </a:solidFill>
                        <a:latin typeface="Cambria Math" charset="0"/>
                      </a:rPr>
                      <m:t>{1,</m:t>
                    </m:r>
                    <m:f>
                      <m:fPr>
                        <m:ctrlPr>
                          <a:rPr lang="en-US" sz="2400" b="0" i="1" smtClean="0">
                            <a:solidFill>
                              <a:schemeClr val="tx2"/>
                            </a:solidFill>
                            <a:latin typeface="Cambria Math" charset="0"/>
                          </a:rPr>
                        </m:ctrlPr>
                      </m:fPr>
                      <m:num>
                        <m:r>
                          <a:rPr lang="en-US" sz="2400" i="1">
                            <a:solidFill>
                              <a:schemeClr val="tx2"/>
                            </a:solidFill>
                            <a:latin typeface="Cambria Math" charset="0"/>
                          </a:rPr>
                          <m:t>𝑘</m:t>
                        </m:r>
                      </m:num>
                      <m:den>
                        <m:r>
                          <a:rPr lang="en-US" sz="2400" b="0" i="1" smtClean="0">
                            <a:solidFill>
                              <a:schemeClr val="tx2"/>
                            </a:solidFill>
                            <a:latin typeface="Cambria Math" charset="0"/>
                          </a:rPr>
                          <m:t>𝑛</m:t>
                        </m:r>
                      </m:den>
                    </m:f>
                    <m:r>
                      <a:rPr lang="en-US" sz="2400" b="0" i="0" smtClean="0">
                        <a:solidFill>
                          <a:schemeClr val="tx2"/>
                        </a:solidFill>
                        <a:latin typeface="Cambria Math" charset="0"/>
                      </a:rPr>
                      <m:t>}</m:t>
                    </m:r>
                  </m:oMath>
                </a14:m>
                <a:endParaRPr lang="en-US" sz="24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04800" y="1268028"/>
                <a:ext cx="11277600" cy="1246572"/>
              </a:xfrm>
              <a:blipFill rotWithShape="0">
                <a:blip r:embed="rId2"/>
                <a:stretch>
                  <a:fillRect l="-811" t="-3902"/>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dirty="0" smtClean="0"/>
              <a:t>Edith Cohen   Lecture2</a:t>
            </a:r>
            <a:endParaRPr lang="en-US" dirty="0"/>
          </a:p>
        </p:txBody>
      </p:sp>
      <p:sp>
        <p:nvSpPr>
          <p:cNvPr id="5" name="Slide Number Placeholder 4"/>
          <p:cNvSpPr>
            <a:spLocks noGrp="1"/>
          </p:cNvSpPr>
          <p:nvPr>
            <p:ph type="sldNum" sz="quarter" idx="12"/>
          </p:nvPr>
        </p:nvSpPr>
        <p:spPr/>
        <p:txBody>
          <a:bodyPr/>
          <a:lstStyle/>
          <a:p>
            <a:fld id="{FBE62EB2-EEA5-4F0F-8417-A3BB824EEB18}" type="slidenum">
              <a:rPr lang="en-US" smtClean="0"/>
              <a:t>8</a:t>
            </a:fld>
            <a:endParaRPr lang="en-US"/>
          </a:p>
        </p:txBody>
      </p:sp>
      <mc:AlternateContent xmlns:mc="http://schemas.openxmlformats.org/markup-compatibility/2006" xmlns:a14="http://schemas.microsoft.com/office/drawing/2010/main">
        <mc:Choice Requires="a14">
          <p:sp>
            <p:nvSpPr>
              <p:cNvPr id="6" name="Content Placeholder 2"/>
              <p:cNvSpPr txBox="1">
                <a:spLocks/>
              </p:cNvSpPr>
              <p:nvPr/>
            </p:nvSpPr>
            <p:spPr>
              <a:xfrm>
                <a:off x="637309" y="2392363"/>
                <a:ext cx="10972800" cy="321037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u="sng" dirty="0" smtClean="0">
                    <a:solidFill>
                      <a:srgbClr val="7030A0"/>
                    </a:solidFill>
                  </a:rPr>
                  <a:t>Proof by induction</a:t>
                </a:r>
                <a:r>
                  <a:rPr lang="en-US" sz="2400" dirty="0" smtClean="0"/>
                  <a:t>:  When </a:t>
                </a:r>
                <a14:m>
                  <m:oMath xmlns:m="http://schemas.openxmlformats.org/officeDocument/2006/math">
                    <m:r>
                      <m:rPr>
                        <m:sty m:val="p"/>
                      </m:rPr>
                      <a:rPr lang="en-US" sz="2400" b="0" i="0" smtClean="0">
                        <a:solidFill>
                          <a:schemeClr val="tx2"/>
                        </a:solidFill>
                        <a:latin typeface="Cambria Math" charset="0"/>
                      </a:rPr>
                      <m:t>n</m:t>
                    </m:r>
                    <m:r>
                      <a:rPr lang="en-US" sz="2400" b="0" i="1" smtClean="0">
                        <a:solidFill>
                          <a:schemeClr val="tx2"/>
                        </a:solidFill>
                        <a:latin typeface="Cambria Math" charset="0"/>
                      </a:rPr>
                      <m:t>≤</m:t>
                    </m:r>
                    <m:r>
                      <a:rPr lang="en-US" sz="2400" b="0" i="1" smtClean="0">
                        <a:solidFill>
                          <a:schemeClr val="tx2"/>
                        </a:solidFill>
                        <a:latin typeface="Cambria Math" charset="0"/>
                      </a:rPr>
                      <m:t>𝑘</m:t>
                    </m:r>
                  </m:oMath>
                </a14:m>
                <a:r>
                  <a:rPr lang="en-US" sz="2400" dirty="0" smtClean="0">
                    <a:solidFill>
                      <a:schemeClr val="tx2"/>
                    </a:solidFill>
                  </a:rPr>
                  <a:t> </a:t>
                </a:r>
                <a:r>
                  <a:rPr lang="en-US" sz="2400" dirty="0" smtClean="0"/>
                  <a:t>all elements are included.</a:t>
                </a:r>
              </a:p>
              <a:p>
                <a:pPr>
                  <a:buFont typeface="Wingdings" charset="2"/>
                  <a:buChar char="§"/>
                </a:pPr>
                <a:r>
                  <a:rPr lang="en-US" sz="2400" dirty="0" smtClean="0"/>
                  <a:t>Assume claim holds for some </a:t>
                </a:r>
                <a14:m>
                  <m:oMath xmlns:m="http://schemas.openxmlformats.org/officeDocument/2006/math">
                    <m:r>
                      <m:rPr>
                        <m:sty m:val="p"/>
                      </m:rPr>
                      <a:rPr lang="en-US" sz="2400" smtClean="0">
                        <a:solidFill>
                          <a:schemeClr val="tx2"/>
                        </a:solidFill>
                        <a:latin typeface="Cambria Math" charset="0"/>
                      </a:rPr>
                      <m:t>n</m:t>
                    </m:r>
                    <m:r>
                      <a:rPr lang="en-US" sz="2400" b="0" i="1" smtClean="0">
                        <a:solidFill>
                          <a:schemeClr val="tx2"/>
                        </a:solidFill>
                        <a:latin typeface="Cambria Math" charset="0"/>
                      </a:rPr>
                      <m:t>≥</m:t>
                    </m:r>
                    <m:r>
                      <a:rPr lang="en-US" sz="2400" i="1">
                        <a:solidFill>
                          <a:schemeClr val="tx2"/>
                        </a:solidFill>
                        <a:latin typeface="Cambria Math" charset="0"/>
                      </a:rPr>
                      <m:t>𝑘</m:t>
                    </m:r>
                  </m:oMath>
                </a14:m>
                <a:r>
                  <a:rPr lang="en-US" sz="2400" dirty="0" smtClean="0"/>
                  <a:t>.    Consider processing </a:t>
                </a:r>
                <a14:m>
                  <m:oMath xmlns:m="http://schemas.openxmlformats.org/officeDocument/2006/math">
                    <m:sSub>
                      <m:sSubPr>
                        <m:ctrlPr>
                          <a:rPr lang="en-US" sz="2400" b="0" i="1" smtClean="0">
                            <a:solidFill>
                              <a:schemeClr val="tx2"/>
                            </a:solidFill>
                            <a:latin typeface="Cambria Math" charset="0"/>
                          </a:rPr>
                        </m:ctrlPr>
                      </m:sSubPr>
                      <m:e>
                        <m:r>
                          <m:rPr>
                            <m:sty m:val="p"/>
                          </m:rPr>
                          <a:rPr lang="en-US" sz="2400" b="0" i="0" smtClean="0">
                            <a:solidFill>
                              <a:schemeClr val="tx2"/>
                            </a:solidFill>
                            <a:latin typeface="Cambria Math" charset="0"/>
                          </a:rPr>
                          <m:t>a</m:t>
                        </m:r>
                      </m:e>
                      <m:sub>
                        <m:r>
                          <a:rPr lang="en-US" sz="2400" b="0" i="1" smtClean="0">
                            <a:solidFill>
                              <a:schemeClr val="tx2"/>
                            </a:solidFill>
                            <a:latin typeface="Cambria Math" charset="0"/>
                          </a:rPr>
                          <m:t>𝑛</m:t>
                        </m:r>
                        <m:r>
                          <a:rPr lang="en-US" sz="2400" b="0" i="1" smtClean="0">
                            <a:solidFill>
                              <a:schemeClr val="tx2"/>
                            </a:solidFill>
                            <a:latin typeface="Cambria Math" charset="0"/>
                          </a:rPr>
                          <m:t>+1</m:t>
                        </m:r>
                      </m:sub>
                    </m:sSub>
                  </m:oMath>
                </a14:m>
                <a:endParaRPr lang="en-US" sz="2400" dirty="0" smtClean="0"/>
              </a:p>
              <a:p>
                <a:pPr>
                  <a:buFont typeface="Wingdings" charset="2"/>
                  <a:buChar char="§"/>
                </a:pPr>
                <a:r>
                  <a:rPr lang="en-US" sz="2400" dirty="0" smtClean="0"/>
                  <a:t>Element </a:t>
                </a:r>
                <a14:m>
                  <m:oMath xmlns:m="http://schemas.openxmlformats.org/officeDocument/2006/math">
                    <m:sSub>
                      <m:sSubPr>
                        <m:ctrlPr>
                          <a:rPr lang="en-US" sz="2400" i="1" smtClean="0">
                            <a:solidFill>
                              <a:schemeClr val="tx2"/>
                            </a:solidFill>
                            <a:latin typeface="Cambria Math" charset="0"/>
                          </a:rPr>
                        </m:ctrlPr>
                      </m:sSubPr>
                      <m:e>
                        <m:r>
                          <m:rPr>
                            <m:sty m:val="p"/>
                          </m:rPr>
                          <a:rPr lang="en-US" sz="2400" b="0" i="0" smtClean="0">
                            <a:solidFill>
                              <a:schemeClr val="tx2"/>
                            </a:solidFill>
                            <a:latin typeface="Cambria Math" charset="0"/>
                          </a:rPr>
                          <m:t>a</m:t>
                        </m:r>
                      </m:e>
                      <m:sub>
                        <m:r>
                          <a:rPr lang="en-US" sz="2400" i="1">
                            <a:solidFill>
                              <a:schemeClr val="tx2"/>
                            </a:solidFill>
                            <a:latin typeface="Cambria Math" charset="0"/>
                          </a:rPr>
                          <m:t>𝑛</m:t>
                        </m:r>
                        <m:r>
                          <a:rPr lang="en-US" sz="2400" i="1">
                            <a:solidFill>
                              <a:schemeClr val="tx2"/>
                            </a:solidFill>
                            <a:latin typeface="Cambria Math" charset="0"/>
                          </a:rPr>
                          <m:t>+1</m:t>
                        </m:r>
                      </m:sub>
                    </m:sSub>
                  </m:oMath>
                </a14:m>
                <a:r>
                  <a:rPr lang="en-US" sz="2400" dirty="0" smtClean="0"/>
                  <a:t> has probability </a:t>
                </a:r>
                <a14:m>
                  <m:oMath xmlns:m="http://schemas.openxmlformats.org/officeDocument/2006/math">
                    <m:f>
                      <m:fPr>
                        <m:ctrlPr>
                          <a:rPr lang="en-US" sz="2400" b="0" i="1" smtClean="0">
                            <a:solidFill>
                              <a:schemeClr val="tx2"/>
                            </a:solidFill>
                            <a:latin typeface="Cambria Math" charset="0"/>
                          </a:rPr>
                        </m:ctrlPr>
                      </m:fPr>
                      <m:num>
                        <m:r>
                          <a:rPr lang="en-US" sz="2400" i="1" smtClean="0">
                            <a:solidFill>
                              <a:schemeClr val="tx2"/>
                            </a:solidFill>
                            <a:latin typeface="Cambria Math" charset="0"/>
                          </a:rPr>
                          <m:t>𝑘</m:t>
                        </m:r>
                      </m:num>
                      <m:den>
                        <m:r>
                          <a:rPr lang="en-US" sz="2400" b="0" i="1" smtClean="0">
                            <a:solidFill>
                              <a:schemeClr val="tx2"/>
                            </a:solidFill>
                            <a:latin typeface="Cambria Math" charset="0"/>
                          </a:rPr>
                          <m:t>𝑛</m:t>
                        </m:r>
                        <m:r>
                          <a:rPr lang="en-US" sz="2400" b="0" i="1" smtClean="0">
                            <a:solidFill>
                              <a:schemeClr val="tx2"/>
                            </a:solidFill>
                            <a:latin typeface="Cambria Math" charset="0"/>
                          </a:rPr>
                          <m:t>+1</m:t>
                        </m:r>
                      </m:den>
                    </m:f>
                  </m:oMath>
                </a14:m>
                <a:r>
                  <a:rPr lang="en-US" sz="2400" dirty="0" smtClean="0"/>
                  <a:t> of entering sample</a:t>
                </a:r>
              </a:p>
              <a:p>
                <a:pPr>
                  <a:buFont typeface="Wingdings" charset="2"/>
                  <a:buChar char="§"/>
                </a:pPr>
                <a:r>
                  <a:rPr lang="en-US" sz="2400" dirty="0" smtClean="0"/>
                  <a:t>Element </a:t>
                </a:r>
                <a14:m>
                  <m:oMath xmlns:m="http://schemas.openxmlformats.org/officeDocument/2006/math">
                    <m:sSub>
                      <m:sSubPr>
                        <m:ctrlPr>
                          <a:rPr lang="en-US" sz="2400" i="1" smtClean="0">
                            <a:solidFill>
                              <a:schemeClr val="tx2"/>
                            </a:solidFill>
                            <a:latin typeface="Cambria Math" charset="0"/>
                          </a:rPr>
                        </m:ctrlPr>
                      </m:sSubPr>
                      <m:e>
                        <m:r>
                          <m:rPr>
                            <m:sty m:val="p"/>
                          </m:rPr>
                          <a:rPr lang="en-US" sz="2400" b="0" i="0" smtClean="0">
                            <a:solidFill>
                              <a:schemeClr val="tx2"/>
                            </a:solidFill>
                            <a:latin typeface="Cambria Math" charset="0"/>
                          </a:rPr>
                          <m:t>a</m:t>
                        </m:r>
                      </m:e>
                      <m:sub>
                        <m:r>
                          <a:rPr lang="en-US" sz="2400" b="0" i="1" smtClean="0">
                            <a:solidFill>
                              <a:schemeClr val="tx2"/>
                            </a:solidFill>
                            <a:latin typeface="Cambria Math" charset="0"/>
                          </a:rPr>
                          <m:t>𝑖</m:t>
                        </m:r>
                      </m:sub>
                    </m:sSub>
                  </m:oMath>
                </a14:m>
                <a:r>
                  <a:rPr lang="en-US" sz="2400" dirty="0" smtClean="0"/>
                  <a:t>  for </a:t>
                </a:r>
                <a14:m>
                  <m:oMath xmlns:m="http://schemas.openxmlformats.org/officeDocument/2006/math">
                    <m:r>
                      <a:rPr lang="en-US" sz="2400" b="0" i="1" smtClean="0">
                        <a:solidFill>
                          <a:schemeClr val="tx2"/>
                        </a:solidFill>
                        <a:latin typeface="Cambria Math" charset="0"/>
                      </a:rPr>
                      <m:t>𝑖</m:t>
                    </m:r>
                    <m:r>
                      <a:rPr lang="en-US" sz="2400" b="0" i="1" smtClean="0">
                        <a:solidFill>
                          <a:schemeClr val="tx2"/>
                        </a:solidFill>
                        <a:latin typeface="Cambria Math" charset="0"/>
                      </a:rPr>
                      <m:t>≤</m:t>
                    </m:r>
                    <m:r>
                      <a:rPr lang="en-US" sz="2400" b="0" i="1" smtClean="0">
                        <a:solidFill>
                          <a:schemeClr val="tx2"/>
                        </a:solidFill>
                        <a:latin typeface="Cambria Math" charset="0"/>
                      </a:rPr>
                      <m:t>𝑛</m:t>
                    </m:r>
                  </m:oMath>
                </a14:m>
                <a:r>
                  <a:rPr lang="en-US" sz="2400" dirty="0" smtClean="0">
                    <a:solidFill>
                      <a:schemeClr val="tx2"/>
                    </a:solidFill>
                  </a:rPr>
                  <a:t> </a:t>
                </a:r>
                <a:r>
                  <a:rPr lang="en-US" sz="2400" dirty="0" smtClean="0"/>
                  <a:t>had (by induction hypothesis) probability </a:t>
                </a:r>
                <a14:m>
                  <m:oMath xmlns:m="http://schemas.openxmlformats.org/officeDocument/2006/math">
                    <m:f>
                      <m:fPr>
                        <m:ctrlPr>
                          <a:rPr lang="en-US" sz="2400" b="0" i="1" smtClean="0">
                            <a:solidFill>
                              <a:schemeClr val="tx2"/>
                            </a:solidFill>
                            <a:latin typeface="Cambria Math" charset="0"/>
                          </a:rPr>
                        </m:ctrlPr>
                      </m:fPr>
                      <m:num>
                        <m:r>
                          <a:rPr lang="en-US" sz="2400" b="0" i="1" smtClean="0">
                            <a:solidFill>
                              <a:schemeClr val="tx2"/>
                            </a:solidFill>
                            <a:latin typeface="Cambria Math" charset="0"/>
                          </a:rPr>
                          <m:t>𝑘</m:t>
                        </m:r>
                      </m:num>
                      <m:den>
                        <m:r>
                          <a:rPr lang="en-US" sz="2400" b="0" i="1" smtClean="0">
                            <a:solidFill>
                              <a:schemeClr val="tx2"/>
                            </a:solidFill>
                            <a:latin typeface="Cambria Math" charset="0"/>
                          </a:rPr>
                          <m:t>𝑛</m:t>
                        </m:r>
                      </m:den>
                    </m:f>
                  </m:oMath>
                </a14:m>
                <a:r>
                  <a:rPr lang="en-US" sz="2400" dirty="0" smtClean="0"/>
                  <a:t> of being in the sample before processing </a:t>
                </a:r>
                <a14:m>
                  <m:oMath xmlns:m="http://schemas.openxmlformats.org/officeDocument/2006/math">
                    <m:sSub>
                      <m:sSubPr>
                        <m:ctrlPr>
                          <a:rPr lang="en-US" sz="2400" i="1" smtClean="0">
                            <a:solidFill>
                              <a:schemeClr val="tx2"/>
                            </a:solidFill>
                            <a:latin typeface="Cambria Math" charset="0"/>
                          </a:rPr>
                        </m:ctrlPr>
                      </m:sSubPr>
                      <m:e>
                        <m:r>
                          <m:rPr>
                            <m:sty m:val="p"/>
                          </m:rPr>
                          <a:rPr lang="en-US" sz="2400">
                            <a:solidFill>
                              <a:schemeClr val="tx2"/>
                            </a:solidFill>
                            <a:latin typeface="Cambria Math" charset="0"/>
                          </a:rPr>
                          <m:t>a</m:t>
                        </m:r>
                      </m:e>
                      <m:sub>
                        <m:r>
                          <a:rPr lang="en-US" sz="2400" i="1">
                            <a:solidFill>
                              <a:schemeClr val="tx2"/>
                            </a:solidFill>
                            <a:latin typeface="Cambria Math" charset="0"/>
                          </a:rPr>
                          <m:t>𝑛</m:t>
                        </m:r>
                        <m:r>
                          <a:rPr lang="en-US" sz="2400" i="1">
                            <a:solidFill>
                              <a:schemeClr val="tx2"/>
                            </a:solidFill>
                            <a:latin typeface="Cambria Math" charset="0"/>
                          </a:rPr>
                          <m:t>+1</m:t>
                        </m:r>
                      </m:sub>
                    </m:sSub>
                  </m:oMath>
                </a14:m>
                <a:r>
                  <a:rPr lang="en-US" sz="2400" dirty="0" smtClean="0"/>
                  <a:t>.  It remains in sample with probability </a:t>
                </a:r>
                <a14:m>
                  <m:oMath xmlns:m="http://schemas.openxmlformats.org/officeDocument/2006/math">
                    <m:f>
                      <m:fPr>
                        <m:ctrlPr>
                          <a:rPr lang="en-US" sz="2400" b="0" i="1" smtClean="0">
                            <a:solidFill>
                              <a:schemeClr val="tx2"/>
                            </a:solidFill>
                            <a:latin typeface="Cambria Math" charset="0"/>
                          </a:rPr>
                        </m:ctrlPr>
                      </m:fPr>
                      <m:num>
                        <m:r>
                          <a:rPr lang="en-US" sz="2400" b="0" i="1" smtClean="0">
                            <a:solidFill>
                              <a:schemeClr val="tx2"/>
                            </a:solidFill>
                            <a:latin typeface="Cambria Math" charset="0"/>
                          </a:rPr>
                          <m:t>𝑛</m:t>
                        </m:r>
                      </m:num>
                      <m:den>
                        <m:r>
                          <a:rPr lang="en-US" sz="2400" b="0" i="1" smtClean="0">
                            <a:solidFill>
                              <a:schemeClr val="tx2"/>
                            </a:solidFill>
                            <a:latin typeface="Cambria Math" charset="0"/>
                          </a:rPr>
                          <m:t>𝑛</m:t>
                        </m:r>
                        <m:r>
                          <a:rPr lang="en-US" sz="2400" b="0" i="1" smtClean="0">
                            <a:solidFill>
                              <a:schemeClr val="tx2"/>
                            </a:solidFill>
                            <a:latin typeface="Cambria Math" charset="0"/>
                          </a:rPr>
                          <m:t>+1</m:t>
                        </m:r>
                      </m:den>
                    </m:f>
                  </m:oMath>
                </a14:m>
                <a:r>
                  <a:rPr lang="en-US" sz="2400" dirty="0" smtClean="0">
                    <a:solidFill>
                      <a:schemeClr val="tx2"/>
                    </a:solidFill>
                  </a:rPr>
                  <a:t>  </a:t>
                </a:r>
                <a14:m>
                  <m:oMath xmlns:m="http://schemas.openxmlformats.org/officeDocument/2006/math">
                    <m:r>
                      <a:rPr lang="en-US" sz="2400" i="1" dirty="0" smtClean="0">
                        <a:solidFill>
                          <a:schemeClr val="tx2"/>
                        </a:solidFill>
                        <a:latin typeface="Cambria Math" charset="0"/>
                        <a:ea typeface="Cambria Math" charset="0"/>
                        <a:cs typeface="Cambria Math" charset="0"/>
                      </a:rPr>
                      <m:t>⟹</m:t>
                    </m:r>
                  </m:oMath>
                </a14:m>
                <a:r>
                  <a:rPr lang="en-US" sz="2400" dirty="0" smtClean="0">
                    <a:solidFill>
                      <a:schemeClr val="tx2"/>
                    </a:solidFill>
                  </a:rPr>
                  <a:t> </a:t>
                </a:r>
                <a:r>
                  <a:rPr lang="en-US" sz="2400" dirty="0" smtClean="0"/>
                  <a:t>  it is included with probability   </a:t>
                </a:r>
                <a14:m>
                  <m:oMath xmlns:m="http://schemas.openxmlformats.org/officeDocument/2006/math">
                    <m:f>
                      <m:fPr>
                        <m:ctrlPr>
                          <a:rPr lang="en-US" sz="2400" b="0" i="1" smtClean="0">
                            <a:solidFill>
                              <a:schemeClr val="tx2"/>
                            </a:solidFill>
                            <a:latin typeface="Cambria Math" charset="0"/>
                          </a:rPr>
                        </m:ctrlPr>
                      </m:fPr>
                      <m:num>
                        <m:r>
                          <m:rPr>
                            <m:sty m:val="p"/>
                          </m:rPr>
                          <a:rPr lang="en-US" sz="2400" b="0" i="0" smtClean="0">
                            <a:solidFill>
                              <a:schemeClr val="tx2"/>
                            </a:solidFill>
                            <a:latin typeface="Cambria Math" charset="0"/>
                          </a:rPr>
                          <m:t>k</m:t>
                        </m:r>
                      </m:num>
                      <m:den>
                        <m:r>
                          <m:rPr>
                            <m:sty m:val="p"/>
                          </m:rPr>
                          <a:rPr lang="en-US" sz="2400" b="0" i="0" smtClean="0">
                            <a:solidFill>
                              <a:schemeClr val="tx2"/>
                            </a:solidFill>
                            <a:latin typeface="Cambria Math" charset="0"/>
                          </a:rPr>
                          <m:t>n</m:t>
                        </m:r>
                      </m:den>
                    </m:f>
                    <m:r>
                      <a:rPr lang="en-US" sz="2400" b="0" i="0" smtClean="0">
                        <a:solidFill>
                          <a:schemeClr val="tx2"/>
                        </a:solidFill>
                        <a:latin typeface="Cambria Math" charset="0"/>
                      </a:rPr>
                      <m:t> </m:t>
                    </m:r>
                    <m:f>
                      <m:fPr>
                        <m:ctrlPr>
                          <a:rPr lang="en-US" sz="2400" i="1">
                            <a:solidFill>
                              <a:schemeClr val="tx2"/>
                            </a:solidFill>
                            <a:latin typeface="Cambria Math" charset="0"/>
                          </a:rPr>
                        </m:ctrlPr>
                      </m:fPr>
                      <m:num>
                        <m:r>
                          <a:rPr lang="en-US" sz="2400" i="1">
                            <a:solidFill>
                              <a:schemeClr val="tx2"/>
                            </a:solidFill>
                            <a:latin typeface="Cambria Math" charset="0"/>
                          </a:rPr>
                          <m:t>𝑛</m:t>
                        </m:r>
                      </m:num>
                      <m:den>
                        <m:r>
                          <a:rPr lang="en-US" sz="2400" i="1">
                            <a:solidFill>
                              <a:schemeClr val="tx2"/>
                            </a:solidFill>
                            <a:latin typeface="Cambria Math" charset="0"/>
                          </a:rPr>
                          <m:t>𝑛</m:t>
                        </m:r>
                        <m:r>
                          <a:rPr lang="en-US" sz="2400" i="1">
                            <a:solidFill>
                              <a:schemeClr val="tx2"/>
                            </a:solidFill>
                            <a:latin typeface="Cambria Math" charset="0"/>
                          </a:rPr>
                          <m:t>+1</m:t>
                        </m:r>
                      </m:den>
                    </m:f>
                    <m:r>
                      <a:rPr lang="en-US" sz="2400" b="0" i="1" smtClean="0">
                        <a:solidFill>
                          <a:schemeClr val="tx2"/>
                        </a:solidFill>
                        <a:latin typeface="Cambria Math" charset="0"/>
                      </a:rPr>
                      <m:t>=</m:t>
                    </m:r>
                    <m:f>
                      <m:fPr>
                        <m:ctrlPr>
                          <a:rPr lang="en-US" sz="2400" b="0" i="1" smtClean="0">
                            <a:solidFill>
                              <a:schemeClr val="tx2"/>
                            </a:solidFill>
                            <a:latin typeface="Cambria Math" charset="0"/>
                          </a:rPr>
                        </m:ctrlPr>
                      </m:fPr>
                      <m:num>
                        <m:r>
                          <a:rPr lang="en-US" sz="2400" b="0" i="1" smtClean="0">
                            <a:solidFill>
                              <a:schemeClr val="tx2"/>
                            </a:solidFill>
                            <a:latin typeface="Cambria Math" charset="0"/>
                          </a:rPr>
                          <m:t>𝑘</m:t>
                        </m:r>
                      </m:num>
                      <m:den>
                        <m:r>
                          <a:rPr lang="en-US" sz="2400" b="0" i="1" smtClean="0">
                            <a:solidFill>
                              <a:schemeClr val="tx2"/>
                            </a:solidFill>
                            <a:latin typeface="Cambria Math" charset="0"/>
                          </a:rPr>
                          <m:t>𝑛</m:t>
                        </m:r>
                        <m:r>
                          <a:rPr lang="en-US" sz="2400" b="0" i="1" smtClean="0">
                            <a:solidFill>
                              <a:schemeClr val="tx2"/>
                            </a:solidFill>
                            <a:latin typeface="Cambria Math" charset="0"/>
                          </a:rPr>
                          <m:t>+1</m:t>
                        </m:r>
                      </m:den>
                    </m:f>
                  </m:oMath>
                </a14:m>
                <a:endParaRPr lang="en-US" sz="2400" dirty="0" smtClean="0"/>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637309" y="2392363"/>
                <a:ext cx="10972800" cy="3210378"/>
              </a:xfrm>
              <a:prstGeom prst="rect">
                <a:avLst/>
              </a:prstGeom>
              <a:blipFill rotWithShape="0">
                <a:blip r:embed="rId3"/>
                <a:stretch>
                  <a:fillRect l="-889" t="-1518" b="-11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457200" y="5746751"/>
                <a:ext cx="10972800" cy="609600"/>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solidFill>
                      <a:srgbClr val="7030A0"/>
                    </a:solidFill>
                  </a:rPr>
                  <a:t>!!</a:t>
                </a:r>
                <a:r>
                  <a:rPr lang="en-US" dirty="0" smtClean="0"/>
                  <a:t> All </a:t>
                </a:r>
                <a14:m>
                  <m:oMath xmlns:m="http://schemas.openxmlformats.org/officeDocument/2006/math">
                    <m:r>
                      <a:rPr lang="en-US" i="1">
                        <a:latin typeface="Cambria Math" charset="0"/>
                      </a:rPr>
                      <m:t>𝑘</m:t>
                    </m:r>
                  </m:oMath>
                </a14:m>
                <a:r>
                  <a:rPr lang="en-US" dirty="0" smtClean="0"/>
                  <a:t> subsets equally likely:  inclusion/exclusion does not depend on who else is there and where in the array.  Can also argue by induction.</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457200" y="5746751"/>
                <a:ext cx="10972800" cy="609600"/>
              </a:xfrm>
              <a:prstGeom prst="rect">
                <a:avLst/>
              </a:prstGeom>
              <a:blipFill rotWithShape="0">
                <a:blip r:embed="rId4"/>
                <a:stretch>
                  <a:fillRect l="-556" t="-15000" b="-14000"/>
                </a:stretch>
              </a:blipFill>
            </p:spPr>
            <p:txBody>
              <a:bodyPr/>
              <a:lstStyle/>
              <a:p>
                <a:r>
                  <a:rPr lang="en-US">
                    <a:noFill/>
                  </a:rPr>
                  <a:t> </a:t>
                </a:r>
              </a:p>
            </p:txBody>
          </p:sp>
        </mc:Fallback>
      </mc:AlternateContent>
    </p:spTree>
    <p:extLst>
      <p:ext uri="{BB962C8B-B14F-4D97-AF65-F5344CB8AC3E}">
        <p14:creationId xmlns:p14="http://schemas.microsoft.com/office/powerpoint/2010/main" val="1211842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609600" y="274638"/>
                <a:ext cx="10972800" cy="855537"/>
              </a:xfrm>
            </p:spPr>
            <p:txBody>
              <a:bodyPr>
                <a:normAutofit/>
              </a:bodyPr>
              <a:lstStyle/>
              <a:p>
                <a:r>
                  <a:rPr lang="en-US" dirty="0" smtClean="0"/>
                  <a:t>Uniform “bottom-</a:t>
                </a:r>
                <a14:m>
                  <m:oMath xmlns:m="http://schemas.openxmlformats.org/officeDocument/2006/math">
                    <m:r>
                      <a:rPr lang="en-US" i="1" dirty="0" smtClean="0">
                        <a:solidFill>
                          <a:schemeClr val="tx2"/>
                        </a:solidFill>
                        <a:latin typeface="Cambria Math" charset="0"/>
                      </a:rPr>
                      <m:t>𝑘</m:t>
                    </m:r>
                  </m:oMath>
                </a14:m>
                <a:r>
                  <a:rPr lang="en-US" dirty="0" smtClean="0"/>
                  <a:t>” Sampling </a:t>
                </a:r>
                <a:r>
                  <a:rPr lang="en-US" sz="2800" dirty="0">
                    <a:solidFill>
                      <a:schemeClr val="tx2"/>
                    </a:solidFill>
                  </a:rPr>
                  <a:t>[Knuth </a:t>
                </a:r>
                <a:r>
                  <a:rPr lang="en-US" sz="2800" dirty="0" smtClean="0">
                    <a:solidFill>
                      <a:schemeClr val="tx2"/>
                    </a:solidFill>
                  </a:rPr>
                  <a:t>1969,</a:t>
                </a:r>
                <a:r>
                  <a:rPr lang="mr-IN" sz="2800" dirty="0" smtClean="0">
                    <a:solidFill>
                      <a:schemeClr val="tx2"/>
                    </a:solidFill>
                  </a:rPr>
                  <a:t>…</a:t>
                </a:r>
                <a:r>
                  <a:rPr lang="en-US" sz="2800" dirty="0" smtClean="0">
                    <a:solidFill>
                      <a:schemeClr val="tx2"/>
                    </a:solidFill>
                  </a:rPr>
                  <a:t>]</a:t>
                </a:r>
                <a:endParaRPr lang="en-US" sz="28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609600" y="274638"/>
                <a:ext cx="10972800" cy="855537"/>
              </a:xfrm>
              <a:blipFill rotWithShape="0">
                <a:blip r:embed="rId2"/>
                <a:stretch>
                  <a:fillRect t="-9286" b="-29286"/>
                </a:stretch>
              </a:blipFill>
            </p:spPr>
            <p:txBody>
              <a:bodyPr/>
              <a:lstStyle/>
              <a:p>
                <a:r>
                  <a:rPr lang="en-US">
                    <a:noFill/>
                  </a:rPr>
                  <a:t> </a:t>
                </a:r>
              </a:p>
            </p:txBody>
          </p:sp>
        </mc:Fallback>
      </mc:AlternateContent>
      <p:sp>
        <p:nvSpPr>
          <p:cNvPr id="3" name="Content Placeholder 2"/>
          <p:cNvSpPr>
            <a:spLocks noGrp="1"/>
          </p:cNvSpPr>
          <p:nvPr>
            <p:ph idx="1"/>
          </p:nvPr>
        </p:nvSpPr>
        <p:spPr>
          <a:xfrm>
            <a:off x="466106" y="1392690"/>
            <a:ext cx="10439400" cy="418229"/>
          </a:xfrm>
        </p:spPr>
        <p:txBody>
          <a:bodyPr>
            <a:normAutofit fontScale="70000" lnSpcReduction="20000"/>
          </a:bodyPr>
          <a:lstStyle/>
          <a:p>
            <a:pPr marL="0" indent="0">
              <a:buNone/>
            </a:pPr>
            <a:r>
              <a:rPr lang="en-US" dirty="0" smtClean="0">
                <a:solidFill>
                  <a:srgbClr val="C00000"/>
                </a:solidFill>
              </a:rPr>
              <a:t>*Why another method? </a:t>
            </a:r>
            <a:r>
              <a:rPr lang="en-US" dirty="0" err="1" smtClean="0"/>
              <a:t>composable</a:t>
            </a:r>
            <a:r>
              <a:rPr lang="en-US" dirty="0" smtClean="0"/>
              <a:t>, generalizes to </a:t>
            </a:r>
            <a:r>
              <a:rPr lang="en-US" i="1" dirty="0" smtClean="0"/>
              <a:t>distinct </a:t>
            </a:r>
            <a:r>
              <a:rPr lang="en-US" dirty="0" smtClean="0"/>
              <a:t>sampling, </a:t>
            </a:r>
            <a:r>
              <a:rPr lang="en-US" i="1" dirty="0" smtClean="0"/>
              <a:t>weighted </a:t>
            </a:r>
            <a:r>
              <a:rPr lang="en-US" dirty="0" smtClean="0"/>
              <a:t>sampling</a:t>
            </a: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EB271389-96DB-44CD-96F7-395762860BAC}" type="slidenum">
              <a:rPr lang="en-US" smtClean="0"/>
              <a:t>9</a:t>
            </a:fld>
            <a:endParaRPr lang="en-US"/>
          </a:p>
        </p:txBody>
      </p:sp>
      <p:sp>
        <p:nvSpPr>
          <p:cNvPr id="5" name="Footer Placeholder 4"/>
          <p:cNvSpPr>
            <a:spLocks noGrp="1"/>
          </p:cNvSpPr>
          <p:nvPr>
            <p:ph type="ftr" sz="quarter" idx="11"/>
          </p:nvPr>
        </p:nvSpPr>
        <p:spPr/>
        <p:txBody>
          <a:bodyPr/>
          <a:lstStyle/>
          <a:p>
            <a:r>
              <a:rPr lang="en-US" smtClean="0"/>
              <a:t>Edith Cohen   Lecture2</a:t>
            </a:r>
            <a:endParaRPr lang="en-US"/>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499753" y="1810919"/>
                <a:ext cx="4343400" cy="3899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u="sng" dirty="0" smtClean="0"/>
                  <a:t>Input:</a:t>
                </a:r>
                <a:r>
                  <a:rPr lang="en-US" sz="2400" dirty="0" smtClean="0"/>
                  <a:t>  Data elements: </a:t>
                </a:r>
                <a14:m>
                  <m:oMath xmlns:m="http://schemas.openxmlformats.org/officeDocument/2006/math">
                    <m:sSub>
                      <m:sSubPr>
                        <m:ctrlPr>
                          <a:rPr lang="en-US" sz="2400" i="1" smtClean="0">
                            <a:solidFill>
                              <a:srgbClr val="7030A0"/>
                            </a:solidFill>
                            <a:latin typeface="Cambria Math" charset="0"/>
                          </a:rPr>
                        </m:ctrlPr>
                      </m:sSubPr>
                      <m:e>
                        <m:r>
                          <a:rPr lang="en-US" sz="2400" i="1" smtClean="0">
                            <a:solidFill>
                              <a:srgbClr val="7030A0"/>
                            </a:solidFill>
                            <a:latin typeface="Cambria Math"/>
                          </a:rPr>
                          <m:t>𝑎</m:t>
                        </m:r>
                      </m:e>
                      <m:sub>
                        <m:r>
                          <a:rPr lang="en-US" sz="2400" i="1" smtClean="0">
                            <a:solidFill>
                              <a:srgbClr val="7030A0"/>
                            </a:solidFill>
                            <a:latin typeface="Cambria Math"/>
                          </a:rPr>
                          <m:t>1</m:t>
                        </m:r>
                      </m:sub>
                    </m:sSub>
                    <m:r>
                      <a:rPr lang="en-US" sz="2400" i="1" smtClean="0">
                        <a:solidFill>
                          <a:srgbClr val="7030A0"/>
                        </a:solidFill>
                        <a:latin typeface="Cambria Math"/>
                      </a:rPr>
                      <m:t>,</m:t>
                    </m:r>
                    <m:sSub>
                      <m:sSubPr>
                        <m:ctrlPr>
                          <a:rPr lang="en-US" sz="2400" i="1" smtClean="0">
                            <a:solidFill>
                              <a:srgbClr val="7030A0"/>
                            </a:solidFill>
                            <a:latin typeface="Cambria Math" charset="0"/>
                          </a:rPr>
                        </m:ctrlPr>
                      </m:sSubPr>
                      <m:e>
                        <m:r>
                          <a:rPr lang="en-US" sz="2400" i="1" smtClean="0">
                            <a:solidFill>
                              <a:srgbClr val="7030A0"/>
                            </a:solidFill>
                            <a:latin typeface="Cambria Math"/>
                          </a:rPr>
                          <m:t>𝑎</m:t>
                        </m:r>
                      </m:e>
                      <m:sub>
                        <m:r>
                          <a:rPr lang="en-US" sz="2400" i="1" smtClean="0">
                            <a:solidFill>
                              <a:srgbClr val="7030A0"/>
                            </a:solidFill>
                            <a:latin typeface="Cambria Math"/>
                          </a:rPr>
                          <m:t>2</m:t>
                        </m:r>
                      </m:sub>
                    </m:sSub>
                    <m:r>
                      <a:rPr lang="en-US" sz="2400" i="1" smtClean="0">
                        <a:solidFill>
                          <a:srgbClr val="7030A0"/>
                        </a:solidFill>
                        <a:latin typeface="Cambria Math"/>
                      </a:rPr>
                      <m:t>,…</m:t>
                    </m:r>
                  </m:oMath>
                </a14:m>
                <a:endParaRPr lang="en-US" sz="2400" dirty="0" smtClean="0">
                  <a:solidFill>
                    <a:srgbClr val="7030A0"/>
                  </a:solidFill>
                </a:endParaRP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499753" y="1810919"/>
                <a:ext cx="4343400" cy="389964"/>
              </a:xfrm>
              <a:prstGeom prst="rect">
                <a:avLst/>
              </a:prstGeom>
              <a:blipFill rotWithShape="0">
                <a:blip r:embed="rId3"/>
                <a:stretch>
                  <a:fillRect l="-2247" t="-12500" b="-5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Content Placeholder 2"/>
              <p:cNvSpPr txBox="1">
                <a:spLocks/>
              </p:cNvSpPr>
              <p:nvPr/>
            </p:nvSpPr>
            <p:spPr>
              <a:xfrm>
                <a:off x="546443" y="2356424"/>
                <a:ext cx="8432800" cy="527049"/>
              </a:xfrm>
              <a:prstGeom prst="rect">
                <a:avLst/>
              </a:prstGeom>
              <a:solidFill>
                <a:schemeClr val="accent1">
                  <a:lumMod val="20000"/>
                  <a:lumOff val="8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smtClean="0"/>
                  <a:t>Initialize</a:t>
                </a:r>
                <a:r>
                  <a:rPr lang="en-US" sz="2400" u="sng" dirty="0" smtClean="0"/>
                  <a:t>:</a:t>
                </a:r>
                <a:r>
                  <a:rPr lang="en-US" sz="2400" dirty="0" smtClean="0"/>
                  <a:t> Empty set  </a:t>
                </a:r>
                <a14:m>
                  <m:oMath xmlns:m="http://schemas.openxmlformats.org/officeDocument/2006/math">
                    <m:r>
                      <a:rPr lang="en-US" sz="2400" b="0" i="1" smtClean="0">
                        <a:solidFill>
                          <a:srgbClr val="C00000"/>
                        </a:solidFill>
                        <a:latin typeface="Cambria Math" charset="0"/>
                      </a:rPr>
                      <m:t>𝑆</m:t>
                    </m:r>
                  </m:oMath>
                </a14:m>
                <a:r>
                  <a:rPr lang="en-US" sz="2400" dirty="0" smtClean="0">
                    <a:solidFill>
                      <a:srgbClr val="C00000"/>
                    </a:solidFill>
                  </a:rPr>
                  <a:t> </a:t>
                </a:r>
                <a:r>
                  <a:rPr lang="en-US" sz="2400" dirty="0" smtClean="0"/>
                  <a:t>that can hold at most </a:t>
                </a:r>
                <a14:m>
                  <m:oMath xmlns:m="http://schemas.openxmlformats.org/officeDocument/2006/math">
                    <m:r>
                      <a:rPr lang="en-US" sz="2400" i="1" smtClean="0">
                        <a:solidFill>
                          <a:schemeClr val="tx2"/>
                        </a:solidFill>
                        <a:latin typeface="Cambria Math"/>
                      </a:rPr>
                      <m:t>𝑘</m:t>
                    </m:r>
                  </m:oMath>
                </a14:m>
                <a:r>
                  <a:rPr lang="en-US" sz="2400" dirty="0" smtClean="0"/>
                  <a:t> elements</a:t>
                </a:r>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546443" y="2356424"/>
                <a:ext cx="8432800" cy="527049"/>
              </a:xfrm>
              <a:prstGeom prst="rect">
                <a:avLst/>
              </a:prstGeom>
              <a:blipFill rotWithShape="0">
                <a:blip r:embed="rId4"/>
                <a:stretch>
                  <a:fillRect l="-1157" t="-9302"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2"/>
              <p:cNvSpPr txBox="1">
                <a:spLocks/>
              </p:cNvSpPr>
              <p:nvPr/>
            </p:nvSpPr>
            <p:spPr>
              <a:xfrm>
                <a:off x="573162" y="3026540"/>
                <a:ext cx="8686800" cy="2073976"/>
              </a:xfrm>
              <a:prstGeom prst="rect">
                <a:avLst/>
              </a:prstGeom>
              <a:solidFill>
                <a:schemeClr val="accent1">
                  <a:alpha val="1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smtClean="0"/>
                  <a:t>Process element </a:t>
                </a:r>
                <a14:m>
                  <m:oMath xmlns:m="http://schemas.openxmlformats.org/officeDocument/2006/math">
                    <m:r>
                      <a:rPr lang="en-US" sz="2400" i="1" smtClean="0">
                        <a:solidFill>
                          <a:srgbClr val="7030A0"/>
                        </a:solidFill>
                        <a:latin typeface="Cambria Math"/>
                      </a:rPr>
                      <m:t>𝑎</m:t>
                    </m:r>
                    <m:r>
                      <a:rPr lang="en-US" sz="2400" i="1">
                        <a:solidFill>
                          <a:schemeClr val="tx2"/>
                        </a:solidFill>
                        <a:latin typeface="Cambria Math"/>
                      </a:rPr>
                      <m:t> </m:t>
                    </m:r>
                  </m:oMath>
                </a14:m>
                <a:r>
                  <a:rPr lang="en-US" sz="2400" dirty="0" smtClean="0"/>
                  <a:t>:</a:t>
                </a:r>
                <a:endParaRPr lang="en-US" sz="2400" dirty="0"/>
              </a:p>
              <a:p>
                <a:pPr>
                  <a:buFont typeface="Wingdings" charset="2"/>
                  <a:buChar char="§"/>
                </a:pPr>
                <a:r>
                  <a:rPr lang="en-US" sz="2400" dirty="0" smtClean="0"/>
                  <a:t>Attach to  </a:t>
                </a:r>
                <a14:m>
                  <m:oMath xmlns:m="http://schemas.openxmlformats.org/officeDocument/2006/math">
                    <m:r>
                      <a:rPr lang="en-US" sz="2400" i="1" smtClean="0">
                        <a:solidFill>
                          <a:srgbClr val="7030A0"/>
                        </a:solidFill>
                        <a:latin typeface="Cambria Math"/>
                      </a:rPr>
                      <m:t>𝑎</m:t>
                    </m:r>
                  </m:oMath>
                </a14:m>
                <a:r>
                  <a:rPr lang="en-US" sz="2400" dirty="0" smtClean="0"/>
                  <a:t> an </a:t>
                </a:r>
                <a:r>
                  <a:rPr lang="en-US" sz="2400" dirty="0"/>
                  <a:t>independent random number </a:t>
                </a:r>
                <a14:m>
                  <m:oMath xmlns:m="http://schemas.openxmlformats.org/officeDocument/2006/math">
                    <m:r>
                      <a:rPr lang="en-US" sz="2400" b="0" i="1" smtClean="0">
                        <a:solidFill>
                          <a:schemeClr val="tx2"/>
                        </a:solidFill>
                        <a:latin typeface="Cambria Math" charset="0"/>
                      </a:rPr>
                      <m:t>h</m:t>
                    </m:r>
                    <m:d>
                      <m:dPr>
                        <m:ctrlPr>
                          <a:rPr lang="en-US" sz="2400" i="1">
                            <a:solidFill>
                              <a:schemeClr val="tx2"/>
                            </a:solidFill>
                            <a:latin typeface="Cambria Math" charset="0"/>
                          </a:rPr>
                        </m:ctrlPr>
                      </m:dPr>
                      <m:e>
                        <m:r>
                          <a:rPr lang="en-US" sz="2400" i="1" smtClean="0">
                            <a:solidFill>
                              <a:srgbClr val="7030A0"/>
                            </a:solidFill>
                            <a:latin typeface="Cambria Math"/>
                          </a:rPr>
                          <m:t>𝑎</m:t>
                        </m:r>
                      </m:e>
                    </m:d>
                    <m:r>
                      <a:rPr lang="en-US" sz="2400" i="1">
                        <a:solidFill>
                          <a:schemeClr val="tx2"/>
                        </a:solidFill>
                        <a:latin typeface="Cambria Math" charset="0"/>
                      </a:rPr>
                      <m:t>∼</m:t>
                    </m:r>
                    <m:r>
                      <a:rPr lang="en-US" sz="2400" i="1">
                        <a:solidFill>
                          <a:schemeClr val="tx2"/>
                        </a:solidFill>
                        <a:latin typeface="Cambria Math" charset="0"/>
                      </a:rPr>
                      <m:t>𝑈</m:t>
                    </m:r>
                    <m:r>
                      <a:rPr lang="en-US" sz="2400" i="1">
                        <a:solidFill>
                          <a:schemeClr val="tx2"/>
                        </a:solidFill>
                        <a:latin typeface="Cambria Math" charset="0"/>
                      </a:rPr>
                      <m:t>[0,1]</m:t>
                    </m:r>
                  </m:oMath>
                </a14:m>
                <a:endParaRPr lang="en-US" sz="2000" dirty="0"/>
              </a:p>
              <a:p>
                <a:pPr>
                  <a:buFont typeface="Wingdings" charset="2"/>
                  <a:buChar char="§"/>
                </a:pPr>
                <a:r>
                  <a:rPr lang="en-US" sz="2400" dirty="0" smtClean="0"/>
                  <a:t>Let </a:t>
                </a:r>
                <a14:m>
                  <m:oMath xmlns:m="http://schemas.openxmlformats.org/officeDocument/2006/math">
                    <m:limLow>
                      <m:limLowPr>
                        <m:ctrlPr>
                          <a:rPr lang="en-US" sz="2400" i="1" smtClean="0">
                            <a:solidFill>
                              <a:schemeClr val="tx2"/>
                            </a:solidFill>
                            <a:latin typeface="Cambria Math" charset="0"/>
                          </a:rPr>
                        </m:ctrlPr>
                      </m:limLowPr>
                      <m:e>
                        <m:r>
                          <m:rPr>
                            <m:sty m:val="p"/>
                          </m:rPr>
                          <a:rPr lang="en-US" sz="2400" b="0" i="0" smtClean="0">
                            <a:solidFill>
                              <a:schemeClr val="tx2"/>
                            </a:solidFill>
                            <a:latin typeface="Cambria Math" charset="0"/>
                          </a:rPr>
                          <m:t>z</m:t>
                        </m:r>
                        <m:r>
                          <a:rPr lang="en-US" sz="2400" b="0" i="1" smtClean="0">
                            <a:solidFill>
                              <a:schemeClr val="tx2"/>
                            </a:solidFill>
                            <a:latin typeface="Cambria Math" charset="0"/>
                          </a:rPr>
                          <m:t>←</m:t>
                        </m:r>
                        <m:r>
                          <m:rPr>
                            <m:sty m:val="p"/>
                          </m:rPr>
                          <a:rPr lang="en-US" sz="2400" b="0" i="1" smtClean="0">
                            <a:solidFill>
                              <a:schemeClr val="tx2"/>
                            </a:solidFill>
                            <a:latin typeface="Cambria Math" charset="0"/>
                          </a:rPr>
                          <m:t>arg</m:t>
                        </m:r>
                        <m:r>
                          <a:rPr lang="en-US" sz="2400" b="0" i="1" smtClean="0">
                            <a:solidFill>
                              <a:schemeClr val="tx2"/>
                            </a:solidFill>
                            <a:latin typeface="Cambria Math" charset="0"/>
                          </a:rPr>
                          <m:t> </m:t>
                        </m:r>
                        <m:r>
                          <m:rPr>
                            <m:sty m:val="p"/>
                          </m:rPr>
                          <a:rPr lang="en-US" sz="2400">
                            <a:solidFill>
                              <a:schemeClr val="tx2"/>
                            </a:solidFill>
                            <a:latin typeface="Cambria Math" charset="0"/>
                          </a:rPr>
                          <m:t>max</m:t>
                        </m:r>
                        <m:r>
                          <a:rPr lang="en-US" sz="2400" i="1">
                            <a:solidFill>
                              <a:schemeClr val="tx2"/>
                            </a:solidFill>
                            <a:latin typeface="Cambria Math" charset="0"/>
                          </a:rPr>
                          <m:t> </m:t>
                        </m:r>
                        <m:r>
                          <a:rPr lang="en-US" sz="2400" b="0" i="1" smtClean="0">
                            <a:solidFill>
                              <a:schemeClr val="tx2"/>
                            </a:solidFill>
                            <a:latin typeface="Cambria Math" charset="0"/>
                          </a:rPr>
                          <m:t>h</m:t>
                        </m:r>
                        <m:d>
                          <m:dPr>
                            <m:ctrlPr>
                              <a:rPr lang="en-US" sz="2400" i="1">
                                <a:solidFill>
                                  <a:schemeClr val="tx2"/>
                                </a:solidFill>
                                <a:latin typeface="Cambria Math" charset="0"/>
                              </a:rPr>
                            </m:ctrlPr>
                          </m:dPr>
                          <m:e>
                            <m:r>
                              <a:rPr lang="en-US" sz="2400" i="1">
                                <a:solidFill>
                                  <a:schemeClr val="tx2"/>
                                </a:solidFill>
                                <a:latin typeface="Cambria Math" charset="0"/>
                              </a:rPr>
                              <m:t>𝑦</m:t>
                            </m:r>
                          </m:e>
                        </m:d>
                      </m:e>
                      <m:lim>
                        <m:r>
                          <a:rPr lang="en-US" sz="2400" i="1">
                            <a:solidFill>
                              <a:schemeClr val="tx2"/>
                            </a:solidFill>
                            <a:latin typeface="Cambria Math" charset="0"/>
                          </a:rPr>
                          <m:t>𝑦</m:t>
                        </m:r>
                        <m:r>
                          <a:rPr lang="en-US" sz="2400" i="1">
                            <a:solidFill>
                              <a:schemeClr val="tx2"/>
                            </a:solidFill>
                            <a:latin typeface="Cambria Math" charset="0"/>
                          </a:rPr>
                          <m:t>∈</m:t>
                        </m:r>
                        <m:r>
                          <a:rPr lang="en-US" sz="2400" i="1" smtClean="0">
                            <a:solidFill>
                              <a:srgbClr val="C00000"/>
                            </a:solidFill>
                            <a:latin typeface="Cambria Math" charset="0"/>
                          </a:rPr>
                          <m:t>𝑆</m:t>
                        </m:r>
                      </m:lim>
                    </m:limLow>
                  </m:oMath>
                </a14:m>
                <a:endParaRPr lang="en-US" sz="2400" dirty="0" smtClean="0"/>
              </a:p>
              <a:p>
                <a:pPr>
                  <a:buFont typeface="Wingdings" charset="2"/>
                  <a:buChar char="§"/>
                </a:pPr>
                <a:r>
                  <a:rPr lang="en-US" sz="2400" dirty="0" smtClean="0"/>
                  <a:t>If </a:t>
                </a:r>
                <a14:m>
                  <m:oMath xmlns:m="http://schemas.openxmlformats.org/officeDocument/2006/math">
                    <m:r>
                      <a:rPr lang="en-US" sz="2400" b="0" i="1" smtClean="0">
                        <a:solidFill>
                          <a:schemeClr val="tx2"/>
                        </a:solidFill>
                        <a:latin typeface="Cambria Math" charset="0"/>
                      </a:rPr>
                      <m:t>h</m:t>
                    </m:r>
                    <m:d>
                      <m:dPr>
                        <m:ctrlPr>
                          <a:rPr lang="en-US" sz="2400" i="1">
                            <a:solidFill>
                              <a:schemeClr val="tx2"/>
                            </a:solidFill>
                            <a:latin typeface="Cambria Math" charset="0"/>
                          </a:rPr>
                        </m:ctrlPr>
                      </m:dPr>
                      <m:e>
                        <m:r>
                          <a:rPr lang="en-US" sz="2400" i="1" smtClean="0">
                            <a:solidFill>
                              <a:srgbClr val="7030A0"/>
                            </a:solidFill>
                            <a:latin typeface="Cambria Math"/>
                          </a:rPr>
                          <m:t>𝑎</m:t>
                        </m:r>
                      </m:e>
                    </m:d>
                    <m:r>
                      <a:rPr lang="en-US" sz="2400" b="0" i="1" smtClean="0">
                        <a:solidFill>
                          <a:schemeClr val="tx2"/>
                        </a:solidFill>
                        <a:latin typeface="Cambria Math" charset="0"/>
                      </a:rPr>
                      <m:t>&lt;</m:t>
                    </m:r>
                    <m:r>
                      <a:rPr lang="en-US" sz="2400" b="0" i="1" smtClean="0">
                        <a:solidFill>
                          <a:schemeClr val="tx2"/>
                        </a:solidFill>
                        <a:latin typeface="Cambria Math" charset="0"/>
                      </a:rPr>
                      <m:t>h</m:t>
                    </m:r>
                    <m:r>
                      <a:rPr lang="en-US" sz="2400" b="0" i="1" smtClean="0">
                        <a:solidFill>
                          <a:schemeClr val="tx2"/>
                        </a:solidFill>
                        <a:latin typeface="Cambria Math" charset="0"/>
                      </a:rPr>
                      <m:t>(</m:t>
                    </m:r>
                    <m:r>
                      <a:rPr lang="en-US" sz="2400" b="0" i="1" smtClean="0">
                        <a:solidFill>
                          <a:schemeClr val="tx2"/>
                        </a:solidFill>
                        <a:latin typeface="Cambria Math" charset="0"/>
                      </a:rPr>
                      <m:t>𝑧</m:t>
                    </m:r>
                    <m:r>
                      <a:rPr lang="en-US" sz="2400" b="0" i="1" smtClean="0">
                        <a:solidFill>
                          <a:schemeClr val="tx2"/>
                        </a:solidFill>
                        <a:latin typeface="Cambria Math" charset="0"/>
                      </a:rPr>
                      <m:t>)</m:t>
                    </m:r>
                  </m:oMath>
                </a14:m>
                <a:r>
                  <a:rPr lang="en-US" sz="2400" dirty="0" smtClean="0"/>
                  <a:t> ,  </a:t>
                </a:r>
                <a14:m>
                  <m:oMath xmlns:m="http://schemas.openxmlformats.org/officeDocument/2006/math">
                    <m:r>
                      <a:rPr lang="en-US" sz="2400" i="1" smtClean="0">
                        <a:solidFill>
                          <a:srgbClr val="C00000"/>
                        </a:solidFill>
                        <a:latin typeface="Cambria Math" charset="0"/>
                      </a:rPr>
                      <m:t>𝑆</m:t>
                    </m:r>
                    <m:r>
                      <a:rPr lang="en-US" sz="2400" b="0" i="1" smtClean="0">
                        <a:solidFill>
                          <a:schemeClr val="tx2"/>
                        </a:solidFill>
                        <a:latin typeface="Cambria Math" charset="0"/>
                      </a:rPr>
                      <m:t>←</m:t>
                    </m:r>
                    <m:r>
                      <a:rPr lang="en-US" sz="2400" i="1" smtClean="0">
                        <a:solidFill>
                          <a:srgbClr val="C00000"/>
                        </a:solidFill>
                        <a:latin typeface="Cambria Math" charset="0"/>
                      </a:rPr>
                      <m:t>𝑆</m:t>
                    </m:r>
                    <m:r>
                      <a:rPr lang="en-US" sz="2400" b="0" i="1" smtClean="0">
                        <a:solidFill>
                          <a:schemeClr val="tx2"/>
                        </a:solidFill>
                        <a:latin typeface="Cambria Math" charset="0"/>
                      </a:rPr>
                      <m:t>∖</m:t>
                    </m:r>
                    <m:d>
                      <m:dPr>
                        <m:begChr m:val="{"/>
                        <m:endChr m:val="}"/>
                        <m:ctrlPr>
                          <a:rPr lang="en-US" sz="2400" b="0" i="1" smtClean="0">
                            <a:solidFill>
                              <a:schemeClr val="tx2"/>
                            </a:solidFill>
                            <a:latin typeface="Cambria Math" charset="0"/>
                          </a:rPr>
                        </m:ctrlPr>
                      </m:dPr>
                      <m:e>
                        <m:r>
                          <a:rPr lang="en-US" sz="2400" b="0" i="1" smtClean="0">
                            <a:solidFill>
                              <a:schemeClr val="tx2"/>
                            </a:solidFill>
                            <a:latin typeface="Cambria Math" charset="0"/>
                          </a:rPr>
                          <m:t>𝑧</m:t>
                        </m:r>
                      </m:e>
                    </m:d>
                    <m:r>
                      <a:rPr lang="en-US" sz="2400" b="0" i="1" smtClean="0">
                        <a:solidFill>
                          <a:schemeClr val="tx2"/>
                        </a:solidFill>
                        <a:latin typeface="Cambria Math" charset="0"/>
                      </a:rPr>
                      <m:t> ∪{</m:t>
                    </m:r>
                    <m:r>
                      <a:rPr lang="en-US" sz="2400" i="1" smtClean="0">
                        <a:solidFill>
                          <a:srgbClr val="7030A0"/>
                        </a:solidFill>
                        <a:latin typeface="Cambria Math"/>
                      </a:rPr>
                      <m:t>𝑎</m:t>
                    </m:r>
                    <m:r>
                      <a:rPr lang="en-US" sz="2400" b="0" i="1" smtClean="0">
                        <a:solidFill>
                          <a:schemeClr val="tx2"/>
                        </a:solidFill>
                        <a:latin typeface="Cambria Math" charset="0"/>
                      </a:rPr>
                      <m:t>}</m:t>
                    </m:r>
                  </m:oMath>
                </a14:m>
                <a:endParaRPr lang="en-US" sz="2000" dirty="0">
                  <a:solidFill>
                    <a:schemeClr val="tx2"/>
                  </a:solidFill>
                </a:endParaRPr>
              </a:p>
            </p:txBody>
          </p:sp>
        </mc:Choice>
        <mc:Fallback xmlns="">
          <p:sp>
            <p:nvSpPr>
              <p:cNvPr id="9" name="Content Placeholder 2"/>
              <p:cNvSpPr txBox="1">
                <a:spLocks noRot="1" noChangeAspect="1" noMove="1" noResize="1" noEditPoints="1" noAdjustHandles="1" noChangeArrowheads="1" noChangeShapeType="1" noTextEdit="1"/>
              </p:cNvSpPr>
              <p:nvPr/>
            </p:nvSpPr>
            <p:spPr>
              <a:xfrm>
                <a:off x="573162" y="3026540"/>
                <a:ext cx="8686800" cy="2073976"/>
              </a:xfrm>
              <a:prstGeom prst="rect">
                <a:avLst/>
              </a:prstGeom>
              <a:blipFill rotWithShape="0">
                <a:blip r:embed="rId5"/>
                <a:stretch>
                  <a:fillRect l="-1053" t="-22874"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ontent Placeholder 2"/>
              <p:cNvSpPr txBox="1">
                <a:spLocks/>
              </p:cNvSpPr>
              <p:nvPr/>
            </p:nvSpPr>
            <p:spPr>
              <a:xfrm>
                <a:off x="32951" y="1014194"/>
                <a:ext cx="6436536" cy="369577"/>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S</a:t>
                </a:r>
                <a:r>
                  <a:rPr lang="en-US" dirty="0" smtClean="0"/>
                  <a:t>ample </a:t>
                </a:r>
                <a:r>
                  <a:rPr lang="en-US" dirty="0"/>
                  <a:t>of </a:t>
                </a:r>
                <a14:m>
                  <m:oMath xmlns:m="http://schemas.openxmlformats.org/officeDocument/2006/math">
                    <m:r>
                      <a:rPr lang="en-US" i="1" smtClean="0">
                        <a:solidFill>
                          <a:schemeClr val="tx2"/>
                        </a:solidFill>
                        <a:latin typeface="Cambria Math" charset="0"/>
                      </a:rPr>
                      <m:t>𝑘</m:t>
                    </m:r>
                  </m:oMath>
                </a14:m>
                <a:r>
                  <a:rPr lang="en-US" dirty="0" smtClean="0"/>
                  <a:t> data elements (all </a:t>
                </a:r>
                <a14:m>
                  <m:oMath xmlns:m="http://schemas.openxmlformats.org/officeDocument/2006/math">
                    <m:r>
                      <a:rPr lang="en-US" i="1" smtClean="0">
                        <a:solidFill>
                          <a:schemeClr val="tx2"/>
                        </a:solidFill>
                        <a:latin typeface="Cambria Math" charset="0"/>
                      </a:rPr>
                      <m:t>𝑘</m:t>
                    </m:r>
                  </m:oMath>
                </a14:m>
                <a:r>
                  <a:rPr lang="en-US" dirty="0" smtClean="0"/>
                  <a:t>-subsets equally likely)</a:t>
                </a:r>
              </a:p>
            </p:txBody>
          </p:sp>
        </mc:Choice>
        <mc:Fallback xmlns="">
          <p:sp>
            <p:nvSpPr>
              <p:cNvPr id="11" name="Content Placeholder 2"/>
              <p:cNvSpPr txBox="1">
                <a:spLocks noRot="1" noChangeAspect="1" noMove="1" noResize="1" noEditPoints="1" noAdjustHandles="1" noChangeArrowheads="1" noChangeShapeType="1" noTextEdit="1"/>
              </p:cNvSpPr>
              <p:nvPr/>
            </p:nvSpPr>
            <p:spPr>
              <a:xfrm>
                <a:off x="32951" y="1014194"/>
                <a:ext cx="6436536" cy="369577"/>
              </a:xfrm>
              <a:prstGeom prst="rect">
                <a:avLst/>
              </a:prstGeom>
              <a:blipFill rotWithShape="0">
                <a:blip r:embed="rId6"/>
                <a:stretch>
                  <a:fillRect l="-1231" t="-26230" r="-947" b="-32787"/>
                </a:stretch>
              </a:blipFill>
            </p:spPr>
            <p:txBody>
              <a:bodyPr/>
              <a:lstStyle/>
              <a:p>
                <a:r>
                  <a:rPr lang="en-US">
                    <a:noFill/>
                  </a:rPr>
                  <a:t> </a:t>
                </a:r>
              </a:p>
            </p:txBody>
          </p:sp>
        </mc:Fallback>
      </mc:AlternateContent>
      <p:pic>
        <p:nvPicPr>
          <p:cNvPr id="13" name="Picture 12"/>
          <p:cNvPicPr>
            <a:picLocks noChangeAspect="1"/>
          </p:cNvPicPr>
          <p:nvPr/>
        </p:nvPicPr>
        <p:blipFill>
          <a:blip r:embed="rId7"/>
          <a:stretch>
            <a:fillRect/>
          </a:stretch>
        </p:blipFill>
        <p:spPr>
          <a:xfrm>
            <a:off x="10972800" y="432450"/>
            <a:ext cx="522631" cy="617903"/>
          </a:xfrm>
          <a:prstGeom prst="rect">
            <a:avLst/>
          </a:prstGeom>
        </p:spPr>
      </p:pic>
      <mc:AlternateContent xmlns:mc="http://schemas.openxmlformats.org/markup-compatibility/2006" xmlns:a14="http://schemas.microsoft.com/office/drawing/2010/main">
        <mc:Choice Requires="a14">
          <p:sp>
            <p:nvSpPr>
              <p:cNvPr id="14" name="Content Placeholder 2"/>
              <p:cNvSpPr txBox="1">
                <a:spLocks/>
              </p:cNvSpPr>
              <p:nvPr/>
            </p:nvSpPr>
            <p:spPr>
              <a:xfrm>
                <a:off x="6469487" y="981418"/>
                <a:ext cx="5410200" cy="4082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dirty="0" smtClean="0"/>
                  <a:t>“bottom-</a:t>
                </a:r>
                <a14:m>
                  <m:oMath xmlns:m="http://schemas.openxmlformats.org/officeDocument/2006/math">
                    <m:r>
                      <a:rPr lang="en-US" sz="2000" i="1" dirty="0" smtClean="0">
                        <a:solidFill>
                          <a:schemeClr val="tx2"/>
                        </a:solidFill>
                        <a:latin typeface="Cambria Math" charset="0"/>
                      </a:rPr>
                      <m:t>𝑘</m:t>
                    </m:r>
                  </m:oMath>
                </a14:m>
                <a:r>
                  <a:rPr lang="en-US" sz="2000" dirty="0" smtClean="0"/>
                  <a:t>”:  </a:t>
                </a:r>
                <a:r>
                  <a:rPr lang="en-US" sz="2000" dirty="0"/>
                  <a:t>T</a:t>
                </a:r>
                <a:r>
                  <a:rPr lang="en-US" sz="2000" dirty="0" smtClean="0"/>
                  <a:t>he </a:t>
                </a:r>
                <a14:m>
                  <m:oMath xmlns:m="http://schemas.openxmlformats.org/officeDocument/2006/math">
                    <m:r>
                      <a:rPr lang="en-US" sz="2000" i="1" dirty="0" smtClean="0">
                        <a:solidFill>
                          <a:schemeClr val="tx2"/>
                        </a:solidFill>
                        <a:latin typeface="Cambria Math" charset="0"/>
                      </a:rPr>
                      <m:t>𝑘</m:t>
                    </m:r>
                  </m:oMath>
                </a14:m>
                <a:r>
                  <a:rPr lang="en-US" sz="2000" dirty="0" smtClean="0">
                    <a:solidFill>
                      <a:schemeClr val="tx2"/>
                    </a:solidFill>
                  </a:rPr>
                  <a:t> </a:t>
                </a:r>
                <a:r>
                  <a:rPr lang="en-US" sz="2000" dirty="0" smtClean="0"/>
                  <a:t>elements with smallest </a:t>
                </a:r>
                <a14:m>
                  <m:oMath xmlns:m="http://schemas.openxmlformats.org/officeDocument/2006/math">
                    <m:r>
                      <a:rPr lang="en-US" sz="2000" b="0" i="1" smtClean="0">
                        <a:solidFill>
                          <a:schemeClr val="tx2"/>
                        </a:solidFill>
                        <a:latin typeface="Cambria Math" charset="0"/>
                      </a:rPr>
                      <m:t>h</m:t>
                    </m:r>
                    <m:d>
                      <m:dPr>
                        <m:ctrlPr>
                          <a:rPr lang="en-US" sz="2000" i="1">
                            <a:solidFill>
                              <a:schemeClr val="tx2"/>
                            </a:solidFill>
                            <a:latin typeface="Cambria Math" charset="0"/>
                          </a:rPr>
                        </m:ctrlPr>
                      </m:dPr>
                      <m:e>
                        <m:r>
                          <a:rPr lang="en-US" sz="2000" i="1" smtClean="0">
                            <a:solidFill>
                              <a:schemeClr val="tx2"/>
                            </a:solidFill>
                            <a:latin typeface="Cambria Math"/>
                          </a:rPr>
                          <m:t>𝑎</m:t>
                        </m:r>
                      </m:e>
                    </m:d>
                  </m:oMath>
                </a14:m>
                <a:endParaRPr lang="en-US" sz="2000" dirty="0" smtClean="0"/>
              </a:p>
            </p:txBody>
          </p:sp>
        </mc:Choice>
        <mc:Fallback xmlns="">
          <p:sp>
            <p:nvSpPr>
              <p:cNvPr id="14" name="Content Placeholder 2"/>
              <p:cNvSpPr txBox="1">
                <a:spLocks noRot="1" noChangeAspect="1" noMove="1" noResize="1" noEditPoints="1" noAdjustHandles="1" noChangeArrowheads="1" noChangeShapeType="1" noTextEdit="1"/>
              </p:cNvSpPr>
              <p:nvPr/>
            </p:nvSpPr>
            <p:spPr>
              <a:xfrm>
                <a:off x="6469487" y="981418"/>
                <a:ext cx="5410200" cy="408240"/>
              </a:xfrm>
              <a:prstGeom prst="rect">
                <a:avLst/>
              </a:prstGeom>
              <a:blipFill rotWithShape="0">
                <a:blip r:embed="rId8"/>
                <a:stretch>
                  <a:fillRect l="-1126" t="-8955" b="-238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ontent Placeholder 2"/>
              <p:cNvSpPr txBox="1">
                <a:spLocks/>
              </p:cNvSpPr>
              <p:nvPr/>
            </p:nvSpPr>
            <p:spPr>
              <a:xfrm>
                <a:off x="520713" y="5277635"/>
                <a:ext cx="7721600" cy="901596"/>
              </a:xfrm>
              <a:prstGeom prst="rect">
                <a:avLst/>
              </a:prstGeom>
              <a:solidFill>
                <a:schemeClr val="accent1">
                  <a:alpha val="15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b="1" u="sng" dirty="0" smtClean="0"/>
                  <a:t>Merge</a:t>
                </a:r>
                <a:r>
                  <a:rPr lang="en-US" sz="2400" u="sng" dirty="0" smtClean="0"/>
                  <a:t> </a:t>
                </a:r>
                <a14:m>
                  <m:oMath xmlns:m="http://schemas.openxmlformats.org/officeDocument/2006/math">
                    <m:sSub>
                      <m:sSubPr>
                        <m:ctrlPr>
                          <a:rPr lang="en-US" sz="2400" b="0" i="1" smtClean="0">
                            <a:solidFill>
                              <a:srgbClr val="C00000"/>
                            </a:solidFill>
                            <a:latin typeface="Cambria Math" charset="0"/>
                          </a:rPr>
                        </m:ctrlPr>
                      </m:sSubPr>
                      <m:e>
                        <m:r>
                          <a:rPr lang="en-US" sz="2400" b="0" i="1" smtClean="0">
                            <a:solidFill>
                              <a:srgbClr val="C00000"/>
                            </a:solidFill>
                            <a:latin typeface="Cambria Math" charset="0"/>
                          </a:rPr>
                          <m:t>𝑆</m:t>
                        </m:r>
                      </m:e>
                      <m:sub>
                        <m:r>
                          <a:rPr lang="en-US" sz="2400" b="0" i="1" smtClean="0">
                            <a:solidFill>
                              <a:srgbClr val="C00000"/>
                            </a:solidFill>
                            <a:latin typeface="Cambria Math" charset="0"/>
                          </a:rPr>
                          <m:t>1</m:t>
                        </m:r>
                      </m:sub>
                    </m:sSub>
                    <m:r>
                      <a:rPr lang="en-US" sz="2400" b="0" i="1" smtClean="0">
                        <a:solidFill>
                          <a:schemeClr val="tx2"/>
                        </a:solidFill>
                        <a:latin typeface="Cambria Math" charset="0"/>
                      </a:rPr>
                      <m:t>, </m:t>
                    </m:r>
                    <m:sSub>
                      <m:sSubPr>
                        <m:ctrlPr>
                          <a:rPr lang="en-US" sz="2400" b="0" i="1" smtClean="0">
                            <a:solidFill>
                              <a:srgbClr val="C00000"/>
                            </a:solidFill>
                            <a:latin typeface="Cambria Math" charset="0"/>
                          </a:rPr>
                        </m:ctrlPr>
                      </m:sSubPr>
                      <m:e>
                        <m:r>
                          <a:rPr lang="en-US" sz="2400" b="0" i="1" smtClean="0">
                            <a:solidFill>
                              <a:srgbClr val="C00000"/>
                            </a:solidFill>
                            <a:latin typeface="Cambria Math" charset="0"/>
                          </a:rPr>
                          <m:t>𝑆</m:t>
                        </m:r>
                      </m:e>
                      <m:sub>
                        <m:r>
                          <a:rPr lang="en-US" sz="2400" b="0" i="1" smtClean="0">
                            <a:solidFill>
                              <a:srgbClr val="C00000"/>
                            </a:solidFill>
                            <a:latin typeface="Cambria Math" charset="0"/>
                          </a:rPr>
                          <m:t>2</m:t>
                        </m:r>
                      </m:sub>
                    </m:sSub>
                    <m:r>
                      <a:rPr lang="en-US" sz="2400" i="1">
                        <a:solidFill>
                          <a:schemeClr val="tx2"/>
                        </a:solidFill>
                        <a:latin typeface="Cambria Math"/>
                      </a:rPr>
                      <m:t> </m:t>
                    </m:r>
                  </m:oMath>
                </a14:m>
                <a:r>
                  <a:rPr lang="en-US" sz="2400" dirty="0" smtClean="0"/>
                  <a:t>:</a:t>
                </a:r>
                <a:endParaRPr lang="en-US" sz="2400" dirty="0"/>
              </a:p>
              <a:p>
                <a:pPr>
                  <a:buFont typeface="Wingdings" charset="2"/>
                  <a:buChar char="§"/>
                </a:pPr>
                <a:r>
                  <a:rPr lang="en-US" sz="2400" dirty="0" smtClean="0"/>
                  <a:t>Return </a:t>
                </a:r>
                <a14:m>
                  <m:oMath xmlns:m="http://schemas.openxmlformats.org/officeDocument/2006/math">
                    <m:r>
                      <a:rPr lang="en-US" sz="2400" i="1" smtClean="0">
                        <a:solidFill>
                          <a:srgbClr val="C00000"/>
                        </a:solidFill>
                        <a:latin typeface="Cambria Math" charset="0"/>
                      </a:rPr>
                      <m:t>𝑆</m:t>
                    </m:r>
                    <m:r>
                      <a:rPr lang="en-US" sz="2400" b="0" i="1" smtClean="0">
                        <a:solidFill>
                          <a:schemeClr val="tx2"/>
                        </a:solidFill>
                        <a:latin typeface="Cambria Math" charset="0"/>
                      </a:rPr>
                      <m:t>←</m:t>
                    </m:r>
                  </m:oMath>
                </a14:m>
                <a:r>
                  <a:rPr lang="en-US" sz="2400" dirty="0" smtClean="0"/>
                  <a:t>  </a:t>
                </a:r>
                <a14:m>
                  <m:oMath xmlns:m="http://schemas.openxmlformats.org/officeDocument/2006/math">
                    <m:r>
                      <a:rPr lang="en-US" sz="2400" i="1" dirty="0" smtClean="0">
                        <a:solidFill>
                          <a:schemeClr val="tx2"/>
                        </a:solidFill>
                        <a:latin typeface="Cambria Math" charset="0"/>
                      </a:rPr>
                      <m:t>𝑘</m:t>
                    </m:r>
                  </m:oMath>
                </a14:m>
                <a:r>
                  <a:rPr lang="en-US" sz="2400" dirty="0" smtClean="0"/>
                  <a:t> elements with smallest </a:t>
                </a:r>
                <a14:m>
                  <m:oMath xmlns:m="http://schemas.openxmlformats.org/officeDocument/2006/math">
                    <m:r>
                      <a:rPr lang="en-US" sz="2400" b="0" i="1" smtClean="0">
                        <a:solidFill>
                          <a:schemeClr val="tx2"/>
                        </a:solidFill>
                        <a:latin typeface="Cambria Math" charset="0"/>
                      </a:rPr>
                      <m:t>h</m:t>
                    </m:r>
                    <m:d>
                      <m:dPr>
                        <m:ctrlPr>
                          <a:rPr lang="en-US" sz="2400" i="1">
                            <a:solidFill>
                              <a:schemeClr val="tx2"/>
                            </a:solidFill>
                            <a:latin typeface="Cambria Math" charset="0"/>
                          </a:rPr>
                        </m:ctrlPr>
                      </m:dPr>
                      <m:e>
                        <m:r>
                          <a:rPr lang="en-US" sz="2400" b="0" i="1" smtClean="0">
                            <a:solidFill>
                              <a:srgbClr val="7030A0"/>
                            </a:solidFill>
                            <a:latin typeface="Cambria Math" charset="0"/>
                          </a:rPr>
                          <m:t>𝑎</m:t>
                        </m:r>
                      </m:e>
                    </m:d>
                  </m:oMath>
                </a14:m>
                <a:r>
                  <a:rPr lang="en-US" sz="2400" dirty="0" smtClean="0"/>
                  <a:t>  in </a:t>
                </a:r>
                <a14:m>
                  <m:oMath xmlns:m="http://schemas.openxmlformats.org/officeDocument/2006/math">
                    <m:sSub>
                      <m:sSubPr>
                        <m:ctrlPr>
                          <a:rPr lang="en-US" sz="2400" i="1" smtClean="0">
                            <a:solidFill>
                              <a:srgbClr val="C00000"/>
                            </a:solidFill>
                            <a:latin typeface="Cambria Math" charset="0"/>
                          </a:rPr>
                        </m:ctrlPr>
                      </m:sSubPr>
                      <m:e>
                        <m:r>
                          <a:rPr lang="en-US" sz="2400" i="1">
                            <a:solidFill>
                              <a:srgbClr val="C00000"/>
                            </a:solidFill>
                            <a:latin typeface="Cambria Math" charset="0"/>
                          </a:rPr>
                          <m:t>𝑆</m:t>
                        </m:r>
                      </m:e>
                      <m:sub>
                        <m:r>
                          <a:rPr lang="en-US" sz="2400" i="1">
                            <a:solidFill>
                              <a:srgbClr val="C00000"/>
                            </a:solidFill>
                            <a:latin typeface="Cambria Math" charset="0"/>
                          </a:rPr>
                          <m:t>1</m:t>
                        </m:r>
                      </m:sub>
                    </m:sSub>
                    <m:r>
                      <a:rPr lang="en-US" sz="2400" b="0" i="1" smtClean="0">
                        <a:solidFill>
                          <a:schemeClr val="tx2"/>
                        </a:solidFill>
                        <a:latin typeface="Cambria Math" charset="0"/>
                      </a:rPr>
                      <m:t>∪</m:t>
                    </m:r>
                    <m:sSub>
                      <m:sSubPr>
                        <m:ctrlPr>
                          <a:rPr lang="en-US" sz="2400" i="1" smtClean="0">
                            <a:solidFill>
                              <a:srgbClr val="C00000"/>
                            </a:solidFill>
                            <a:latin typeface="Cambria Math" charset="0"/>
                          </a:rPr>
                        </m:ctrlPr>
                      </m:sSubPr>
                      <m:e>
                        <m:r>
                          <a:rPr lang="en-US" sz="2400" i="1">
                            <a:solidFill>
                              <a:srgbClr val="C00000"/>
                            </a:solidFill>
                            <a:latin typeface="Cambria Math" charset="0"/>
                          </a:rPr>
                          <m:t>𝑆</m:t>
                        </m:r>
                      </m:e>
                      <m:sub>
                        <m:r>
                          <a:rPr lang="en-US" sz="2400" i="1">
                            <a:solidFill>
                              <a:srgbClr val="C00000"/>
                            </a:solidFill>
                            <a:latin typeface="Cambria Math" charset="0"/>
                          </a:rPr>
                          <m:t>2</m:t>
                        </m:r>
                      </m:sub>
                    </m:sSub>
                  </m:oMath>
                </a14:m>
                <a:endParaRPr lang="en-US" sz="2400" dirty="0"/>
              </a:p>
            </p:txBody>
          </p:sp>
        </mc:Choice>
        <mc:Fallback xmlns="">
          <p:sp>
            <p:nvSpPr>
              <p:cNvPr id="16" name="Content Placeholder 2"/>
              <p:cNvSpPr txBox="1">
                <a:spLocks noRot="1" noChangeAspect="1" noMove="1" noResize="1" noEditPoints="1" noAdjustHandles="1" noChangeArrowheads="1" noChangeShapeType="1" noTextEdit="1"/>
              </p:cNvSpPr>
              <p:nvPr/>
            </p:nvSpPr>
            <p:spPr>
              <a:xfrm>
                <a:off x="520713" y="5277635"/>
                <a:ext cx="7721600" cy="901596"/>
              </a:xfrm>
              <a:prstGeom prst="rect">
                <a:avLst/>
              </a:prstGeom>
              <a:blipFill rotWithShape="0">
                <a:blip r:embed="rId9"/>
                <a:stretch>
                  <a:fillRect l="-1184" t="-53378" b="-18243"/>
                </a:stretch>
              </a:blipFill>
            </p:spPr>
            <p:txBody>
              <a:bodyPr/>
              <a:lstStyle/>
              <a:p>
                <a:r>
                  <a:rPr lang="en-US">
                    <a:noFill/>
                  </a:rPr>
                  <a:t> </a:t>
                </a:r>
              </a:p>
            </p:txBody>
          </p:sp>
        </mc:Fallback>
      </mc:AlternateContent>
    </p:spTree>
    <p:extLst>
      <p:ext uri="{BB962C8B-B14F-4D97-AF65-F5344CB8AC3E}">
        <p14:creationId xmlns:p14="http://schemas.microsoft.com/office/powerpoint/2010/main" val="140178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animBg="1"/>
      <p:bldP spid="9" grpId="0" animBg="1"/>
      <p:bldP spid="14" grpId="0"/>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30852</TotalTime>
  <Words>4266</Words>
  <Application>Microsoft Macintosh PowerPoint</Application>
  <PresentationFormat>Widescreen</PresentationFormat>
  <Paragraphs>897</Paragraphs>
  <Slides>62</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Calibri</vt:lpstr>
      <vt:lpstr>Cambria Math</vt:lpstr>
      <vt:lpstr>Mangal</vt:lpstr>
      <vt:lpstr>Wingdings</vt:lpstr>
      <vt:lpstr>Arial</vt:lpstr>
      <vt:lpstr>Office Theme</vt:lpstr>
      <vt:lpstr>Foundations of Data Mining</vt:lpstr>
      <vt:lpstr>Today</vt:lpstr>
      <vt:lpstr>Quality of estimates</vt:lpstr>
      <vt:lpstr>Quality of estimates:  Chernoff/Hoeffding/Bernstein concentration bounds</vt:lpstr>
      <vt:lpstr>Random samples</vt:lpstr>
      <vt:lpstr>Uniform sampling</vt:lpstr>
      <vt:lpstr>Reservoir Sampling [Knuth 1969,1981; Vitter 1985]</vt:lpstr>
      <vt:lpstr>Reservoir sampling: Correctness</vt:lpstr>
      <vt:lpstr>Uniform “bottom-k” Sampling [Knuth 1969,…]</vt:lpstr>
      <vt:lpstr>Uniform “bottom-k” sampling: Correctness</vt:lpstr>
      <vt:lpstr>Uniform distinct sampling</vt:lpstr>
      <vt:lpstr>”bottom-k” distinct sampling</vt:lpstr>
      <vt:lpstr>Distinct counting</vt:lpstr>
      <vt:lpstr>Distinct Keys: Approximate Counting</vt:lpstr>
      <vt:lpstr>Relating the MinHash value and the distinct count</vt:lpstr>
      <vt:lpstr>PowerPoint Presentation</vt:lpstr>
      <vt:lpstr>Why expectation is 1/(n+1)?</vt:lpstr>
      <vt:lpstr>The MinHash Sketch Variety</vt:lpstr>
      <vt:lpstr>k-mins MinHash Sketch: Example</vt:lpstr>
      <vt:lpstr>k-mins MinHash Sketch</vt:lpstr>
      <vt:lpstr>k-partition MinHash Sketch: Example</vt:lpstr>
      <vt:lpstr>k-partition MinHash Sketch</vt:lpstr>
      <vt:lpstr>Bottom- k Min-Hash Sketch: Example</vt:lpstr>
      <vt:lpstr>Bottom- k MinHash Sketch</vt:lpstr>
      <vt:lpstr>MinHash Sketches: Number of modifications</vt:lpstr>
      <vt:lpstr>MinHash Sketches: Number of modifications</vt:lpstr>
      <vt:lpstr>MinHash Sketches: Number of updates</vt:lpstr>
      <vt:lpstr>Composability of MinHash Sketches</vt:lpstr>
      <vt:lpstr>Cardinality estimation from MinHash Sketches</vt:lpstr>
      <vt:lpstr>The Exponential Distribution Exp(n)</vt:lpstr>
      <vt:lpstr>Cardinality estimation for k-mins MinHash Sketch</vt:lpstr>
      <vt:lpstr>Maximum Likelihood Estimation</vt:lpstr>
      <vt:lpstr>ML Cardinality estimator for k-mins MinHash Sketch</vt:lpstr>
      <vt:lpstr>ML Cardinality estimator for k-mins MinHash Sketch</vt:lpstr>
      <vt:lpstr>Unbiased Cardinality estimator for k-mins Sketch</vt:lpstr>
      <vt:lpstr>PowerPoint Presentation</vt:lpstr>
      <vt:lpstr>Cramér-Rao lower bound (CRLB)</vt:lpstr>
      <vt:lpstr>Cramér-Rao lower bound (CRLB)</vt:lpstr>
      <vt:lpstr>CRLB for estimating n from y={s_i } </vt:lpstr>
      <vt:lpstr>PowerPoint Presentation</vt:lpstr>
      <vt:lpstr>Sufficient statistics</vt:lpstr>
      <vt:lpstr>Sufficient Statistic</vt:lpstr>
      <vt:lpstr>Sufficient Statistic</vt:lpstr>
      <vt:lpstr>Rao-Blackwell Theorem</vt:lpstr>
      <vt:lpstr>Cardinality Estimation from a Bottom-k Sketch</vt:lpstr>
      <vt:lpstr>Bottom-k versus k-mins minhash sketches</vt:lpstr>
      <vt:lpstr>Cardinality Estimation from a Bottom-k Sketch</vt:lpstr>
      <vt:lpstr>Cardinality Estimation from a Bottom-k Sketch</vt:lpstr>
      <vt:lpstr>Bottom-k: MLE for Distinct Count</vt:lpstr>
      <vt:lpstr>Bottom-k: MLE for Distinct Count</vt:lpstr>
      <vt:lpstr> Inverse probability estimators [Horvitz Thompson 1952]</vt:lpstr>
      <vt:lpstr>Bottom-k Inverse probability estimator</vt:lpstr>
      <vt:lpstr>Bottom-k Inverse probability estimator</vt:lpstr>
      <vt:lpstr>Walking through conditioning for Inverse Probability Estimate for bottom-k</vt:lpstr>
      <vt:lpstr>Better distinct count estimators ?</vt:lpstr>
      <vt:lpstr>“Historic” Inverse Probability (HIP) Estimators [C’ 15]</vt:lpstr>
      <vt:lpstr>k-mins “historic” minhash sketch</vt:lpstr>
      <vt:lpstr>k-partition “historic” minhash sketch</vt:lpstr>
      <vt:lpstr>bottom-k “historic” minhash sketch</vt:lpstr>
      <vt:lpstr>Small Hash range</vt:lpstr>
      <vt:lpstr>Keys sorted by hash</vt:lpstr>
      <vt:lpstr>END</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Edith Cohen</dc:creator>
  <cp:lastModifiedBy>Edith Cohen</cp:lastModifiedBy>
  <cp:revision>925</cp:revision>
  <cp:lastPrinted>2017-11-07T09:49:52Z</cp:lastPrinted>
  <dcterms:created xsi:type="dcterms:W3CDTF">2013-10-15T05:05:56Z</dcterms:created>
  <dcterms:modified xsi:type="dcterms:W3CDTF">2017-11-08T16:56:09Z</dcterms:modified>
</cp:coreProperties>
</file>