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58" r:id="rId2"/>
    <p:sldId id="406" r:id="rId3"/>
    <p:sldId id="407" r:id="rId4"/>
    <p:sldId id="388" r:id="rId5"/>
    <p:sldId id="389" r:id="rId6"/>
    <p:sldId id="408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385" r:id="rId24"/>
    <p:sldId id="409" r:id="rId25"/>
    <p:sldId id="418" r:id="rId26"/>
    <p:sldId id="416" r:id="rId27"/>
    <p:sldId id="417" r:id="rId28"/>
    <p:sldId id="411" r:id="rId29"/>
    <p:sldId id="419" r:id="rId30"/>
    <p:sldId id="412" r:id="rId31"/>
    <p:sldId id="420" r:id="rId32"/>
    <p:sldId id="421" r:id="rId33"/>
    <p:sldId id="410" r:id="rId34"/>
    <p:sldId id="415" r:id="rId35"/>
    <p:sldId id="413" r:id="rId36"/>
    <p:sldId id="422" r:id="rId37"/>
    <p:sldId id="423" r:id="rId38"/>
    <p:sldId id="424" r:id="rId39"/>
    <p:sldId id="414" r:id="rId40"/>
    <p:sldId id="425" r:id="rId41"/>
    <p:sldId id="432" r:id="rId42"/>
    <p:sldId id="433" r:id="rId43"/>
    <p:sldId id="434" r:id="rId44"/>
    <p:sldId id="443" r:id="rId45"/>
    <p:sldId id="44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14"/>
    <p:restoredTop sz="86418"/>
  </p:normalViewPr>
  <p:slideViewPr>
    <p:cSldViewPr>
      <p:cViewPr>
        <p:scale>
          <a:sx n="82" d="100"/>
          <a:sy n="82" d="100"/>
        </p:scale>
        <p:origin x="456" y="8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22F52-41FC-43C7-BCDC-1F6B44B82B52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8433-D0BE-4C38-BB3A-AB19F3FD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D4C4-D301-46E9-9620-4376E73D9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Verify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submodularity</a:t>
                </a:r>
                <a:r>
                  <a:rPr lang="en-US" baseline="0" dirty="0" smtClean="0"/>
                  <a:t> with d</a:t>
                </a:r>
                <a:r>
                  <a:rPr lang="en-US" dirty="0" smtClean="0"/>
                  <a:t>iminishing </a:t>
                </a:r>
                <a:r>
                  <a:rPr lang="en-US" dirty="0" smtClean="0"/>
                  <a:t>return: </a:t>
                </a:r>
                <a:r>
                  <a:rPr lang="en-US" dirty="0" smtClean="0"/>
                  <a:t> adding node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we add the edges</a:t>
                </a:r>
                <a:r>
                  <a:rPr lang="en-US" baseline="0" dirty="0" smtClean="0"/>
                  <a:t> incident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</m:t>
                    </m:r>
                  </m:oMath>
                </a14:m>
                <a:r>
                  <a:rPr lang="en-US" dirty="0" smtClean="0"/>
                  <a:t>  without end point in</a:t>
                </a:r>
                <a:r>
                  <a:rPr lang="en-US" baseline="0" dirty="0" smtClean="0"/>
                  <a:t> S or 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Utility </a:t>
                </a:r>
                <a:r>
                  <a:rPr lang="he-IL" dirty="0" smtClean="0"/>
                  <a:t>תועלת</a:t>
                </a:r>
              </a:p>
              <a:p>
                <a:r>
                  <a:rPr lang="en-US" dirty="0" smtClean="0"/>
                  <a:t>Cost</a:t>
                </a:r>
                <a:r>
                  <a:rPr lang="en-US" baseline="0" dirty="0" smtClean="0"/>
                  <a:t> </a:t>
                </a:r>
                <a:r>
                  <a:rPr lang="he-IL" baseline="0" dirty="0" smtClean="0"/>
                  <a:t>עלות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3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4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74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Nemhauser</a:t>
            </a:r>
            <a:r>
              <a:rPr lang="en-US" dirty="0" smtClean="0"/>
              <a:t> </a:t>
            </a:r>
            <a:r>
              <a:rPr lang="en-US" dirty="0" err="1" smtClean="0"/>
              <a:t>Wosley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idea:   At any point,  the</a:t>
            </a:r>
            <a:r>
              <a:rPr lang="en-US" baseline="0" dirty="0" smtClean="0"/>
              <a:t> best OPT set must have marginal gain at least 1/k of the marginal gain of opt which is at least the difference between the utility of OPT to the utility of the current seed set.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2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3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3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bound is equal to SP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 the only intersection is “snake”,</a:t>
            </a:r>
            <a:r>
              <a:rPr lang="en-US" baseline="0" dirty="0" smtClean="0"/>
              <a:t> and the estimate is 25, much worse.  But the stretch worst-case bound we show still hold…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</a:t>
                </a:r>
                <a:r>
                  <a:rPr lang="en-US" dirty="0" smtClean="0"/>
                  <a:t>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</a:t>
                </a:r>
                <a:r>
                  <a:rPr lang="en-US" dirty="0" smtClean="0"/>
                  <a:t>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</a:t>
                </a:r>
                <a:r>
                  <a:rPr lang="en-US" dirty="0" smtClean="0"/>
                  <a:t>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is worth more when we have</a:t>
                </a:r>
                <a:r>
                  <a:rPr lang="en-US" baseline="0" dirty="0" smtClean="0"/>
                  <a:t> less</a:t>
                </a:r>
              </a:p>
              <a:p>
                <a:r>
                  <a:rPr lang="en-US" baseline="0" dirty="0" smtClean="0"/>
                  <a:t>Marginal value of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</a:t>
                </a:r>
                <a:r>
                  <a:rPr lang="en-US" dirty="0" smtClean="0"/>
                  <a:t>decreases when S grows (</a:t>
                </a:r>
                <a:r>
                  <a:rPr lang="en-US" dirty="0" err="1" smtClean="0"/>
                  <a:t>nonpositive</a:t>
                </a:r>
                <a:r>
                  <a:rPr lang="en-US" dirty="0" smtClean="0"/>
                  <a:t> gradient, like discrete analog of concave functions)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Verify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submodularity</a:t>
                </a:r>
                <a:r>
                  <a:rPr lang="en-US" baseline="0" dirty="0" smtClean="0"/>
                  <a:t> with d</a:t>
                </a:r>
                <a:r>
                  <a:rPr lang="en-US" dirty="0" smtClean="0"/>
                  <a:t>iminishing </a:t>
                </a:r>
                <a:r>
                  <a:rPr lang="en-US" dirty="0" smtClean="0"/>
                  <a:t>return: </a:t>
                </a:r>
                <a:r>
                  <a:rPr lang="en-US" dirty="0" smtClean="0"/>
                  <a:t> adding node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we add the edges</a:t>
                </a:r>
                <a:r>
                  <a:rPr lang="en-US" baseline="0" dirty="0" smtClean="0"/>
                  <a:t> incident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</m:t>
                    </m:r>
                  </m:oMath>
                </a14:m>
                <a:r>
                  <a:rPr lang="en-US" dirty="0" smtClean="0"/>
                  <a:t>  without end point in</a:t>
                </a:r>
                <a:r>
                  <a:rPr lang="en-US" baseline="0" dirty="0" smtClean="0"/>
                  <a:t> S. We lose the edges incident to I with end point in S.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Diminishing return:   </a:t>
                </a:r>
                <a:r>
                  <a:rPr lang="en-US" b="0" i="0" smtClean="0">
                    <a:latin typeface="Cambria Math" charset="0"/>
                  </a:rPr>
                  <a:t>𝑖</a:t>
                </a:r>
                <a:r>
                  <a:rPr lang="en-US" dirty="0" smtClean="0"/>
                  <a:t>  </a:t>
                </a:r>
                <a:r>
                  <a:rPr lang="en-US" smtClean="0"/>
                  <a:t>is worth more when we have</a:t>
                </a:r>
                <a:r>
                  <a:rPr lang="en-US" baseline="0" smtClean="0"/>
                  <a:t> less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1B4A-265B-E649-9B0A-606F4A0C0D31}" type="datetime1">
              <a:rPr lang="en-US" smtClean="0"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9836-E0F2-3046-8B35-5FA62B8302C1}" type="datetime1">
              <a:rPr lang="en-US" smtClean="0"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1AF9-33AE-174B-A946-ED31CE70F478}" type="datetime1">
              <a:rPr lang="en-US" smtClean="0"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D524-5F0A-3541-B86C-3A76AD004E0D}" type="datetime1">
              <a:rPr lang="en-US" smtClean="0"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44A-4E3D-954A-A184-B22023B3B42A}" type="datetime1">
              <a:rPr lang="en-US" smtClean="0"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F50-012C-CD41-BEC9-0DB56BA0ECCF}" type="datetime1">
              <a:rPr lang="en-US" smtClean="0"/>
              <a:t>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B563-36B2-1D43-A21B-4FC3A3BCF7FF}" type="datetime1">
              <a:rPr lang="en-US" smtClean="0"/>
              <a:t>1/2/18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46EF-D920-FD45-A640-46D465CC609A}" type="datetime1">
              <a:rPr lang="en-US" smtClean="0"/>
              <a:t>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97B6-F736-4A4D-9BD9-EFAE6565B3EF}" type="datetime1">
              <a:rPr lang="en-US" smtClean="0"/>
              <a:t>1/2/18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A65D-906D-6A49-A19C-2A8381BCD9D6}" type="datetime1">
              <a:rPr lang="en-US" smtClean="0"/>
              <a:t>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9DE-BCD5-1144-A022-6584DC59728E}" type="datetime1">
              <a:rPr lang="en-US" smtClean="0"/>
              <a:t>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401E-A73F-2943-BA04-1FAB1A0A4C75}" type="datetime1">
              <a:rPr lang="en-US" smtClean="0"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15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4" Type="http://schemas.openxmlformats.org/officeDocument/2006/relationships/image" Target="../media/image1610.png"/><Relationship Id="rId5" Type="http://schemas.openxmlformats.org/officeDocument/2006/relationships/image" Target="../media/image1620.png"/><Relationship Id="rId6" Type="http://schemas.openxmlformats.org/officeDocument/2006/relationships/image" Target="../media/image1630.png"/><Relationship Id="rId7" Type="http://schemas.openxmlformats.org/officeDocument/2006/relationships/image" Target="../media/image52.png"/><Relationship Id="rId8" Type="http://schemas.openxmlformats.org/officeDocument/2006/relationships/image" Target="../media/image1650.png"/><Relationship Id="rId9" Type="http://schemas.openxmlformats.org/officeDocument/2006/relationships/image" Target="../media/image1660.png"/><Relationship Id="rId10" Type="http://schemas.openxmlformats.org/officeDocument/2006/relationships/image" Target="../media/image1670.png"/><Relationship Id="rId11" Type="http://schemas.openxmlformats.org/officeDocument/2006/relationships/image" Target="../media/image16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4" Type="http://schemas.openxmlformats.org/officeDocument/2006/relationships/image" Target="../media/image1610.png"/><Relationship Id="rId5" Type="http://schemas.openxmlformats.org/officeDocument/2006/relationships/image" Target="../media/image1690.png"/><Relationship Id="rId6" Type="http://schemas.openxmlformats.org/officeDocument/2006/relationships/image" Target="../media/image1700.png"/><Relationship Id="rId7" Type="http://schemas.openxmlformats.org/officeDocument/2006/relationships/image" Target="../media/image53.png"/><Relationship Id="rId8" Type="http://schemas.openxmlformats.org/officeDocument/2006/relationships/image" Target="../media/image1720.png"/><Relationship Id="rId9" Type="http://schemas.openxmlformats.org/officeDocument/2006/relationships/image" Target="../media/image1730.png"/><Relationship Id="rId10" Type="http://schemas.openxmlformats.org/officeDocument/2006/relationships/image" Target="../media/image1740.png"/><Relationship Id="rId11" Type="http://schemas.openxmlformats.org/officeDocument/2006/relationships/image" Target="../media/image17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4" Type="http://schemas.openxmlformats.org/officeDocument/2006/relationships/image" Target="../media/image1610.png"/><Relationship Id="rId5" Type="http://schemas.openxmlformats.org/officeDocument/2006/relationships/image" Target="../media/image1620.png"/><Relationship Id="rId6" Type="http://schemas.openxmlformats.org/officeDocument/2006/relationships/image" Target="../media/image1630.png"/><Relationship Id="rId7" Type="http://schemas.openxmlformats.org/officeDocument/2006/relationships/image" Target="../media/image55.png"/><Relationship Id="rId8" Type="http://schemas.openxmlformats.org/officeDocument/2006/relationships/image" Target="../media/image1650.png"/><Relationship Id="rId9" Type="http://schemas.openxmlformats.org/officeDocument/2006/relationships/image" Target="../media/image1660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0.png"/><Relationship Id="rId4" Type="http://schemas.openxmlformats.org/officeDocument/2006/relationships/image" Target="../media/image57.png"/><Relationship Id="rId5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0.png"/><Relationship Id="rId5" Type="http://schemas.openxmlformats.org/officeDocument/2006/relationships/image" Target="../media/image1810.png"/><Relationship Id="rId6" Type="http://schemas.openxmlformats.org/officeDocument/2006/relationships/image" Target="../media/image1820.png"/><Relationship Id="rId7" Type="http://schemas.openxmlformats.org/officeDocument/2006/relationships/image" Target="../media/image1830.png"/><Relationship Id="rId8" Type="http://schemas.openxmlformats.org/officeDocument/2006/relationships/image" Target="../media/image1840.png"/><Relationship Id="rId9" Type="http://schemas.openxmlformats.org/officeDocument/2006/relationships/image" Target="../media/image228.png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2.png"/><Relationship Id="rId7" Type="http://schemas.openxmlformats.org/officeDocument/2006/relationships/image" Target="../media/image61.png"/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88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8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117.png"/><Relationship Id="rId10" Type="http://schemas.openxmlformats.org/officeDocument/2006/relationships/image" Target="../media/image105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13.png"/><Relationship Id="rId14" Type="http://schemas.openxmlformats.org/officeDocument/2006/relationships/image" Target="../media/image122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8" Type="http://schemas.openxmlformats.org/officeDocument/2006/relationships/image" Target="../media/image110.png"/><Relationship Id="rId1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image" Target="../media/image128.png"/><Relationship Id="rId23" Type="http://schemas.openxmlformats.org/officeDocument/2006/relationships/image" Target="../media/image129.png"/><Relationship Id="rId24" Type="http://schemas.openxmlformats.org/officeDocument/2006/relationships/image" Target="../media/image130.png"/><Relationship Id="rId25" Type="http://schemas.openxmlformats.org/officeDocument/2006/relationships/image" Target="../media/image131.png"/><Relationship Id="rId26" Type="http://schemas.openxmlformats.org/officeDocument/2006/relationships/image" Target="../media/image132.png"/><Relationship Id="rId27" Type="http://schemas.openxmlformats.org/officeDocument/2006/relationships/image" Target="../media/image133.png"/><Relationship Id="rId28" Type="http://schemas.openxmlformats.org/officeDocument/2006/relationships/image" Target="../media/image134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8.png"/><Relationship Id="rId4" Type="http://schemas.openxmlformats.org/officeDocument/2006/relationships/image" Target="../media/image98.png"/><Relationship Id="rId5" Type="http://schemas.openxmlformats.org/officeDocument/2006/relationships/image" Target="../media/image100.png"/><Relationship Id="rId30" Type="http://schemas.openxmlformats.org/officeDocument/2006/relationships/image" Target="../media/image136.png"/><Relationship Id="rId31" Type="http://schemas.openxmlformats.org/officeDocument/2006/relationships/image" Target="../media/image114.png"/><Relationship Id="rId32" Type="http://schemas.openxmlformats.org/officeDocument/2006/relationships/image" Target="../media/image115.png"/><Relationship Id="rId9" Type="http://schemas.openxmlformats.org/officeDocument/2006/relationships/image" Target="../media/image104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33" Type="http://schemas.openxmlformats.org/officeDocument/2006/relationships/image" Target="../media/image116.png"/><Relationship Id="rId34" Type="http://schemas.openxmlformats.org/officeDocument/2006/relationships/image" Target="../media/image117.png"/><Relationship Id="rId10" Type="http://schemas.openxmlformats.org/officeDocument/2006/relationships/image" Target="../media/image105.png"/><Relationship Id="rId11" Type="http://schemas.openxmlformats.org/officeDocument/2006/relationships/image" Target="../media/image123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24.png"/><Relationship Id="rId18" Type="http://schemas.openxmlformats.org/officeDocument/2006/relationships/image" Target="../media/image113.png"/><Relationship Id="rId19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png"/><Relationship Id="rId20" Type="http://schemas.openxmlformats.org/officeDocument/2006/relationships/image" Target="../media/image185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Relationship Id="rId25" Type="http://schemas.openxmlformats.org/officeDocument/2006/relationships/image" Target="../media/image190.png"/><Relationship Id="rId26" Type="http://schemas.openxmlformats.org/officeDocument/2006/relationships/image" Target="../media/image191.png"/><Relationship Id="rId27" Type="http://schemas.openxmlformats.org/officeDocument/2006/relationships/image" Target="../media/image192.png"/><Relationship Id="rId28" Type="http://schemas.openxmlformats.org/officeDocument/2006/relationships/image" Target="../media/image193.png"/><Relationship Id="rId10" Type="http://schemas.openxmlformats.org/officeDocument/2006/relationships/image" Target="../media/image176.png"/><Relationship Id="rId11" Type="http://schemas.openxmlformats.org/officeDocument/2006/relationships/image" Target="../media/image177.png"/><Relationship Id="rId12" Type="http://schemas.openxmlformats.org/officeDocument/2006/relationships/image" Target="../media/image178.png"/><Relationship Id="rId13" Type="http://schemas.openxmlformats.org/officeDocument/2006/relationships/image" Target="../media/image179.png"/><Relationship Id="rId14" Type="http://schemas.openxmlformats.org/officeDocument/2006/relationships/image" Target="../media/image180.png"/><Relationship Id="rId15" Type="http://schemas.openxmlformats.org/officeDocument/2006/relationships/image" Target="../media/image181.png"/><Relationship Id="rId16" Type="http://schemas.openxmlformats.org/officeDocument/2006/relationships/image" Target="../media/image182.png"/><Relationship Id="rId17" Type="http://schemas.openxmlformats.org/officeDocument/2006/relationships/image" Target="../media/image183.png"/><Relationship Id="rId18" Type="http://schemas.openxmlformats.org/officeDocument/2006/relationships/image" Target="../media/image184.png"/><Relationship Id="rId19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.cs.cmu.edu/Web/People/dgolovin/papers/submodular_survey12.pdf" TargetMode="External"/><Relationship Id="rId4" Type="http://schemas.openxmlformats.org/officeDocument/2006/relationships/hyperlink" Target="http://www.nowpublishers.com/article/DownloadSummary/MAL-039" TargetMode="External"/><Relationship Id="rId5" Type="http://schemas.openxmlformats.org/officeDocument/2006/relationships/hyperlink" Target="https://dl.acm.org/citation.cfm?id=956769" TargetMode="External"/><Relationship Id="rId6" Type="http://schemas.openxmlformats.org/officeDocument/2006/relationships/hyperlink" Target="https://arxiv.org/abs/1408.628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.ee.washington.edu/~bilmes/classes/ee596b_spring_201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12.png"/><Relationship Id="rId21" Type="http://schemas.openxmlformats.org/officeDocument/2006/relationships/image" Target="../media/image213.png"/><Relationship Id="rId22" Type="http://schemas.openxmlformats.org/officeDocument/2006/relationships/image" Target="../media/image214.png"/><Relationship Id="rId23" Type="http://schemas.openxmlformats.org/officeDocument/2006/relationships/image" Target="../media/image215.png"/><Relationship Id="rId24" Type="http://schemas.openxmlformats.org/officeDocument/2006/relationships/image" Target="../media/image216.png"/><Relationship Id="rId25" Type="http://schemas.openxmlformats.org/officeDocument/2006/relationships/image" Target="../media/image217.png"/><Relationship Id="rId26" Type="http://schemas.openxmlformats.org/officeDocument/2006/relationships/image" Target="../media/image218.png"/><Relationship Id="rId10" Type="http://schemas.openxmlformats.org/officeDocument/2006/relationships/image" Target="../media/image204.png"/><Relationship Id="rId11" Type="http://schemas.openxmlformats.org/officeDocument/2006/relationships/image" Target="../media/image205.png"/><Relationship Id="rId12" Type="http://schemas.openxmlformats.org/officeDocument/2006/relationships/image" Target="../media/image206.png"/><Relationship Id="rId13" Type="http://schemas.openxmlformats.org/officeDocument/2006/relationships/image" Target="../media/image207.png"/><Relationship Id="rId14" Type="http://schemas.openxmlformats.org/officeDocument/2006/relationships/image" Target="../media/image208.png"/><Relationship Id="rId15" Type="http://schemas.openxmlformats.org/officeDocument/2006/relationships/image" Target="../media/image209.png"/><Relationship Id="rId16" Type="http://schemas.openxmlformats.org/officeDocument/2006/relationships/image" Target="../media/image27.png"/><Relationship Id="rId17" Type="http://schemas.openxmlformats.org/officeDocument/2006/relationships/image" Target="../media/image13.jpeg"/><Relationship Id="rId18" Type="http://schemas.openxmlformats.org/officeDocument/2006/relationships/image" Target="../media/image17.jpeg"/><Relationship Id="rId1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0.png"/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14.jpe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10" Type="http://schemas.openxmlformats.org/officeDocument/2006/relationships/image" Target="../media/image11.jpe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13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10.png"/><Relationship Id="rId4" Type="http://schemas.openxmlformats.org/officeDocument/2006/relationships/image" Target="../media/image6.jpeg"/><Relationship Id="rId5" Type="http://schemas.openxmlformats.org/officeDocument/2006/relationships/image" Target="../media/image5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360.png"/><Relationship Id="rId21" Type="http://schemas.openxmlformats.org/officeDocument/2006/relationships/image" Target="../media/image370.png"/><Relationship Id="rId22" Type="http://schemas.openxmlformats.org/officeDocument/2006/relationships/image" Target="../media/image381.png"/><Relationship Id="rId23" Type="http://schemas.openxmlformats.org/officeDocument/2006/relationships/image" Target="../media/image390.png"/><Relationship Id="rId24" Type="http://schemas.openxmlformats.org/officeDocument/2006/relationships/image" Target="../media/image40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10" Type="http://schemas.openxmlformats.org/officeDocument/2006/relationships/image" Target="../media/image290.png"/><Relationship Id="rId11" Type="http://schemas.openxmlformats.org/officeDocument/2006/relationships/image" Target="../media/image301.png"/><Relationship Id="rId12" Type="http://schemas.openxmlformats.org/officeDocument/2006/relationships/image" Target="../media/image310.png"/><Relationship Id="rId13" Type="http://schemas.openxmlformats.org/officeDocument/2006/relationships/image" Target="../media/image320.png"/><Relationship Id="rId14" Type="http://schemas.openxmlformats.org/officeDocument/2006/relationships/image" Target="../media/image330.png"/><Relationship Id="rId15" Type="http://schemas.openxmlformats.org/officeDocument/2006/relationships/image" Target="../media/image340.png"/><Relationship Id="rId16" Type="http://schemas.openxmlformats.org/officeDocument/2006/relationships/image" Target="../media/image350.png"/><Relationship Id="rId17" Type="http://schemas.openxmlformats.org/officeDocument/2006/relationships/image" Target="../media/image13.jpeg"/><Relationship Id="rId18" Type="http://schemas.openxmlformats.org/officeDocument/2006/relationships/image" Target="../media/image17.jpeg"/><Relationship Id="rId1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7772400" cy="1470025"/>
          </a:xfrm>
        </p:spPr>
        <p:txBody>
          <a:bodyPr/>
          <a:lstStyle/>
          <a:p>
            <a:r>
              <a:rPr lang="en-US" dirty="0" smtClean="0"/>
              <a:t>Foundations of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847" y="2669504"/>
            <a:ext cx="2211832" cy="670673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5947" y="2044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http://</a:t>
            </a:r>
            <a:r>
              <a:rPr lang="en-US" sz="2400" b="1" dirty="0" err="1">
                <a:solidFill>
                  <a:schemeClr val="tx2"/>
                </a:solidFill>
              </a:rPr>
              <a:t>www.cohenwang.com</a:t>
            </a:r>
            <a:r>
              <a:rPr lang="en-US" sz="2400" b="1" dirty="0">
                <a:solidFill>
                  <a:schemeClr val="tx2"/>
                </a:solidFill>
              </a:rPr>
              <a:t>/</a:t>
            </a:r>
            <a:r>
              <a:rPr lang="en-US" sz="2400" b="1" dirty="0" err="1">
                <a:solidFill>
                  <a:schemeClr val="tx2"/>
                </a:solidFill>
              </a:rPr>
              <a:t>edith</a:t>
            </a:r>
            <a:r>
              <a:rPr lang="en-US" sz="2400" b="1" dirty="0">
                <a:solidFill>
                  <a:schemeClr val="tx2"/>
                </a:solidFill>
              </a:rPr>
              <a:t>/dataminingclass2017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09" y="3507815"/>
            <a:ext cx="826879" cy="971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73" y="3581400"/>
            <a:ext cx="753937" cy="921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492" y="3507815"/>
            <a:ext cx="899709" cy="89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817324" y="4310214"/>
            <a:ext cx="1906042" cy="550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Amos Fiat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24067" y="429388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Edith Cohen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74847" y="4280629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Haim Kaplan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7135" y="5419728"/>
            <a:ext cx="172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Lecture 11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559786"/>
            <a:ext cx="1406099" cy="7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51"/>
            <a:ext cx="8229600" cy="1143000"/>
          </a:xfrm>
        </p:spPr>
        <p:txBody>
          <a:bodyPr/>
          <a:lstStyle/>
          <a:p>
            <a:r>
              <a:rPr lang="en-US" dirty="0" smtClean="0"/>
              <a:t>Query 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002"/>
                <a:ext cx="11506200" cy="297239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Basic version:  Identify and examine all common nodes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ADS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ADS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 </a:t>
                </a:r>
                <a:r>
                  <a:rPr lang="en-US" sz="2800" dirty="0" smtClean="0"/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ln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Test presence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 sz="280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ln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neighbrhood MinHash nodes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ADS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ADS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 </a:t>
                </a:r>
                <a:r>
                  <a:rPr lang="en-US" sz="2800" dirty="0"/>
                  <a:t>Q</a:t>
                </a:r>
                <a:r>
                  <a:rPr lang="en-US" sz="2800" dirty="0" smtClean="0"/>
                  <a:t>uery time (requires data structures)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 sz="280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ln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. </a:t>
                </a: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Can (will not show in class) further reduce worst-case query time by noting dependencies between </a:t>
                </a:r>
                <a:r>
                  <a:rPr lang="en-US" sz="2800" dirty="0" err="1" smtClean="0"/>
                  <a:t>MinHash</a:t>
                </a:r>
                <a:r>
                  <a:rPr lang="en-US" sz="2800" dirty="0" smtClean="0"/>
                  <a:t> nodes: no need to test all of them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002"/>
                <a:ext cx="11506200" cy="2972398"/>
              </a:xfrm>
              <a:blipFill rotWithShape="0">
                <a:blip r:embed="rId2"/>
                <a:stretch>
                  <a:fillRect l="-954" t="-1844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190999"/>
            <a:ext cx="10363200" cy="198120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Comment</a:t>
            </a:r>
            <a:r>
              <a:rPr lang="en-US" sz="2800" dirty="0"/>
              <a:t>: </a:t>
            </a:r>
            <a:r>
              <a:rPr lang="en-US" sz="2800" dirty="0" smtClean="0"/>
              <a:t>We will obtain theoretical </a:t>
            </a:r>
            <a:r>
              <a:rPr lang="en-US" sz="2800" dirty="0"/>
              <a:t>worst-case upper bound on </a:t>
            </a:r>
            <a:r>
              <a:rPr lang="en-US" sz="2800" dirty="0">
                <a:solidFill>
                  <a:srgbClr val="FF0000"/>
                </a:solidFill>
              </a:rPr>
              <a:t>stretch</a:t>
            </a:r>
            <a:r>
              <a:rPr lang="en-US" sz="2800" dirty="0"/>
              <a:t> </a:t>
            </a:r>
            <a:r>
              <a:rPr lang="en-US" sz="2800" dirty="0" smtClean="0"/>
              <a:t>that are the same for all versions.</a:t>
            </a:r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ut </a:t>
            </a:r>
            <a:r>
              <a:rPr lang="en-US" sz="2800" dirty="0"/>
              <a:t>in practice, estimate quality deteriorates with query time “improvements”: Better to use </a:t>
            </a:r>
            <a:r>
              <a:rPr lang="en-US" sz="2800" dirty="0" smtClean="0"/>
              <a:t>the basic version.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stretch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716669"/>
                <a:ext cx="11811000" cy="1255131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u="sng" dirty="0" smtClean="0">
                    <a:solidFill>
                      <a:schemeClr val="tx2"/>
                    </a:solidFill>
                  </a:rPr>
                  <a:t>Theorem:</a:t>
                </a:r>
                <a:r>
                  <a:rPr lang="en-US" sz="2800" dirty="0" smtClean="0"/>
                  <a:t> On undirected graphs, for any integer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/>
                  <a:t>, if we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=⌈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1/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⌉</m:t>
                    </m:r>
                  </m:oMath>
                </a14:m>
                <a:r>
                  <a:rPr lang="en-US" sz="2800" dirty="0" smtClean="0"/>
                  <a:t>, there is constant probability that the estimate is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/>
                  <a:t>times the  distance.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716669"/>
                <a:ext cx="11811000" cy="1255131"/>
              </a:xfrm>
              <a:blipFill rotWithShape="0">
                <a:blip r:embed="rId2"/>
                <a:stretch>
                  <a:fillRect l="-1032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" y="4104709"/>
                <a:ext cx="11353800" cy="225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:  stretch is at most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but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2"/>
                    </a:solidFill>
                  </a:rPr>
                  <a:t>With fixed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stretch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2"/>
                    </a:solidFill>
                  </a:rPr>
                  <a:t>Stretch/representation-size tradeoff is worst-case tight (under some hardness assumptions)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2"/>
                    </a:solidFill>
                  </a:rPr>
                  <a:t>In practice, stretch is typically much better.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104709"/>
                <a:ext cx="11353800" cy="2251642"/>
              </a:xfrm>
              <a:prstGeom prst="rect">
                <a:avLst/>
              </a:prstGeom>
              <a:blipFill rotWithShape="0">
                <a:blip r:embed="rId3"/>
                <a:stretch>
                  <a:fillRect l="-967" t="-216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98594" y="1125250"/>
            <a:ext cx="779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Stretch:  ratio </a:t>
            </a:r>
            <a:r>
              <a:rPr lang="en-US" sz="3200" dirty="0" smtClean="0">
                <a:solidFill>
                  <a:schemeClr val="tx2"/>
                </a:solidFill>
              </a:rPr>
              <a:t>of </a:t>
            </a:r>
            <a:r>
              <a:rPr lang="en-US" sz="3200" dirty="0">
                <a:solidFill>
                  <a:schemeClr val="tx2"/>
                </a:solidFill>
              </a:rPr>
              <a:t>approximate </a:t>
            </a:r>
            <a:r>
              <a:rPr lang="en-US" sz="3200" dirty="0" smtClean="0">
                <a:solidFill>
                  <a:schemeClr val="tx2"/>
                </a:solidFill>
              </a:rPr>
              <a:t>to </a:t>
            </a:r>
            <a:r>
              <a:rPr lang="en-US" sz="3200" dirty="0">
                <a:solidFill>
                  <a:schemeClr val="tx2"/>
                </a:solidFill>
              </a:rPr>
              <a:t>true distance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0879" y="3091681"/>
                <a:ext cx="10170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Preprocessing: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O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, storage: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O</m:t>
                    </m:r>
                    <m: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query: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O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stretch: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log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79" y="3091681"/>
                <a:ext cx="1017024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5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1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stretch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2283833"/>
                <a:ext cx="10134600" cy="20595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Theorem:</a:t>
                </a:r>
                <a:r>
                  <a:rPr lang="en-US" dirty="0" smtClean="0"/>
                  <a:t> On undirected graphs, 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if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, there is constant probability that the estimate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times the actual distance.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2283833"/>
                <a:ext cx="10134600" cy="2059567"/>
              </a:xfrm>
              <a:blipFill rotWithShape="0">
                <a:blip r:embed="rId2"/>
                <a:stretch>
                  <a:fillRect l="-1564" t="-3550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62200" y="11430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We prove a slightly weaker version in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29200" y="32766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943600" y="33147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5159282" y="3371851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344" y="2543175"/>
            <a:ext cx="1828457" cy="1771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344" y="1968068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08951" y="1600200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8952" y="971550"/>
            <a:ext cx="6490359" cy="4972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67334" y="3276731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33" y="3276730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20963" y="3285035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62" y="3285034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87491" y="2872801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491" y="2872800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4856" y="386776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386775"/>
                <a:ext cx="134819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38929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204427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6693" y="445387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45386"/>
                <a:ext cx="20554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7942" y="445387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45386"/>
                <a:ext cx="204427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4856" y="416082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41608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6693" y="416082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7942" y="41608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13449"/>
                <a:ext cx="115824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chemeClr val="tx2"/>
                    </a:solidFill>
                  </a:rPr>
                  <a:t>Proof outline</a:t>
                </a:r>
                <a:r>
                  <a:rPr lang="en-US" sz="3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1=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&lt;|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</a:rPr>
                        <m:t>&lt;⋯&lt;|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h𝑑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>
                    <a:solidFill>
                      <a:schemeClr val="tx2"/>
                    </a:solidFill>
                  </a:rPr>
                  <a:t>Part 1:</a:t>
                </a:r>
                <a:r>
                  <a:rPr lang="en-US" sz="3200" dirty="0"/>
                  <a:t>  We show that if the ratio between the cardinalities of two consecutive sets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≤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then </a:t>
                </a:r>
                <a:r>
                  <a:rPr lang="en-US" sz="3200" dirty="0"/>
                  <a:t>the </a:t>
                </a:r>
                <a:r>
                  <a:rPr lang="en-US" sz="3200" dirty="0" err="1" smtClean="0"/>
                  <a:t>minhash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of the smaller set is likely to be a member of the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of the larger set.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If the larger set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h𝑑</m:t>
                    </m:r>
                  </m:oMath>
                </a14:m>
                <a:r>
                  <a:rPr lang="en-US" sz="3200" dirty="0"/>
                  <a:t>  then the bound that we get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h</m:t>
                        </m:r>
                        <m:r>
                          <a:rPr lang="en-US" sz="32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</m:t>
                    </m:r>
                    <m:r>
                      <a:rPr lang="en-US" sz="3200" i="1" dirty="0">
                        <a:latin typeface="Cambria Math"/>
                      </a:rPr>
                      <m:t>+</m:t>
                    </m:r>
                    <m:r>
                      <a:rPr lang="en-US" sz="3200" i="1" dirty="0">
                        <a:latin typeface="Cambria Math"/>
                      </a:rPr>
                      <m:t>h𝑑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  <m:r>
                          <a:rPr lang="en-US" sz="3200" i="1" dirty="0">
                            <a:latin typeface="Cambria Math"/>
                          </a:rPr>
                          <m:t>h</m:t>
                        </m:r>
                        <m:r>
                          <a:rPr lang="en-US" sz="32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&gt;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we show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/>
                  <a:t> can not be too big and the minimum hash node gives good stretch.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3449"/>
                <a:ext cx="11582400" cy="4524315"/>
              </a:xfrm>
              <a:prstGeom prst="rect">
                <a:avLst/>
              </a:prstGeom>
              <a:blipFill rotWithShape="0">
                <a:blip r:embed="rId6"/>
                <a:stretch>
                  <a:fillRect l="-1316" t="-1752" r="-1000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7200" y="472440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729169"/>
                <a:ext cx="10820399" cy="4114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“distance”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0⋅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1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2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set size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  If growth ratio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we must have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  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&lt;⌊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ea typeface="Cambria Math"/>
                          </a:rPr>
                          <m:t>log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⌋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1/</m:t>
                        </m:r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.  This means </a:t>
                </a:r>
                <a:r>
                  <a:rPr lang="en-US" b="1" dirty="0" smtClean="0"/>
                  <a:t>all nodes </a:t>
                </a:r>
                <a:r>
                  <a:rPr lang="en-US" dirty="0" smtClean="0"/>
                  <a:t>are of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 from (one of)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In particular, the node with minimum hash must be of distance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from one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𝑡𝑑</m:t>
                    </m:r>
                  </m:oMath>
                </a14:m>
                <a:r>
                  <a:rPr lang="en-US" dirty="0" smtClean="0"/>
                  <a:t> from the other.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We obtain “stretch”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.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729169"/>
                <a:ext cx="10820399" cy="4114800"/>
              </a:xfrm>
              <a:blipFill rotWithShape="0">
                <a:blip r:embed="rId2"/>
                <a:stretch>
                  <a:fillRect l="-1296" t="-2963" r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4199" y="685801"/>
                <a:ext cx="8985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&gt;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" y="685800"/>
                <a:ext cx="8985058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764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4856" y="416082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41608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570" y="416082"/>
                <a:ext cx="204427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6693" y="416082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7942" y="41608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1339" y="1304686"/>
                <a:ext cx="1103299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chemeClr val="tx2"/>
                    </a:solidFill>
                  </a:rPr>
                  <a:t>Proof outline</a:t>
                </a:r>
                <a:r>
                  <a:rPr lang="en-US" sz="3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1=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&lt;|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</a:rPr>
                        <m:t>&lt;⋯&lt;|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h𝑑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>
                    <a:solidFill>
                      <a:schemeClr val="tx2"/>
                    </a:solidFill>
                  </a:rPr>
                  <a:t>Part 1:</a:t>
                </a:r>
                <a:r>
                  <a:rPr lang="en-US" sz="3200" dirty="0"/>
                  <a:t>  We show that if the ratio between the cardinalities of two consecutive sets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≤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then  the </a:t>
                </a:r>
                <a:r>
                  <a:rPr lang="en-US" sz="3200" dirty="0" err="1" smtClean="0"/>
                  <a:t>minhash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of the smaller set is likely to be a member of the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of the larger set.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If the larger set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h𝑑</m:t>
                    </m:r>
                  </m:oMath>
                </a14:m>
                <a:r>
                  <a:rPr lang="en-US" sz="3200" dirty="0"/>
                  <a:t>  then the bound that we get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h</m:t>
                        </m:r>
                        <m:r>
                          <a:rPr lang="en-US" sz="32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</m:t>
                    </m:r>
                    <m:r>
                      <a:rPr lang="en-US" sz="3200" i="1" dirty="0">
                        <a:latin typeface="Cambria Math"/>
                      </a:rPr>
                      <m:t>+</m:t>
                    </m:r>
                    <m:r>
                      <a:rPr lang="en-US" sz="3200" i="1" dirty="0">
                        <a:latin typeface="Cambria Math"/>
                      </a:rPr>
                      <m:t>h𝑑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  <m:r>
                          <a:rPr lang="en-US" sz="3200" i="1" dirty="0">
                            <a:latin typeface="Cambria Math"/>
                          </a:rPr>
                          <m:t>h</m:t>
                        </m:r>
                        <m:r>
                          <a:rPr lang="en-US" sz="32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&gt;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we show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/>
                  <a:t> can not be too big and the minimum hash node gives good stretch.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39" y="1304686"/>
                <a:ext cx="11032998" cy="4524315"/>
              </a:xfrm>
              <a:prstGeom prst="rect">
                <a:avLst/>
              </a:prstGeom>
              <a:blipFill rotWithShape="0">
                <a:blip r:embed="rId6"/>
                <a:stretch>
                  <a:fillRect l="-1381" t="-1752" r="-773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762000" y="228600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62000" y="4114800"/>
            <a:ext cx="2446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664337" y="5257800"/>
            <a:ext cx="397002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49420" y="26504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663820" y="26885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5879502" y="2745717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11564" y="1341934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171" y="974066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7554" y="2650597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1183" y="2658901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07711" y="2246667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389292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042" y="381768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4632889"/>
                <a:ext cx="11582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</a:rPr>
                  <a:t>If</a:t>
                </a:r>
                <a:r>
                  <a:rPr lang="en-US" sz="3200" dirty="0"/>
                  <a:t>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/>
                  <a:t> the bottom-k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𝑢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our estimate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2+3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=5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32889"/>
                <a:ext cx="115824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36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9" idx="5"/>
          </p:cNvCxnSpPr>
          <p:nvPr/>
        </p:nvCxnSpPr>
        <p:spPr>
          <a:xfrm>
            <a:off x="6802503" y="2745718"/>
            <a:ext cx="899239" cy="1025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69277" y="2691454"/>
                <a:ext cx="7555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77" y="2691453"/>
                <a:ext cx="75552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0" idx="3"/>
            <a:endCxn id="12" idx="0"/>
          </p:cNvCxnSpPr>
          <p:nvPr/>
        </p:nvCxnSpPr>
        <p:spPr>
          <a:xfrm flipV="1">
            <a:off x="4131126" y="2650596"/>
            <a:ext cx="1618295" cy="13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4745" y="2983841"/>
                <a:ext cx="755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5-Point Star 25"/>
          <p:cNvSpPr/>
          <p:nvPr/>
        </p:nvSpPr>
        <p:spPr>
          <a:xfrm>
            <a:off x="7102908" y="1536748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993403" y="1909314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648828" y="1332589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02208" y="5796736"/>
            <a:ext cx="415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More generally….</a:t>
            </a:r>
          </a:p>
        </p:txBody>
      </p:sp>
      <p:cxnSp>
        <p:nvCxnSpPr>
          <p:cNvPr id="30" name="Straight Connector 29"/>
          <p:cNvCxnSpPr>
            <a:stCxn id="26" idx="0"/>
            <a:endCxn id="2" idx="7"/>
          </p:cNvCxnSpPr>
          <p:nvPr/>
        </p:nvCxnSpPr>
        <p:spPr>
          <a:xfrm flipH="1">
            <a:off x="5879503" y="1536749"/>
            <a:ext cx="1372619" cy="113045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0"/>
            <a:endCxn id="26" idx="2"/>
          </p:cNvCxnSpPr>
          <p:nvPr/>
        </p:nvCxnSpPr>
        <p:spPr>
          <a:xfrm flipV="1">
            <a:off x="6697440" y="1765348"/>
            <a:ext cx="462463" cy="89355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21619" y="1904630"/>
                <a:ext cx="12091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8" y="1904629"/>
                <a:ext cx="120917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7554" y="1536749"/>
                <a:ext cx="12091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1536748"/>
                <a:ext cx="120917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49420" y="26504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663820" y="26885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5879502" y="2745717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11564" y="1341934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171" y="974066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7554" y="2650597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1183" y="2658901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07711" y="2246667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389292"/>
                <a:ext cx="2171748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h</m:t>
                          </m:r>
                          <m:r>
                            <a:rPr lang="en-US" sz="3200" i="1">
                              <a:latin typeface="Cambria Math"/>
                            </a:rPr>
                            <m:t>−1)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2171748" cy="632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07021" y="381767"/>
                <a:ext cx="2068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h𝑑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20" y="381766"/>
                <a:ext cx="20683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632889"/>
                <a:ext cx="10896600" cy="112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</a:rPr>
                  <a:t>If</a:t>
                </a:r>
                <a:r>
                  <a:rPr lang="en-US" sz="3200" dirty="0"/>
                  <a:t>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h</m:t>
                        </m:r>
                        <m:r>
                          <a:rPr lang="en-US" sz="3200" i="1">
                            <a:latin typeface="Cambria Math"/>
                          </a:rPr>
                          <m:t>−1)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/>
                  <a:t> the bottom-k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h𝑑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𝑢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our estimate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h</m:t>
                        </m:r>
                        <m:r>
                          <a:rPr lang="en-US" sz="3200" i="1">
                            <a:latin typeface="Cambria Math"/>
                          </a:rPr>
                          <m:t>−1)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h𝑑</m:t>
                        </m:r>
                        <m:r>
                          <a:rPr lang="en-US" sz="3200" i="1">
                            <a:latin typeface="Cambria Math"/>
                          </a:rPr>
                          <m:t>=(2</m:t>
                        </m:r>
                        <m:r>
                          <a:rPr lang="en-US" sz="3200" i="1">
                            <a:latin typeface="Cambria Math"/>
                          </a:rPr>
                          <m:t>h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32889"/>
                <a:ext cx="10896600" cy="1124603"/>
              </a:xfrm>
              <a:prstGeom prst="rect">
                <a:avLst/>
              </a:prstGeom>
              <a:blipFill rotWithShape="0">
                <a:blip r:embed="rId7"/>
                <a:stretch>
                  <a:fillRect l="-1398" t="-65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9" idx="5"/>
          </p:cNvCxnSpPr>
          <p:nvPr/>
        </p:nvCxnSpPr>
        <p:spPr>
          <a:xfrm>
            <a:off x="6802503" y="2745718"/>
            <a:ext cx="899239" cy="1025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69277" y="2691454"/>
                <a:ext cx="1818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−1)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77" y="2691453"/>
                <a:ext cx="181851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0" idx="3"/>
            <a:endCxn id="12" idx="0"/>
          </p:cNvCxnSpPr>
          <p:nvPr/>
        </p:nvCxnSpPr>
        <p:spPr>
          <a:xfrm flipV="1">
            <a:off x="4131126" y="2650596"/>
            <a:ext cx="1618295" cy="13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4745" y="2983841"/>
                <a:ext cx="755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h𝑑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5-Point Star 25"/>
          <p:cNvSpPr/>
          <p:nvPr/>
        </p:nvSpPr>
        <p:spPr>
          <a:xfrm>
            <a:off x="7072405" y="1561189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993403" y="1909314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648828" y="1332589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879503" y="1536749"/>
            <a:ext cx="1372619" cy="113045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97440" y="1765348"/>
            <a:ext cx="462463" cy="89355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1618" y="1904630"/>
                <a:ext cx="22972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&lt;(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8" y="1904629"/>
                <a:ext cx="229723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87554" y="1536749"/>
                <a:ext cx="1223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𝒉𝒅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1536748"/>
                <a:ext cx="1223605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4856" y="416082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41608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6693" y="416082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7942" y="416082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9889" y="1213449"/>
                <a:ext cx="1096111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chemeClr val="tx2"/>
                    </a:solidFill>
                  </a:rPr>
                  <a:t>Proof outline</a:t>
                </a:r>
                <a:r>
                  <a:rPr lang="en-US" sz="3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1=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&lt;|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</a:rPr>
                        <m:t>&lt;⋯&lt;|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h𝑑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>
                    <a:solidFill>
                      <a:schemeClr val="tx2"/>
                    </a:solidFill>
                  </a:rPr>
                  <a:t>Part 1:</a:t>
                </a:r>
                <a:r>
                  <a:rPr lang="en-US" sz="3200" dirty="0"/>
                  <a:t>  We show that if the ratio between the cardinalities of two consecutive sets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≤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then  the </a:t>
                </a:r>
                <a:r>
                  <a:rPr lang="en-US" sz="3200" dirty="0" err="1" smtClean="0"/>
                  <a:t>minhash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of the smaller set is likely to be a member of the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of the larger set.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If the larger set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h𝑑</m:t>
                    </m:r>
                  </m:oMath>
                </a14:m>
                <a:r>
                  <a:rPr lang="en-US" sz="3200" dirty="0"/>
                  <a:t>  then the bound that we get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h</m:t>
                        </m:r>
                        <m:r>
                          <a:rPr lang="en-US" sz="32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</m:t>
                    </m:r>
                    <m:r>
                      <a:rPr lang="en-US" sz="3200" i="1" dirty="0">
                        <a:latin typeface="Cambria Math"/>
                      </a:rPr>
                      <m:t>+</m:t>
                    </m:r>
                    <m:r>
                      <a:rPr lang="en-US" sz="3200" i="1" dirty="0">
                        <a:latin typeface="Cambria Math"/>
                      </a:rPr>
                      <m:t>h𝑑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  <m:r>
                          <a:rPr lang="en-US" sz="3200" i="1" dirty="0">
                            <a:latin typeface="Cambria Math"/>
                          </a:rPr>
                          <m:t>h</m:t>
                        </m:r>
                        <m:r>
                          <a:rPr lang="en-US" sz="32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&gt;</m:t>
                    </m:r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we show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/>
                  <a:t> can not be too big and the minimum hash node gives good stretch.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9" y="1213449"/>
                <a:ext cx="10961110" cy="4524315"/>
              </a:xfrm>
              <a:prstGeom prst="rect">
                <a:avLst/>
              </a:prstGeom>
              <a:blipFill rotWithShape="0">
                <a:blip r:embed="rId6"/>
                <a:stretch>
                  <a:fillRect l="-1390" t="-1752" r="-1446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381000" y="225669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52887" y="5267864"/>
            <a:ext cx="397002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506543" y="4495800"/>
            <a:ext cx="397002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ADS as distance oracles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Submodular </a:t>
            </a:r>
            <a:r>
              <a:rPr lang="en-US" dirty="0" smtClean="0"/>
              <a:t>set</a:t>
            </a:r>
            <a:r>
              <a:rPr lang="en-US" dirty="0" smtClean="0"/>
              <a:t>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Maximizing monotone submodular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Graph-based coverage (influence) functions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Influence maximization on 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49420" y="26504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663820" y="26885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5879502" y="2745717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11564" y="1341934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171" y="974066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7554" y="2650597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1183" y="2658901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07711" y="2246667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389292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042" y="381768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4521680"/>
                <a:ext cx="11658599" cy="121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2"/>
                    </a:solidFill>
                  </a:rPr>
                  <a:t>Lemma:  </a:t>
                </a:r>
                <a:r>
                  <a:rPr lang="en-US" sz="2800" dirty="0"/>
                  <a:t>The probability that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minimum hash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21680"/>
                <a:ext cx="11658599" cy="1219629"/>
              </a:xfrm>
              <a:prstGeom prst="rect">
                <a:avLst/>
              </a:prstGeom>
              <a:blipFill rotWithShape="0">
                <a:blip r:embed="rId7"/>
                <a:stretch>
                  <a:fillRect l="-1098" t="-5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9" idx="5"/>
          </p:cNvCxnSpPr>
          <p:nvPr/>
        </p:nvCxnSpPr>
        <p:spPr>
          <a:xfrm>
            <a:off x="6802503" y="2745718"/>
            <a:ext cx="899239" cy="1025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69277" y="2691454"/>
                <a:ext cx="7555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77" y="2691453"/>
                <a:ext cx="75552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0" idx="3"/>
            <a:endCxn id="12" idx="0"/>
          </p:cNvCxnSpPr>
          <p:nvPr/>
        </p:nvCxnSpPr>
        <p:spPr>
          <a:xfrm flipV="1">
            <a:off x="4131126" y="2650596"/>
            <a:ext cx="1618295" cy="13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4745" y="2983841"/>
                <a:ext cx="755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8601" y="5702918"/>
                <a:ext cx="11810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2"/>
                    </a:solidFill>
                  </a:rPr>
                  <a:t>Proof:</a:t>
                </a:r>
                <a:r>
                  <a:rPr lang="en-US" sz="2800" dirty="0"/>
                  <a:t>  look at the minimum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 It is a uniform random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702918"/>
                <a:ext cx="11810998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08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389292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042" y="381768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" y="1248441"/>
                <a:ext cx="11506200" cy="13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chemeClr val="tx2"/>
                    </a:solidFill>
                  </a:rPr>
                  <a:t>Lemma:</a:t>
                </a:r>
                <a:r>
                  <a:rPr lang="en-US" sz="3200" dirty="0"/>
                  <a:t> The probability that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/>
                  <a:t>  the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𝑢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1,</m:t>
                        </m:r>
                        <m:r>
                          <a:rPr lang="en-US" sz="3200" i="1" dirty="0">
                            <a:latin typeface="Cambria Math"/>
                          </a:rPr>
                          <m:t>𝑘𝑟</m:t>
                        </m:r>
                      </m:e>
                    </m:d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i="1" dirty="0">
                    <a:latin typeface="Cambria Math"/>
                  </a:rPr>
                  <a:t>, </a:t>
                </a:r>
                <a:r>
                  <a:rPr lang="en-US" sz="3200" dirty="0">
                    <a:latin typeface="Cambria Math"/>
                  </a:rPr>
                  <a:t>where </a:t>
                </a:r>
                <a:r>
                  <a:rPr lang="en-US" sz="32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𝑟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248441"/>
                <a:ext cx="11506200" cy="1380827"/>
              </a:xfrm>
              <a:prstGeom prst="rect">
                <a:avLst/>
              </a:prstGeom>
              <a:blipFill rotWithShape="0">
                <a:blip r:embed="rId4"/>
                <a:stretch>
                  <a:fillRect l="-1324" t="-5310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" y="3581400"/>
                <a:ext cx="11125200" cy="225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Proof</a:t>
                </a:r>
                <a:r>
                  <a:rPr lang="en-US" sz="2800" dirty="0"/>
                  <a:t>:   The probability that none in the bottom-k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dirty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𝑘𝑟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</a:t>
                </a:r>
              </a:p>
              <a:p>
                <a:r>
                  <a:rPr lang="en-US" sz="2800" dirty="0"/>
                  <a:t>The probability that at least one is 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&gt;1−</m:t>
                        </m:r>
                        <m:r>
                          <a:rPr lang="en-US" sz="28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𝑘𝑟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1,</m:t>
                        </m:r>
                        <m:r>
                          <a:rPr lang="en-US" sz="2800" i="1" dirty="0">
                            <a:latin typeface="Cambria Math"/>
                          </a:rPr>
                          <m:t>𝑘𝑟</m:t>
                        </m:r>
                      </m:e>
                    </m:d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sz="2800" i="1" dirty="0">
                  <a:latin typeface="Cambria Math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&lt;1−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11125200" cy="2251514"/>
              </a:xfrm>
              <a:prstGeom prst="rect">
                <a:avLst/>
              </a:prstGeom>
              <a:blipFill rotWithShape="0">
                <a:blip r:embed="rId5"/>
                <a:stretch>
                  <a:fillRect l="-1096" t="-2710" b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7570" y="389292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𝑣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042" y="381768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⊂</m:t>
                          </m:r>
                          <m:r>
                            <a:rPr lang="en-US" sz="3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𝑢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09600" y="35052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Argument holds for </a:t>
            </a:r>
            <a:r>
              <a:rPr lang="en-US" sz="3200" i="1" dirty="0"/>
              <a:t>any</a:t>
            </a:r>
            <a:r>
              <a:rPr lang="en-US" sz="3200" dirty="0"/>
              <a:t> two neighborhoods in the sequence: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71998" y="4350305"/>
            <a:ext cx="7517364" cy="584775"/>
            <a:chOff x="532422" y="4694951"/>
            <a:chExt cx="751736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2422" y="4694951"/>
                  <a:ext cx="1348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2" y="4694951"/>
                  <a:ext cx="134819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85136" y="4694951"/>
                  <a:ext cx="20442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⊂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136" y="4694951"/>
                  <a:ext cx="2044278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944258" y="4694951"/>
                  <a:ext cx="205549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⊂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258" y="4694951"/>
                  <a:ext cx="2055499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05508" y="4694951"/>
                  <a:ext cx="20442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⊂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508" y="4694951"/>
                  <a:ext cx="2044278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100" y="5195410"/>
                <a:ext cx="11049000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/>
                  <a:t>, the probability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≥(1−</m:t>
                    </m:r>
                    <m:f>
                      <m:fPr>
                        <m:ctrlPr>
                          <a:rPr lang="en-US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at least a  constant.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195410"/>
                <a:ext cx="11049000" cy="790345"/>
              </a:xfrm>
              <a:prstGeom prst="rect">
                <a:avLst/>
              </a:prstGeom>
              <a:blipFill rotWithShape="0"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" y="1248441"/>
                <a:ext cx="11506200" cy="13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chemeClr val="tx2"/>
                    </a:solidFill>
                  </a:rPr>
                  <a:t>Lemma:</a:t>
                </a:r>
                <a:r>
                  <a:rPr lang="en-US" sz="3200" dirty="0"/>
                  <a:t> The probability that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/>
                  <a:t>  the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𝑢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1,</m:t>
                        </m:r>
                        <m:r>
                          <a:rPr lang="en-US" sz="3200" i="1" dirty="0">
                            <a:latin typeface="Cambria Math"/>
                          </a:rPr>
                          <m:t>𝑘𝑟</m:t>
                        </m:r>
                      </m:e>
                    </m:d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i="1" dirty="0">
                    <a:latin typeface="Cambria Math"/>
                  </a:rPr>
                  <a:t>, </a:t>
                </a:r>
                <a:r>
                  <a:rPr lang="en-US" sz="3200" dirty="0">
                    <a:latin typeface="Cambria Math"/>
                  </a:rPr>
                  <a:t>where </a:t>
                </a:r>
                <a:r>
                  <a:rPr lang="en-US" sz="32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𝑟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248441"/>
                <a:ext cx="11506200" cy="1380827"/>
              </a:xfrm>
              <a:prstGeom prst="rect">
                <a:avLst/>
              </a:prstGeom>
              <a:blipFill rotWithShape="0">
                <a:blip r:embed="rId10"/>
                <a:stretch>
                  <a:fillRect l="-1324" t="-5310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Next: </a:t>
            </a:r>
            <a:r>
              <a:rPr lang="en-US" dirty="0" smtClean="0"/>
              <a:t>S</a:t>
            </a:r>
            <a:r>
              <a:rPr lang="en-US" dirty="0" smtClean="0"/>
              <a:t>ubmodular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Submodular set functions:  Definitions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Submodular function closeness properties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Examples:  Cut functions,  Coverage functions (monotone)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Maximization of monotone submodular under cardinality constraints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Greedy algorithm  1-1/e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Approximate greedy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Graph-based coverage functions (Influence):  Working with sparse representation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9163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ubmodular </a:t>
            </a:r>
            <a:r>
              <a:rPr lang="en-US" dirty="0" smtClean="0"/>
              <a:t>set </a:t>
            </a:r>
            <a:r>
              <a:rPr lang="en-US" dirty="0" smtClean="0"/>
              <a:t>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450316"/>
                <a:ext cx="9144000" cy="1081689"/>
              </a:xfrm>
            </p:spPr>
            <p:txBody>
              <a:bodyPr>
                <a:normAutofit/>
              </a:bodyPr>
              <a:lstStyle/>
              <a:p>
                <a:pPr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800" b="0" i="1" dirty="0" smtClean="0">
                    <a:latin typeface="Cambria Math" charset="0"/>
                    <a:ea typeface="Cambria Math" charset="0"/>
                    <a:cs typeface="Cambria Math" charset="0"/>
                  </a:rPr>
                  <a:t> a set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charset="0"/>
                          </a:rPr>
                          <m:t>𝑉</m:t>
                        </m:r>
                      </m:sup>
                    </m:sSup>
                    <m:r>
                      <a:rPr lang="en-US" sz="2800" b="0" i="1" dirty="0" smtClean="0">
                        <a:latin typeface="Cambria Math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charset="0"/>
                      </a:rPr>
                      <m:t>ℛ</m:t>
                    </m:r>
                  </m:oMath>
                </a14:m>
                <a:r>
                  <a:rPr lang="en-US" sz="2800" dirty="0" smtClean="0"/>
                  <a:t>   function over subsets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,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charset="0"/>
                          </a:rPr>
                          <m:t>∅</m:t>
                        </m:r>
                      </m:e>
                    </m:d>
                    <m:r>
                      <a:rPr lang="en-US" sz="2800" b="0" i="1" dirty="0" smtClean="0">
                        <a:latin typeface="Cambria Math" charset="0"/>
                      </a:rPr>
                      <m:t>=0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450316"/>
                <a:ext cx="9144000" cy="1081689"/>
              </a:xfrm>
              <a:blipFill rotWithShape="0">
                <a:blip r:embed="rId3"/>
                <a:stretch>
                  <a:fillRect t="-621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16000" y="2506388"/>
                <a:ext cx="9455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 smtClean="0"/>
                  <a:t> 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400" dirty="0" smtClean="0"/>
                  <a:t>   the 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marginal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506388"/>
                <a:ext cx="945571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32" t="-57353" b="-2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4088" y="3489114"/>
                <a:ext cx="5678798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submodular</a:t>
                </a:r>
                <a:r>
                  <a:rPr lang="en-US" sz="2400" dirty="0" smtClean="0"/>
                  <a:t> 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and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i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</a:t>
                </a:r>
                <a:r>
                  <a:rPr lang="en-US" sz="2400" dirty="0" smtClean="0"/>
                  <a:t>“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diminishing return</a:t>
                </a:r>
                <a:r>
                  <a:rPr lang="en-US" sz="2400" dirty="0" smtClean="0"/>
                  <a:t>”  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8" y="3489114"/>
                <a:ext cx="5678798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60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088" y="4954818"/>
                <a:ext cx="44823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err="1" smtClean="0">
                    <a:solidFill>
                      <a:schemeClr val="tx2"/>
                    </a:solidFill>
                  </a:rPr>
                  <a:t>supermodular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8" y="4954818"/>
                <a:ext cx="448238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5184" y="5629311"/>
                <a:ext cx="3860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additive 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4" y="5629311"/>
                <a:ext cx="386041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705600" y="3669274"/>
            <a:ext cx="4641500" cy="1769869"/>
            <a:chOff x="6573712" y="2954079"/>
            <a:chExt cx="4641500" cy="1769869"/>
          </a:xfrm>
        </p:grpSpPr>
        <p:grpSp>
          <p:nvGrpSpPr>
            <p:cNvPr id="13" name="Group 12"/>
            <p:cNvGrpSpPr/>
            <p:nvPr/>
          </p:nvGrpSpPr>
          <p:grpSpPr>
            <a:xfrm>
              <a:off x="6573712" y="2954079"/>
              <a:ext cx="3556000" cy="1769869"/>
              <a:chOff x="8046453" y="2438209"/>
              <a:chExt cx="3556000" cy="176986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046453" y="2438209"/>
                <a:ext cx="3556000" cy="176986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11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                  T</a:t>
                </a:r>
                <a:endParaRPr lang="en-US" sz="36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51712" y="2692924"/>
                <a:ext cx="1930208" cy="12770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S</a:t>
                </a:r>
                <a:endParaRPr lang="en-US" sz="40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10896600" y="3895077"/>
              <a:ext cx="152400" cy="1343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896600" y="3581400"/>
                  <a:ext cx="3186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3581400"/>
                  <a:ext cx="31861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726687" y="1017032"/>
            <a:ext cx="10820400" cy="560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Show up a lot in economics,  combinatorial optimization, machine learning,</a:t>
            </a:r>
            <a:r>
              <a:rPr lang="mr-IN" sz="2800" dirty="0" smtClean="0">
                <a:solidFill>
                  <a:srgbClr val="7030A0"/>
                </a:solidFill>
              </a:rPr>
              <a:t>…</a:t>
            </a:r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9" y="274638"/>
            <a:ext cx="11876071" cy="749163"/>
          </a:xfrm>
        </p:spPr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ubmodular </a:t>
            </a:r>
            <a:r>
              <a:rPr lang="en-US" sz="3600" dirty="0" smtClean="0"/>
              <a:t>function definitions</a:t>
            </a:r>
            <a:r>
              <a:rPr lang="en-US" sz="3600" smtClean="0"/>
              <a:t>:  Equivalence of DR and UI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8576" y="1070976"/>
                <a:ext cx="83182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Diminishing Return</a:t>
                </a:r>
                <a:r>
                  <a:rPr lang="en-US" sz="24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submodular</a:t>
                </a:r>
                <a:r>
                  <a:rPr lang="en-US" sz="2400" dirty="0" smtClean="0"/>
                  <a:t> 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and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i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≔</m:t>
                    </m:r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latin typeface="Cambria Math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𝑆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6" y="1070976"/>
                <a:ext cx="831826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99" t="-5882" r="-139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724590" y="689264"/>
            <a:ext cx="3378852" cy="1434097"/>
            <a:chOff x="6573712" y="2526136"/>
            <a:chExt cx="3556000" cy="2197812"/>
          </a:xfrm>
        </p:grpSpPr>
        <p:grpSp>
          <p:nvGrpSpPr>
            <p:cNvPr id="13" name="Group 12"/>
            <p:cNvGrpSpPr/>
            <p:nvPr/>
          </p:nvGrpSpPr>
          <p:grpSpPr>
            <a:xfrm>
              <a:off x="6573712" y="2954079"/>
              <a:ext cx="3556000" cy="1769869"/>
              <a:chOff x="8046453" y="2438209"/>
              <a:chExt cx="3556000" cy="176986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046453" y="2438209"/>
                <a:ext cx="3556000" cy="176986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11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                  </a:t>
                </a:r>
                <a:r>
                  <a:rPr lang="en-US" sz="2800" dirty="0" smtClean="0"/>
                  <a:t>T</a:t>
                </a:r>
                <a:endParaRPr lang="en-US" sz="28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51712" y="2692924"/>
                <a:ext cx="1930208" cy="12770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S</a:t>
                </a:r>
                <a:endParaRPr lang="en-US" sz="40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9803608" y="2947211"/>
              <a:ext cx="152400" cy="1343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44302" y="2526136"/>
                  <a:ext cx="3186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302" y="2526136"/>
                  <a:ext cx="31861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78576" y="2193599"/>
            <a:ext cx="10056404" cy="861912"/>
            <a:chOff x="1410145" y="5511864"/>
            <a:chExt cx="10056404" cy="7908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1410145" y="5511864"/>
                  <a:ext cx="7327455" cy="7624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Union/Intersection</a:t>
                  </a:r>
                  <a:r>
                    <a:rPr lang="en-US" sz="2400" dirty="0" smtClean="0"/>
                    <a:t>: 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𝑓</m:t>
                      </m:r>
                    </m:oMath>
                  </a14:m>
                  <a:r>
                    <a:rPr lang="en-US" sz="2400" dirty="0"/>
                    <a:t> is </a:t>
                  </a:r>
                  <a:r>
                    <a:rPr lang="en-US" sz="2400" i="1" dirty="0">
                      <a:solidFill>
                        <a:schemeClr val="tx2"/>
                      </a:solidFill>
                    </a:rPr>
                    <a:t>submodular</a:t>
                  </a:r>
                  <a:r>
                    <a:rPr lang="en-US" sz="2400" dirty="0"/>
                    <a:t> </a:t>
                  </a:r>
                  <a:r>
                    <a:rPr lang="en-US" sz="2400" dirty="0" smtClean="0"/>
                    <a:t>if </a:t>
                  </a:r>
                </a:p>
                <a:p>
                  <a:r>
                    <a:rPr lang="en-US" sz="2400" dirty="0" smtClean="0"/>
                    <a:t>for </a:t>
                  </a:r>
                  <a:r>
                    <a:rPr lang="en-US" sz="2400" dirty="0"/>
                    <a:t>all </a:t>
                  </a:r>
                  <a:r>
                    <a:rPr lang="en-US" sz="2400" dirty="0" smtClean="0"/>
                    <a:t>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𝑉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≥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∪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∩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145" y="5511864"/>
                  <a:ext cx="7327455" cy="7624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48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8884507" y="5581766"/>
              <a:ext cx="2582042" cy="720932"/>
              <a:chOff x="7717196" y="-2481375"/>
              <a:chExt cx="3191717" cy="90200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717196" y="-2313680"/>
                <a:ext cx="1930208" cy="7343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  <a:alpha val="77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2"/>
                    </a:solidFill>
                  </a:rPr>
                  <a:t>A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978705" y="-2481375"/>
                <a:ext cx="1930208" cy="7343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44000">
                    <a:schemeClr val="accent5">
                      <a:lumMod val="0"/>
                      <a:lumOff val="100000"/>
                      <a:alpha val="46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2"/>
                    </a:solidFill>
                  </a:rPr>
                  <a:t>B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7221" y="3098860"/>
                <a:ext cx="1625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 UI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b="1" dirty="0" smtClean="0"/>
                  <a:t>  DR :</a:t>
                </a:r>
                <a:endParaRPr lang="en-US" sz="24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21" y="3098860"/>
                <a:ext cx="162576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873" t="-10526" r="-44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6630" y="3563980"/>
                <a:ext cx="1226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   we get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∪{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}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𝑇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0" y="3563980"/>
                <a:ext cx="1226303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86010" y="4145983"/>
                <a:ext cx="1625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r>
                  <a:rPr lang="en-US" sz="2400" b="1" dirty="0" smtClean="0"/>
                  <a:t>DR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b="1" dirty="0" smtClean="0"/>
                  <a:t>  UI :</a:t>
                </a:r>
                <a:endParaRPr lang="en-US" sz="2400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0" y="4145983"/>
                <a:ext cx="162576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498" t="-10526" r="-48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47709" y="4145983"/>
                <a:ext cx="692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DR: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latin typeface="Cambria Math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09" y="4145983"/>
                <a:ext cx="6921062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32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19343" y="4631273"/>
                <a:ext cx="3147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charset="0"/>
                      </a:rPr>
                      <m:t>∖</m:t>
                    </m:r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3" y="4631273"/>
                <a:ext cx="3147657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901" t="-10667" r="-77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-100615" y="5022258"/>
                <a:ext cx="12226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}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}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615" y="5022258"/>
                <a:ext cx="12226359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6630" y="5570271"/>
                <a:ext cx="838716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⋯≤</m:t>
                      </m:r>
                      <m:r>
                        <a:rPr lang="en-US" sz="24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i="1" smtClean="0">
                              <a:latin typeface="Cambria Math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0" y="5570271"/>
                <a:ext cx="8387168" cy="5091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91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Closedness</a:t>
            </a:r>
            <a:r>
              <a:rPr lang="en-US" dirty="0" smtClean="0"/>
              <a:t> properties of </a:t>
            </a:r>
            <a:r>
              <a:rPr lang="en-US" dirty="0"/>
              <a:t>s</a:t>
            </a:r>
            <a:r>
              <a:rPr lang="en-US" dirty="0" smtClean="0"/>
              <a:t>ubmodular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4087" y="1037291"/>
                <a:ext cx="8830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submodular</a:t>
                </a:r>
                <a:r>
                  <a:rPr lang="en-US" sz="2400" dirty="0" smtClean="0"/>
                  <a:t> 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and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i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7" y="1037291"/>
                <a:ext cx="883026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0" y="1512446"/>
                <a:ext cx="9837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submodular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 </a:t>
                </a:r>
                <a:r>
                  <a:rPr lang="en-US" sz="2400" dirty="0" smtClean="0"/>
                  <a:t> for </a:t>
                </a:r>
                <a:r>
                  <a:rPr lang="en-US" sz="2400" dirty="0"/>
                  <a:t>all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charset="0"/>
                      </a:rPr>
                      <m:t>∩</m:t>
                    </m:r>
                    <m:r>
                      <a:rPr lang="en-US" sz="2400" b="0" i="1" dirty="0" smtClean="0">
                        <a:latin typeface="Cambria Math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2446"/>
                <a:ext cx="983718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r="-1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57619" y="2277766"/>
            <a:ext cx="11582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Nonnegative linear combinations (average, Sum, expectation) of </a:t>
            </a:r>
            <a:r>
              <a:rPr lang="en-US" sz="2800" dirty="0" smtClean="0"/>
              <a:t>submodular </a:t>
            </a:r>
            <a:r>
              <a:rPr lang="en-US" sz="2800" dirty="0" smtClean="0"/>
              <a:t>is  submodular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24468" y="3302238"/>
                <a:ext cx="1912703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:=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8" y="3302238"/>
                <a:ext cx="1912703" cy="9885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13566" y="4290778"/>
                <a:ext cx="9223614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i="1" dirty="0">
                          <a:latin typeface="Cambria Math" charset="0"/>
                        </a:rPr>
                        <m:t>+</m:t>
                      </m:r>
                      <m:r>
                        <a:rPr lang="en-US" sz="2400" i="1" dirty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 dirty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𝐵</m:t>
                                  </m:r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))≥   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6" y="4290778"/>
                <a:ext cx="9223614" cy="98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661498" y="5297284"/>
                <a:ext cx="7049302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charset="0"/>
                                </a:rPr>
                                <m:t>∪</m:t>
                              </m:r>
                              <m:r>
                                <a:rPr lang="en-US" sz="24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∩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))=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∪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charset="0"/>
                            </a:rPr>
                            <m:t>A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498" y="5297284"/>
                <a:ext cx="7049302" cy="988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49163"/>
          </a:xfrm>
        </p:spPr>
        <p:txBody>
          <a:bodyPr>
            <a:normAutofit fontScale="90000"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Closedness</a:t>
            </a:r>
            <a:r>
              <a:rPr lang="en-US" dirty="0" smtClean="0"/>
              <a:t> properties of </a:t>
            </a:r>
            <a:r>
              <a:rPr lang="en-US" dirty="0"/>
              <a:t>s</a:t>
            </a:r>
            <a:r>
              <a:rPr lang="en-US" dirty="0" smtClean="0"/>
              <a:t>ubmodular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2713" y="909935"/>
                <a:ext cx="9837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submodular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 </a:t>
                </a:r>
                <a:r>
                  <a:rPr lang="en-US" sz="2400" dirty="0" smtClean="0"/>
                  <a:t> for </a:t>
                </a:r>
                <a:r>
                  <a:rPr lang="en-US" sz="2400" dirty="0"/>
                  <a:t>all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charset="0"/>
                      </a:rPr>
                      <m:t>∩</m:t>
                    </m:r>
                    <m:r>
                      <a:rPr lang="en-US" sz="2400" b="0" i="1" dirty="0" smtClean="0">
                        <a:latin typeface="Cambria Math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" y="909935"/>
                <a:ext cx="983718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8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04799" y="1524000"/>
                <a:ext cx="8229601" cy="18158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submodular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𝑊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800" dirty="0" smtClean="0"/>
                  <a:t>Restriction 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∩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𝑊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  is submodular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800" dirty="0" smtClean="0"/>
                  <a:t>Extension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∪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𝑊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  is </a:t>
                </a:r>
                <a:r>
                  <a:rPr lang="en-US" sz="2800" dirty="0" smtClean="0"/>
                  <a:t>submodular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800" dirty="0" smtClean="0"/>
                  <a:t>Reflection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V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submodular</a:t>
                </a:r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524000"/>
                <a:ext cx="8229601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1259" t="-3020" r="-14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-6770" y="3209311"/>
            <a:ext cx="12066573" cy="1385932"/>
            <a:chOff x="-6770" y="3209311"/>
            <a:chExt cx="12066573" cy="13859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-6770" y="3545668"/>
                  <a:ext cx="12066573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≥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∩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∩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𝑊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𝑊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)∩(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𝑊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770" y="3545668"/>
                  <a:ext cx="12066573" cy="50917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-6770" y="4086065"/>
                  <a:ext cx="8323817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)∩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770" y="4086065"/>
                  <a:ext cx="8323817" cy="5091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15532" y="3209311"/>
              <a:ext cx="1524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dirty="0">
                  <a:solidFill>
                    <a:schemeClr val="tx2"/>
                  </a:solidFill>
                </a:rPr>
                <a:t>Restriction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770" y="4495800"/>
            <a:ext cx="12337749" cy="1265765"/>
            <a:chOff x="15532" y="5006214"/>
            <a:chExt cx="12407179" cy="12657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15532" y="5356887"/>
                  <a:ext cx="12407179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≥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𝑊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𝑊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)∩(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𝑊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32" y="5356887"/>
                  <a:ext cx="12407179" cy="5091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85015" y="5762801"/>
                  <a:ext cx="8605369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∩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5" y="5762801"/>
                  <a:ext cx="8605369" cy="5091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47627" y="5006214"/>
              <a:ext cx="13989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dirty="0">
                  <a:solidFill>
                    <a:schemeClr val="tx2"/>
                  </a:solidFill>
                </a:rPr>
                <a:t>Extension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59904" y="711159"/>
            <a:ext cx="1753131" cy="1246811"/>
            <a:chOff x="9899893" y="1200047"/>
            <a:chExt cx="1991326" cy="1406922"/>
          </a:xfrm>
        </p:grpSpPr>
        <p:sp>
          <p:nvSpPr>
            <p:cNvPr id="24" name="Oval 23"/>
            <p:cNvSpPr/>
            <p:nvPr/>
          </p:nvSpPr>
          <p:spPr>
            <a:xfrm>
              <a:off x="10564369" y="1200047"/>
              <a:ext cx="1326850" cy="14069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W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899893" y="1610588"/>
              <a:ext cx="1127986" cy="762453"/>
            </a:xfrm>
            <a:prstGeom prst="ellipse">
              <a:avLst/>
            </a:prstGeom>
            <a:gradFill>
              <a:gsLst>
                <a:gs pos="2000">
                  <a:schemeClr val="accent1">
                    <a:alpha val="0"/>
                  </a:schemeClr>
                </a:gs>
                <a:gs pos="84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S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28846" y="2024490"/>
            <a:ext cx="1752600" cy="1284331"/>
            <a:chOff x="9820277" y="3926953"/>
            <a:chExt cx="1990722" cy="1406922"/>
          </a:xfrm>
        </p:grpSpPr>
        <p:sp>
          <p:nvSpPr>
            <p:cNvPr id="25" name="Oval 24"/>
            <p:cNvSpPr/>
            <p:nvPr/>
          </p:nvSpPr>
          <p:spPr>
            <a:xfrm>
              <a:off x="10484150" y="3926953"/>
              <a:ext cx="1326849" cy="14069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W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820277" y="4337494"/>
              <a:ext cx="1127986" cy="8201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S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8763" y="5650573"/>
            <a:ext cx="11680381" cy="832930"/>
            <a:chOff x="178763" y="5606881"/>
            <a:chExt cx="11680381" cy="8766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1688090" y="5627253"/>
                  <a:ext cx="101710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 dirty="0">
                            <a:latin typeface="Cambria Math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>
                            <a:latin typeface="Cambria Math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∖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 dirty="0">
                            <a:latin typeface="Cambria Math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∖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≥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∖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∖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𝑉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∖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𝑉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∖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090" y="5627253"/>
                  <a:ext cx="1017105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6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742287" y="5974325"/>
                  <a:ext cx="8107604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</a:rPr>
                          <m:t>= 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∖(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∖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𝑔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87" y="5974325"/>
                  <a:ext cx="8107604" cy="50917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178763" y="5606881"/>
              <a:ext cx="14433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dirty="0" smtClean="0">
                  <a:solidFill>
                    <a:schemeClr val="tx2"/>
                  </a:solidFill>
                </a:rPr>
                <a:t>Reflection</a:t>
              </a:r>
              <a:endParaRPr lang="en-US" sz="2400" u="sng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Graph </a:t>
            </a:r>
            <a:r>
              <a:rPr lang="en-US" dirty="0" smtClean="0"/>
              <a:t>cut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51271" y="5076876"/>
                <a:ext cx="10033901" cy="88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𝑓</m:t>
                    </m:r>
                    <m:r>
                      <a:rPr lang="en-US" sz="24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submodular:   Proof using diminishing return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0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S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charset="0"/>
                          </a:rPr>
                          <m:t>𝑒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| 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∉</m:t>
                        </m:r>
                        <m:r>
                          <a:rPr lang="en-US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400" b="0" i="0" dirty="0" smtClean="0">
                        <a:latin typeface="Cambria Math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charset="0"/>
                          </a:rPr>
                          <m:t>𝑒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i="1" dirty="0">
                            <a:latin typeface="Cambria Math" charset="0"/>
                          </a:rPr>
                          <m:t>| 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∈</m:t>
                        </m:r>
                        <m:r>
                          <a:rPr lang="en-US" sz="24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   (non-increasing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71" y="5076876"/>
                <a:ext cx="10033901" cy="882999"/>
              </a:xfrm>
              <a:prstGeom prst="rect">
                <a:avLst/>
              </a:prstGeom>
              <a:blipFill rotWithShape="0">
                <a:blip r:embed="rId3"/>
                <a:stretch>
                  <a:fillRect l="-547" t="-54483" r="-243" b="-9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7209" y="1203217"/>
                <a:ext cx="11811000" cy="161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800" dirty="0" smtClean="0"/>
                  <a:t>Edges have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endParaRPr lang="en-US" sz="2800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sz="2800" dirty="0" smtClean="0"/>
                  <a:t>Any </a:t>
                </a:r>
                <a:r>
                  <a:rPr lang="en-US" sz="2800" dirty="0" smtClean="0"/>
                  <a:t>set of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 defines a </a:t>
                </a:r>
                <a:r>
                  <a:rPr lang="en-US" sz="2800" dirty="0" smtClean="0"/>
                  <a:t>cut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</a:rPr>
                      <m:t>C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800" b="0" i="0" smtClean="0">
                        <a:latin typeface="Cambria Math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800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u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v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∣  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rgbClr val="C00000"/>
                        </a:solidFill>
                        <a:latin typeface="Cambria Math" charset="0"/>
                      </a:rPr>
                      <m:t>u</m:t>
                    </m:r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v</m:t>
                    </m:r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800" dirty="0" smtClean="0"/>
                  <a:t>The cut function is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 charset="0"/>
                          </a:rPr>
                          <m:t>𝑒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𝐶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      </a:t>
                </a: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" y="1203217"/>
                <a:ext cx="11811000" cy="1614408"/>
              </a:xfrm>
              <a:prstGeom prst="rect">
                <a:avLst/>
              </a:prstGeom>
              <a:blipFill rotWithShape="0">
                <a:blip r:embed="rId4"/>
                <a:stretch>
                  <a:fillRect l="-877" t="-3396" b="-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/>
          <p:cNvGrpSpPr/>
          <p:nvPr/>
        </p:nvGrpSpPr>
        <p:grpSpPr>
          <a:xfrm>
            <a:off x="1985852" y="3160022"/>
            <a:ext cx="3917297" cy="1510308"/>
            <a:chOff x="1988929" y="3161855"/>
            <a:chExt cx="3917297" cy="1510308"/>
          </a:xfrm>
        </p:grpSpPr>
        <p:sp>
          <p:nvSpPr>
            <p:cNvPr id="16" name="Oval 15"/>
            <p:cNvSpPr/>
            <p:nvPr/>
          </p:nvSpPr>
          <p:spPr>
            <a:xfrm>
              <a:off x="3628886" y="3161855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22521" y="3546373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71800" y="4301165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871829" y="4239381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77626" y="3656499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834760" y="3301690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988929" y="4002288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47812" y="3713574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35792" y="4441330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16" idx="5"/>
            <a:endCxn id="41" idx="1"/>
          </p:cNvCxnSpPr>
          <p:nvPr/>
        </p:nvCxnSpPr>
        <p:spPr>
          <a:xfrm>
            <a:off x="3820931" y="3357050"/>
            <a:ext cx="157282" cy="388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2714566" y="3275439"/>
            <a:ext cx="2996538" cy="1211389"/>
            <a:chOff x="2714566" y="3275439"/>
            <a:chExt cx="2996538" cy="1211389"/>
          </a:xfrm>
        </p:grpSpPr>
        <p:cxnSp>
          <p:nvCxnSpPr>
            <p:cNvPr id="48" name="Straight Connector 47"/>
            <p:cNvCxnSpPr>
              <a:stCxn id="17" idx="5"/>
              <a:endCxn id="19" idx="1"/>
            </p:cNvCxnSpPr>
            <p:nvPr/>
          </p:nvCxnSpPr>
          <p:spPr>
            <a:xfrm>
              <a:off x="2714566" y="3741568"/>
              <a:ext cx="287635" cy="591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6" idx="6"/>
              <a:endCxn id="39" idx="2"/>
            </p:cNvCxnSpPr>
            <p:nvPr/>
          </p:nvCxnSpPr>
          <p:spPr>
            <a:xfrm>
              <a:off x="3854409" y="3275439"/>
              <a:ext cx="977274" cy="13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350092" y="3544216"/>
              <a:ext cx="518146" cy="942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66951" y="3899025"/>
              <a:ext cx="644153" cy="419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39" idx="3"/>
            </p:cNvCxnSpPr>
            <p:nvPr/>
          </p:nvCxnSpPr>
          <p:spPr>
            <a:xfrm flipV="1">
              <a:off x="4142934" y="3496885"/>
              <a:ext cx="722227" cy="295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41" idx="4"/>
            <a:endCxn id="42" idx="1"/>
          </p:cNvCxnSpPr>
          <p:nvPr/>
        </p:nvCxnSpPr>
        <p:spPr>
          <a:xfrm>
            <a:off x="4059035" y="3942574"/>
            <a:ext cx="207158" cy="530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2" idx="6"/>
            <a:endCxn id="20" idx="3"/>
          </p:cNvCxnSpPr>
          <p:nvPr/>
        </p:nvCxnSpPr>
        <p:spPr>
          <a:xfrm flipV="1">
            <a:off x="4461315" y="4434576"/>
            <a:ext cx="440915" cy="120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100152" y="3275439"/>
            <a:ext cx="3574397" cy="1361086"/>
            <a:chOff x="2336459" y="-929268"/>
            <a:chExt cx="3574397" cy="1361086"/>
          </a:xfrm>
        </p:grpSpPr>
        <p:cxnSp>
          <p:nvCxnSpPr>
            <p:cNvPr id="70" name="Straight Connector 69"/>
            <p:cNvCxnSpPr>
              <a:endCxn id="21" idx="2"/>
            </p:cNvCxnSpPr>
            <p:nvPr/>
          </p:nvCxnSpPr>
          <p:spPr>
            <a:xfrm>
              <a:off x="5285248" y="-776780"/>
              <a:ext cx="625608" cy="3421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0" idx="4"/>
              <a:endCxn id="19" idx="2"/>
            </p:cNvCxnSpPr>
            <p:nvPr/>
          </p:nvCxnSpPr>
          <p:spPr>
            <a:xfrm>
              <a:off x="2336459" y="26581"/>
              <a:ext cx="868571" cy="1834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0" idx="7"/>
              <a:endCxn id="17" idx="2"/>
            </p:cNvCxnSpPr>
            <p:nvPr/>
          </p:nvCxnSpPr>
          <p:spPr>
            <a:xfrm flipV="1">
              <a:off x="2417281" y="-544750"/>
              <a:ext cx="338470" cy="37430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16" idx="2"/>
            </p:cNvCxnSpPr>
            <p:nvPr/>
          </p:nvCxnSpPr>
          <p:spPr>
            <a:xfrm flipV="1">
              <a:off x="2939530" y="-929268"/>
              <a:ext cx="922586" cy="31555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9" idx="5"/>
              <a:endCxn id="42" idx="3"/>
            </p:cNvCxnSpPr>
            <p:nvPr/>
          </p:nvCxnSpPr>
          <p:spPr>
            <a:xfrm>
              <a:off x="3400152" y="291653"/>
              <a:ext cx="1102348" cy="14016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2" idx="3"/>
              <a:endCxn id="17" idx="6"/>
            </p:cNvCxnSpPr>
            <p:nvPr/>
          </p:nvCxnSpPr>
          <p:spPr>
            <a:xfrm flipH="1" flipV="1">
              <a:off x="2984351" y="-544750"/>
              <a:ext cx="1518149" cy="9765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6218258" y="3449528"/>
                <a:ext cx="11731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58" y="3449528"/>
                <a:ext cx="117314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/>
              <p:cNvSpPr/>
              <p:nvPr/>
            </p:nvSpPr>
            <p:spPr>
              <a:xfrm>
                <a:off x="6200241" y="3957729"/>
                <a:ext cx="14276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41" y="3957729"/>
                <a:ext cx="142763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l 120"/>
          <p:cNvSpPr/>
          <p:nvPr/>
        </p:nvSpPr>
        <p:spPr>
          <a:xfrm>
            <a:off x="2790583" y="4179993"/>
            <a:ext cx="584880" cy="57662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1" grpId="0"/>
      <p:bldP spid="1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1143000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Example: </a:t>
            </a:r>
            <a:r>
              <a:rPr lang="en-US" dirty="0"/>
              <a:t>Graph </a:t>
            </a:r>
            <a:r>
              <a:rPr lang="en-US" dirty="0" smtClean="0"/>
              <a:t>cut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1458" y="5099543"/>
                <a:ext cx="9430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𝑓</m:t>
                    </m:r>
                    <m:r>
                      <a:rPr lang="en-US" sz="24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symmetric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C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  <m:r>
                          <a:rPr lang="en-US" sz="2400" i="1">
                            <a:latin typeface="Cambria Math" charset="0"/>
                          </a:rPr>
                          <m:t>∖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(undirected graphs)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8" y="5099543"/>
                <a:ext cx="943001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7"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7209" y="1203217"/>
                <a:ext cx="11811000" cy="161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800" dirty="0" smtClean="0"/>
                  <a:t>Edges have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endParaRPr lang="en-US" sz="2800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sz="2800" dirty="0" smtClean="0"/>
                  <a:t>Any </a:t>
                </a:r>
                <a:r>
                  <a:rPr lang="en-US" sz="2800" dirty="0" smtClean="0"/>
                  <a:t>set of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 defines a </a:t>
                </a:r>
                <a:r>
                  <a:rPr lang="en-US" sz="2800" dirty="0" smtClean="0"/>
                  <a:t>cut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</a:rPr>
                      <m:t>C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≔</m:t>
                    </m:r>
                    <m:r>
                      <a:rPr lang="en-US" sz="2800" b="0" i="0" smtClean="0">
                        <a:latin typeface="Cambria Math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800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u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v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∣  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rgbClr val="C00000"/>
                        </a:solidFill>
                        <a:latin typeface="Cambria Math" charset="0"/>
                      </a:rPr>
                      <m:t>u</m:t>
                    </m:r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v</m:t>
                    </m:r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800" dirty="0" smtClean="0"/>
                  <a:t>The cut function is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 charset="0"/>
                          </a:rPr>
                          <m:t>𝑒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𝐶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800" b="0" i="1" dirty="0" smtClean="0">
                            <a:latin typeface="Cambria Math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      </a:t>
                </a: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" y="1203217"/>
                <a:ext cx="11811000" cy="1614408"/>
              </a:xfrm>
              <a:prstGeom prst="rect">
                <a:avLst/>
              </a:prstGeom>
              <a:blipFill rotWithShape="0">
                <a:blip r:embed="rId4"/>
                <a:stretch>
                  <a:fillRect l="-877" t="-3396" b="-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11458" y="5595387"/>
                <a:ext cx="2563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𝑓</m:t>
                    </m:r>
                    <m:r>
                      <a:rPr lang="en-US" sz="24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not monotone</a:t>
                </a:r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8" y="5595387"/>
                <a:ext cx="25633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900" t="-103947" r="-2613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019308" y="3599005"/>
            <a:ext cx="3907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Example Applications</a:t>
            </a:r>
            <a:r>
              <a:rPr lang="en-US" sz="2400" u="sng" dirty="0" smtClean="0"/>
              <a:t>: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Partition a graph to servers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Cluster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144409" y="3014791"/>
                <a:ext cx="3733800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smtClean="0"/>
                  <a:t>“cost” </a:t>
                </a:r>
                <a:r>
                  <a:rPr lang="en-US" sz="2800" dirty="0" smtClean="0"/>
                  <a:t>(</a:t>
                </a:r>
                <a:r>
                  <a:rPr lang="en-US" sz="2800" dirty="0" smtClean="0"/>
                  <a:t>minimize)</a:t>
                </a:r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09" y="3014791"/>
                <a:ext cx="37338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/>
          <p:cNvGrpSpPr/>
          <p:nvPr/>
        </p:nvGrpSpPr>
        <p:grpSpPr>
          <a:xfrm>
            <a:off x="1985852" y="3160022"/>
            <a:ext cx="3917297" cy="1510308"/>
            <a:chOff x="1988929" y="3161855"/>
            <a:chExt cx="3917297" cy="1510308"/>
          </a:xfrm>
        </p:grpSpPr>
        <p:sp>
          <p:nvSpPr>
            <p:cNvPr id="16" name="Oval 15"/>
            <p:cNvSpPr/>
            <p:nvPr/>
          </p:nvSpPr>
          <p:spPr>
            <a:xfrm>
              <a:off x="3628886" y="3161855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22521" y="3546373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71800" y="4301165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871829" y="4239381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77626" y="3656499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834760" y="3301690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988929" y="4002288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47812" y="3713574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35792" y="4441330"/>
              <a:ext cx="228600" cy="230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16" idx="5"/>
            <a:endCxn id="41" idx="1"/>
          </p:cNvCxnSpPr>
          <p:nvPr/>
        </p:nvCxnSpPr>
        <p:spPr>
          <a:xfrm>
            <a:off x="3820931" y="3357050"/>
            <a:ext cx="157282" cy="388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2714566" y="3275439"/>
            <a:ext cx="2996538" cy="1211389"/>
            <a:chOff x="2714566" y="3275439"/>
            <a:chExt cx="2996538" cy="1211389"/>
          </a:xfrm>
        </p:grpSpPr>
        <p:cxnSp>
          <p:nvCxnSpPr>
            <p:cNvPr id="48" name="Straight Connector 47"/>
            <p:cNvCxnSpPr>
              <a:stCxn id="17" idx="5"/>
              <a:endCxn id="19" idx="1"/>
            </p:cNvCxnSpPr>
            <p:nvPr/>
          </p:nvCxnSpPr>
          <p:spPr>
            <a:xfrm>
              <a:off x="2714566" y="3741568"/>
              <a:ext cx="287635" cy="591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6" idx="6"/>
              <a:endCxn id="39" idx="2"/>
            </p:cNvCxnSpPr>
            <p:nvPr/>
          </p:nvCxnSpPr>
          <p:spPr>
            <a:xfrm>
              <a:off x="3854409" y="3275439"/>
              <a:ext cx="977274" cy="13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350092" y="3544216"/>
              <a:ext cx="518146" cy="942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66951" y="3899025"/>
              <a:ext cx="644153" cy="419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39" idx="3"/>
            </p:cNvCxnSpPr>
            <p:nvPr/>
          </p:nvCxnSpPr>
          <p:spPr>
            <a:xfrm flipV="1">
              <a:off x="4142934" y="3496885"/>
              <a:ext cx="722227" cy="295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41" idx="4"/>
            <a:endCxn id="42" idx="1"/>
          </p:cNvCxnSpPr>
          <p:nvPr/>
        </p:nvCxnSpPr>
        <p:spPr>
          <a:xfrm>
            <a:off x="4059035" y="3942574"/>
            <a:ext cx="207158" cy="530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2" idx="6"/>
            <a:endCxn id="20" idx="3"/>
          </p:cNvCxnSpPr>
          <p:nvPr/>
        </p:nvCxnSpPr>
        <p:spPr>
          <a:xfrm flipV="1">
            <a:off x="4461315" y="4434576"/>
            <a:ext cx="440915" cy="120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100152" y="3275439"/>
            <a:ext cx="3574397" cy="1361086"/>
            <a:chOff x="2336459" y="-929268"/>
            <a:chExt cx="3574397" cy="1361086"/>
          </a:xfrm>
        </p:grpSpPr>
        <p:cxnSp>
          <p:nvCxnSpPr>
            <p:cNvPr id="70" name="Straight Connector 69"/>
            <p:cNvCxnSpPr>
              <a:endCxn id="21" idx="2"/>
            </p:cNvCxnSpPr>
            <p:nvPr/>
          </p:nvCxnSpPr>
          <p:spPr>
            <a:xfrm>
              <a:off x="5285248" y="-776780"/>
              <a:ext cx="625608" cy="3421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0" idx="4"/>
              <a:endCxn id="19" idx="2"/>
            </p:cNvCxnSpPr>
            <p:nvPr/>
          </p:nvCxnSpPr>
          <p:spPr>
            <a:xfrm>
              <a:off x="2336459" y="26581"/>
              <a:ext cx="868571" cy="1834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0" idx="7"/>
              <a:endCxn id="17" idx="2"/>
            </p:cNvCxnSpPr>
            <p:nvPr/>
          </p:nvCxnSpPr>
          <p:spPr>
            <a:xfrm flipV="1">
              <a:off x="2417281" y="-544750"/>
              <a:ext cx="338470" cy="37430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16" idx="2"/>
            </p:cNvCxnSpPr>
            <p:nvPr/>
          </p:nvCxnSpPr>
          <p:spPr>
            <a:xfrm flipV="1">
              <a:off x="2939530" y="-929268"/>
              <a:ext cx="922586" cy="31555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9" idx="5"/>
              <a:endCxn id="42" idx="3"/>
            </p:cNvCxnSpPr>
            <p:nvPr/>
          </p:nvCxnSpPr>
          <p:spPr>
            <a:xfrm>
              <a:off x="3400152" y="291653"/>
              <a:ext cx="1102348" cy="14016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2" idx="3"/>
              <a:endCxn id="17" idx="6"/>
            </p:cNvCxnSpPr>
            <p:nvPr/>
          </p:nvCxnSpPr>
          <p:spPr>
            <a:xfrm flipH="1" flipV="1">
              <a:off x="2984351" y="-544750"/>
              <a:ext cx="1518149" cy="9765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6218258" y="3449528"/>
                <a:ext cx="11731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58" y="3449528"/>
                <a:ext cx="117314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/>
              <p:cNvSpPr/>
              <p:nvPr/>
            </p:nvSpPr>
            <p:spPr>
              <a:xfrm>
                <a:off x="6200241" y="3957729"/>
                <a:ext cx="14276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41" y="3957729"/>
                <a:ext cx="142763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/>
          <p:cNvGrpSpPr/>
          <p:nvPr/>
        </p:nvGrpSpPr>
        <p:grpSpPr>
          <a:xfrm>
            <a:off x="4625791" y="3176587"/>
            <a:ext cx="666440" cy="1495458"/>
            <a:chOff x="4625791" y="3176587"/>
            <a:chExt cx="666440" cy="1495458"/>
          </a:xfrm>
        </p:grpSpPr>
        <p:sp>
          <p:nvSpPr>
            <p:cNvPr id="115" name="Oval 114"/>
            <p:cNvSpPr/>
            <p:nvPr/>
          </p:nvSpPr>
          <p:spPr>
            <a:xfrm>
              <a:off x="4707351" y="4095423"/>
              <a:ext cx="584880" cy="57662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4625791" y="3176587"/>
              <a:ext cx="640384" cy="57662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Oval 117"/>
          <p:cNvSpPr/>
          <p:nvPr/>
        </p:nvSpPr>
        <p:spPr>
          <a:xfrm>
            <a:off x="3272453" y="2817625"/>
            <a:ext cx="2863268" cy="2281918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345217" y="5659696"/>
                <a:ext cx="14276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=6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17" y="5659696"/>
                <a:ext cx="142763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8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/>
              <p:cNvSpPr/>
              <p:nvPr/>
            </p:nvSpPr>
            <p:spPr>
              <a:xfrm>
                <a:off x="4964474" y="5628315"/>
                <a:ext cx="14276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474" y="5628315"/>
                <a:ext cx="1427635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40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 animBg="1"/>
      <p:bldP spid="118" grpId="0" animBg="1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All-Distances Sketches (ADSs)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304800" y="1373189"/>
                <a:ext cx="11506200" cy="16748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Random hash function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applied to node IDs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𝑼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Bottom-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𝑨𝑫𝑺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:  list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of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node ID and distance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⟺ 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&lt;  </a:t>
                </a:r>
                <a:r>
                  <a:rPr lang="en-US" sz="2800" b="1" i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sz="2800" b="1" baseline="30000" dirty="0" smtClean="0">
                    <a:solidFill>
                      <a:schemeClr val="accent1"/>
                    </a:solidFill>
                  </a:rPr>
                  <a:t>th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smallest hash of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nodes that are closer to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/>
                  <a:t> than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3189"/>
                <a:ext cx="11506200" cy="1674811"/>
              </a:xfrm>
              <a:prstGeom prst="rect">
                <a:avLst/>
              </a:prstGeom>
              <a:blipFill rotWithShape="0">
                <a:blip r:embed="rId3"/>
                <a:stretch>
                  <a:fillRect l="-1005" t="-2888" b="-21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755" y="3243590"/>
            <a:ext cx="768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Nodes sorted </a:t>
            </a:r>
            <a:r>
              <a:rPr lang="en-US" sz="2800" dirty="0" smtClean="0"/>
              <a:t>by increasing SP distance </a:t>
            </a:r>
            <a:r>
              <a:rPr lang="en-US" sz="2800" smtClean="0"/>
              <a:t>order  from</a:t>
            </a:r>
            <a:endParaRPr lang="en-US" sz="2800" dirty="0"/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85624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42086" y="5360720"/>
            <a:ext cx="870501" cy="1171156"/>
            <a:chOff x="5590828" y="1408402"/>
            <a:chExt cx="870501" cy="1171156"/>
          </a:xfrm>
        </p:grpSpPr>
        <p:pic>
          <p:nvPicPr>
            <p:cNvPr id="11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5458394"/>
                <a:ext cx="1015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𝑘</m:t>
                    </m:r>
                    <m:r>
                      <a:rPr lang="en-US" sz="2400" i="1" dirty="0"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58394"/>
                <a:ext cx="101547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796" t="-10526" r="-77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Up Arrow 13"/>
          <p:cNvSpPr/>
          <p:nvPr/>
        </p:nvSpPr>
        <p:spPr>
          <a:xfrm>
            <a:off x="1966693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409202" y="5343227"/>
            <a:ext cx="728084" cy="1118745"/>
            <a:chOff x="3032291" y="1377160"/>
            <a:chExt cx="728084" cy="1118745"/>
          </a:xfrm>
        </p:grpSpPr>
        <p:pic>
          <p:nvPicPr>
            <p:cNvPr id="1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sp>
        <p:nvSpPr>
          <p:cNvPr id="18" name="Up Arrow 17"/>
          <p:cNvSpPr/>
          <p:nvPr/>
        </p:nvSpPr>
        <p:spPr>
          <a:xfrm>
            <a:off x="2611988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3257283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5193168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547873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3902578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838463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6483758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7129053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9064938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8419643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7774348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9710231" y="4913959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109976" y="5334480"/>
            <a:ext cx="728084" cy="1171157"/>
            <a:chOff x="4279398" y="1418493"/>
            <a:chExt cx="728084" cy="1108065"/>
          </a:xfrm>
        </p:grpSpPr>
        <p:pic>
          <p:nvPicPr>
            <p:cNvPr id="31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03254" y="5271835"/>
            <a:ext cx="728084" cy="1231110"/>
            <a:chOff x="3708430" y="1348448"/>
            <a:chExt cx="728084" cy="1231110"/>
          </a:xfrm>
        </p:grpSpPr>
        <p:pic>
          <p:nvPicPr>
            <p:cNvPr id="3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0.56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8438" y="5325367"/>
            <a:ext cx="728084" cy="1177578"/>
            <a:chOff x="8315506" y="1401980"/>
            <a:chExt cx="728084" cy="1177578"/>
          </a:xfrm>
        </p:grpSpPr>
        <p:pic>
          <p:nvPicPr>
            <p:cNvPr id="3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36801" y="5408531"/>
            <a:ext cx="728084" cy="1123772"/>
            <a:chOff x="2429109" y="1455786"/>
            <a:chExt cx="728084" cy="1123772"/>
          </a:xfrm>
        </p:grpSpPr>
        <p:pic>
          <p:nvPicPr>
            <p:cNvPr id="4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23368" y="5222444"/>
            <a:ext cx="843263" cy="1296240"/>
            <a:chOff x="7646464" y="1272961"/>
            <a:chExt cx="843263" cy="1296240"/>
          </a:xfrm>
        </p:grpSpPr>
        <p:pic>
          <p:nvPicPr>
            <p:cNvPr id="4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0.14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90141" y="3848887"/>
            <a:ext cx="798926" cy="961209"/>
            <a:chOff x="2923058" y="1377160"/>
            <a:chExt cx="798926" cy="961209"/>
          </a:xfrm>
        </p:grpSpPr>
        <p:pic>
          <p:nvPicPr>
            <p:cNvPr id="4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69823" y="3890219"/>
            <a:ext cx="728084" cy="919876"/>
            <a:chOff x="4254023" y="1418493"/>
            <a:chExt cx="728084" cy="919876"/>
          </a:xfrm>
        </p:grpSpPr>
        <p:pic>
          <p:nvPicPr>
            <p:cNvPr id="49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78663" y="3837455"/>
            <a:ext cx="728084" cy="972641"/>
            <a:chOff x="3730490" y="1348448"/>
            <a:chExt cx="728084" cy="972641"/>
          </a:xfrm>
        </p:grpSpPr>
        <p:pic>
          <p:nvPicPr>
            <p:cNvPr id="5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0.56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503" y="3761559"/>
            <a:ext cx="770750" cy="1048536"/>
            <a:chOff x="4938745" y="1340430"/>
            <a:chExt cx="770750" cy="1048536"/>
          </a:xfrm>
        </p:grpSpPr>
        <p:pic>
          <p:nvPicPr>
            <p:cNvPr id="55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0.84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39009" y="3837023"/>
            <a:ext cx="728084" cy="973073"/>
            <a:chOff x="8355593" y="1401980"/>
            <a:chExt cx="728084" cy="973073"/>
          </a:xfrm>
        </p:grpSpPr>
        <p:pic>
          <p:nvPicPr>
            <p:cNvPr id="5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47849" y="3952767"/>
            <a:ext cx="728084" cy="857329"/>
            <a:chOff x="2367127" y="1455786"/>
            <a:chExt cx="728084" cy="857329"/>
          </a:xfrm>
        </p:grpSpPr>
        <p:pic>
          <p:nvPicPr>
            <p:cNvPr id="61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56689" y="3962639"/>
            <a:ext cx="728084" cy="847456"/>
            <a:chOff x="703317" y="1438133"/>
            <a:chExt cx="728084" cy="847456"/>
          </a:xfrm>
        </p:grpSpPr>
        <p:pic>
          <p:nvPicPr>
            <p:cNvPr id="64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0.49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674369" y="3899489"/>
            <a:ext cx="728084" cy="910606"/>
            <a:chOff x="1922237" y="1409713"/>
            <a:chExt cx="728084" cy="910606"/>
          </a:xfrm>
        </p:grpSpPr>
        <p:pic>
          <p:nvPicPr>
            <p:cNvPr id="67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0.91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83210" y="3880129"/>
            <a:ext cx="870501" cy="929967"/>
            <a:chOff x="5590828" y="1408402"/>
            <a:chExt cx="870501" cy="929967"/>
          </a:xfrm>
        </p:grpSpPr>
        <p:pic>
          <p:nvPicPr>
            <p:cNvPr id="70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034466" y="3892285"/>
            <a:ext cx="728084" cy="917811"/>
            <a:chOff x="6899118" y="1437052"/>
            <a:chExt cx="728084" cy="917811"/>
          </a:xfrm>
        </p:grpSpPr>
        <p:pic>
          <p:nvPicPr>
            <p:cNvPr id="7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0.28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643307" y="3744687"/>
            <a:ext cx="843263" cy="1065408"/>
            <a:chOff x="7646464" y="1272961"/>
            <a:chExt cx="843263" cy="1065408"/>
          </a:xfrm>
        </p:grpSpPr>
        <p:pic>
          <p:nvPicPr>
            <p:cNvPr id="76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0.14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57255" y="3948501"/>
            <a:ext cx="728084" cy="861595"/>
            <a:chOff x="6281971" y="1460690"/>
            <a:chExt cx="728084" cy="861595"/>
          </a:xfrm>
        </p:grpSpPr>
        <p:pic>
          <p:nvPicPr>
            <p:cNvPr id="7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0.70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65529" y="3864841"/>
            <a:ext cx="728084" cy="945255"/>
            <a:chOff x="1356120" y="1407342"/>
            <a:chExt cx="728084" cy="945255"/>
          </a:xfrm>
        </p:grpSpPr>
        <p:pic>
          <p:nvPicPr>
            <p:cNvPr id="82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805955"/>
          </a:xfrm>
        </p:spPr>
        <p:txBody>
          <a:bodyPr/>
          <a:lstStyle/>
          <a:p>
            <a:r>
              <a:rPr lang="en-US" dirty="0" smtClean="0"/>
              <a:t>Example:  Coverage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211762" y="4133142"/>
                <a:ext cx="2751638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 “utility” </a:t>
                </a:r>
                <a:r>
                  <a:rPr lang="en-US" sz="2400" dirty="0" smtClean="0"/>
                  <a:t> #elements covered by set (maximize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62" y="4133142"/>
                <a:ext cx="275163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331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99266" y="5333471"/>
                <a:ext cx="8064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is Submodular</a:t>
                </a:r>
                <a:r>
                  <a:rPr lang="en-US" sz="2400" dirty="0" smtClean="0"/>
                  <a:t>:  Added value of another set is non-increasing 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6" y="5333471"/>
                <a:ext cx="806425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80" t="-103947" r="-983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52855" y="5741531"/>
                <a:ext cx="3995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is monotone </a:t>
                </a:r>
                <a:r>
                  <a:rPr lang="en-US" sz="2400" dirty="0" smtClean="0"/>
                  <a:t>non-decreasing</a:t>
                </a:r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55" y="5741531"/>
                <a:ext cx="399570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220" t="-103947" r="-106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473841" y="900291"/>
                <a:ext cx="4726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𝑣</m:t>
                    </m:r>
                    <m:r>
                      <a:rPr lang="en-US" sz="2800" i="1" dirty="0" err="1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𝑒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800" dirty="0"/>
                  <a:t> 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charset="0"/>
                      </a:rPr>
                      <m:t>e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in set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841" y="900291"/>
                <a:ext cx="472674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417142" y="3275220"/>
                <a:ext cx="1186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Sets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42" y="3275220"/>
                <a:ext cx="118654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02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Group 248"/>
          <p:cNvGrpSpPr/>
          <p:nvPr/>
        </p:nvGrpSpPr>
        <p:grpSpPr>
          <a:xfrm>
            <a:off x="6877412" y="1899245"/>
            <a:ext cx="1628834" cy="1816001"/>
            <a:chOff x="6877412" y="1899245"/>
            <a:chExt cx="1628834" cy="1816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Oval 58"/>
                <p:cNvSpPr/>
                <p:nvPr/>
              </p:nvSpPr>
              <p:spPr>
                <a:xfrm>
                  <a:off x="6877412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412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59" idx="0"/>
              <a:endCxn id="52" idx="3"/>
            </p:cNvCxnSpPr>
            <p:nvPr/>
          </p:nvCxnSpPr>
          <p:spPr>
            <a:xfrm flipV="1">
              <a:off x="7107326" y="1899245"/>
              <a:ext cx="1398920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8587068" y="1933050"/>
            <a:ext cx="1084522" cy="1826935"/>
            <a:chOff x="8587068" y="1933050"/>
            <a:chExt cx="1084522" cy="18269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Oval 60"/>
                <p:cNvSpPr/>
                <p:nvPr/>
              </p:nvSpPr>
              <p:spPr>
                <a:xfrm>
                  <a:off x="9211762" y="3397539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762" y="3397539"/>
                  <a:ext cx="459828" cy="362446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>
              <a:stCxn id="61" idx="0"/>
              <a:endCxn id="52" idx="4"/>
            </p:cNvCxnSpPr>
            <p:nvPr/>
          </p:nvCxnSpPr>
          <p:spPr>
            <a:xfrm flipH="1" flipV="1">
              <a:off x="8587068" y="1933050"/>
              <a:ext cx="854608" cy="1464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1" idx="0"/>
              <a:endCxn id="53" idx="4"/>
            </p:cNvCxnSpPr>
            <p:nvPr/>
          </p:nvCxnSpPr>
          <p:spPr>
            <a:xfrm flipH="1" flipV="1">
              <a:off x="9435780" y="1933050"/>
              <a:ext cx="5896" cy="1464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>
            <a:off x="5731396" y="1929412"/>
            <a:ext cx="2625758" cy="1785834"/>
            <a:chOff x="5731396" y="1929412"/>
            <a:chExt cx="2625758" cy="17858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Oval 57"/>
                <p:cNvSpPr/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0" name="Straight Arrow Connector 219"/>
            <p:cNvCxnSpPr>
              <a:stCxn id="58" idx="0"/>
              <a:endCxn id="50" idx="4"/>
            </p:cNvCxnSpPr>
            <p:nvPr/>
          </p:nvCxnSpPr>
          <p:spPr>
            <a:xfrm flipV="1">
              <a:off x="5961310" y="1933050"/>
              <a:ext cx="928338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58" idx="7"/>
            </p:cNvCxnSpPr>
            <p:nvPr/>
          </p:nvCxnSpPr>
          <p:spPr>
            <a:xfrm flipV="1">
              <a:off x="6123884" y="1929412"/>
              <a:ext cx="2233270" cy="14764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3338017" y="1899245"/>
            <a:ext cx="2702921" cy="1817382"/>
            <a:chOff x="3338017" y="1899245"/>
            <a:chExt cx="2702921" cy="1817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Oval 55"/>
                <p:cNvSpPr/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2" name="Straight Arrow Connector 211"/>
            <p:cNvCxnSpPr>
              <a:stCxn id="56" idx="0"/>
              <a:endCxn id="49" idx="4"/>
            </p:cNvCxnSpPr>
            <p:nvPr/>
          </p:nvCxnSpPr>
          <p:spPr>
            <a:xfrm flipV="1">
              <a:off x="3567931" y="1933050"/>
              <a:ext cx="247300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56" idx="0"/>
              <a:endCxn id="47" idx="4"/>
            </p:cNvCxnSpPr>
            <p:nvPr/>
          </p:nvCxnSpPr>
          <p:spPr>
            <a:xfrm flipV="1">
              <a:off x="3567931" y="1933050"/>
              <a:ext cx="77558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56" idx="0"/>
              <a:endCxn id="48" idx="3"/>
            </p:cNvCxnSpPr>
            <p:nvPr/>
          </p:nvCxnSpPr>
          <p:spPr>
            <a:xfrm flipV="1">
              <a:off x="3567931" y="1899245"/>
              <a:ext cx="1543475" cy="14549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3494808" y="1899245"/>
            <a:ext cx="3314018" cy="1821401"/>
            <a:chOff x="3494808" y="1899245"/>
            <a:chExt cx="3314018" cy="18214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Oval 56"/>
                <p:cNvSpPr/>
                <p:nvPr/>
              </p:nvSpPr>
              <p:spPr>
                <a:xfrm>
                  <a:off x="4572357" y="33582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357" y="3358200"/>
                  <a:ext cx="459828" cy="362446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Arrow Connector 209"/>
            <p:cNvCxnSpPr>
              <a:stCxn id="57" idx="0"/>
              <a:endCxn id="50" idx="3"/>
            </p:cNvCxnSpPr>
            <p:nvPr/>
          </p:nvCxnSpPr>
          <p:spPr>
            <a:xfrm flipV="1">
              <a:off x="4802271" y="1899245"/>
              <a:ext cx="2006555" cy="1458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57" idx="0"/>
              <a:endCxn id="46" idx="4"/>
            </p:cNvCxnSpPr>
            <p:nvPr/>
          </p:nvCxnSpPr>
          <p:spPr>
            <a:xfrm flipH="1" flipV="1">
              <a:off x="3494808" y="1933050"/>
              <a:ext cx="1307463" cy="1425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57" idx="0"/>
            </p:cNvCxnSpPr>
            <p:nvPr/>
          </p:nvCxnSpPr>
          <p:spPr>
            <a:xfrm flipV="1">
              <a:off x="4802271" y="2050845"/>
              <a:ext cx="1213209" cy="1307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Rectangle 238"/>
              <p:cNvSpPr/>
              <p:nvPr/>
            </p:nvSpPr>
            <p:spPr>
              <a:xfrm>
                <a:off x="579863" y="3998258"/>
                <a:ext cx="72727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are  elements in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3" y="3998258"/>
                <a:ext cx="7272795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5" name="Group 244"/>
          <p:cNvGrpSpPr/>
          <p:nvPr/>
        </p:nvGrpSpPr>
        <p:grpSpPr>
          <a:xfrm>
            <a:off x="1043835" y="1300836"/>
            <a:ext cx="8506245" cy="750009"/>
            <a:chOff x="1043835" y="1300836"/>
            <a:chExt cx="8506245" cy="7500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043835" y="1527625"/>
                  <a:ext cx="19331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Elements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𝐸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35" y="1527625"/>
                  <a:ext cx="1933158" cy="5232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309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/>
            <p:cNvSpPr/>
            <p:nvPr/>
          </p:nvSpPr>
          <p:spPr>
            <a:xfrm>
              <a:off x="338050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2921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7792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92663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77534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62405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47276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321480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0" name="Rectangle 239"/>
                <p:cNvSpPr/>
                <p:nvPr/>
              </p:nvSpPr>
              <p:spPr>
                <a:xfrm>
                  <a:off x="3277297" y="1300836"/>
                  <a:ext cx="4466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0" name="Rectangle 2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297" y="1300836"/>
                  <a:ext cx="446661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1" name="Rectangle 240"/>
                <p:cNvSpPr/>
                <p:nvPr/>
              </p:nvSpPr>
              <p:spPr>
                <a:xfrm>
                  <a:off x="4124384" y="1318904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1" name="Rectangle 2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384" y="1318904"/>
                  <a:ext cx="451982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2" name="Rectangle 241"/>
                <p:cNvSpPr/>
                <p:nvPr/>
              </p:nvSpPr>
              <p:spPr>
                <a:xfrm>
                  <a:off x="5014451" y="1318904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2" name="Rectangle 2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451" y="1318904"/>
                  <a:ext cx="451982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3" name="Rectangle 242"/>
                <p:cNvSpPr/>
                <p:nvPr/>
              </p:nvSpPr>
              <p:spPr>
                <a:xfrm>
                  <a:off x="5839009" y="1316517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3" name="Rectangle 2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9009" y="1316517"/>
                  <a:ext cx="451982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Rectangle 243"/>
              <p:cNvSpPr/>
              <p:nvPr/>
            </p:nvSpPr>
            <p:spPr>
              <a:xfrm>
                <a:off x="512141" y="4756525"/>
                <a:ext cx="89236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=|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𝑈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{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44" name="Rectangle 2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1" y="4756525"/>
                <a:ext cx="8923639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546" t="-98684" b="-1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3" name="Group 252"/>
          <p:cNvGrpSpPr/>
          <p:nvPr/>
        </p:nvGrpSpPr>
        <p:grpSpPr>
          <a:xfrm>
            <a:off x="7738358" y="1899245"/>
            <a:ext cx="1616600" cy="1816001"/>
            <a:chOff x="7738358" y="1899245"/>
            <a:chExt cx="1616600" cy="1816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Oval 59"/>
                <p:cNvSpPr/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60" idx="0"/>
              <a:endCxn id="51" idx="4"/>
            </p:cNvCxnSpPr>
            <p:nvPr/>
          </p:nvCxnSpPr>
          <p:spPr>
            <a:xfrm flipH="1" flipV="1">
              <a:off x="7738358" y="1933050"/>
              <a:ext cx="528664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60" idx="0"/>
              <a:endCxn id="53" idx="3"/>
            </p:cNvCxnSpPr>
            <p:nvPr/>
          </p:nvCxnSpPr>
          <p:spPr>
            <a:xfrm flipV="1">
              <a:off x="8267022" y="1899245"/>
              <a:ext cx="1087936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extBox 254"/>
          <p:cNvSpPr txBox="1"/>
          <p:nvPr/>
        </p:nvSpPr>
        <p:spPr>
          <a:xfrm>
            <a:off x="6820489" y="5931968"/>
            <a:ext cx="41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 Reach Influence </a:t>
            </a:r>
            <a:r>
              <a:rPr lang="en-US" dirty="0" smtClean="0"/>
              <a:t>functions have this 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" name="Rectangle 255"/>
              <p:cNvSpPr/>
              <p:nvPr/>
            </p:nvSpPr>
            <p:spPr>
              <a:xfrm>
                <a:off x="7495164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6" name="Rectangle 2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4" y="1310202"/>
                <a:ext cx="45198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Rectangle 256"/>
              <p:cNvSpPr/>
              <p:nvPr/>
            </p:nvSpPr>
            <p:spPr>
              <a:xfrm>
                <a:off x="8385231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7" name="Rectangle 2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231" y="1310202"/>
                <a:ext cx="451982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Rectangle 257"/>
              <p:cNvSpPr/>
              <p:nvPr/>
            </p:nvSpPr>
            <p:spPr>
              <a:xfrm>
                <a:off x="6729076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8" name="Rectangle 2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76" y="1310202"/>
                <a:ext cx="451982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Rectangle 258"/>
              <p:cNvSpPr/>
              <p:nvPr/>
            </p:nvSpPr>
            <p:spPr>
              <a:xfrm>
                <a:off x="9220256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56" y="1310202"/>
                <a:ext cx="451982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2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43" grpId="0"/>
      <p:bldP spid="55" grpId="0"/>
      <p:bldP spid="239" grpId="0"/>
      <p:bldP spid="244" grpId="0"/>
      <p:bldP spid="2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805955"/>
          </a:xfrm>
        </p:spPr>
        <p:txBody>
          <a:bodyPr/>
          <a:lstStyle/>
          <a:p>
            <a:r>
              <a:rPr lang="en-US" dirty="0" smtClean="0"/>
              <a:t>Weighted Coverage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66433" y="5710305"/>
                <a:ext cx="22808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is Submodular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33" y="5710305"/>
                <a:ext cx="228081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06" t="-105333" r="-2406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839074" y="5525784"/>
                <a:ext cx="39957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is monotone </a:t>
                </a:r>
                <a:r>
                  <a:rPr lang="en-US" sz="2400" dirty="0" smtClean="0"/>
                  <a:t>non-decreasing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⇒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074" y="5525784"/>
                <a:ext cx="399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74" t="-56934" r="-1069" b="-7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417142" y="3275220"/>
                <a:ext cx="1186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Sets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42" y="3275220"/>
                <a:ext cx="118654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2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Group 248"/>
          <p:cNvGrpSpPr/>
          <p:nvPr/>
        </p:nvGrpSpPr>
        <p:grpSpPr>
          <a:xfrm>
            <a:off x="6877412" y="1899245"/>
            <a:ext cx="1628834" cy="1816001"/>
            <a:chOff x="6877412" y="1899245"/>
            <a:chExt cx="1628834" cy="1816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Oval 58"/>
                <p:cNvSpPr/>
                <p:nvPr/>
              </p:nvSpPr>
              <p:spPr>
                <a:xfrm>
                  <a:off x="6877412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412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59" idx="0"/>
              <a:endCxn id="52" idx="3"/>
            </p:cNvCxnSpPr>
            <p:nvPr/>
          </p:nvCxnSpPr>
          <p:spPr>
            <a:xfrm flipV="1">
              <a:off x="7107326" y="1899245"/>
              <a:ext cx="1398920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8587068" y="1933050"/>
            <a:ext cx="1084522" cy="1826935"/>
            <a:chOff x="8587068" y="1933050"/>
            <a:chExt cx="1084522" cy="18269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Oval 60"/>
                <p:cNvSpPr/>
                <p:nvPr/>
              </p:nvSpPr>
              <p:spPr>
                <a:xfrm>
                  <a:off x="9211762" y="3397539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762" y="3397539"/>
                  <a:ext cx="459828" cy="362446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>
              <a:stCxn id="61" idx="0"/>
              <a:endCxn id="52" idx="4"/>
            </p:cNvCxnSpPr>
            <p:nvPr/>
          </p:nvCxnSpPr>
          <p:spPr>
            <a:xfrm flipH="1" flipV="1">
              <a:off x="8587068" y="1933050"/>
              <a:ext cx="854608" cy="1464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1" idx="0"/>
              <a:endCxn id="53" idx="4"/>
            </p:cNvCxnSpPr>
            <p:nvPr/>
          </p:nvCxnSpPr>
          <p:spPr>
            <a:xfrm flipH="1" flipV="1">
              <a:off x="9435780" y="1933050"/>
              <a:ext cx="5896" cy="1464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>
            <a:off x="5731396" y="1929412"/>
            <a:ext cx="2625758" cy="1785834"/>
            <a:chOff x="5731396" y="1929412"/>
            <a:chExt cx="2625758" cy="17858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Oval 57"/>
                <p:cNvSpPr/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0" name="Straight Arrow Connector 219"/>
            <p:cNvCxnSpPr>
              <a:stCxn id="58" idx="0"/>
              <a:endCxn id="50" idx="4"/>
            </p:cNvCxnSpPr>
            <p:nvPr/>
          </p:nvCxnSpPr>
          <p:spPr>
            <a:xfrm flipV="1">
              <a:off x="5961310" y="1933050"/>
              <a:ext cx="928338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58" idx="7"/>
            </p:cNvCxnSpPr>
            <p:nvPr/>
          </p:nvCxnSpPr>
          <p:spPr>
            <a:xfrm flipV="1">
              <a:off x="6123884" y="1929412"/>
              <a:ext cx="2233270" cy="14764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3338017" y="1899245"/>
            <a:ext cx="2702921" cy="1817382"/>
            <a:chOff x="3338017" y="1899245"/>
            <a:chExt cx="2702921" cy="1817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Oval 55"/>
                <p:cNvSpPr/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2" name="Straight Arrow Connector 211"/>
            <p:cNvCxnSpPr>
              <a:stCxn id="56" idx="0"/>
              <a:endCxn id="49" idx="4"/>
            </p:cNvCxnSpPr>
            <p:nvPr/>
          </p:nvCxnSpPr>
          <p:spPr>
            <a:xfrm flipV="1">
              <a:off x="3567931" y="1933050"/>
              <a:ext cx="247300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56" idx="0"/>
              <a:endCxn id="47" idx="4"/>
            </p:cNvCxnSpPr>
            <p:nvPr/>
          </p:nvCxnSpPr>
          <p:spPr>
            <a:xfrm flipV="1">
              <a:off x="3567931" y="1933050"/>
              <a:ext cx="77558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56" idx="0"/>
              <a:endCxn id="48" idx="3"/>
            </p:cNvCxnSpPr>
            <p:nvPr/>
          </p:nvCxnSpPr>
          <p:spPr>
            <a:xfrm flipV="1">
              <a:off x="3567931" y="1899245"/>
              <a:ext cx="1543475" cy="14549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3494808" y="1899245"/>
            <a:ext cx="3314018" cy="1821401"/>
            <a:chOff x="3494808" y="1899245"/>
            <a:chExt cx="3314018" cy="18214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Oval 56"/>
                <p:cNvSpPr/>
                <p:nvPr/>
              </p:nvSpPr>
              <p:spPr>
                <a:xfrm>
                  <a:off x="4572357" y="33582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357" y="3358200"/>
                  <a:ext cx="459828" cy="362446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Arrow Connector 209"/>
            <p:cNvCxnSpPr>
              <a:stCxn id="57" idx="0"/>
              <a:endCxn id="50" idx="3"/>
            </p:cNvCxnSpPr>
            <p:nvPr/>
          </p:nvCxnSpPr>
          <p:spPr>
            <a:xfrm flipV="1">
              <a:off x="4802271" y="1899245"/>
              <a:ext cx="2006555" cy="1458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57" idx="0"/>
              <a:endCxn id="46" idx="4"/>
            </p:cNvCxnSpPr>
            <p:nvPr/>
          </p:nvCxnSpPr>
          <p:spPr>
            <a:xfrm flipH="1" flipV="1">
              <a:off x="3494808" y="1933050"/>
              <a:ext cx="1307463" cy="1425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57" idx="0"/>
            </p:cNvCxnSpPr>
            <p:nvPr/>
          </p:nvCxnSpPr>
          <p:spPr>
            <a:xfrm flipV="1">
              <a:off x="4802271" y="2050845"/>
              <a:ext cx="1213209" cy="1307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Rectangle 238"/>
              <p:cNvSpPr/>
              <p:nvPr/>
            </p:nvSpPr>
            <p:spPr>
              <a:xfrm>
                <a:off x="2946024" y="3928828"/>
                <a:ext cx="727279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dirty="0" smtClean="0">
                    <a:solidFill>
                      <a:schemeClr val="tx2"/>
                    </a:solidFill>
                  </a:rPr>
                  <a:t>Utility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w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on elements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𝐸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24" y="3928828"/>
                <a:ext cx="7272795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2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Rectangle 243"/>
              <p:cNvSpPr/>
              <p:nvPr/>
            </p:nvSpPr>
            <p:spPr>
              <a:xfrm>
                <a:off x="190382" y="4560420"/>
                <a:ext cx="4229218" cy="12167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nary>
                            <m:naryPr>
                              <m:chr m:val="⋃"/>
                              <m:supHide m:val="on"/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𝑈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44" name="Rectangle 2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2" y="4560420"/>
                <a:ext cx="4229218" cy="12167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3" name="Group 252"/>
          <p:cNvGrpSpPr/>
          <p:nvPr/>
        </p:nvGrpSpPr>
        <p:grpSpPr>
          <a:xfrm>
            <a:off x="7738358" y="1899245"/>
            <a:ext cx="1616600" cy="1816001"/>
            <a:chOff x="7738358" y="1899245"/>
            <a:chExt cx="1616600" cy="1816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Oval 59"/>
                <p:cNvSpPr/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60" idx="0"/>
              <a:endCxn id="51" idx="4"/>
            </p:cNvCxnSpPr>
            <p:nvPr/>
          </p:nvCxnSpPr>
          <p:spPr>
            <a:xfrm flipH="1" flipV="1">
              <a:off x="7738358" y="1933050"/>
              <a:ext cx="528664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60" idx="0"/>
              <a:endCxn id="53" idx="3"/>
            </p:cNvCxnSpPr>
            <p:nvPr/>
          </p:nvCxnSpPr>
          <p:spPr>
            <a:xfrm flipV="1">
              <a:off x="8267022" y="1899245"/>
              <a:ext cx="1087936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5240442" y="4641363"/>
                <a:ext cx="54652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{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42" y="4641363"/>
                <a:ext cx="5465221" cy="830997"/>
              </a:xfrm>
              <a:prstGeom prst="rect">
                <a:avLst/>
              </a:prstGeom>
              <a:blipFill rotWithShape="0">
                <a:blip r:embed="rId14"/>
                <a:stretch>
                  <a:fillRect l="-1004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43835" y="1300836"/>
            <a:ext cx="8628403" cy="750009"/>
            <a:chOff x="1043835" y="1300836"/>
            <a:chExt cx="8628403" cy="750009"/>
          </a:xfrm>
        </p:grpSpPr>
        <p:grpSp>
          <p:nvGrpSpPr>
            <p:cNvPr id="245" name="Group 244"/>
            <p:cNvGrpSpPr/>
            <p:nvPr/>
          </p:nvGrpSpPr>
          <p:grpSpPr>
            <a:xfrm>
              <a:off x="1043835" y="1300836"/>
              <a:ext cx="8506245" cy="750009"/>
              <a:chOff x="1043835" y="1300836"/>
              <a:chExt cx="8506245" cy="75000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043835" y="1527625"/>
                    <a:ext cx="193315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Elements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𝐸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835" y="1527625"/>
                    <a:ext cx="1933158" cy="52322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6309" t="-11765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Oval 45"/>
              <p:cNvSpPr/>
              <p:nvPr/>
            </p:nvSpPr>
            <p:spPr>
              <a:xfrm>
                <a:off x="338050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2921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07792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92663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77534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62405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472768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21480" y="1702217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0" name="Rectangle 239"/>
                  <p:cNvSpPr/>
                  <p:nvPr/>
                </p:nvSpPr>
                <p:spPr>
                  <a:xfrm>
                    <a:off x="3277297" y="1300836"/>
                    <a:ext cx="4466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0" name="Rectangle 2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7297" y="1300836"/>
                    <a:ext cx="446661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1" name="Rectangle 240"/>
                  <p:cNvSpPr/>
                  <p:nvPr/>
                </p:nvSpPr>
                <p:spPr>
                  <a:xfrm>
                    <a:off x="4124384" y="1318904"/>
                    <a:ext cx="4519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1" name="Rectangle 2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384" y="1318904"/>
                    <a:ext cx="451982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2" name="Rectangle 241"/>
                  <p:cNvSpPr/>
                  <p:nvPr/>
                </p:nvSpPr>
                <p:spPr>
                  <a:xfrm>
                    <a:off x="5014451" y="1318904"/>
                    <a:ext cx="4519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2" name="Rectangle 2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4451" y="1318904"/>
                    <a:ext cx="451982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3" name="Rectangle 242"/>
                  <p:cNvSpPr/>
                  <p:nvPr/>
                </p:nvSpPr>
                <p:spPr>
                  <a:xfrm>
                    <a:off x="5839009" y="1316517"/>
                    <a:ext cx="4519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3" name="Rectangle 2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9009" y="1316517"/>
                    <a:ext cx="451982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/>
                <p:cNvSpPr/>
                <p:nvPr/>
              </p:nvSpPr>
              <p:spPr>
                <a:xfrm>
                  <a:off x="7495164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4" y="1310202"/>
                  <a:ext cx="451982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Rectangle 63"/>
                <p:cNvSpPr/>
                <p:nvPr/>
              </p:nvSpPr>
              <p:spPr>
                <a:xfrm>
                  <a:off x="8385231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5231" y="1310202"/>
                  <a:ext cx="451982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Rectangle 64"/>
                <p:cNvSpPr/>
                <p:nvPr/>
              </p:nvSpPr>
              <p:spPr>
                <a:xfrm>
                  <a:off x="6729076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6" y="1310202"/>
                  <a:ext cx="451982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9220256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256" y="1310202"/>
                  <a:ext cx="451982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61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39" grpId="0" animBg="1"/>
      <p:bldP spid="244" grpId="0" animBg="1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805955"/>
          </a:xfrm>
        </p:spPr>
        <p:txBody>
          <a:bodyPr/>
          <a:lstStyle/>
          <a:p>
            <a:r>
              <a:rPr lang="en-US" dirty="0" smtClean="0"/>
              <a:t>Generalized Coverage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66433" y="5710305"/>
                <a:ext cx="22808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is Submodular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33" y="5710305"/>
                <a:ext cx="228081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06" t="-105333" r="-2406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088939" y="5723230"/>
                <a:ext cx="3995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is monotone </a:t>
                </a:r>
                <a:r>
                  <a:rPr lang="en-US" sz="2400" dirty="0" smtClean="0"/>
                  <a:t>non-decreasing</a:t>
                </a:r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939" y="5723230"/>
                <a:ext cx="399570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374" t="-103947" r="-1069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417142" y="3275220"/>
                <a:ext cx="1186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Sets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42" y="3275220"/>
                <a:ext cx="118654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2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Group 248"/>
          <p:cNvGrpSpPr/>
          <p:nvPr/>
        </p:nvGrpSpPr>
        <p:grpSpPr>
          <a:xfrm>
            <a:off x="6877412" y="1899245"/>
            <a:ext cx="1628834" cy="1816001"/>
            <a:chOff x="6877412" y="1899245"/>
            <a:chExt cx="1628834" cy="1816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Oval 58"/>
                <p:cNvSpPr/>
                <p:nvPr/>
              </p:nvSpPr>
              <p:spPr>
                <a:xfrm>
                  <a:off x="6877412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412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59" idx="0"/>
              <a:endCxn id="52" idx="3"/>
            </p:cNvCxnSpPr>
            <p:nvPr/>
          </p:nvCxnSpPr>
          <p:spPr>
            <a:xfrm flipV="1">
              <a:off x="7107326" y="1899245"/>
              <a:ext cx="1398920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8587068" y="1933050"/>
            <a:ext cx="1084522" cy="1826935"/>
            <a:chOff x="8587068" y="1933050"/>
            <a:chExt cx="1084522" cy="18269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Oval 60"/>
                <p:cNvSpPr/>
                <p:nvPr/>
              </p:nvSpPr>
              <p:spPr>
                <a:xfrm>
                  <a:off x="9211762" y="3397539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762" y="3397539"/>
                  <a:ext cx="459828" cy="362446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>
              <a:stCxn id="61" idx="0"/>
              <a:endCxn id="52" idx="4"/>
            </p:cNvCxnSpPr>
            <p:nvPr/>
          </p:nvCxnSpPr>
          <p:spPr>
            <a:xfrm flipH="1" flipV="1">
              <a:off x="8587068" y="1933050"/>
              <a:ext cx="854608" cy="1464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1" idx="0"/>
              <a:endCxn id="53" idx="4"/>
            </p:cNvCxnSpPr>
            <p:nvPr/>
          </p:nvCxnSpPr>
          <p:spPr>
            <a:xfrm flipH="1" flipV="1">
              <a:off x="9435780" y="1933050"/>
              <a:ext cx="5896" cy="1464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>
            <a:off x="5731396" y="1929412"/>
            <a:ext cx="2625758" cy="1785834"/>
            <a:chOff x="5731396" y="1929412"/>
            <a:chExt cx="2625758" cy="17858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Oval 57"/>
                <p:cNvSpPr/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0" name="Straight Arrow Connector 219"/>
            <p:cNvCxnSpPr>
              <a:stCxn id="58" idx="0"/>
              <a:endCxn id="50" idx="4"/>
            </p:cNvCxnSpPr>
            <p:nvPr/>
          </p:nvCxnSpPr>
          <p:spPr>
            <a:xfrm flipV="1">
              <a:off x="5961310" y="1933050"/>
              <a:ext cx="928338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58" idx="7"/>
            </p:cNvCxnSpPr>
            <p:nvPr/>
          </p:nvCxnSpPr>
          <p:spPr>
            <a:xfrm flipV="1">
              <a:off x="6123884" y="1929412"/>
              <a:ext cx="2233270" cy="14764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3338017" y="1899245"/>
            <a:ext cx="2702921" cy="1817382"/>
            <a:chOff x="3338017" y="1899245"/>
            <a:chExt cx="2702921" cy="1817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Oval 55"/>
                <p:cNvSpPr/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2" name="Straight Arrow Connector 211"/>
            <p:cNvCxnSpPr>
              <a:stCxn id="56" idx="0"/>
              <a:endCxn id="49" idx="4"/>
            </p:cNvCxnSpPr>
            <p:nvPr/>
          </p:nvCxnSpPr>
          <p:spPr>
            <a:xfrm flipV="1">
              <a:off x="3567931" y="1933050"/>
              <a:ext cx="247300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56" idx="0"/>
              <a:endCxn id="47" idx="4"/>
            </p:cNvCxnSpPr>
            <p:nvPr/>
          </p:nvCxnSpPr>
          <p:spPr>
            <a:xfrm flipV="1">
              <a:off x="3567931" y="1933050"/>
              <a:ext cx="77558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56" idx="0"/>
              <a:endCxn id="48" idx="3"/>
            </p:cNvCxnSpPr>
            <p:nvPr/>
          </p:nvCxnSpPr>
          <p:spPr>
            <a:xfrm flipV="1">
              <a:off x="3567931" y="1899245"/>
              <a:ext cx="1543475" cy="14549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3494808" y="1899245"/>
            <a:ext cx="3314018" cy="1821401"/>
            <a:chOff x="3494808" y="1899245"/>
            <a:chExt cx="3314018" cy="18214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Oval 56"/>
                <p:cNvSpPr/>
                <p:nvPr/>
              </p:nvSpPr>
              <p:spPr>
                <a:xfrm>
                  <a:off x="4572357" y="33582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357" y="3358200"/>
                  <a:ext cx="459828" cy="362446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Arrow Connector 209"/>
            <p:cNvCxnSpPr>
              <a:stCxn id="57" idx="0"/>
              <a:endCxn id="50" idx="3"/>
            </p:cNvCxnSpPr>
            <p:nvPr/>
          </p:nvCxnSpPr>
          <p:spPr>
            <a:xfrm flipV="1">
              <a:off x="4802271" y="1899245"/>
              <a:ext cx="2006555" cy="1458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57" idx="0"/>
              <a:endCxn id="46" idx="4"/>
            </p:cNvCxnSpPr>
            <p:nvPr/>
          </p:nvCxnSpPr>
          <p:spPr>
            <a:xfrm flipH="1" flipV="1">
              <a:off x="3494808" y="1933050"/>
              <a:ext cx="1307463" cy="1425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57" idx="0"/>
            </p:cNvCxnSpPr>
            <p:nvPr/>
          </p:nvCxnSpPr>
          <p:spPr>
            <a:xfrm flipV="1">
              <a:off x="4802271" y="2050845"/>
              <a:ext cx="1213209" cy="1307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Rectangle 238"/>
              <p:cNvSpPr/>
              <p:nvPr/>
            </p:nvSpPr>
            <p:spPr>
              <a:xfrm>
                <a:off x="2107291" y="3837591"/>
                <a:ext cx="8636376" cy="8634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Utility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w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on membership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w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≔0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91" y="3837591"/>
                <a:ext cx="8636376" cy="863441"/>
              </a:xfrm>
              <a:prstGeom prst="rect">
                <a:avLst/>
              </a:prstGeom>
              <a:blipFill rotWithShape="0">
                <a:blip r:embed="rId11"/>
                <a:stretch>
                  <a:fillRect l="-1130" t="-4965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5" name="Group 244"/>
          <p:cNvGrpSpPr/>
          <p:nvPr/>
        </p:nvGrpSpPr>
        <p:grpSpPr>
          <a:xfrm>
            <a:off x="1043835" y="1300836"/>
            <a:ext cx="8506245" cy="750009"/>
            <a:chOff x="1043835" y="1300836"/>
            <a:chExt cx="8506245" cy="7500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043835" y="1527625"/>
                  <a:ext cx="19331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Elements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𝐸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35" y="1527625"/>
                  <a:ext cx="1933158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309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/>
            <p:cNvSpPr/>
            <p:nvPr/>
          </p:nvSpPr>
          <p:spPr>
            <a:xfrm>
              <a:off x="338050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2921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7792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92663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77534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62405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47276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321480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0" name="Rectangle 239"/>
                <p:cNvSpPr/>
                <p:nvPr/>
              </p:nvSpPr>
              <p:spPr>
                <a:xfrm>
                  <a:off x="3277297" y="1300836"/>
                  <a:ext cx="4466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0" name="Rectangle 2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297" y="1300836"/>
                  <a:ext cx="446661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1" name="Rectangle 240"/>
                <p:cNvSpPr/>
                <p:nvPr/>
              </p:nvSpPr>
              <p:spPr>
                <a:xfrm>
                  <a:off x="4124384" y="1318904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1" name="Rectangle 2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384" y="1318904"/>
                  <a:ext cx="45198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2" name="Rectangle 241"/>
                <p:cNvSpPr/>
                <p:nvPr/>
              </p:nvSpPr>
              <p:spPr>
                <a:xfrm>
                  <a:off x="5014451" y="1318904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2" name="Rectangle 2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451" y="1318904"/>
                  <a:ext cx="45198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3" name="Rectangle 242"/>
                <p:cNvSpPr/>
                <p:nvPr/>
              </p:nvSpPr>
              <p:spPr>
                <a:xfrm>
                  <a:off x="5839009" y="1316517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3" name="Rectangle 2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9009" y="1316517"/>
                  <a:ext cx="451982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Rectangle 243"/>
              <p:cNvSpPr/>
              <p:nvPr/>
            </p:nvSpPr>
            <p:spPr>
              <a:xfrm>
                <a:off x="222367" y="4976651"/>
                <a:ext cx="4759268" cy="12167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nary>
                            <m:naryPr>
                              <m:chr m:val="⋃"/>
                              <m:supHide m:val="on"/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𝑈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𝑈</m:t>
                                  </m:r>
                                </m:lim>
                              </m:limLow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44" name="Rectangle 2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7" y="4976651"/>
                <a:ext cx="4759268" cy="12167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3" name="Group 252"/>
          <p:cNvGrpSpPr/>
          <p:nvPr/>
        </p:nvGrpSpPr>
        <p:grpSpPr>
          <a:xfrm>
            <a:off x="7738358" y="1899245"/>
            <a:ext cx="1616600" cy="1816001"/>
            <a:chOff x="7738358" y="1899245"/>
            <a:chExt cx="1616600" cy="1816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Oval 59"/>
                <p:cNvSpPr/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60" idx="0"/>
              <a:endCxn id="51" idx="4"/>
            </p:cNvCxnSpPr>
            <p:nvPr/>
          </p:nvCxnSpPr>
          <p:spPr>
            <a:xfrm flipH="1" flipV="1">
              <a:off x="7738358" y="1933050"/>
              <a:ext cx="528664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60" idx="0"/>
              <a:endCxn id="53" idx="3"/>
            </p:cNvCxnSpPr>
            <p:nvPr/>
          </p:nvCxnSpPr>
          <p:spPr>
            <a:xfrm flipV="1">
              <a:off x="8267022" y="1899245"/>
              <a:ext cx="1087936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5406060" y="4803706"/>
                <a:ext cx="63259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=2+5+1=</m:t>
                      </m:r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}</m:t>
                          </m:r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3+2+5+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max</m:t>
                      </m:r>
                      <m:d>
                        <m:dPr>
                          <m:ctrl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4,1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+1=15</m:t>
                      </m:r>
                    </m:oMath>
                  </m:oMathPara>
                </a14:m>
              </a:p>
              <a:p>
                <a:pPr/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060" y="4803706"/>
                <a:ext cx="6325925" cy="830997"/>
              </a:xfrm>
              <a:prstGeom prst="rect">
                <a:avLst/>
              </a:prstGeom>
              <a:blipFill rotWithShape="0">
                <a:blip r:embed="rId19"/>
                <a:stretch>
                  <a:fillRect l="-867" t="-5882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05548" y="6103892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mtClean="0"/>
              <a:t>decayed-distance based Influence </a:t>
            </a:r>
            <a:r>
              <a:rPr lang="en-US" dirty="0" smtClean="0"/>
              <a:t>functions have this form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85572" y="2061638"/>
            <a:ext cx="6216479" cy="1029308"/>
            <a:chOff x="3585572" y="2061638"/>
            <a:chExt cx="6216479" cy="1029308"/>
          </a:xfrm>
        </p:grpSpPr>
        <p:grpSp>
          <p:nvGrpSpPr>
            <p:cNvPr id="7" name="Group 6"/>
            <p:cNvGrpSpPr/>
            <p:nvPr/>
          </p:nvGrpSpPr>
          <p:grpSpPr>
            <a:xfrm>
              <a:off x="3585572" y="2061638"/>
              <a:ext cx="2702943" cy="610098"/>
              <a:chOff x="3585572" y="2061638"/>
              <a:chExt cx="2702943" cy="6100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922709" y="2302404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2709" y="2302404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409578" y="2299952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578" y="2299952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490667" y="2128288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0667" y="2128288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980658" y="2061638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0658" y="2061638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097085" y="2192239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7085" y="2192239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5572" y="2061638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5572" y="2061638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868259" y="261334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259" y="2613348"/>
                  <a:ext cx="365806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458083" y="270784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083" y="2707849"/>
                  <a:ext cx="365806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9436245" y="253694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245" y="2536948"/>
                  <a:ext cx="365806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963821" y="267969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821" y="2679695"/>
                  <a:ext cx="365806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401524" y="272161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6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524" y="2721614"/>
                  <a:ext cx="365806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949000" y="2487070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000" y="2487070"/>
                  <a:ext cx="365805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6173353" y="26264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2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7495164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4" y="1310202"/>
                <a:ext cx="451982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/>
              <p:cNvSpPr/>
              <p:nvPr/>
            </p:nvSpPr>
            <p:spPr>
              <a:xfrm>
                <a:off x="8385231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231" y="1310202"/>
                <a:ext cx="451982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6729076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76" y="1310202"/>
                <a:ext cx="451982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9220256" y="1310202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56" y="1310202"/>
                <a:ext cx="451982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1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39" grpId="0" animBg="1"/>
      <p:bldP spid="244" grpId="0" animBg="1"/>
      <p:bldP spid="5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1143000"/>
          </a:xfrm>
        </p:spPr>
        <p:txBody>
          <a:bodyPr/>
          <a:lstStyle/>
          <a:p>
            <a:r>
              <a:rPr lang="en-US" dirty="0" smtClean="0"/>
              <a:t>Optimizing submodular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00200" y="1392536"/>
                <a:ext cx="9684312" cy="13849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Constrained Optimization 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𝒮</m:t>
                    </m:r>
                    <m:r>
                      <a:rPr lang="en-US" sz="2800" b="0" i="1" smtClean="0">
                        <a:latin typeface="Cambria Math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800" b="0" dirty="0" smtClean="0"/>
                  <a:t> :  </a:t>
                </a:r>
                <a:endParaRPr lang="en-US" sz="2800" dirty="0"/>
              </a:p>
              <a:p>
                <a:r>
                  <a:rPr lang="en-US" sz="2800" b="0" dirty="0" smtClean="0"/>
                  <a:t>Maximization: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Max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𝒮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  </m:t>
                    </m:r>
                    <m:r>
                      <a:rPr lang="en-US" sz="2800" b="0" i="1" smtClean="0">
                        <a:latin typeface="Cambria Math" charset="0"/>
                      </a:rPr>
                      <m:t>𝑓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</a:rPr>
                      <m:t>)}</m:t>
                    </m:r>
                  </m:oMath>
                </a14:m>
                <a:r>
                  <a:rPr lang="en-US" sz="2800" b="0" dirty="0" smtClean="0"/>
                  <a:t>  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𝑆</m:t>
                    </m:r>
                    <m:r>
                      <a:rPr lang="en-US" sz="28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b="0" dirty="0" smtClean="0"/>
                  <a:t>  measures “utility”)</a:t>
                </a:r>
                <a:endParaRPr lang="en-US" sz="2800" dirty="0"/>
              </a:p>
              <a:p>
                <a:r>
                  <a:rPr lang="en-US" sz="2800" dirty="0" smtClean="0"/>
                  <a:t>Minimization: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in</m:t>
                    </m:r>
                    <m:d>
                      <m:dPr>
                        <m:begChr m:val="{"/>
                        <m:endChr m:val="|"/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charset="0"/>
                          </a:rPr>
                          <m:t> </m:t>
                        </m:r>
                        <m:r>
                          <a:rPr lang="en-US" sz="2800" i="1">
                            <a:latin typeface="Cambria Math" charset="0"/>
                          </a:rPr>
                          <m:t>𝑆</m:t>
                        </m:r>
                        <m:r>
                          <a:rPr lang="en-US" sz="2800" i="1">
                            <a:latin typeface="Cambria Math" charset="0"/>
                          </a:rPr>
                          <m:t>∈</m:t>
                        </m:r>
                        <m:r>
                          <a:rPr lang="en-US" sz="2800" i="1">
                            <a:latin typeface="Cambria Math" charset="0"/>
                          </a:rPr>
                          <m:t>𝒮</m:t>
                        </m:r>
                        <m:r>
                          <a:rPr lang="en-US" sz="28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  </m:t>
                    </m:r>
                    <m:r>
                      <a:rPr lang="en-US" sz="2800" i="1">
                        <a:latin typeface="Cambria Math" charset="0"/>
                      </a:rPr>
                      <m:t>𝑓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𝑆</m:t>
                    </m:r>
                    <m:r>
                      <a:rPr lang="en-US" sz="2800" i="1">
                        <a:latin typeface="Cambria Math" charset="0"/>
                      </a:rPr>
                      <m:t>)}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𝑓</m:t>
                    </m:r>
                    <m:r>
                      <a:rPr lang="en-US" sz="2800" i="1" dirty="0"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latin typeface="Cambria Math" charset="0"/>
                      </a:rPr>
                      <m:t>𝑆</m:t>
                    </m:r>
                    <m:r>
                      <a:rPr lang="en-US" sz="28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 measures </a:t>
                </a:r>
                <a:r>
                  <a:rPr lang="en-US" sz="2800" dirty="0" smtClean="0"/>
                  <a:t>“cost”)</a:t>
                </a:r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392536"/>
                <a:ext cx="9684312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322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15295" y="3273349"/>
                <a:ext cx="73019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smtClean="0"/>
                  <a:t>Cardinality constraints: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𝒮</m:t>
                    </m:r>
                  </m:oMath>
                </a14:m>
                <a:r>
                  <a:rPr lang="en-US" sz="2400" dirty="0" smtClean="0"/>
                  <a:t>  contains all subsets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err="1" smtClean="0"/>
                  <a:t>Matroid</a:t>
                </a:r>
                <a:r>
                  <a:rPr lang="en-US" sz="2400" dirty="0" smtClean="0"/>
                  <a:t> constraints:  Spanning trees,  graph cuts, </a:t>
                </a:r>
                <a:r>
                  <a:rPr lang="mr-IN" sz="2400" dirty="0" smtClean="0"/>
                  <a:t>…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err="1" smtClean="0"/>
                  <a:t>Uncontrained</a:t>
                </a:r>
                <a:r>
                  <a:rPr lang="mr-IN" sz="2400" dirty="0" smtClean="0"/>
                  <a:t>…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295" y="3273349"/>
                <a:ext cx="730193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8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1032156" y="4596014"/>
            <a:ext cx="10820400" cy="746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800" dirty="0" smtClean="0"/>
              <a:t>Challenge:   Identify when </a:t>
            </a:r>
            <a:r>
              <a:rPr lang="en-US" sz="2800" dirty="0" smtClean="0"/>
              <a:t>(due to special </a:t>
            </a:r>
            <a:r>
              <a:rPr lang="en-US" sz="2800" dirty="0" smtClean="0"/>
              <a:t>structure or general properties) we can optimize or approximately optimize efficiently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465314"/>
            <a:ext cx="11395356" cy="70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Comment:  </a:t>
            </a:r>
            <a:r>
              <a:rPr lang="en-US" sz="2400" dirty="0" smtClean="0">
                <a:solidFill>
                  <a:schemeClr val="tx2"/>
                </a:solidFill>
              </a:rPr>
              <a:t>Unconstrained submodular minimization </a:t>
            </a:r>
            <a:r>
              <a:rPr lang="en-US" sz="2400" dirty="0" smtClean="0"/>
              <a:t>is poly time, through </a:t>
            </a:r>
            <a:r>
              <a:rPr lang="en-US" sz="2400" dirty="0" smtClean="0"/>
              <a:t>a </a:t>
            </a:r>
            <a:r>
              <a:rPr lang="en-US" sz="2400" dirty="0" smtClean="0"/>
              <a:t>continuous extension to a convex function [</a:t>
            </a:r>
            <a:r>
              <a:rPr lang="hu-HU" sz="2400" dirty="0" err="1" smtClean="0"/>
              <a:t>Lovász</a:t>
            </a:r>
            <a:r>
              <a:rPr lang="hu-HU" sz="2400" dirty="0"/>
              <a:t>, </a:t>
            </a:r>
            <a:r>
              <a:rPr lang="hu-HU" sz="2400" dirty="0" smtClean="0"/>
              <a:t>1983].  </a:t>
            </a:r>
            <a:r>
              <a:rPr lang="hu-HU" sz="2400" dirty="0"/>
              <a:t> </a:t>
            </a:r>
            <a:r>
              <a:rPr lang="en-US" sz="2400" dirty="0" smtClean="0"/>
              <a:t>We focus here on maximization.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30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1315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monotone submodular maximization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963" y="2285729"/>
            <a:ext cx="1165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Good set </a:t>
            </a:r>
            <a:r>
              <a:rPr lang="en-US" sz="2400" dirty="0"/>
              <a:t>of </a:t>
            </a:r>
            <a:r>
              <a:rPr lang="en-US" sz="2400" dirty="0" smtClean="0"/>
              <a:t>representatives  (</a:t>
            </a:r>
            <a:r>
              <a:rPr lang="en-US" sz="2400" dirty="0" smtClean="0"/>
              <a:t>e.g. examples </a:t>
            </a:r>
            <a:r>
              <a:rPr lang="en-US" sz="2400" dirty="0" smtClean="0"/>
              <a:t>for training,   active </a:t>
            </a:r>
            <a:r>
              <a:rPr lang="en-US" sz="2400" dirty="0" smtClean="0"/>
              <a:t>learning, sensor locations)</a:t>
            </a:r>
            <a:endParaRPr lang="en-US" sz="2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3105328"/>
            <a:ext cx="5539856" cy="25334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67600" y="3201207"/>
            <a:ext cx="3343729" cy="1820729"/>
            <a:chOff x="8075121" y="3105329"/>
            <a:chExt cx="3343729" cy="1820729"/>
          </a:xfrm>
        </p:grpSpPr>
        <p:sp>
          <p:nvSpPr>
            <p:cNvPr id="14" name="Oval 13"/>
            <p:cNvSpPr/>
            <p:nvPr/>
          </p:nvSpPr>
          <p:spPr>
            <a:xfrm>
              <a:off x="10591800" y="3105329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389220" y="3324493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591800" y="3385539"/>
              <a:ext cx="152400" cy="1712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922620" y="3238857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846420" y="3556811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510025" y="3642447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236820" y="3564747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357625" y="4754786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125200" y="3479111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586225" y="4641699"/>
              <a:ext cx="152400" cy="1712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5121" y="4115156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227521" y="4267556"/>
              <a:ext cx="152400" cy="1712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68769" y="3998281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16377" y="3173560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266450" y="3214267"/>
              <a:ext cx="152400" cy="1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0419" y="1706272"/>
            <a:ext cx="9310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Diversity </a:t>
            </a:r>
            <a:r>
              <a:rPr lang="en-US" sz="2400" dirty="0"/>
              <a:t>in selection (</a:t>
            </a:r>
            <a:r>
              <a:rPr lang="en-US" sz="2400" dirty="0" smtClean="0"/>
              <a:t>search results, </a:t>
            </a:r>
            <a:r>
              <a:rPr lang="en-US" sz="2400" dirty="0"/>
              <a:t>recommendations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4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7677"/>
            <a:ext cx="11324063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Maximization of monotone submodular functions under cardinality </a:t>
            </a:r>
            <a:r>
              <a:rPr lang="en-US" sz="3200" dirty="0" smtClean="0"/>
              <a:t>constraints:  Hardness results for basic </a:t>
            </a:r>
            <a:r>
              <a:rPr lang="en-US" sz="3200" smtClean="0"/>
              <a:t>coverage functions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39952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cover:  A classic NP complete problem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4300" y="1921733"/>
                <a:ext cx="11963400" cy="1084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Set cover</a:t>
                </a:r>
                <a:r>
                  <a:rPr lang="en-US" sz="2800" dirty="0" smtClean="0"/>
                  <a:t>: Cover all elements with smallest number of sets  </a:t>
                </a:r>
                <a:endParaRPr lang="en-US" sz="2800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arg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𝑈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⊂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𝑉</m:t>
                          </m:r>
                        </m:lim>
                      </m:limLow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{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∣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=|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|}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921733"/>
                <a:ext cx="11963400" cy="1084656"/>
              </a:xfrm>
              <a:prstGeom prst="rect">
                <a:avLst/>
              </a:prstGeom>
              <a:blipFill rotWithShape="0">
                <a:blip r:embed="rId3"/>
                <a:stretch>
                  <a:fillRect l="-1070" t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0" y="4914030"/>
                <a:ext cx="118110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Feige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98]:  </a:t>
                </a:r>
                <a:r>
                  <a:rPr lang="en-US" sz="2400" dirty="0" smtClean="0"/>
                  <a:t>Hardness of approximation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×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ln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 set cover,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×</m:t>
                    </m:r>
                    <m:r>
                      <a:rPr lang="en-US" sz="2400" b="0" i="1" smtClean="0">
                        <a:latin typeface="Cambria Math" charset="0"/>
                      </a:rPr>
                      <m:t>(1−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𝑒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max cover (for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as input)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14030"/>
                <a:ext cx="11811000" cy="615874"/>
              </a:xfrm>
              <a:prstGeom prst="rect">
                <a:avLst/>
              </a:prstGeom>
              <a:blipFill rotWithShape="0">
                <a:blip r:embed="rId4"/>
                <a:stretch>
                  <a:fillRect l="-77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62795" y="1322396"/>
            <a:ext cx="1006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Graph-based influence functions </a:t>
            </a:r>
            <a:r>
              <a:rPr lang="en-US" sz="2400" smtClean="0">
                <a:solidFill>
                  <a:schemeClr val="tx2"/>
                </a:solidFill>
              </a:rPr>
              <a:t>have basic coverage </a:t>
            </a:r>
            <a:r>
              <a:rPr lang="en-US" sz="2400" dirty="0" smtClean="0">
                <a:solidFill>
                  <a:schemeClr val="tx2"/>
                </a:solidFill>
              </a:rPr>
              <a:t>functions as a special case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62000" y="4508711"/>
                <a:ext cx="919630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Max cover:   Polynomial for fixed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𝑘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: Can enumerate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subsets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08711"/>
                <a:ext cx="9196300" cy="468205"/>
              </a:xfrm>
              <a:prstGeom prst="rect">
                <a:avLst/>
              </a:prstGeom>
              <a:blipFill rotWithShape="0">
                <a:blip r:embed="rId5"/>
                <a:stretch>
                  <a:fillRect l="-994" t="-10263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4300" y="3126526"/>
                <a:ext cx="8039100" cy="5618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Max cover</a:t>
                </a:r>
                <a:r>
                  <a:rPr lang="en-US" sz="2800" dirty="0" smtClean="0"/>
                  <a:t>: 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arg</m:t>
                        </m:r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𝑈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|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126526"/>
                <a:ext cx="8039100" cy="561885"/>
              </a:xfrm>
              <a:prstGeom prst="rect">
                <a:avLst/>
              </a:prstGeom>
              <a:blipFill rotWithShape="0">
                <a:blip r:embed="rId6"/>
                <a:stretch>
                  <a:fillRect l="-1592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5487" y="5736505"/>
            <a:ext cx="3674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Next:   Greedy to the rescue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56000" y="1466816"/>
            <a:ext cx="4749800" cy="28003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Greedy </a:t>
            </a:r>
            <a:r>
              <a:rPr lang="en-US" dirty="0" smtClean="0"/>
              <a:t>Maximization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810000" y="1568024"/>
                <a:ext cx="4673600" cy="3124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Initialize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←∅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Repeat</a:t>
                </a:r>
                <a:r>
                  <a:rPr lang="en-US" sz="2800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arg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lim>
                    </m:limLow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∪{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Until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0" y="1568024"/>
                <a:ext cx="4673600" cy="3124200"/>
              </a:xfrm>
              <a:blipFill rotWithShape="0">
                <a:blip r:embed="rId2"/>
                <a:stretch>
                  <a:fillRect l="-2608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9350" y="4369344"/>
            <a:ext cx="1133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Greedy generates a sequence </a:t>
            </a:r>
            <a:r>
              <a:rPr lang="en-US" sz="2800">
                <a:solidFill>
                  <a:schemeClr val="tx2"/>
                </a:solidFill>
              </a:rPr>
              <a:t>of </a:t>
            </a:r>
            <a:r>
              <a:rPr lang="en-US" sz="2800" smtClean="0">
                <a:solidFill>
                  <a:schemeClr val="tx2"/>
                </a:solidFill>
              </a:rPr>
              <a:t>nodes: We </a:t>
            </a:r>
            <a:r>
              <a:rPr lang="en-US" sz="2800" dirty="0" smtClean="0">
                <a:solidFill>
                  <a:schemeClr val="tx2"/>
                </a:solidFill>
              </a:rPr>
              <a:t>use a prefix of the desired size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9350" y="4815500"/>
                <a:ext cx="1133663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Greedy here is stated in terms of an (exact) “oracle”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</a:t>
                </a:r>
              </a:p>
              <a:p>
                <a:pPr marL="914400" lvl="1" indent="-457200"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Recall that for influence evaluation in graphs, exact was costly, we used sketches to get an approximate oracle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0" y="4815500"/>
                <a:ext cx="11336630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968" t="-4831" r="-1237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906986" y="822691"/>
            <a:ext cx="7528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Natural + Extensively </a:t>
            </a:r>
            <a:r>
              <a:rPr lang="en-US" sz="2400" dirty="0"/>
              <a:t>used in </a:t>
            </a:r>
            <a:r>
              <a:rPr lang="en-US" sz="2400" dirty="0" smtClean="0"/>
              <a:t>practice across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7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9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Greedy Maximization: Quality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4732" y="4267200"/>
            <a:ext cx="1082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Approximation </a:t>
            </a:r>
            <a:r>
              <a:rPr lang="en-US" sz="2400" dirty="0"/>
              <a:t>ratio </a:t>
            </a:r>
            <a:r>
              <a:rPr lang="en-US" sz="2400" dirty="0" smtClean="0"/>
              <a:t>matches the worst-case hardness results of </a:t>
            </a:r>
            <a:r>
              <a:rPr lang="en-US" sz="2400" dirty="0" smtClean="0">
                <a:solidFill>
                  <a:schemeClr val="accent1"/>
                </a:solidFill>
              </a:rPr>
              <a:t>[</a:t>
            </a:r>
            <a:r>
              <a:rPr lang="en-US" sz="2400" dirty="0" err="1" smtClean="0">
                <a:solidFill>
                  <a:schemeClr val="accent1"/>
                </a:solidFill>
              </a:rPr>
              <a:t>Feige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‘98]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1152" y="4876800"/>
            <a:ext cx="1082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This is a </a:t>
            </a:r>
            <a:r>
              <a:rPr lang="en-US" sz="2400" i="1" dirty="0" smtClean="0"/>
              <a:t>worst-case</a:t>
            </a:r>
            <a:r>
              <a:rPr lang="en-US" sz="2400" dirty="0" smtClean="0"/>
              <a:t> guarantee.  In practice Greedy is often very close to Opt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1066800"/>
                <a:ext cx="11259518" cy="2590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u="sng" dirty="0" smtClean="0"/>
                  <a:t>Theorem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Nemhauser</a:t>
                </a:r>
                <a:r>
                  <a:rPr lang="en-US" sz="2800" dirty="0">
                    <a:solidFill>
                      <a:schemeClr val="tx2"/>
                    </a:solidFill>
                  </a:rPr>
                  <a:t> Fisher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Wosley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‘78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]</a:t>
                </a:r>
                <a:r>
                  <a:rPr lang="en-US" sz="2800" dirty="0" smtClean="0"/>
                  <a:t>: 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 that is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monotone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submodular</a:t>
                </a:r>
                <a:r>
                  <a:rPr lang="en-US" sz="2800" dirty="0" smtClean="0"/>
                  <a:t>, for any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≥1</m:t>
                    </m:r>
                  </m:oMath>
                </a14:m>
                <a:r>
                  <a:rPr lang="en-US" sz="2800" dirty="0" smtClean="0"/>
                  <a:t>,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prefix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 of the greedy sequence satisfies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2800" i="1" dirty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Where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:=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arg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lim>
                    </m:limLow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11259518" cy="2590800"/>
              </a:xfrm>
              <a:prstGeom prst="rect">
                <a:avLst/>
              </a:prstGeom>
              <a:blipFill rotWithShape="0">
                <a:blip r:embed="rId3"/>
                <a:stretch>
                  <a:fillRect l="-1083" t="-2118" r="-1137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2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9593"/>
          </a:xfrm>
        </p:spPr>
        <p:txBody>
          <a:bodyPr>
            <a:normAutofit fontScale="90000"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.Greedy Maximization: Quality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241" y="834231"/>
                <a:ext cx="11259518" cy="160020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/>
                  <a:t>Theorem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Nemhauser</a:t>
                </a:r>
                <a:r>
                  <a:rPr lang="en-US" sz="2400" dirty="0">
                    <a:solidFill>
                      <a:schemeClr val="tx2"/>
                    </a:solidFill>
                  </a:rPr>
                  <a:t> Fisher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Wosley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‘78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]</a:t>
                </a:r>
                <a:r>
                  <a:rPr lang="en-US" sz="2400" dirty="0" smtClean="0"/>
                  <a:t>: 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that is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monotone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and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submodular</a:t>
                </a:r>
                <a:r>
                  <a:rPr lang="en-US" sz="2400" dirty="0" smtClean="0"/>
                  <a:t>, for any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,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prefix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 of the greedy sequence satisfies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)   </a:t>
                </a:r>
                <a:r>
                  <a:rPr lang="en-US" sz="2400" dirty="0" smtClean="0"/>
                  <a:t>Where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:=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arg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lim>
                    </m:limLow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241" y="834231"/>
                <a:ext cx="11259518" cy="1600200"/>
              </a:xfrm>
              <a:blipFill rotWithShape="0">
                <a:blip r:embed="rId3"/>
                <a:stretch>
                  <a:fillRect l="-812" t="-3053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2434431"/>
                <a:ext cx="12192000" cy="40544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 smtClean="0"/>
                  <a:t>Proof:</a:t>
                </a:r>
                <a:r>
                  <a:rPr lang="en-US" sz="2400" dirty="0" smtClean="0"/>
                  <a:t>   From </a:t>
                </a:r>
                <a:r>
                  <a:rPr lang="en-US" sz="2400" dirty="0" err="1" smtClean="0"/>
                  <a:t>submodularity</a:t>
                </a:r>
                <a:r>
                  <a:rPr lang="en-US" sz="2400" dirty="0" smtClean="0"/>
                  <a:t> and monotonicity we have 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(*)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i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∪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∗∗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∪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Opt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Opt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u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Opt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lim>
                      </m:limLow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)+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𝑘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u</m:t>
                          </m:r>
                        </m:lim>
                      </m:limLow>
                      <m:r>
                        <a:rPr lang="en-US" sz="240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(*)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+ (**)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(***)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u</m:t>
                        </m:r>
                      </m:lim>
                    </m:limLow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Opt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+1 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limLow>
                      <m:limLow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u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lim>
                    </m:limLow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Opt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  (from Greedy </a:t>
                </a:r>
                <a:r>
                  <a:rPr lang="en-US" sz="2400" dirty="0" err="1" smtClean="0">
                    <a:solidFill>
                      <a:schemeClr val="accent1"/>
                    </a:solidFill>
                  </a:rPr>
                  <a:t>def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and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(***)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𝑂𝑝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+1 </m:t>
                        </m:r>
                      </m:sub>
                    </m:sSub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Opt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)(1−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𝑂𝑝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k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sub>
                    </m:sSub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≥(1−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34431"/>
                <a:ext cx="12192000" cy="4054476"/>
              </a:xfrm>
              <a:prstGeom prst="rect">
                <a:avLst/>
              </a:prstGeom>
              <a:blipFill rotWithShape="0">
                <a:blip r:embed="rId4"/>
                <a:stretch>
                  <a:fillRect l="-750" t="-11729" b="-3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41162" y="1551200"/>
                <a:ext cx="9684312" cy="11923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∗∗</m:t>
                          </m:r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i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∪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Opt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)+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Opt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62" y="1551200"/>
                <a:ext cx="9684312" cy="1192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95459" y="4176841"/>
                <a:ext cx="8160439" cy="1411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59" y="4176841"/>
                <a:ext cx="8160439" cy="1411220"/>
              </a:xfrm>
              <a:prstGeom prst="rect">
                <a:avLst/>
              </a:prstGeom>
              <a:blipFill rotWithShape="0">
                <a:blip r:embed="rId4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66800" y="3582182"/>
                <a:ext cx="25951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={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2182"/>
                <a:ext cx="259513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46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54077" y="2981598"/>
            <a:ext cx="9768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(**)  follows using the diminishing returns property of submodular functions 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8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queries from ADS sketches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86200" y="2133600"/>
            <a:ext cx="38100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Distance </a:t>
            </a:r>
            <a:r>
              <a:rPr lang="en-US" dirty="0"/>
              <a:t>oracles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 greedy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37362" y="1570976"/>
                <a:ext cx="9684312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We may not have an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efficient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exact </a:t>
                </a:r>
                <a:r>
                  <a:rPr lang="en-US" sz="2400" dirty="0" smtClean="0"/>
                  <a:t>oracle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Can work instead with approximate maximizers of marginal utility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62" y="1570976"/>
                <a:ext cx="968431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4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202587" y="2761790"/>
                <a:ext cx="3815212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≥(1−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u</m:t>
                          </m:r>
                        </m:lim>
                      </m:limLow>
                      <m:r>
                        <a:rPr lang="en-US" sz="240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87" y="2761790"/>
                <a:ext cx="3815212" cy="575542"/>
              </a:xfrm>
              <a:prstGeom prst="rect">
                <a:avLst/>
              </a:prstGeom>
              <a:blipFill rotWithShape="0">
                <a:blip r:embed="rId4"/>
                <a:stretch>
                  <a:fillRect t="-81915" b="-8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99939" y="2814395"/>
                <a:ext cx="5976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that has 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close to max </a:t>
                </a:r>
                <a:r>
                  <a:rPr lang="en-US" sz="2400" dirty="0" smtClean="0"/>
                  <a:t>marginal utility:   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9" y="2814395"/>
                <a:ext cx="597631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33" t="-10667" r="-61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48000" y="3276060"/>
                <a:ext cx="7732310" cy="725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≥(1−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76060"/>
                <a:ext cx="7732310" cy="7256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369043" y="4108470"/>
                <a:ext cx="6757940" cy="644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Back of envelope</a:t>
                </a:r>
                <a:r>
                  <a:rPr lang="mr-IN" sz="2000" dirty="0" smtClean="0">
                    <a:solidFill>
                      <a:schemeClr val="tx2"/>
                    </a:solidFill>
                  </a:rPr>
                  <a:t>…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≈≤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≈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(1+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43" y="4108470"/>
                <a:ext cx="6757940" cy="644215"/>
              </a:xfrm>
              <a:prstGeom prst="rect">
                <a:avLst/>
              </a:prstGeom>
              <a:blipFill rotWithShape="0">
                <a:blip r:embed="rId7"/>
                <a:stretch>
                  <a:fillRect l="-99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23576" y="3348217"/>
                <a:ext cx="1210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≤0.5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76" y="3348217"/>
                <a:ext cx="12101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79863" y="4879726"/>
                <a:ext cx="10848034" cy="1154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</a:t>
                </a:r>
                <a:r>
                  <a:rPr lang="en-US" sz="2400" b="0" dirty="0" smtClean="0">
                    <a:solidFill>
                      <a:srgbClr val="C00000"/>
                    </a:solidFill>
                  </a:rPr>
                  <a:t>lose to max in expectation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≥(1−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limLow>
                      <m:limLow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u</m:t>
                        </m:r>
                      </m:lim>
                    </m:limLow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 smtClean="0"/>
                  <a:t>  (independently)</a:t>
                </a:r>
              </a:p>
              <a:p>
                <a:pPr algn="ctr"/>
                <a:r>
                  <a:rPr lang="en-US" sz="2400" dirty="0" smtClean="0"/>
                  <a:t>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𝑂𝑝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3" y="4879726"/>
                <a:ext cx="10848034" cy="1154675"/>
              </a:xfrm>
              <a:prstGeom prst="rect">
                <a:avLst/>
              </a:prstGeom>
              <a:blipFill rotWithShape="0">
                <a:blip r:embed="rId9"/>
                <a:stretch>
                  <a:fillRect l="-843" t="-1579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8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897862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riority </a:t>
            </a:r>
            <a:r>
              <a:rPr lang="en-US" smtClean="0"/>
              <a:t>queue implementation of Greedy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94380" y="1149797"/>
                <a:ext cx="9684312" cy="2308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Initialize</a:t>
                </a:r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 smtClean="0"/>
                  <a:t>Greedy sequence list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←[ ]</m:t>
                    </m:r>
                  </m:oMath>
                </a14:m>
                <a:endParaRPr lang="en-US" sz="2400" i="1" dirty="0"/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 max priority queue (heap) with key-value pairs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r>
                  <a:rPr lang="en-US" sz="2400" b="1" u="sng" dirty="0" smtClean="0"/>
                  <a:t>Repeat: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/>
                  <a:t>Remove </a:t>
                </a:r>
                <a:r>
                  <a:rPr lang="en-US" sz="2400" dirty="0" smtClean="0"/>
                  <a:t>max and append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endParaRPr lang="en-US" sz="2400" i="1" dirty="0" smtClean="0"/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 smtClean="0"/>
                  <a:t>Update (“decrease key”) marginal gains of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in heap to 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80" y="1149797"/>
                <a:ext cx="9684312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08" t="-502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2092380" y="3657600"/>
            <a:ext cx="7947765" cy="1969640"/>
            <a:chOff x="1043835" y="1300836"/>
            <a:chExt cx="8758216" cy="24976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17142" y="3275220"/>
                  <a:ext cx="11865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Sets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</m:oMath>
                  </a14:m>
                  <a:endParaRPr lang="en-US" sz="28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142" y="3275220"/>
                  <a:ext cx="1186543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932" t="-13235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6877412" y="1899245"/>
              <a:ext cx="1628834" cy="1816001"/>
              <a:chOff x="6877412" y="1899245"/>
              <a:chExt cx="1628834" cy="181600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Oval 14"/>
                  <p:cNvSpPr/>
                  <p:nvPr/>
                </p:nvSpPr>
                <p:spPr>
                  <a:xfrm>
                    <a:off x="6877412" y="3352800"/>
                    <a:ext cx="459828" cy="36244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7412" y="3352800"/>
                    <a:ext cx="459828" cy="36244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>
                <a:stCxn id="70" idx="0"/>
                <a:endCxn id="63" idx="3"/>
              </p:cNvCxnSpPr>
              <p:nvPr/>
            </p:nvCxnSpPr>
            <p:spPr>
              <a:xfrm flipV="1">
                <a:off x="7107326" y="1899245"/>
                <a:ext cx="1398920" cy="14535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587068" y="1933050"/>
              <a:ext cx="1084522" cy="1826935"/>
              <a:chOff x="8587068" y="1933050"/>
              <a:chExt cx="1084522" cy="18269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Oval 17"/>
                  <p:cNvSpPr/>
                  <p:nvPr/>
                </p:nvSpPr>
                <p:spPr>
                  <a:xfrm>
                    <a:off x="9211762" y="3397539"/>
                    <a:ext cx="459828" cy="36244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8" name="Oval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1762" y="3397539"/>
                    <a:ext cx="459828" cy="362446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>
                <a:endCxn id="63" idx="4"/>
              </p:cNvCxnSpPr>
              <p:nvPr/>
            </p:nvCxnSpPr>
            <p:spPr>
              <a:xfrm flipH="1" flipV="1">
                <a:off x="8587068" y="1933050"/>
                <a:ext cx="854608" cy="14644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64" idx="4"/>
              </p:cNvCxnSpPr>
              <p:nvPr/>
            </p:nvCxnSpPr>
            <p:spPr>
              <a:xfrm flipH="1" flipV="1">
                <a:off x="9435780" y="1933050"/>
                <a:ext cx="5896" cy="14644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/>
                <p:cNvSpPr/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396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69" idx="0"/>
              <a:endCxn id="61" idx="4"/>
            </p:cNvCxnSpPr>
            <p:nvPr/>
          </p:nvCxnSpPr>
          <p:spPr>
            <a:xfrm flipV="1">
              <a:off x="5961310" y="1933050"/>
              <a:ext cx="928338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9" idx="7"/>
            </p:cNvCxnSpPr>
            <p:nvPr/>
          </p:nvCxnSpPr>
          <p:spPr>
            <a:xfrm flipV="1">
              <a:off x="6123884" y="1929412"/>
              <a:ext cx="2233270" cy="14764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Oval 25"/>
                <p:cNvSpPr/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17" y="3354181"/>
                  <a:ext cx="459828" cy="362446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67" idx="0"/>
              <a:endCxn id="60" idx="4"/>
            </p:cNvCxnSpPr>
            <p:nvPr/>
          </p:nvCxnSpPr>
          <p:spPr>
            <a:xfrm flipV="1">
              <a:off x="3567931" y="1933050"/>
              <a:ext cx="247300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7" idx="0"/>
              <a:endCxn id="58" idx="4"/>
            </p:cNvCxnSpPr>
            <p:nvPr/>
          </p:nvCxnSpPr>
          <p:spPr>
            <a:xfrm flipV="1">
              <a:off x="3567931" y="1933050"/>
              <a:ext cx="775587" cy="1421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7" idx="0"/>
              <a:endCxn id="59" idx="3"/>
            </p:cNvCxnSpPr>
            <p:nvPr/>
          </p:nvCxnSpPr>
          <p:spPr>
            <a:xfrm flipV="1">
              <a:off x="3567931" y="1899245"/>
              <a:ext cx="1543475" cy="14549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494808" y="1899245"/>
              <a:ext cx="3314018" cy="1821401"/>
              <a:chOff x="3494808" y="1899245"/>
              <a:chExt cx="3314018" cy="182140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Oval 30"/>
                  <p:cNvSpPr/>
                  <p:nvPr/>
                </p:nvSpPr>
                <p:spPr>
                  <a:xfrm>
                    <a:off x="4572357" y="3358200"/>
                    <a:ext cx="459828" cy="36244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Oval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357" y="3358200"/>
                    <a:ext cx="459828" cy="36244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/>
              <p:cNvCxnSpPr>
                <a:stCxn id="68" idx="0"/>
                <a:endCxn id="61" idx="3"/>
              </p:cNvCxnSpPr>
              <p:nvPr/>
            </p:nvCxnSpPr>
            <p:spPr>
              <a:xfrm flipV="1">
                <a:off x="4802271" y="1899245"/>
                <a:ext cx="2006555" cy="14589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68" idx="0"/>
                <a:endCxn id="57" idx="4"/>
              </p:cNvCxnSpPr>
              <p:nvPr/>
            </p:nvCxnSpPr>
            <p:spPr>
              <a:xfrm flipH="1" flipV="1">
                <a:off x="3494808" y="1933050"/>
                <a:ext cx="1307463" cy="14251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68" idx="0"/>
              </p:cNvCxnSpPr>
              <p:nvPr/>
            </p:nvCxnSpPr>
            <p:spPr>
              <a:xfrm flipV="1">
                <a:off x="4802271" y="2050845"/>
                <a:ext cx="1213209" cy="13073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43835" y="1527625"/>
                  <a:ext cx="19331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Elements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𝐸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35" y="1527625"/>
                  <a:ext cx="1933158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944" t="-13235" r="-2778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/>
            <p:cNvSpPr/>
            <p:nvPr/>
          </p:nvSpPr>
          <p:spPr>
            <a:xfrm>
              <a:off x="338050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2921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07792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92663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77534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62405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472768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321480" y="1702217"/>
              <a:ext cx="228600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/>
                <p:cNvSpPr/>
                <p:nvPr/>
              </p:nvSpPr>
              <p:spPr>
                <a:xfrm>
                  <a:off x="3277297" y="1300836"/>
                  <a:ext cx="4466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297" y="1300836"/>
                  <a:ext cx="44666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ectangle 45"/>
                <p:cNvSpPr/>
                <p:nvPr/>
              </p:nvSpPr>
              <p:spPr>
                <a:xfrm>
                  <a:off x="4124384" y="1318904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384" y="1318904"/>
                  <a:ext cx="45198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/>
                <p:cNvSpPr/>
                <p:nvPr/>
              </p:nvSpPr>
              <p:spPr>
                <a:xfrm>
                  <a:off x="5014451" y="1318904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451" y="1318904"/>
                  <a:ext cx="45198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5839009" y="1316517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9009" y="1316517"/>
                  <a:ext cx="45198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Oval 49"/>
                <p:cNvSpPr/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108" y="3352800"/>
                  <a:ext cx="459828" cy="362446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71" idx="0"/>
              <a:endCxn id="62" idx="4"/>
            </p:cNvCxnSpPr>
            <p:nvPr/>
          </p:nvCxnSpPr>
          <p:spPr>
            <a:xfrm flipH="1" flipV="1">
              <a:off x="7738358" y="1933050"/>
              <a:ext cx="528664" cy="1419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1" idx="0"/>
              <a:endCxn id="64" idx="3"/>
            </p:cNvCxnSpPr>
            <p:nvPr/>
          </p:nvCxnSpPr>
          <p:spPr>
            <a:xfrm flipV="1">
              <a:off x="8267022" y="1899245"/>
              <a:ext cx="1087936" cy="1453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3585572" y="2061638"/>
              <a:ext cx="2702943" cy="610098"/>
              <a:chOff x="3585572" y="2061638"/>
              <a:chExt cx="2702943" cy="6100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22709" y="2302404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2709" y="2302404"/>
                    <a:ext cx="365806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19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409578" y="2299952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9578" y="2299952"/>
                    <a:ext cx="365806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490667" y="2128288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0667" y="2128288"/>
                    <a:ext cx="365806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3980658" y="2061638"/>
                    <a:ext cx="403108" cy="468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0658" y="2061638"/>
                    <a:ext cx="403108" cy="468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097085" y="2192239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7085" y="2192239"/>
                    <a:ext cx="365806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585572" y="2061638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5572" y="2061638"/>
                    <a:ext cx="365806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868259" y="261334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259" y="2613348"/>
                  <a:ext cx="365806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458083" y="270784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083" y="2707849"/>
                  <a:ext cx="365806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9436245" y="253694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245" y="2536948"/>
                  <a:ext cx="365806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963821" y="267969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821" y="2679695"/>
                  <a:ext cx="365806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401524" y="272161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6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524" y="2721614"/>
                  <a:ext cx="365806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949000" y="2487070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000" y="2487070"/>
                  <a:ext cx="365805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6173353" y="26264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2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Rectangle 67"/>
                <p:cNvSpPr/>
                <p:nvPr/>
              </p:nvSpPr>
              <p:spPr>
                <a:xfrm>
                  <a:off x="7495164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4" y="1310202"/>
                  <a:ext cx="451982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Rectangle 68"/>
                <p:cNvSpPr/>
                <p:nvPr/>
              </p:nvSpPr>
              <p:spPr>
                <a:xfrm>
                  <a:off x="8385231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5231" y="1310202"/>
                  <a:ext cx="451982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Rectangle 69"/>
                <p:cNvSpPr/>
                <p:nvPr/>
              </p:nvSpPr>
              <p:spPr>
                <a:xfrm>
                  <a:off x="6729076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6" y="1310202"/>
                  <a:ext cx="451982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Rectangle 70"/>
                <p:cNvSpPr/>
                <p:nvPr/>
              </p:nvSpPr>
              <p:spPr>
                <a:xfrm>
                  <a:off x="9220256" y="1310202"/>
                  <a:ext cx="451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256" y="1310202"/>
                  <a:ext cx="451982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4222809" y="5598624"/>
            <a:ext cx="5649540" cy="369332"/>
            <a:chOff x="4222809" y="5598624"/>
            <a:chExt cx="5649540" cy="369332"/>
          </a:xfrm>
        </p:grpSpPr>
        <p:sp>
          <p:nvSpPr>
            <p:cNvPr id="85" name="TextBox 84"/>
            <p:cNvSpPr txBox="1"/>
            <p:nvPr/>
          </p:nvSpPr>
          <p:spPr>
            <a:xfrm>
              <a:off x="4222809" y="55986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43785" y="55986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8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384074" y="55986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8001" y="55986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04332" y="55986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C00000"/>
                  </a:solidFill>
                </a:rPr>
                <a:t>7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570663" y="55986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4090345" y="5096187"/>
            <a:ext cx="584880" cy="9711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343785" y="5855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8332819" y="5093305"/>
            <a:ext cx="584880" cy="9711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9573349" y="5864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199455" y="5196624"/>
            <a:ext cx="584880" cy="9711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394021" y="58131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05910" y="5152887"/>
            <a:ext cx="584880" cy="9711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394021" y="6027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445460" y="5224886"/>
            <a:ext cx="584880" cy="9711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218686" y="5141657"/>
            <a:ext cx="584880" cy="125229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 animBg="1"/>
      <p:bldP spid="99" grpId="0"/>
      <p:bldP spid="100" grpId="0" animBg="1"/>
      <p:bldP spid="1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613406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riority </a:t>
            </a:r>
            <a:r>
              <a:rPr lang="en-US" smtClean="0"/>
              <a:t>queue implementation: </a:t>
            </a:r>
            <a:r>
              <a:rPr lang="en-US" dirty="0" smtClean="0"/>
              <a:t>Oracle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43200" y="940377"/>
                <a:ext cx="668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We pay for each evaluation of marginal utility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40377"/>
                <a:ext cx="668420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3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43000" y="3988930"/>
                <a:ext cx="8602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Initialization and each step: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 evaluations,  total cost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k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88930"/>
                <a:ext cx="860222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3545509" y="4483723"/>
                <a:ext cx="5208221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Lazy updates with approximate greedy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b="1" u="sng" dirty="0"/>
                  <a:t>Repeat</a:t>
                </a:r>
                <a:r>
                  <a:rPr lang="en-US" sz="2400" b="1" u="sng" dirty="0" smtClean="0"/>
                  <a:t>:</a:t>
                </a:r>
                <a:endParaRPr lang="en-US" sz="2400" b="1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1" dirty="0" smtClean="0"/>
                  <a:t>Remove</a:t>
                </a:r>
                <a:r>
                  <a:rPr lang="en-US" sz="2400" dirty="0" smtClean="0"/>
                  <a:t> current max pair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1" dirty="0" smtClean="0"/>
                  <a:t>If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,  </a:t>
                </a:r>
                <a:r>
                  <a:rPr lang="en-US" sz="2400" dirty="0" smtClean="0"/>
                  <a:t>append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1" dirty="0" smtClean="0"/>
                  <a:t>Else</a:t>
                </a:r>
                <a:r>
                  <a:rPr lang="en-US" sz="2400" dirty="0" smtClean="0"/>
                  <a:t> place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in queue</a:t>
                </a: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09" y="4483723"/>
                <a:ext cx="5208221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87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1224107" y="1647478"/>
                <a:ext cx="9684312" cy="2308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Initialize</a:t>
                </a:r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 smtClean="0"/>
                  <a:t>Greedy sequence list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←[ ]</m:t>
                    </m:r>
                  </m:oMath>
                </a14:m>
                <a:endParaRPr lang="en-US" sz="2400" i="1" dirty="0"/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 max priority queue (heap) with key-value pairs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r>
                  <a:rPr lang="en-US" sz="2400" b="1" u="sng" dirty="0" smtClean="0"/>
                  <a:t>Repeat:</a:t>
                </a:r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/>
                  <a:t>Remove </a:t>
                </a:r>
                <a:r>
                  <a:rPr lang="en-US" sz="2400" dirty="0" smtClean="0"/>
                  <a:t>max and append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endParaRPr lang="en-US" sz="2400" i="1" dirty="0" smtClean="0"/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 smtClean="0"/>
                  <a:t>Update (“decrease key”) marginal gains of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in heap to </a:t>
                </a:r>
                <a:endParaRPr lang="en-US" sz="2400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07" y="1647478"/>
                <a:ext cx="9684312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008" t="-4749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8438" y="4991554"/>
            <a:ext cx="194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/>
              <a:t>Optimization</a:t>
            </a:r>
            <a:r>
              <a:rPr lang="en-US" sz="240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753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0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247677"/>
            <a:ext cx="10972800" cy="1143000"/>
          </a:xfrm>
        </p:spPr>
        <p:txBody>
          <a:bodyPr>
            <a:norm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Approximate greedy with lazy updates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1371600" y="1390677"/>
                <a:ext cx="5209439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smtClean="0"/>
                  <a:t>Repeat:</a:t>
                </a:r>
                <a:endParaRPr lang="en-US" sz="2400" b="1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1" dirty="0" smtClean="0"/>
                  <a:t>Remove</a:t>
                </a:r>
                <a:r>
                  <a:rPr lang="en-US" sz="2400" dirty="0" smtClean="0"/>
                  <a:t> current max pair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1" dirty="0" smtClean="0"/>
                  <a:t>If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,  </a:t>
                </a:r>
                <a:r>
                  <a:rPr lang="en-US" sz="2400" dirty="0" smtClean="0"/>
                  <a:t>append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1" dirty="0" smtClean="0"/>
                  <a:t>Else</a:t>
                </a:r>
                <a:r>
                  <a:rPr lang="en-US" sz="2400" dirty="0" smtClean="0"/>
                  <a:t> place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in queue</a:t>
                </a: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90677"/>
                <a:ext cx="5209439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75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1000" y="3095715"/>
                <a:ext cx="11466280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Can stop greedy when max in queue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𝜖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95715"/>
                <a:ext cx="11466280" cy="586571"/>
              </a:xfrm>
              <a:prstGeom prst="rect">
                <a:avLst/>
              </a:prstGeom>
              <a:blipFill rotWithShape="0">
                <a:blip r:embed="rId4"/>
                <a:stretch>
                  <a:fillRect l="-85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081" y="3721774"/>
                <a:ext cx="12046631" cy="1505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We bound the number of times a set is placed back.  </a:t>
                </a:r>
              </a:p>
              <a:p>
                <a:r>
                  <a:rPr lang="en-US" sz="2400" dirty="0" smtClean="0"/>
                  <a:t>Each time it is placed back value decreases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×(1−</m:t>
                    </m:r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>
                            <a:latin typeface="Cambria Math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Initially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Opt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,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log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smtClean="0"/>
                  <a:t>(</a:t>
                </a:r>
                <a:r>
                  <a:rPr lang="en-US" sz="2000" dirty="0" smtClean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charset="0"/>
                      </a:rPr>
                      <m:t>lo</m:t>
                    </m:r>
                    <m:r>
                      <m:rPr>
                        <m:sty m:val="p"/>
                      </m:rPr>
                      <a:rPr lang="en-US" sz="2000" i="1" smtClean="0">
                        <a:latin typeface="Cambria Math" charset="0"/>
                      </a:rPr>
                      <m:t>g</m:t>
                    </m:r>
                    <m:d>
                      <m:dPr>
                        <m:ctrlPr>
                          <a:rPr lang="en-US" sz="2000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≈</m:t>
                    </m:r>
                    <m:r>
                      <a:rPr lang="en-US" sz="20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≪</m:t>
                    </m:r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" y="3721774"/>
                <a:ext cx="12046631" cy="1505925"/>
              </a:xfrm>
              <a:prstGeom prst="rect">
                <a:avLst/>
              </a:prstGeom>
              <a:blipFill rotWithShape="0">
                <a:blip r:embed="rId5"/>
                <a:stretch>
                  <a:fillRect l="-810" t="-32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8081" y="5271957"/>
                <a:ext cx="12257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Total worst-case cost </a:t>
                </a:r>
                <a:r>
                  <a:rPr lang="en-US" sz="2400" dirty="0" smtClean="0"/>
                  <a:t>(if Greedy runs to approximate exhaustion)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≈</m:t>
                    </m:r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   “oracle” calls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" y="5271957"/>
                <a:ext cx="1225784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796" t="-10394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947104" y="5894686"/>
                <a:ext cx="50778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Compared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k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 (which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) </a:t>
                </a:r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04" y="5894686"/>
                <a:ext cx="507786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801" t="-10526" r="-9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week: Back to graphs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4292" y="2209800"/>
            <a:ext cx="10439400" cy="2209799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Diffusion models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Derived influence functions (monotone submodular)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Approximate Greedy influence maximization, efficiently for very large graphs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Bibliography,  </a:t>
            </a:r>
            <a:r>
              <a:rPr lang="en-US" dirty="0"/>
              <a:t>E</a:t>
            </a:r>
            <a:r>
              <a:rPr lang="en-US" dirty="0" smtClean="0"/>
              <a:t>xtensions, </a:t>
            </a:r>
            <a:r>
              <a:rPr lang="en-US" dirty="0"/>
              <a:t>R</a:t>
            </a:r>
            <a:r>
              <a:rPr lang="en-US" dirty="0" smtClean="0"/>
              <a:t>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Lectures on submodular optimization by Jeff </a:t>
            </a:r>
            <a:r>
              <a:rPr lang="en-US" sz="2400" dirty="0" err="1" smtClean="0"/>
              <a:t>Bilmes</a:t>
            </a:r>
            <a:r>
              <a:rPr lang="en-US" sz="2400" dirty="0"/>
              <a:t>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://j.ee.washington.edu/~bilmes/classes/ee596b_spring_2014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  <a:p>
            <a:r>
              <a:rPr lang="en-US" sz="2400" dirty="0" smtClean="0"/>
              <a:t>Survey by Krause and </a:t>
            </a:r>
            <a:r>
              <a:rPr lang="en-US" sz="2400" dirty="0" err="1" smtClean="0"/>
              <a:t>Golovin</a:t>
            </a:r>
            <a:r>
              <a:rPr lang="en-US" sz="2400" dirty="0" smtClean="0"/>
              <a:t> on submodular maximization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://www.cs.cmu.edu/afs/.</a:t>
            </a:r>
            <a:r>
              <a:rPr lang="en-US" sz="2400" dirty="0" smtClean="0">
                <a:hlinkClick r:id="rId3"/>
              </a:rPr>
              <a:t>cs.cmu.edu/Web/People/dgolovin/papers/submodular_survey12.pdf</a:t>
            </a:r>
            <a:endParaRPr lang="en-US" sz="2400" dirty="0" smtClean="0"/>
          </a:p>
          <a:p>
            <a:r>
              <a:rPr lang="en-US" sz="2400" dirty="0" smtClean="0"/>
              <a:t>Learning with submodular functions, Bach </a:t>
            </a:r>
            <a:r>
              <a:rPr lang="en-US" sz="2400" dirty="0" smtClean="0">
                <a:hlinkClick r:id="rId4"/>
              </a:rPr>
              <a:t>http://www.nowpublishers.com/article/DownloadSummary/MAL-039</a:t>
            </a:r>
            <a:endParaRPr lang="en-US" sz="2400" dirty="0" smtClean="0"/>
          </a:p>
          <a:p>
            <a:r>
              <a:rPr lang="en-US" sz="2400" dirty="0" smtClean="0"/>
              <a:t>Uri </a:t>
            </a:r>
            <a:r>
              <a:rPr lang="en-US" sz="2400" dirty="0" err="1" smtClean="0"/>
              <a:t>Feige</a:t>
            </a:r>
            <a:r>
              <a:rPr lang="en-US" sz="2400" dirty="0"/>
              <a:t> 1998</a:t>
            </a:r>
            <a:r>
              <a:rPr lang="en-US" sz="2400" dirty="0" smtClean="0"/>
              <a:t>: A Threshold of ln n for Approximating Set Cover</a:t>
            </a:r>
          </a:p>
          <a:p>
            <a:r>
              <a:rPr lang="en-US" sz="2400" dirty="0" smtClean="0"/>
              <a:t>Kempe Kleinberg </a:t>
            </a:r>
            <a:r>
              <a:rPr lang="en-US" sz="2400" dirty="0" err="1" smtClean="0"/>
              <a:t>Tardos</a:t>
            </a:r>
            <a:r>
              <a:rPr lang="en-US" sz="2400" dirty="0"/>
              <a:t> 2003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dl.acm.org/citation.cfm?id=956769</a:t>
            </a:r>
            <a:endParaRPr lang="en-US" sz="2400" dirty="0" smtClean="0"/>
          </a:p>
          <a:p>
            <a:r>
              <a:rPr lang="en-US" sz="2400" dirty="0" err="1" smtClean="0"/>
              <a:t>SkIM</a:t>
            </a:r>
            <a:r>
              <a:rPr lang="en-US" sz="2400" dirty="0" smtClean="0"/>
              <a:t>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arxiv.org/abs/1408.6282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Distance oracles: Estimating SP distance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812485"/>
            <a:ext cx="6991555" cy="2363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smtClean="0">
                <a:solidFill>
                  <a:schemeClr val="tx2"/>
                </a:solidFill>
              </a:rPr>
              <a:t>Performance measures</a:t>
            </a:r>
            <a:r>
              <a:rPr lang="en-US" sz="2800" dirty="0" smtClean="0"/>
              <a:t>: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Structure size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Preprocessing computation/time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Per query processing time/computation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Worst-case quality bounds (apply to any graph)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Typical empirical quality bounds on “real” data sets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179090"/>
            <a:ext cx="1102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use a relative error quality measure</a:t>
            </a:r>
            <a:r>
              <a:rPr lang="en-US" sz="2400" smtClean="0"/>
              <a:t>:  </a:t>
            </a:r>
            <a:r>
              <a:rPr lang="en-US" sz="2400" smtClean="0">
                <a:solidFill>
                  <a:srgbClr val="C00000"/>
                </a:solidFill>
              </a:rPr>
              <a:t>Stretch</a:t>
            </a:r>
            <a:r>
              <a:rPr lang="en-US" sz="2400" smtClean="0"/>
              <a:t>: Ratio </a:t>
            </a:r>
            <a:r>
              <a:rPr lang="en-US" sz="2400" dirty="0" smtClean="0"/>
              <a:t>of approximate to true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09600" y="1414771"/>
                <a:ext cx="11353800" cy="11760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Preprocess the graph to create a data structure so that SP distance queries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Q: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can be (approximately) answered quickly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14771"/>
                <a:ext cx="11353800" cy="1176030"/>
              </a:xfrm>
              <a:prstGeom prst="rect">
                <a:avLst/>
              </a:prstGeom>
              <a:blipFill rotWithShape="0">
                <a:blip r:embed="rId2"/>
                <a:stretch>
                  <a:fillRect l="-1074" t="-4663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829755" y="2678871"/>
            <a:ext cx="84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Exact</a:t>
            </a:r>
            <a:endParaRPr lang="en-US" sz="240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29755" y="3032244"/>
                <a:ext cx="2666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#nodes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55" y="3032244"/>
                <a:ext cx="266694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57" t="-10526" r="-25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29755" y="3318492"/>
                <a:ext cx="4176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𝑚𝑛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#edges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55" y="3318492"/>
                <a:ext cx="417684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92" t="-102632" r="-131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65707" y="4269921"/>
            <a:ext cx="24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Exact (stretch=1)!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29755" y="3700229"/>
                <a:ext cx="895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55" y="3700229"/>
                <a:ext cx="895886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04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7400" y="5748765"/>
            <a:ext cx="710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!! Quadratic bounds are prohibitive on very large graphs</a:t>
            </a:r>
          </a:p>
        </p:txBody>
      </p:sp>
    </p:spTree>
    <p:extLst>
      <p:ext uri="{BB962C8B-B14F-4D97-AF65-F5344CB8AC3E}">
        <p14:creationId xmlns:p14="http://schemas.microsoft.com/office/powerpoint/2010/main" val="439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ADS as Distance </a:t>
            </a:r>
            <a:r>
              <a:rPr lang="en-US" dirty="0" smtClean="0"/>
              <a:t>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1890" y="2819400"/>
                <a:ext cx="1134151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 smtClean="0">
                    <a:solidFill>
                      <a:schemeClr val="tx2"/>
                    </a:solidFill>
                  </a:rPr>
                  <a:t>Comment</a:t>
                </a:r>
                <a:r>
                  <a:rPr lang="en-US" sz="2800" dirty="0"/>
                  <a:t>: For directed graphs we need a “forward”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/>
                      </a:rPr>
                      <m:t>ADS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and a </a:t>
                </a:r>
                <a:r>
                  <a:rPr lang="en-US" sz="2800" dirty="0" smtClean="0"/>
                  <a:t>“reverse”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/>
                      </a:rPr>
                      <m:t>ADS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90" y="2819400"/>
                <a:ext cx="11341510" cy="1066800"/>
              </a:xfrm>
              <a:prstGeom prst="rect">
                <a:avLst/>
              </a:prstGeom>
              <a:blipFill rotWithShape="0">
                <a:blip r:embed="rId2"/>
                <a:stretch>
                  <a:fillRect l="-1075" t="-5714"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57400" y="5156249"/>
            <a:ext cx="749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we say about the quality of this bound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391" y="4125447"/>
                <a:ext cx="10339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This is exact when both sketches contain a node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on a shortest path from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1" y="4125447"/>
                <a:ext cx="1033988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84"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62000" y="1567171"/>
                <a:ext cx="11353800" cy="11760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We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/>
                      </a:rPr>
                      <m:t>ADS</m:t>
                    </m:r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latin typeface="Cambria Math"/>
                      </a:rPr>
                      <m:t>𝑣</m:t>
                    </m:r>
                    <m:r>
                      <a:rPr lang="en-US" sz="28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/>
                      </a:rPr>
                      <m:t>ADS</m:t>
                    </m:r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latin typeface="Cambria Math"/>
                      </a:rPr>
                      <m:t>𝑢</m:t>
                    </m:r>
                    <m:r>
                      <a:rPr lang="en-US" sz="28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to obtain an </a:t>
                </a:r>
                <a:r>
                  <a:rPr lang="en-US" sz="2800" i="1" dirty="0" smtClean="0"/>
                  <a:t>upper bound </a:t>
                </a:r>
                <a:r>
                  <a:rPr lang="en-US" sz="2800" dirty="0" smtClean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a:rPr lang="en-US" sz="2800" b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𝐦𝐢𝐧</m:t>
                          </m:r>
                        </m:e>
                        <m:lim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𝑨𝑫𝑺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𝑨𝑫𝑺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</m:lim>
                      </m:limLow>
                      <m:sSub>
                        <m:sSubPr>
                          <m:ctrlP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𝒖𝒊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𝒊𝒗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67171"/>
                <a:ext cx="11353800" cy="1176030"/>
              </a:xfrm>
              <a:prstGeom prst="rect">
                <a:avLst/>
              </a:prstGeom>
              <a:blipFill rotWithShape="0">
                <a:blip r:embed="rId4"/>
                <a:stretch>
                  <a:fillRect l="-1074" t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4338" y="414589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Bottom-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ADSs </a:t>
                </a:r>
                <a:r>
                  <a:rPr lang="en-US" dirty="0"/>
                  <a:t>of </a:t>
                </a:r>
                <a:r>
                  <a:rPr lang="en-US" dirty="0" smtClean="0"/>
                  <a:t>  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338" y="414589"/>
                <a:ext cx="8229600" cy="1143000"/>
              </a:xfrm>
              <a:blipFill rotWithShape="1">
                <a:blip r:embed="rId2"/>
                <a:stretch>
                  <a:fillRect t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76" y="1856757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84983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0.21</a:t>
            </a:r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14" y="1909168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6737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0.63</a:t>
            </a:r>
          </a:p>
        </p:txBody>
      </p:sp>
      <p:pic>
        <p:nvPicPr>
          <p:cNvPr id="12" name="Picture 1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80" y="1919849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88144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0.42</a:t>
            </a:r>
          </a:p>
        </p:txBody>
      </p:sp>
      <p:pic>
        <p:nvPicPr>
          <p:cNvPr id="1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57" y="1796804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69551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0.56</a:t>
            </a:r>
          </a:p>
        </p:txBody>
      </p:sp>
      <p:pic>
        <p:nvPicPr>
          <p:cNvPr id="18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47" y="1850336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50959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0.07</a:t>
            </a:r>
          </a:p>
        </p:txBody>
      </p:sp>
      <p:pic>
        <p:nvPicPr>
          <p:cNvPr id="2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84" y="1904142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32367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0.35</a:t>
            </a:r>
          </a:p>
        </p:txBody>
      </p:sp>
      <p:pic>
        <p:nvPicPr>
          <p:cNvPr id="2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731673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795188" y="256624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0.14</a:t>
            </a:r>
          </a:p>
        </p:txBody>
      </p:sp>
      <p:pic>
        <p:nvPicPr>
          <p:cNvPr id="26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78" y="1075074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700943" y="3016366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261890" y="301636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890" y="3016366"/>
                <a:ext cx="50526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387314" y="301636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14" y="3016366"/>
                <a:ext cx="505267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146203" y="301636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03" y="3016366"/>
                <a:ext cx="505267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797636" y="3016366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36" y="3016366"/>
                <a:ext cx="732893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713776" y="3016366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76" y="3016366"/>
                <a:ext cx="732893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636491" y="3016366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491" y="3016366"/>
                <a:ext cx="732893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43975" y="3016366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975" y="3016366"/>
                <a:ext cx="732893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9" y="4233294"/>
            <a:ext cx="543465" cy="5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72" y="4221878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0" y="4279328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55" y="4114453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1" y="4149941"/>
            <a:ext cx="1200442" cy="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7" y="4221879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76" y="4187180"/>
            <a:ext cx="371693" cy="5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785096" y="5484072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482129" y="548407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29" y="5484072"/>
                <a:ext cx="505267" cy="5847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91164" y="548407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64" y="5484072"/>
                <a:ext cx="505267" cy="5847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151270" y="548407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270" y="5484072"/>
                <a:ext cx="505267" cy="584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017875" y="548407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875" y="5484072"/>
                <a:ext cx="505267" cy="58477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34015" y="5484072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15" y="5484072"/>
                <a:ext cx="732893" cy="58477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856730" y="5484072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30" y="5484072"/>
                <a:ext cx="732893" cy="58477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964214" y="5484072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214" y="5484072"/>
                <a:ext cx="732893" cy="58477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17" y="1075074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784983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06737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0.77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88144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69551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0.35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50959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0.49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32367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5188" y="492404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  <p:bldP spid="19" grpId="0"/>
      <p:bldP spid="22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4338" y="414589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Common nodes in b</a:t>
                </a:r>
                <a:r>
                  <a:rPr lang="en-US" dirty="0"/>
                  <a:t>ottom-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ADSs </a:t>
                </a:r>
                <a:r>
                  <a:rPr lang="en-US" dirty="0"/>
                  <a:t>of </a:t>
                </a:r>
                <a:r>
                  <a:rPr lang="en-US" dirty="0" smtClean="0"/>
                  <a:t>  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338" y="414589"/>
                <a:ext cx="8229600" cy="1143000"/>
              </a:xfrm>
              <a:blipFill rotWithShape="1">
                <a:blip r:embed="rId3"/>
                <a:stretch>
                  <a:fillRect t="-1702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53" y="2222909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8860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0.21</a:t>
            </a:r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91" y="2275320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0614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0.63</a:t>
            </a:r>
          </a:p>
        </p:txBody>
      </p:sp>
      <p:pic>
        <p:nvPicPr>
          <p:cNvPr id="12" name="Picture 1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57" y="2286001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62021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0.42</a:t>
            </a:r>
          </a:p>
        </p:txBody>
      </p:sp>
      <p:pic>
        <p:nvPicPr>
          <p:cNvPr id="1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34" y="2162956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43428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0.56</a:t>
            </a:r>
          </a:p>
        </p:txBody>
      </p:sp>
      <p:pic>
        <p:nvPicPr>
          <p:cNvPr id="18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24" y="2216488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24836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0.07</a:t>
            </a:r>
          </a:p>
        </p:txBody>
      </p:sp>
      <p:pic>
        <p:nvPicPr>
          <p:cNvPr id="2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61" y="2270294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06244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0.35</a:t>
            </a:r>
          </a:p>
        </p:txBody>
      </p:sp>
      <p:pic>
        <p:nvPicPr>
          <p:cNvPr id="2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77" y="209782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769065" y="29324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0.14</a:t>
            </a:r>
          </a:p>
        </p:txBody>
      </p:sp>
      <p:pic>
        <p:nvPicPr>
          <p:cNvPr id="26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78" y="1075074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49289" y="3200400"/>
            <a:ext cx="149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10236" y="32004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236" y="3200400"/>
                <a:ext cx="465191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35660" y="32004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60" y="3200400"/>
                <a:ext cx="465191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94549" y="32004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549" y="3200400"/>
                <a:ext cx="465191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945982" y="3200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82" y="3200400"/>
                <a:ext cx="66396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862122" y="3200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22" y="3200400"/>
                <a:ext cx="66396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84837" y="3200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837" y="3200400"/>
                <a:ext cx="66396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892321" y="3200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321" y="3200400"/>
                <a:ext cx="66396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6" y="4012185"/>
            <a:ext cx="543465" cy="5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49" y="4000769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77" y="405821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32" y="389334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38" y="3928832"/>
            <a:ext cx="1200442" cy="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74" y="4000770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53" y="3966071"/>
            <a:ext cx="371693" cy="5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789403" y="5029200"/>
            <a:ext cx="149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486436" y="50292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36" y="5029200"/>
                <a:ext cx="465191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95471" y="50292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71" y="5029200"/>
                <a:ext cx="465191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155577" y="50292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77" y="5029200"/>
                <a:ext cx="465191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022182" y="50292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82" y="5029200"/>
                <a:ext cx="465191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38322" y="50292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322" y="5029200"/>
                <a:ext cx="663963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861037" y="50292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037" y="5029200"/>
                <a:ext cx="663963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968521" y="50292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521" y="5029200"/>
                <a:ext cx="663963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17" y="1075074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758860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80614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0.77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62021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43428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0.35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24836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0.49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06244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69065" y="47029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0.07</a:t>
            </a:r>
          </a:p>
        </p:txBody>
      </p:sp>
      <p:sp>
        <p:nvSpPr>
          <p:cNvPr id="3" name="Oval 2"/>
          <p:cNvSpPr/>
          <p:nvPr/>
        </p:nvSpPr>
        <p:spPr>
          <a:xfrm>
            <a:off x="6630890" y="3810000"/>
            <a:ext cx="914400" cy="8929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14501" y="2116168"/>
            <a:ext cx="914400" cy="8929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577203" y="3812178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62617" y="2089224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30890" y="2097826"/>
            <a:ext cx="914400" cy="8929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876162" y="3841393"/>
            <a:ext cx="914400" cy="8929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6749" y="1079558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10+15=25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18119" y="1574605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11+4=15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07354" y="2089566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10+15=25</a:t>
            </a:r>
          </a:p>
        </p:txBody>
      </p:sp>
      <p:sp>
        <p:nvSpPr>
          <p:cNvPr id="65" name="Oval 64"/>
          <p:cNvSpPr/>
          <p:nvPr/>
        </p:nvSpPr>
        <p:spPr>
          <a:xfrm>
            <a:off x="1505691" y="1574606"/>
            <a:ext cx="2191638" cy="512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-50218" y="5682258"/>
                <a:ext cx="12144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smtClean="0"/>
                  <a:t>When graph is </a:t>
                </a:r>
                <a:r>
                  <a:rPr lang="en-US" sz="2400" dirty="0" err="1" smtClean="0"/>
                  <a:t>connected+undirected</a:t>
                </a:r>
                <a:r>
                  <a:rPr lang="en-US" sz="2400" dirty="0" smtClean="0"/>
                  <a:t>,  all sketches include the global min hash (</a:t>
                </a:r>
                <a:r>
                  <a:rPr lang="en-US" sz="2400" dirty="0" err="1" smtClean="0"/>
                  <a:t>est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≤2</m:t>
                    </m:r>
                  </m:oMath>
                </a14:m>
                <a:r>
                  <a:rPr lang="en-US" sz="2400" dirty="0" smtClean="0"/>
                  <a:t> diam)</a:t>
                </a:r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18" y="5682258"/>
                <a:ext cx="12144800" cy="461665"/>
              </a:xfrm>
              <a:prstGeom prst="rect">
                <a:avLst/>
              </a:prstGeom>
              <a:blipFill rotWithShape="0">
                <a:blip r:embed="rId28"/>
                <a:stretch>
                  <a:fillRect l="-703" t="-10526" r="-50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4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4" grpId="0"/>
      <p:bldP spid="61" grpId="0"/>
      <p:bldP spid="64" grpId="0"/>
      <p:bldP spid="6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589"/>
            <a:ext cx="11734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Reducing query processing:  </a:t>
            </a:r>
            <a:br>
              <a:rPr lang="en-US" sz="3200" dirty="0" smtClean="0"/>
            </a:br>
            <a:r>
              <a:rPr lang="en-US" sz="3200" dirty="0" smtClean="0"/>
              <a:t>Only test membership of  </a:t>
            </a:r>
            <a:r>
              <a:rPr lang="en-US" sz="3200" dirty="0" err="1" smtClean="0"/>
              <a:t>MinHash</a:t>
            </a:r>
            <a:r>
              <a:rPr lang="en-US" sz="3200" dirty="0" smtClean="0"/>
              <a:t> nodes </a:t>
            </a:r>
            <a:r>
              <a:rPr lang="en-US" sz="3200" dirty="0"/>
              <a:t>in other ADS   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53" y="1810085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7560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0.21</a:t>
            </a:r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91" y="1862496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9314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0.63</a:t>
            </a:r>
          </a:p>
        </p:txBody>
      </p:sp>
      <p:pic>
        <p:nvPicPr>
          <p:cNvPr id="12" name="Picture 1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57" y="1873177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0721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0.42</a:t>
            </a:r>
          </a:p>
        </p:txBody>
      </p:sp>
      <p:pic>
        <p:nvPicPr>
          <p:cNvPr id="1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34" y="1708131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62128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0.56</a:t>
            </a:r>
          </a:p>
        </p:txBody>
      </p:sp>
      <p:pic>
        <p:nvPicPr>
          <p:cNvPr id="18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24" y="1803664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43536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0.07</a:t>
            </a:r>
          </a:p>
        </p:txBody>
      </p:sp>
      <p:pic>
        <p:nvPicPr>
          <p:cNvPr id="2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61" y="1857470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24944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0.35</a:t>
            </a:r>
          </a:p>
        </p:txBody>
      </p:sp>
      <p:pic>
        <p:nvPicPr>
          <p:cNvPr id="2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77" y="1685001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187765" y="2519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0.14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93520" y="2819400"/>
            <a:ext cx="149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54467" y="28194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67" y="2819400"/>
                <a:ext cx="46519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779891" y="28194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91" y="2819400"/>
                <a:ext cx="465191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38780" y="28194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80" y="2819400"/>
                <a:ext cx="465191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190213" y="2819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13" y="2819400"/>
                <a:ext cx="66396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106353" y="2819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53" y="2819400"/>
                <a:ext cx="66396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029068" y="28194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068" y="2819400"/>
                <a:ext cx="66396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136552" y="2819400"/>
                <a:ext cx="6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52" y="2819400"/>
                <a:ext cx="663964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26" y="3886823"/>
            <a:ext cx="543465" cy="5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49" y="3875407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77" y="3932857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32" y="3767982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38" y="3803470"/>
            <a:ext cx="1200442" cy="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874" y="3875408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53" y="3840709"/>
            <a:ext cx="371693" cy="5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177673" y="4876800"/>
            <a:ext cx="149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874706" y="48768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06" y="4876800"/>
                <a:ext cx="465191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883741" y="48768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41" y="4876800"/>
                <a:ext cx="465191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43847" y="48768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47" y="4876800"/>
                <a:ext cx="465191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410452" y="487680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52" y="4876800"/>
                <a:ext cx="465191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26592" y="48768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592" y="4876800"/>
                <a:ext cx="663963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249307" y="48768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307" y="4876800"/>
                <a:ext cx="663963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356791" y="4876800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91" y="4876800"/>
                <a:ext cx="663963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177560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9314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0.77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80721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2128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0.35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43536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0.49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24944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87765" y="45775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0.07</a:t>
            </a:r>
          </a:p>
        </p:txBody>
      </p:sp>
      <p:sp>
        <p:nvSpPr>
          <p:cNvPr id="59" name="Oval 58"/>
          <p:cNvSpPr/>
          <p:nvPr/>
        </p:nvSpPr>
        <p:spPr>
          <a:xfrm>
            <a:off x="8995903" y="3686816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181317" y="1676400"/>
            <a:ext cx="914400" cy="892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49898" y="1792374"/>
            <a:ext cx="914400" cy="892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627248" y="1782012"/>
            <a:ext cx="914400" cy="892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589547" y="3657600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11490" y="3703674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175280" y="3703674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242" y="1247386"/>
                <a:ext cx="11669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MinHash nodes:    Nodes that appear in sketch with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, minimum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in some neighborhood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" y="1247386"/>
                <a:ext cx="11669792" cy="830997"/>
              </a:xfrm>
              <a:prstGeom prst="rect">
                <a:avLst/>
              </a:prstGeom>
              <a:blipFill rotWithShape="0">
                <a:blip r:embed="rId27"/>
                <a:stretch>
                  <a:fillRect l="-78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4598" y="5451480"/>
            <a:ext cx="10439400" cy="516408"/>
            <a:chOff x="0" y="5480730"/>
            <a:chExt cx="9029068" cy="516408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80730"/>
              <a:ext cx="9029068" cy="516408"/>
              <a:chOff x="0" y="5480730"/>
              <a:chExt cx="8703928" cy="51640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0" y="5535473"/>
                <a:ext cx="8703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smtClean="0"/>
                  <a:t>The only intersection are                  and we get a worse estimate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10+15=25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pic>
            <p:nvPicPr>
              <p:cNvPr id="63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3314" y="5480730"/>
                <a:ext cx="471769" cy="431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939" y="5622513"/>
              <a:ext cx="424036" cy="27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1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36533</TotalTime>
  <Words>2435</Words>
  <Application>Microsoft Macintosh PowerPoint</Application>
  <PresentationFormat>Widescreen</PresentationFormat>
  <Paragraphs>712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Cambria Math</vt:lpstr>
      <vt:lpstr>Mangal</vt:lpstr>
      <vt:lpstr>Wingdings</vt:lpstr>
      <vt:lpstr>Arial</vt:lpstr>
      <vt:lpstr>Office Theme</vt:lpstr>
      <vt:lpstr>Foundations of Data Mining</vt:lpstr>
      <vt:lpstr>Today</vt:lpstr>
      <vt:lpstr>Review: All-Distances Sketches (ADSs)</vt:lpstr>
      <vt:lpstr>Answering queries from ADS sketches</vt:lpstr>
      <vt:lpstr>Distance oracles: Estimating SP distance</vt:lpstr>
      <vt:lpstr>ADS as Distance oracle</vt:lpstr>
      <vt:lpstr>Bottom-2 ADSs of     </vt:lpstr>
      <vt:lpstr>Common nodes in bottom-2 ADSs of     </vt:lpstr>
      <vt:lpstr>Reducing query processing:   Only test membership of  MinHash nodes in other ADS     </vt:lpstr>
      <vt:lpstr>Query time analysis</vt:lpstr>
      <vt:lpstr>Bounding the stretch</vt:lpstr>
      <vt:lpstr>Bounding the stretch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Next: Submodular functions</vt:lpstr>
      <vt:lpstr>Submodular set functions</vt:lpstr>
      <vt:lpstr>Submodular function definitions:  Equivalence of DR and UI</vt:lpstr>
      <vt:lpstr>Closedness properties of submodular functions</vt:lpstr>
      <vt:lpstr>… Closedness properties of submodular functions</vt:lpstr>
      <vt:lpstr>Example: Graph cut functions</vt:lpstr>
      <vt:lpstr>…Example: Graph cut functions</vt:lpstr>
      <vt:lpstr>Example:  Coverage functions</vt:lpstr>
      <vt:lpstr>Weighted Coverage functions</vt:lpstr>
      <vt:lpstr>Generalized Coverage functions</vt:lpstr>
      <vt:lpstr>Optimizing submodular functions</vt:lpstr>
      <vt:lpstr>Applications of monotone submodular maximization</vt:lpstr>
      <vt:lpstr>Maximization of monotone submodular functions under cardinality constraints:  Hardness results for basic coverage functions</vt:lpstr>
      <vt:lpstr>Greedy Maximization</vt:lpstr>
      <vt:lpstr>Greedy Maximization: Quality</vt:lpstr>
      <vt:lpstr>….Greedy Maximization: Quality</vt:lpstr>
      <vt:lpstr>Detail…</vt:lpstr>
      <vt:lpstr>Approximate greedy selection</vt:lpstr>
      <vt:lpstr>Priority queue implementation of Greedy</vt:lpstr>
      <vt:lpstr>Priority queue implementation: Oracle model</vt:lpstr>
      <vt:lpstr>…Approximate greedy with lazy updates</vt:lpstr>
      <vt:lpstr>Next week: Back to graphs…</vt:lpstr>
      <vt:lpstr>Bibliography,  Extensions, Resources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893</cp:revision>
  <cp:lastPrinted>2018-01-02T12:24:15Z</cp:lastPrinted>
  <dcterms:created xsi:type="dcterms:W3CDTF">2013-10-23T02:07:39Z</dcterms:created>
  <dcterms:modified xsi:type="dcterms:W3CDTF">2018-01-02T21:48:35Z</dcterms:modified>
</cp:coreProperties>
</file>