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54" r:id="rId2"/>
    <p:sldId id="300" r:id="rId3"/>
    <p:sldId id="355" r:id="rId4"/>
    <p:sldId id="357" r:id="rId5"/>
    <p:sldId id="356" r:id="rId6"/>
    <p:sldId id="358" r:id="rId7"/>
    <p:sldId id="360" r:id="rId8"/>
    <p:sldId id="361" r:id="rId9"/>
    <p:sldId id="362" r:id="rId10"/>
    <p:sldId id="365" r:id="rId11"/>
    <p:sldId id="367" r:id="rId12"/>
    <p:sldId id="369" r:id="rId13"/>
    <p:sldId id="371" r:id="rId14"/>
    <p:sldId id="364" r:id="rId15"/>
    <p:sldId id="370" r:id="rId16"/>
    <p:sldId id="376" r:id="rId17"/>
    <p:sldId id="379" r:id="rId18"/>
    <p:sldId id="372" r:id="rId19"/>
    <p:sldId id="373" r:id="rId20"/>
    <p:sldId id="374" r:id="rId21"/>
    <p:sldId id="375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380" r:id="rId30"/>
    <p:sldId id="264" r:id="rId31"/>
    <p:sldId id="342" r:id="rId32"/>
    <p:sldId id="343" r:id="rId33"/>
    <p:sldId id="345" r:id="rId34"/>
    <p:sldId id="346" r:id="rId35"/>
    <p:sldId id="347" r:id="rId36"/>
    <p:sldId id="348" r:id="rId37"/>
    <p:sldId id="349" r:id="rId38"/>
    <p:sldId id="265" r:id="rId39"/>
    <p:sldId id="340" r:id="rId40"/>
    <p:sldId id="266" r:id="rId41"/>
    <p:sldId id="287" r:id="rId42"/>
    <p:sldId id="267" r:id="rId43"/>
    <p:sldId id="288" r:id="rId44"/>
    <p:sldId id="271" r:id="rId45"/>
    <p:sldId id="385" r:id="rId46"/>
    <p:sldId id="273" r:id="rId47"/>
    <p:sldId id="284" r:id="rId48"/>
    <p:sldId id="285" r:id="rId49"/>
    <p:sldId id="286" r:id="rId50"/>
    <p:sldId id="272" r:id="rId51"/>
    <p:sldId id="289" r:id="rId52"/>
    <p:sldId id="275" r:id="rId53"/>
    <p:sldId id="341" r:id="rId54"/>
    <p:sldId id="383" r:id="rId55"/>
    <p:sldId id="384" r:id="rId56"/>
    <p:sldId id="386" r:id="rId57"/>
    <p:sldId id="387" r:id="rId58"/>
    <p:sldId id="290" r:id="rId59"/>
    <p:sldId id="38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66"/>
    <p:restoredTop sz="94674"/>
  </p:normalViewPr>
  <p:slideViewPr>
    <p:cSldViewPr>
      <p:cViewPr>
        <p:scale>
          <a:sx n="72" d="100"/>
          <a:sy n="72" d="100"/>
        </p:scale>
        <p:origin x="936" y="1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00386-E66B-44B0-95A9-DB6796BCA5BF}" type="datetimeFigureOut">
              <a:rPr lang="en-US" smtClean="0"/>
              <a:t>12/27/17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6510-C40D-4113-973B-DE7D080D8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1D4C4-D301-46E9-9620-4376E73D9A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normalize by beta=1 to obtain component of centrality due to evil/good</a:t>
            </a:r>
          </a:p>
          <a:p>
            <a:r>
              <a:rPr lang="en-US" dirty="0" smtClean="0"/>
              <a:t>If only</a:t>
            </a:r>
            <a:r>
              <a:rPr lang="en-US" baseline="0" dirty="0" smtClean="0"/>
              <a:t> some nodes are labeled, only these nodes get weight 1, which is </a:t>
            </a:r>
            <a:r>
              <a:rPr lang="en-US" baseline="0" dirty="0" err="1" smtClean="0"/>
              <a:t>partioned</a:t>
            </a:r>
            <a:r>
              <a:rPr lang="en-US" baseline="0" dirty="0" smtClean="0"/>
              <a:t> to evil/good.  This can be used for attribute completion.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normalize by beta=1 to obtain component of centrality due to evil/good</a:t>
            </a:r>
          </a:p>
          <a:p>
            <a:r>
              <a:rPr lang="en-US" dirty="0" smtClean="0"/>
              <a:t>If only</a:t>
            </a:r>
            <a:r>
              <a:rPr lang="en-US" baseline="0" dirty="0" smtClean="0"/>
              <a:t> some nodes are labeled, only these nodes get weight 1, which is </a:t>
            </a:r>
            <a:r>
              <a:rPr lang="en-US" baseline="0" dirty="0" err="1" smtClean="0"/>
              <a:t>partioned</a:t>
            </a:r>
            <a:r>
              <a:rPr lang="en-US" baseline="0" dirty="0" smtClean="0"/>
              <a:t> to evil/good.  This can be used for attribute completion.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0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issue: recall.  Also other issues</a:t>
            </a:r>
            <a:r>
              <a:rPr lang="en-US" baseline="0" dirty="0" smtClean="0"/>
              <a:t> like edge weights (important to capture intensity or timeliness/</a:t>
            </a:r>
            <a:r>
              <a:rPr lang="en-US" baseline="0" smtClean="0"/>
              <a:t>recency of connection)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8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Fine-tune:  say with respect to certain</a:t>
            </a:r>
            <a:r>
              <a:rPr lang="en-US" baseline="0" dirty="0" smtClean="0"/>
              <a:t> group of nodes or products, possibly weighted.  Measure node similarity based on their relation to musicians,  certain class or products,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1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 of ADSs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7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there are fewer than k nodes that are closer in the ADS (those nodes have lower h), then u is inserted.  Otherwise,  condition</a:t>
            </a:r>
            <a:r>
              <a:rPr lang="en-US" baseline="0" dirty="0" smtClean="0"/>
              <a:t> does not hold.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6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snake</a:t>
            </a:r>
            <a:r>
              <a:rPr lang="en-US" baseline="0" dirty="0" smtClean="0"/>
              <a:t> gets in the ADS of all other nodes, with its SP distance to that node.</a:t>
            </a:r>
          </a:p>
          <a:p>
            <a:r>
              <a:rPr lang="en-US" baseline="0" dirty="0" smtClean="0"/>
              <a:t>The Red woman Ninja (second lowest hash) only gets in to nodes to which it is closer than the snake.</a:t>
            </a:r>
          </a:p>
          <a:p>
            <a:r>
              <a:rPr lang="en-US" baseline="0" dirty="0" smtClean="0"/>
              <a:t>The white guy (Sensei Wu), who has the third lowest hash,  gets in to the ADS of nodes only when it is closer than the first two.  Etc.  We stop </a:t>
            </a:r>
            <a:r>
              <a:rPr lang="en-US" baseline="0" dirty="0" err="1" smtClean="0"/>
              <a:t>Dijkstra</a:t>
            </a:r>
            <a:r>
              <a:rPr lang="en-US" baseline="0" dirty="0" smtClean="0"/>
              <a:t> from v on nodes that v does not update.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03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increasing distance order,</a:t>
            </a:r>
            <a:r>
              <a:rPr lang="en-US" baseline="0" dirty="0" smtClean="0"/>
              <a:t>  also never need to revisit decisions.   Future nodes may have lower hash, but will be farther.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16510-C40D-4113-973B-DE7D080D87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3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30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99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3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</a:t>
                </a:r>
                <a:r>
                  <a:rPr lang="en-US" baseline="0" dirty="0" smtClean="0"/>
                  <a:t> can be directed,  so it is not a metric space.  </a:t>
                </a:r>
                <a:r>
                  <a:rPr lang="en-US" dirty="0" smtClean="0"/>
                  <a:t>If</a:t>
                </a:r>
                <a:r>
                  <a:rPr lang="en-US" baseline="0" dirty="0" smtClean="0"/>
                  <a:t> a node is not reachable, distance is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+∞</m:t>
                    </m:r>
                  </m:oMath>
                </a14:m>
                <a:r>
                  <a:rPr lang="en-US" baseline="0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Graph</a:t>
                </a:r>
                <a:r>
                  <a:rPr lang="en-US" baseline="0" dirty="0" smtClean="0"/>
                  <a:t> can be directed,  so it is not a metric space.  </a:t>
                </a:r>
                <a:r>
                  <a:rPr lang="en-US" dirty="0" smtClean="0"/>
                  <a:t>If</a:t>
                </a:r>
                <a:r>
                  <a:rPr lang="en-US" baseline="0" dirty="0" smtClean="0"/>
                  <a:t> a node is not reachable, distance is  </a:t>
                </a:r>
                <a:r>
                  <a:rPr lang="en-US" sz="1200" b="0" i="0" smtClean="0">
                    <a:solidFill>
                      <a:schemeClr val="tx2"/>
                    </a:solidFill>
                    <a:latin typeface="Cambria Math" charset="0"/>
                  </a:rPr>
                  <a:t>+∞</a:t>
                </a:r>
                <a:r>
                  <a:rPr lang="en-US" baseline="0" dirty="0" smtClean="0"/>
                  <a:t>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Fine-tune:  say with respect to certain</a:t>
            </a:r>
            <a:r>
              <a:rPr lang="en-US" baseline="0" dirty="0" smtClean="0"/>
              <a:t> group of nodes or products, possibly weighted.  Measure node similarity based on their relation to musicians,  certain class or products,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Fine-tune:  say with respect to certain</a:t>
            </a:r>
            <a:r>
              <a:rPr lang="en-US" baseline="0" dirty="0" smtClean="0"/>
              <a:t> group of nodes or products, possibly weighted.  Measure node similarity based on their relation to musicians,  certain class or products,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C55F2-3670-4763-8974-661F5F7357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5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F3420-1967-4E7D-9D20-52CDFB08BD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C0D-B340-044E-8640-13FDC3851613}" type="datetime1">
              <a:rPr lang="en-US" smtClean="0"/>
              <a:t>12/27/17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DC09-D4B4-0C46-99A4-EEF0042877C4}" type="datetime1">
              <a:rPr lang="en-US" smtClean="0"/>
              <a:t>12/27/17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DA64-63B6-D14A-9BB0-360439F9020F}" type="datetime1">
              <a:rPr lang="en-US" smtClean="0"/>
              <a:t>12/27/17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7F9B6-3A32-B443-B871-6D1D124476C4}" type="datetime1">
              <a:rPr lang="en-US" smtClean="0"/>
              <a:t>12/27/17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9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676C-FD1B-4740-AFCE-C2D0BE0DF0C3}" type="datetime1">
              <a:rPr lang="en-US" smtClean="0"/>
              <a:t>12/27/17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7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230-BD2A-334E-925A-45D5D9925330}" type="datetime1">
              <a:rPr lang="en-US" smtClean="0"/>
              <a:t>12/27/17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0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F954-E6E8-C246-B6D2-889E1FCB8E67}" type="datetime1">
              <a:rPr lang="en-US" smtClean="0"/>
              <a:t>12/27/17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E69-5539-8841-9538-64E458328258}" type="datetime1">
              <a:rPr lang="en-US" smtClean="0"/>
              <a:t>12/27/17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6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E2BE1-912A-744B-8D6D-AD062D99FA43}" type="datetime1">
              <a:rPr lang="en-US" smtClean="0"/>
              <a:t>12/27/17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9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1903B-D4E8-2246-8884-38574BCF885F}" type="datetime1">
              <a:rPr lang="en-US" smtClean="0"/>
              <a:t>12/27/17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9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2048-4E25-A946-808B-188A216A87AF}" type="datetime1">
              <a:rPr lang="en-US" smtClean="0"/>
              <a:t>12/27/17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D1845-3281-7449-983D-95367CB8CF9F}" type="datetime1">
              <a:rPr lang="en-US" smtClean="0"/>
              <a:t>12/27/17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F6E5-56D7-4B89-BB6B-0A5BC2A0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9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61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Relationship Id="rId24" Type="http://schemas.openxmlformats.org/officeDocument/2006/relationships/image" Target="../media/image88.png"/><Relationship Id="rId25" Type="http://schemas.openxmlformats.org/officeDocument/2006/relationships/image" Target="../media/image89.png"/><Relationship Id="rId26" Type="http://schemas.openxmlformats.org/officeDocument/2006/relationships/image" Target="../media/image90.png"/><Relationship Id="rId27" Type="http://schemas.openxmlformats.org/officeDocument/2006/relationships/image" Target="../media/image91.png"/><Relationship Id="rId28" Type="http://schemas.openxmlformats.org/officeDocument/2006/relationships/image" Target="../media/image92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30" Type="http://schemas.openxmlformats.org/officeDocument/2006/relationships/image" Target="../media/image68.png"/><Relationship Id="rId31" Type="http://schemas.openxmlformats.org/officeDocument/2006/relationships/image" Target="../media/image95.png"/><Relationship Id="rId32" Type="http://schemas.openxmlformats.org/officeDocument/2006/relationships/image" Target="../media/image96.png"/><Relationship Id="rId9" Type="http://schemas.openxmlformats.org/officeDocument/2006/relationships/image" Target="../media/image25.jpeg"/><Relationship Id="rId6" Type="http://schemas.openxmlformats.org/officeDocument/2006/relationships/image" Target="../media/image24.jpeg"/><Relationship Id="rId7" Type="http://schemas.openxmlformats.org/officeDocument/2006/relationships/image" Target="../media/image21.jpeg"/><Relationship Id="rId8" Type="http://schemas.openxmlformats.org/officeDocument/2006/relationships/image" Target="../media/image15.jpeg"/><Relationship Id="rId33" Type="http://schemas.openxmlformats.org/officeDocument/2006/relationships/image" Target="../media/image491.png"/><Relationship Id="rId34" Type="http://schemas.openxmlformats.org/officeDocument/2006/relationships/image" Target="../media/image98.png"/><Relationship Id="rId35" Type="http://schemas.openxmlformats.org/officeDocument/2006/relationships/image" Target="../media/image99.png"/><Relationship Id="rId36" Type="http://schemas.openxmlformats.org/officeDocument/2006/relationships/image" Target="../media/image100.png"/><Relationship Id="rId10" Type="http://schemas.openxmlformats.org/officeDocument/2006/relationships/image" Target="../media/image14.jpeg"/><Relationship Id="rId11" Type="http://schemas.openxmlformats.org/officeDocument/2006/relationships/image" Target="../media/image26.jpeg"/><Relationship Id="rId12" Type="http://schemas.openxmlformats.org/officeDocument/2006/relationships/image" Target="../media/image12.jpeg"/><Relationship Id="rId13" Type="http://schemas.openxmlformats.org/officeDocument/2006/relationships/image" Target="../media/image11.jpeg"/><Relationship Id="rId14" Type="http://schemas.openxmlformats.org/officeDocument/2006/relationships/image" Target="../media/image16.jpeg"/><Relationship Id="rId15" Type="http://schemas.openxmlformats.org/officeDocument/2006/relationships/image" Target="../media/image9.jpeg"/><Relationship Id="rId16" Type="http://schemas.openxmlformats.org/officeDocument/2006/relationships/image" Target="../media/image59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37" Type="http://schemas.openxmlformats.org/officeDocument/2006/relationships/image" Target="../media/image101.png"/><Relationship Id="rId38" Type="http://schemas.openxmlformats.org/officeDocument/2006/relationships/image" Target="../media/image102.png"/><Relationship Id="rId39" Type="http://schemas.openxmlformats.org/officeDocument/2006/relationships/image" Target="../media/image103.png"/><Relationship Id="rId40" Type="http://schemas.openxmlformats.org/officeDocument/2006/relationships/image" Target="../media/image104.png"/><Relationship Id="rId41" Type="http://schemas.openxmlformats.org/officeDocument/2006/relationships/image" Target="../media/image60.png"/><Relationship Id="rId42" Type="http://schemas.openxmlformats.org/officeDocument/2006/relationships/image" Target="../media/image61.png"/><Relationship Id="rId43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Relationship Id="rId24" Type="http://schemas.openxmlformats.org/officeDocument/2006/relationships/image" Target="../media/image88.png"/><Relationship Id="rId25" Type="http://schemas.openxmlformats.org/officeDocument/2006/relationships/image" Target="../media/image89.png"/><Relationship Id="rId26" Type="http://schemas.openxmlformats.org/officeDocument/2006/relationships/image" Target="../media/image90.png"/><Relationship Id="rId27" Type="http://schemas.openxmlformats.org/officeDocument/2006/relationships/image" Target="../media/image91.png"/><Relationship Id="rId28" Type="http://schemas.openxmlformats.org/officeDocument/2006/relationships/image" Target="../media/image92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30" Type="http://schemas.openxmlformats.org/officeDocument/2006/relationships/image" Target="../media/image68.png"/><Relationship Id="rId31" Type="http://schemas.openxmlformats.org/officeDocument/2006/relationships/image" Target="../media/image95.png"/><Relationship Id="rId32" Type="http://schemas.openxmlformats.org/officeDocument/2006/relationships/image" Target="../media/image96.png"/><Relationship Id="rId9" Type="http://schemas.openxmlformats.org/officeDocument/2006/relationships/image" Target="../media/image25.jpeg"/><Relationship Id="rId6" Type="http://schemas.openxmlformats.org/officeDocument/2006/relationships/image" Target="../media/image24.jpeg"/><Relationship Id="rId7" Type="http://schemas.openxmlformats.org/officeDocument/2006/relationships/image" Target="../media/image21.jpeg"/><Relationship Id="rId8" Type="http://schemas.openxmlformats.org/officeDocument/2006/relationships/image" Target="../media/image15.jpeg"/><Relationship Id="rId33" Type="http://schemas.openxmlformats.org/officeDocument/2006/relationships/image" Target="../media/image491.png"/><Relationship Id="rId34" Type="http://schemas.openxmlformats.org/officeDocument/2006/relationships/image" Target="../media/image98.png"/><Relationship Id="rId35" Type="http://schemas.openxmlformats.org/officeDocument/2006/relationships/image" Target="../media/image99.png"/><Relationship Id="rId36" Type="http://schemas.openxmlformats.org/officeDocument/2006/relationships/image" Target="../media/image100.png"/><Relationship Id="rId10" Type="http://schemas.openxmlformats.org/officeDocument/2006/relationships/image" Target="../media/image14.jpeg"/><Relationship Id="rId11" Type="http://schemas.openxmlformats.org/officeDocument/2006/relationships/image" Target="../media/image26.jpeg"/><Relationship Id="rId12" Type="http://schemas.openxmlformats.org/officeDocument/2006/relationships/image" Target="../media/image12.jpeg"/><Relationship Id="rId13" Type="http://schemas.openxmlformats.org/officeDocument/2006/relationships/image" Target="../media/image11.jpeg"/><Relationship Id="rId14" Type="http://schemas.openxmlformats.org/officeDocument/2006/relationships/image" Target="../media/image16.jpeg"/><Relationship Id="rId15" Type="http://schemas.openxmlformats.org/officeDocument/2006/relationships/image" Target="../media/image9.jpeg"/><Relationship Id="rId16" Type="http://schemas.openxmlformats.org/officeDocument/2006/relationships/image" Target="../media/image59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37" Type="http://schemas.openxmlformats.org/officeDocument/2006/relationships/image" Target="../media/image101.png"/><Relationship Id="rId38" Type="http://schemas.openxmlformats.org/officeDocument/2006/relationships/image" Target="../media/image102.png"/><Relationship Id="rId39" Type="http://schemas.openxmlformats.org/officeDocument/2006/relationships/image" Target="../media/image103.png"/><Relationship Id="rId40" Type="http://schemas.openxmlformats.org/officeDocument/2006/relationships/image" Target="../media/image104.png"/><Relationship Id="rId41" Type="http://schemas.openxmlformats.org/officeDocument/2006/relationships/image" Target="../media/image622.png"/><Relationship Id="rId42" Type="http://schemas.openxmlformats.org/officeDocument/2006/relationships/image" Target="../media/image63.png"/><Relationship Id="rId43" Type="http://schemas.openxmlformats.org/officeDocument/2006/relationships/image" Target="../media/image64.png"/><Relationship Id="rId44" Type="http://schemas.openxmlformats.org/officeDocument/2006/relationships/image" Target="../media/image65.png"/><Relationship Id="rId45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3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50.png"/><Relationship Id="rId4" Type="http://schemas.openxmlformats.org/officeDocument/2006/relationships/image" Target="../media/image12.jpeg"/><Relationship Id="rId5" Type="http://schemas.openxmlformats.org/officeDocument/2006/relationships/image" Target="../media/image15.jpeg"/><Relationship Id="rId6" Type="http://schemas.openxmlformats.org/officeDocument/2006/relationships/image" Target="../media/image14.jpeg"/><Relationship Id="rId7" Type="http://schemas.openxmlformats.org/officeDocument/2006/relationships/image" Target="../media/image25.jpeg"/><Relationship Id="rId8" Type="http://schemas.openxmlformats.org/officeDocument/2006/relationships/image" Target="../media/image16.jpeg"/><Relationship Id="rId9" Type="http://schemas.openxmlformats.org/officeDocument/2006/relationships/image" Target="../media/image21.jpeg"/><Relationship Id="rId28" Type="http://schemas.openxmlformats.org/officeDocument/2006/relationships/image" Target="../media/image42.png"/><Relationship Id="rId29" Type="http://schemas.openxmlformats.org/officeDocument/2006/relationships/image" Target="../media/image360.png"/><Relationship Id="rId10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06.png"/><Relationship Id="rId47" Type="http://schemas.openxmlformats.org/officeDocument/2006/relationships/image" Target="../media/image107.png"/><Relationship Id="rId48" Type="http://schemas.openxmlformats.org/officeDocument/2006/relationships/image" Target="../media/image108.png"/><Relationship Id="rId49" Type="http://schemas.openxmlformats.org/officeDocument/2006/relationships/image" Target="../media/image109.png"/><Relationship Id="rId20" Type="http://schemas.openxmlformats.org/officeDocument/2006/relationships/image" Target="../media/image580.png"/><Relationship Id="rId21" Type="http://schemas.openxmlformats.org/officeDocument/2006/relationships/image" Target="../media/image85.png"/><Relationship Id="rId22" Type="http://schemas.openxmlformats.org/officeDocument/2006/relationships/image" Target="../media/image591.png"/><Relationship Id="rId23" Type="http://schemas.openxmlformats.org/officeDocument/2006/relationships/image" Target="../media/image601.png"/><Relationship Id="rId24" Type="http://schemas.openxmlformats.org/officeDocument/2006/relationships/image" Target="../media/image611.png"/><Relationship Id="rId25" Type="http://schemas.openxmlformats.org/officeDocument/2006/relationships/image" Target="../media/image621.png"/><Relationship Id="rId26" Type="http://schemas.openxmlformats.org/officeDocument/2006/relationships/image" Target="../media/image630.png"/><Relationship Id="rId27" Type="http://schemas.openxmlformats.org/officeDocument/2006/relationships/image" Target="../media/image641.png"/><Relationship Id="rId28" Type="http://schemas.openxmlformats.org/officeDocument/2006/relationships/image" Target="../media/image651.png"/><Relationship Id="rId29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60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30" Type="http://schemas.openxmlformats.org/officeDocument/2006/relationships/image" Target="../media/image67.png"/><Relationship Id="rId31" Type="http://schemas.openxmlformats.org/officeDocument/2006/relationships/image" Target="../media/image69.png"/><Relationship Id="rId32" Type="http://schemas.openxmlformats.org/officeDocument/2006/relationships/image" Target="../media/image70.png"/><Relationship Id="rId9" Type="http://schemas.openxmlformats.org/officeDocument/2006/relationships/image" Target="../media/image25.jpeg"/><Relationship Id="rId6" Type="http://schemas.openxmlformats.org/officeDocument/2006/relationships/image" Target="../media/image24.jpeg"/><Relationship Id="rId7" Type="http://schemas.openxmlformats.org/officeDocument/2006/relationships/image" Target="../media/image21.jpeg"/><Relationship Id="rId8" Type="http://schemas.openxmlformats.org/officeDocument/2006/relationships/image" Target="../media/image15.jpeg"/><Relationship Id="rId33" Type="http://schemas.openxmlformats.org/officeDocument/2006/relationships/image" Target="../media/image71.png"/><Relationship Id="rId34" Type="http://schemas.openxmlformats.org/officeDocument/2006/relationships/image" Target="../media/image72.png"/><Relationship Id="rId35" Type="http://schemas.openxmlformats.org/officeDocument/2006/relationships/image" Target="../media/image73.png"/><Relationship Id="rId36" Type="http://schemas.openxmlformats.org/officeDocument/2006/relationships/image" Target="../media/image74.png"/><Relationship Id="rId10" Type="http://schemas.openxmlformats.org/officeDocument/2006/relationships/image" Target="../media/image14.jpeg"/><Relationship Id="rId11" Type="http://schemas.openxmlformats.org/officeDocument/2006/relationships/image" Target="../media/image26.jpeg"/><Relationship Id="rId12" Type="http://schemas.openxmlformats.org/officeDocument/2006/relationships/image" Target="../media/image12.jpeg"/><Relationship Id="rId13" Type="http://schemas.openxmlformats.org/officeDocument/2006/relationships/image" Target="../media/image11.jpeg"/><Relationship Id="rId14" Type="http://schemas.openxmlformats.org/officeDocument/2006/relationships/image" Target="../media/image16.jpeg"/><Relationship Id="rId15" Type="http://schemas.openxmlformats.org/officeDocument/2006/relationships/image" Target="../media/image9.jpeg"/><Relationship Id="rId16" Type="http://schemas.openxmlformats.org/officeDocument/2006/relationships/image" Target="../media/image10.jpeg"/><Relationship Id="rId17" Type="http://schemas.openxmlformats.org/officeDocument/2006/relationships/image" Target="../media/image550.png"/><Relationship Id="rId18" Type="http://schemas.openxmlformats.org/officeDocument/2006/relationships/image" Target="../media/image560.png"/><Relationship Id="rId19" Type="http://schemas.openxmlformats.org/officeDocument/2006/relationships/image" Target="../media/image570.png"/><Relationship Id="rId37" Type="http://schemas.openxmlformats.org/officeDocument/2006/relationships/image" Target="../media/image75.png"/><Relationship Id="rId38" Type="http://schemas.openxmlformats.org/officeDocument/2006/relationships/image" Target="../media/image76.png"/><Relationship Id="rId39" Type="http://schemas.openxmlformats.org/officeDocument/2006/relationships/image" Target="../media/image77.png"/><Relationship Id="rId40" Type="http://schemas.openxmlformats.org/officeDocument/2006/relationships/image" Target="../media/image78.png"/><Relationship Id="rId41" Type="http://schemas.openxmlformats.org/officeDocument/2006/relationships/image" Target="../media/image79.png"/><Relationship Id="rId42" Type="http://schemas.openxmlformats.org/officeDocument/2006/relationships/image" Target="../media/image80.png"/><Relationship Id="rId43" Type="http://schemas.openxmlformats.org/officeDocument/2006/relationships/image" Target="../media/image94.png"/><Relationship Id="rId44" Type="http://schemas.openxmlformats.org/officeDocument/2006/relationships/image" Target="../media/image97.png"/><Relationship Id="rId45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23" Type="http://schemas.openxmlformats.org/officeDocument/2006/relationships/image" Target="../media/image117.png"/><Relationship Id="rId24" Type="http://schemas.openxmlformats.org/officeDocument/2006/relationships/image" Target="../media/image118.png"/><Relationship Id="rId25" Type="http://schemas.openxmlformats.org/officeDocument/2006/relationships/image" Target="../media/image119.png"/><Relationship Id="rId26" Type="http://schemas.openxmlformats.org/officeDocument/2006/relationships/image" Target="../media/image120.png"/><Relationship Id="rId27" Type="http://schemas.openxmlformats.org/officeDocument/2006/relationships/image" Target="../media/image121.png"/><Relationship Id="rId28" Type="http://schemas.openxmlformats.org/officeDocument/2006/relationships/image" Target="../media/image122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4.jpeg"/><Relationship Id="rId30" Type="http://schemas.openxmlformats.org/officeDocument/2006/relationships/image" Target="../media/image124.png"/><Relationship Id="rId31" Type="http://schemas.openxmlformats.org/officeDocument/2006/relationships/image" Target="../media/image125.png"/><Relationship Id="rId32" Type="http://schemas.openxmlformats.org/officeDocument/2006/relationships/image" Target="../media/image126.png"/><Relationship Id="rId9" Type="http://schemas.openxmlformats.org/officeDocument/2006/relationships/image" Target="../media/image14.jpeg"/><Relationship Id="rId6" Type="http://schemas.openxmlformats.org/officeDocument/2006/relationships/image" Target="../media/image21.jpeg"/><Relationship Id="rId7" Type="http://schemas.openxmlformats.org/officeDocument/2006/relationships/image" Target="../media/image15.jpeg"/><Relationship Id="rId8" Type="http://schemas.openxmlformats.org/officeDocument/2006/relationships/image" Target="../media/image25.jpeg"/><Relationship Id="rId33" Type="http://schemas.openxmlformats.org/officeDocument/2006/relationships/image" Target="../media/image127.png"/><Relationship Id="rId34" Type="http://schemas.openxmlformats.org/officeDocument/2006/relationships/image" Target="../media/image128.png"/><Relationship Id="rId35" Type="http://schemas.openxmlformats.org/officeDocument/2006/relationships/image" Target="../media/image129.png"/><Relationship Id="rId36" Type="http://schemas.openxmlformats.org/officeDocument/2006/relationships/image" Target="../media/image130.png"/><Relationship Id="rId10" Type="http://schemas.openxmlformats.org/officeDocument/2006/relationships/image" Target="../media/image26.jpeg"/><Relationship Id="rId11" Type="http://schemas.openxmlformats.org/officeDocument/2006/relationships/image" Target="../media/image12.jpeg"/><Relationship Id="rId12" Type="http://schemas.openxmlformats.org/officeDocument/2006/relationships/image" Target="../media/image11.jpeg"/><Relationship Id="rId13" Type="http://schemas.openxmlformats.org/officeDocument/2006/relationships/image" Target="../media/image16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36.png"/><Relationship Id="rId17" Type="http://schemas.openxmlformats.org/officeDocument/2006/relationships/image" Target="../media/image44.png"/><Relationship Id="rId18" Type="http://schemas.openxmlformats.org/officeDocument/2006/relationships/image" Target="../media/image110.png"/><Relationship Id="rId19" Type="http://schemas.openxmlformats.org/officeDocument/2006/relationships/image" Target="../media/image113.png"/><Relationship Id="rId37" Type="http://schemas.openxmlformats.org/officeDocument/2006/relationships/image" Target="../media/image131.png"/><Relationship Id="rId38" Type="http://schemas.openxmlformats.org/officeDocument/2006/relationships/image" Target="../media/image132.png"/><Relationship Id="rId39" Type="http://schemas.openxmlformats.org/officeDocument/2006/relationships/image" Target="../media/image133.png"/><Relationship Id="rId40" Type="http://schemas.openxmlformats.org/officeDocument/2006/relationships/image" Target="../media/image134.png"/><Relationship Id="rId41" Type="http://schemas.openxmlformats.org/officeDocument/2006/relationships/image" Target="../media/image135.png"/><Relationship Id="rId42" Type="http://schemas.openxmlformats.org/officeDocument/2006/relationships/image" Target="../media/image136.png"/><Relationship Id="rId43" Type="http://schemas.openxmlformats.org/officeDocument/2006/relationships/image" Target="../media/image137.png"/><Relationship Id="rId44" Type="http://schemas.openxmlformats.org/officeDocument/2006/relationships/image" Target="../media/image138.png"/><Relationship Id="rId45" Type="http://schemas.openxmlformats.org/officeDocument/2006/relationships/image" Target="../media/image139.png"/></Relationships>
</file>

<file path=ppt/slides/_rels/slide1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43.png"/><Relationship Id="rId47" Type="http://schemas.openxmlformats.org/officeDocument/2006/relationships/image" Target="../media/image1341.png"/><Relationship Id="rId48" Type="http://schemas.openxmlformats.org/officeDocument/2006/relationships/image" Target="../media/image1351.png"/><Relationship Id="rId49" Type="http://schemas.openxmlformats.org/officeDocument/2006/relationships/image" Target="../media/image144.png"/><Relationship Id="rId20" Type="http://schemas.openxmlformats.org/officeDocument/2006/relationships/image" Target="../media/image36.png"/><Relationship Id="rId22" Type="http://schemas.openxmlformats.org/officeDocument/2006/relationships/image" Target="../media/image591.png"/><Relationship Id="rId23" Type="http://schemas.openxmlformats.org/officeDocument/2006/relationships/image" Target="../media/image601.png"/><Relationship Id="rId24" Type="http://schemas.openxmlformats.org/officeDocument/2006/relationships/image" Target="../media/image611.png"/><Relationship Id="rId25" Type="http://schemas.openxmlformats.org/officeDocument/2006/relationships/image" Target="../media/image621.png"/><Relationship Id="rId26" Type="http://schemas.openxmlformats.org/officeDocument/2006/relationships/image" Target="../media/image630.png"/><Relationship Id="rId27" Type="http://schemas.openxmlformats.org/officeDocument/2006/relationships/image" Target="../media/image641.png"/><Relationship Id="rId28" Type="http://schemas.openxmlformats.org/officeDocument/2006/relationships/image" Target="../media/image651.png"/><Relationship Id="rId29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4.jpeg"/><Relationship Id="rId6" Type="http://schemas.openxmlformats.org/officeDocument/2006/relationships/image" Target="../media/image21.jpeg"/><Relationship Id="rId31" Type="http://schemas.openxmlformats.org/officeDocument/2006/relationships/image" Target="../media/image69.png"/><Relationship Id="rId32" Type="http://schemas.openxmlformats.org/officeDocument/2006/relationships/image" Target="../media/image70.png"/><Relationship Id="rId9" Type="http://schemas.openxmlformats.org/officeDocument/2006/relationships/image" Target="../media/image14.jpeg"/><Relationship Id="rId33" Type="http://schemas.openxmlformats.org/officeDocument/2006/relationships/image" Target="../media/image71.png"/><Relationship Id="rId34" Type="http://schemas.openxmlformats.org/officeDocument/2006/relationships/image" Target="../media/image72.png"/><Relationship Id="rId7" Type="http://schemas.openxmlformats.org/officeDocument/2006/relationships/image" Target="../media/image15.jpeg"/><Relationship Id="rId8" Type="http://schemas.openxmlformats.org/officeDocument/2006/relationships/image" Target="../media/image25.jpeg"/><Relationship Id="rId35" Type="http://schemas.openxmlformats.org/officeDocument/2006/relationships/image" Target="../media/image73.png"/><Relationship Id="rId36" Type="http://schemas.openxmlformats.org/officeDocument/2006/relationships/image" Target="../media/image74.png"/><Relationship Id="rId38" Type="http://schemas.openxmlformats.org/officeDocument/2006/relationships/image" Target="../media/image76.png"/><Relationship Id="rId10" Type="http://schemas.openxmlformats.org/officeDocument/2006/relationships/image" Target="../media/image26.jpeg"/><Relationship Id="rId11" Type="http://schemas.openxmlformats.org/officeDocument/2006/relationships/image" Target="../media/image12.jpeg"/><Relationship Id="rId12" Type="http://schemas.openxmlformats.org/officeDocument/2006/relationships/image" Target="../media/image11.jpeg"/><Relationship Id="rId13" Type="http://schemas.openxmlformats.org/officeDocument/2006/relationships/image" Target="../media/image16.jpeg"/><Relationship Id="rId14" Type="http://schemas.openxmlformats.org/officeDocument/2006/relationships/image" Target="../media/image9.jpeg"/><Relationship Id="rId15" Type="http://schemas.openxmlformats.org/officeDocument/2006/relationships/image" Target="../media/image10.jpeg"/><Relationship Id="rId16" Type="http://schemas.openxmlformats.org/officeDocument/2006/relationships/image" Target="../media/image123.png"/><Relationship Id="rId17" Type="http://schemas.openxmlformats.org/officeDocument/2006/relationships/image" Target="../media/image550.png"/><Relationship Id="rId18" Type="http://schemas.openxmlformats.org/officeDocument/2006/relationships/image" Target="../media/image570.png"/><Relationship Id="rId19" Type="http://schemas.openxmlformats.org/officeDocument/2006/relationships/image" Target="../media/image580.png"/><Relationship Id="rId39" Type="http://schemas.openxmlformats.org/officeDocument/2006/relationships/image" Target="../media/image77.png"/><Relationship Id="rId40" Type="http://schemas.openxmlformats.org/officeDocument/2006/relationships/image" Target="../media/image78.png"/><Relationship Id="rId41" Type="http://schemas.openxmlformats.org/officeDocument/2006/relationships/image" Target="../media/image133.png"/><Relationship Id="rId42" Type="http://schemas.openxmlformats.org/officeDocument/2006/relationships/image" Target="../media/image140.png"/><Relationship Id="rId43" Type="http://schemas.openxmlformats.org/officeDocument/2006/relationships/image" Target="../media/image141.png"/><Relationship Id="rId44" Type="http://schemas.openxmlformats.org/officeDocument/2006/relationships/image" Target="../media/image136.png"/><Relationship Id="rId45" Type="http://schemas.openxmlformats.org/officeDocument/2006/relationships/image" Target="../media/image14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jpeg"/><Relationship Id="rId20" Type="http://schemas.openxmlformats.org/officeDocument/2006/relationships/image" Target="../media/image1101.png"/><Relationship Id="rId21" Type="http://schemas.openxmlformats.org/officeDocument/2006/relationships/image" Target="../media/image16.jpeg"/><Relationship Id="rId22" Type="http://schemas.openxmlformats.org/officeDocument/2006/relationships/image" Target="../media/image41.png"/><Relationship Id="rId23" Type="http://schemas.openxmlformats.org/officeDocument/2006/relationships/image" Target="../media/image370.png"/><Relationship Id="rId24" Type="http://schemas.openxmlformats.org/officeDocument/2006/relationships/image" Target="../media/image36.jpeg"/><Relationship Id="rId25" Type="http://schemas.openxmlformats.org/officeDocument/2006/relationships/image" Target="../media/image37.jpeg"/><Relationship Id="rId26" Type="http://schemas.openxmlformats.org/officeDocument/2006/relationships/image" Target="../media/image1131.png"/><Relationship Id="rId10" Type="http://schemas.openxmlformats.org/officeDocument/2006/relationships/image" Target="../media/image10.jpeg"/><Relationship Id="rId11" Type="http://schemas.openxmlformats.org/officeDocument/2006/relationships/image" Target="../media/image32.jpeg"/><Relationship Id="rId12" Type="http://schemas.openxmlformats.org/officeDocument/2006/relationships/image" Target="../media/image12.jpeg"/><Relationship Id="rId13" Type="http://schemas.openxmlformats.org/officeDocument/2006/relationships/image" Target="../media/image3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34.jpeg"/><Relationship Id="rId17" Type="http://schemas.openxmlformats.org/officeDocument/2006/relationships/image" Target="../media/image35.jpeg"/><Relationship Id="rId18" Type="http://schemas.openxmlformats.org/officeDocument/2006/relationships/image" Target="../media/image360.png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0.png"/><Relationship Id="rId4" Type="http://schemas.openxmlformats.org/officeDocument/2006/relationships/image" Target="../media/image145.pn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4.png"/><Relationship Id="rId21" Type="http://schemas.openxmlformats.org/officeDocument/2006/relationships/image" Target="../media/image85.png"/><Relationship Id="rId22" Type="http://schemas.openxmlformats.org/officeDocument/2006/relationships/image" Target="../media/image86.png"/><Relationship Id="rId23" Type="http://schemas.openxmlformats.org/officeDocument/2006/relationships/image" Target="../media/image87.png"/><Relationship Id="rId24" Type="http://schemas.openxmlformats.org/officeDocument/2006/relationships/image" Target="../media/image88.png"/><Relationship Id="rId25" Type="http://schemas.openxmlformats.org/officeDocument/2006/relationships/image" Target="../media/image89.png"/><Relationship Id="rId26" Type="http://schemas.openxmlformats.org/officeDocument/2006/relationships/image" Target="../media/image90.png"/><Relationship Id="rId27" Type="http://schemas.openxmlformats.org/officeDocument/2006/relationships/image" Target="../media/image91.png"/><Relationship Id="rId28" Type="http://schemas.openxmlformats.org/officeDocument/2006/relationships/image" Target="../media/image92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30" Type="http://schemas.openxmlformats.org/officeDocument/2006/relationships/image" Target="../media/image68.png"/><Relationship Id="rId31" Type="http://schemas.openxmlformats.org/officeDocument/2006/relationships/image" Target="../media/image95.png"/><Relationship Id="rId32" Type="http://schemas.openxmlformats.org/officeDocument/2006/relationships/image" Target="../media/image96.png"/><Relationship Id="rId9" Type="http://schemas.openxmlformats.org/officeDocument/2006/relationships/image" Target="../media/image25.jpeg"/><Relationship Id="rId6" Type="http://schemas.openxmlformats.org/officeDocument/2006/relationships/image" Target="../media/image24.jpeg"/><Relationship Id="rId7" Type="http://schemas.openxmlformats.org/officeDocument/2006/relationships/image" Target="../media/image21.jpeg"/><Relationship Id="rId8" Type="http://schemas.openxmlformats.org/officeDocument/2006/relationships/image" Target="../media/image15.jpeg"/><Relationship Id="rId33" Type="http://schemas.openxmlformats.org/officeDocument/2006/relationships/image" Target="../media/image970.png"/><Relationship Id="rId34" Type="http://schemas.openxmlformats.org/officeDocument/2006/relationships/image" Target="../media/image98.png"/><Relationship Id="rId35" Type="http://schemas.openxmlformats.org/officeDocument/2006/relationships/image" Target="../media/image99.png"/><Relationship Id="rId36" Type="http://schemas.openxmlformats.org/officeDocument/2006/relationships/image" Target="../media/image100.png"/><Relationship Id="rId10" Type="http://schemas.openxmlformats.org/officeDocument/2006/relationships/image" Target="../media/image14.jpeg"/><Relationship Id="rId11" Type="http://schemas.openxmlformats.org/officeDocument/2006/relationships/image" Target="../media/image26.jpeg"/><Relationship Id="rId12" Type="http://schemas.openxmlformats.org/officeDocument/2006/relationships/image" Target="../media/image12.jpeg"/><Relationship Id="rId13" Type="http://schemas.openxmlformats.org/officeDocument/2006/relationships/image" Target="../media/image11.jpeg"/><Relationship Id="rId14" Type="http://schemas.openxmlformats.org/officeDocument/2006/relationships/image" Target="../media/image16.jpeg"/><Relationship Id="rId15" Type="http://schemas.openxmlformats.org/officeDocument/2006/relationships/image" Target="../media/image9.jpeg"/><Relationship Id="rId16" Type="http://schemas.openxmlformats.org/officeDocument/2006/relationships/image" Target="../media/image59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Relationship Id="rId19" Type="http://schemas.openxmlformats.org/officeDocument/2006/relationships/image" Target="../media/image83.png"/><Relationship Id="rId37" Type="http://schemas.openxmlformats.org/officeDocument/2006/relationships/image" Target="../media/image101.png"/><Relationship Id="rId38" Type="http://schemas.openxmlformats.org/officeDocument/2006/relationships/image" Target="../media/image102.png"/><Relationship Id="rId39" Type="http://schemas.openxmlformats.org/officeDocument/2006/relationships/image" Target="../media/image103.png"/><Relationship Id="rId40" Type="http://schemas.openxmlformats.org/officeDocument/2006/relationships/image" Target="../media/image104.png"/><Relationship Id="rId41" Type="http://schemas.openxmlformats.org/officeDocument/2006/relationships/image" Target="../media/image156.png"/><Relationship Id="rId42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0.jpeg"/><Relationship Id="rId5" Type="http://schemas.openxmlformats.org/officeDocument/2006/relationships/image" Target="../media/image1261.png"/><Relationship Id="rId6" Type="http://schemas.openxmlformats.org/officeDocument/2006/relationships/image" Target="../media/image12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25.jpeg"/><Relationship Id="rId17" Type="http://schemas.openxmlformats.org/officeDocument/2006/relationships/image" Target="../media/image26.jpeg"/><Relationship Id="rId1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eg"/><Relationship Id="rId12" Type="http://schemas.openxmlformats.org/officeDocument/2006/relationships/image" Target="../media/image12.jpeg"/><Relationship Id="rId13" Type="http://schemas.openxmlformats.org/officeDocument/2006/relationships/image" Target="../media/image9.jpeg"/><Relationship Id="rId14" Type="http://schemas.openxmlformats.org/officeDocument/2006/relationships/image" Target="../media/image10.jpeg"/><Relationship Id="rId15" Type="http://schemas.openxmlformats.org/officeDocument/2006/relationships/image" Target="../media/image11.jpeg"/><Relationship Id="rId16" Type="http://schemas.openxmlformats.org/officeDocument/2006/relationships/image" Target="../media/image20.jpeg"/><Relationship Id="rId17" Type="http://schemas.openxmlformats.org/officeDocument/2006/relationships/image" Target="../media/image85.png"/><Relationship Id="rId18" Type="http://schemas.openxmlformats.org/officeDocument/2006/relationships/image" Target="../media/image167.png"/><Relationship Id="rId19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6.png"/><Relationship Id="rId4" Type="http://schemas.openxmlformats.org/officeDocument/2006/relationships/image" Target="../media/image15.jpeg"/><Relationship Id="rId5" Type="http://schemas.openxmlformats.org/officeDocument/2006/relationships/image" Target="../media/image1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16.jpeg"/><Relationship Id="rId9" Type="http://schemas.openxmlformats.org/officeDocument/2006/relationships/image" Target="../media/image21.jpeg"/><Relationship Id="rId10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26.jpeg"/><Relationship Id="rId13" Type="http://schemas.openxmlformats.org/officeDocument/2006/relationships/image" Target="../media/image19.jpeg"/><Relationship Id="rId14" Type="http://schemas.openxmlformats.org/officeDocument/2006/relationships/image" Target="../media/image24.jpeg"/><Relationship Id="rId15" Type="http://schemas.openxmlformats.org/officeDocument/2006/relationships/image" Target="../media/image9.jpeg"/><Relationship Id="rId16" Type="http://schemas.openxmlformats.org/officeDocument/2006/relationships/image" Target="../media/image11.jpeg"/><Relationship Id="rId1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15.jpeg"/><Relationship Id="rId7" Type="http://schemas.openxmlformats.org/officeDocument/2006/relationships/image" Target="../media/image14.jpeg"/><Relationship Id="rId8" Type="http://schemas.openxmlformats.org/officeDocument/2006/relationships/image" Target="../media/image25.jpeg"/><Relationship Id="rId9" Type="http://schemas.openxmlformats.org/officeDocument/2006/relationships/image" Target="../media/image16.jpeg"/><Relationship Id="rId10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4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2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24.jpeg"/><Relationship Id="rId17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8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220.png"/><Relationship Id="rId21" Type="http://schemas.openxmlformats.org/officeDocument/2006/relationships/image" Target="../media/image230.png"/><Relationship Id="rId22" Type="http://schemas.openxmlformats.org/officeDocument/2006/relationships/image" Target="../media/image240.png"/><Relationship Id="rId23" Type="http://schemas.openxmlformats.org/officeDocument/2006/relationships/image" Target="../media/image250.png"/><Relationship Id="rId24" Type="http://schemas.openxmlformats.org/officeDocument/2006/relationships/image" Target="../media/image260.png"/><Relationship Id="rId25" Type="http://schemas.openxmlformats.org/officeDocument/2006/relationships/image" Target="../media/image270.png"/><Relationship Id="rId26" Type="http://schemas.openxmlformats.org/officeDocument/2006/relationships/image" Target="../media/image280.png"/><Relationship Id="rId27" Type="http://schemas.openxmlformats.org/officeDocument/2006/relationships/image" Target="../media/image290.png"/><Relationship Id="rId28" Type="http://schemas.openxmlformats.org/officeDocument/2006/relationships/image" Target="../media/image300.png"/><Relationship Id="rId29" Type="http://schemas.openxmlformats.org/officeDocument/2006/relationships/image" Target="../media/image310.png"/><Relationship Id="rId30" Type="http://schemas.openxmlformats.org/officeDocument/2006/relationships/image" Target="../media/image320.pn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2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24.jpeg"/><Relationship Id="rId17" Type="http://schemas.openxmlformats.org/officeDocument/2006/relationships/image" Target="../media/image770.png"/><Relationship Id="rId18" Type="http://schemas.openxmlformats.org/officeDocument/2006/relationships/image" Target="../media/image200.png"/><Relationship Id="rId19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0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220.png"/><Relationship Id="rId21" Type="http://schemas.openxmlformats.org/officeDocument/2006/relationships/image" Target="../media/image230.png"/><Relationship Id="rId22" Type="http://schemas.openxmlformats.org/officeDocument/2006/relationships/image" Target="../media/image240.png"/><Relationship Id="rId23" Type="http://schemas.openxmlformats.org/officeDocument/2006/relationships/image" Target="../media/image250.png"/><Relationship Id="rId24" Type="http://schemas.openxmlformats.org/officeDocument/2006/relationships/image" Target="../media/image260.png"/><Relationship Id="rId25" Type="http://schemas.openxmlformats.org/officeDocument/2006/relationships/image" Target="../media/image270.png"/><Relationship Id="rId26" Type="http://schemas.openxmlformats.org/officeDocument/2006/relationships/image" Target="../media/image280.png"/><Relationship Id="rId27" Type="http://schemas.openxmlformats.org/officeDocument/2006/relationships/image" Target="../media/image290.png"/><Relationship Id="rId28" Type="http://schemas.openxmlformats.org/officeDocument/2006/relationships/image" Target="../media/image300.png"/><Relationship Id="rId29" Type="http://schemas.openxmlformats.org/officeDocument/2006/relationships/image" Target="../media/image310.png"/><Relationship Id="rId30" Type="http://schemas.openxmlformats.org/officeDocument/2006/relationships/image" Target="../media/image320.png"/><Relationship Id="rId10" Type="http://schemas.openxmlformats.org/officeDocument/2006/relationships/image" Target="../media/image11.jpeg"/><Relationship Id="rId11" Type="http://schemas.openxmlformats.org/officeDocument/2006/relationships/image" Target="../media/image12.jpeg"/><Relationship Id="rId12" Type="http://schemas.openxmlformats.org/officeDocument/2006/relationships/image" Target="../media/image2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24.jpeg"/><Relationship Id="rId17" Type="http://schemas.openxmlformats.org/officeDocument/2006/relationships/image" Target="../media/image770.png"/><Relationship Id="rId18" Type="http://schemas.openxmlformats.org/officeDocument/2006/relationships/image" Target="../media/image200.png"/><Relationship Id="rId19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0.pn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30.png"/><Relationship Id="rId21" Type="http://schemas.openxmlformats.org/officeDocument/2006/relationships/image" Target="../media/image240.png"/><Relationship Id="rId22" Type="http://schemas.openxmlformats.org/officeDocument/2006/relationships/image" Target="../media/image250.png"/><Relationship Id="rId23" Type="http://schemas.openxmlformats.org/officeDocument/2006/relationships/image" Target="../media/image260.png"/><Relationship Id="rId24" Type="http://schemas.openxmlformats.org/officeDocument/2006/relationships/image" Target="../media/image270.png"/><Relationship Id="rId25" Type="http://schemas.openxmlformats.org/officeDocument/2006/relationships/image" Target="../media/image280.png"/><Relationship Id="rId26" Type="http://schemas.openxmlformats.org/officeDocument/2006/relationships/image" Target="../media/image290.png"/><Relationship Id="rId27" Type="http://schemas.openxmlformats.org/officeDocument/2006/relationships/image" Target="../media/image300.png"/><Relationship Id="rId28" Type="http://schemas.openxmlformats.org/officeDocument/2006/relationships/image" Target="../media/image310.png"/><Relationship Id="rId29" Type="http://schemas.openxmlformats.org/officeDocument/2006/relationships/image" Target="../media/image320.png"/><Relationship Id="rId30" Type="http://schemas.openxmlformats.org/officeDocument/2006/relationships/image" Target="../media/image330.png"/><Relationship Id="rId10" Type="http://schemas.openxmlformats.org/officeDocument/2006/relationships/image" Target="../media/image12.jpeg"/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770.png"/><Relationship Id="rId17" Type="http://schemas.openxmlformats.org/officeDocument/2006/relationships/image" Target="../media/image200.png"/><Relationship Id="rId18" Type="http://schemas.openxmlformats.org/officeDocument/2006/relationships/image" Target="../media/image210.png"/><Relationship Id="rId19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20" Type="http://schemas.openxmlformats.org/officeDocument/2006/relationships/image" Target="../media/image230.png"/><Relationship Id="rId21" Type="http://schemas.openxmlformats.org/officeDocument/2006/relationships/image" Target="../media/image240.png"/><Relationship Id="rId22" Type="http://schemas.openxmlformats.org/officeDocument/2006/relationships/image" Target="../media/image250.png"/><Relationship Id="rId23" Type="http://schemas.openxmlformats.org/officeDocument/2006/relationships/image" Target="../media/image260.png"/><Relationship Id="rId24" Type="http://schemas.openxmlformats.org/officeDocument/2006/relationships/image" Target="../media/image270.png"/><Relationship Id="rId25" Type="http://schemas.openxmlformats.org/officeDocument/2006/relationships/image" Target="../media/image280.png"/><Relationship Id="rId26" Type="http://schemas.openxmlformats.org/officeDocument/2006/relationships/image" Target="../media/image290.png"/><Relationship Id="rId27" Type="http://schemas.openxmlformats.org/officeDocument/2006/relationships/image" Target="../media/image300.png"/><Relationship Id="rId28" Type="http://schemas.openxmlformats.org/officeDocument/2006/relationships/image" Target="../media/image310.png"/><Relationship Id="rId29" Type="http://schemas.openxmlformats.org/officeDocument/2006/relationships/image" Target="../media/image320.png"/><Relationship Id="rId30" Type="http://schemas.openxmlformats.org/officeDocument/2006/relationships/image" Target="../media/image330.png"/><Relationship Id="rId31" Type="http://schemas.openxmlformats.org/officeDocument/2006/relationships/image" Target="../media/image340.png"/><Relationship Id="rId10" Type="http://schemas.openxmlformats.org/officeDocument/2006/relationships/image" Target="../media/image12.jpeg"/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770.png"/><Relationship Id="rId17" Type="http://schemas.openxmlformats.org/officeDocument/2006/relationships/image" Target="../media/image200.png"/><Relationship Id="rId18" Type="http://schemas.openxmlformats.org/officeDocument/2006/relationships/image" Target="../media/image210.png"/><Relationship Id="rId19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0.png"/><Relationship Id="rId21" Type="http://schemas.openxmlformats.org/officeDocument/2006/relationships/image" Target="../media/image240.png"/><Relationship Id="rId22" Type="http://schemas.openxmlformats.org/officeDocument/2006/relationships/image" Target="../media/image250.png"/><Relationship Id="rId23" Type="http://schemas.openxmlformats.org/officeDocument/2006/relationships/image" Target="../media/image260.png"/><Relationship Id="rId24" Type="http://schemas.openxmlformats.org/officeDocument/2006/relationships/image" Target="../media/image270.png"/><Relationship Id="rId25" Type="http://schemas.openxmlformats.org/officeDocument/2006/relationships/image" Target="../media/image280.png"/><Relationship Id="rId26" Type="http://schemas.openxmlformats.org/officeDocument/2006/relationships/image" Target="../media/image290.png"/><Relationship Id="rId27" Type="http://schemas.openxmlformats.org/officeDocument/2006/relationships/image" Target="../media/image300.png"/><Relationship Id="rId28" Type="http://schemas.openxmlformats.org/officeDocument/2006/relationships/image" Target="../media/image310.png"/><Relationship Id="rId29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30" Type="http://schemas.openxmlformats.org/officeDocument/2006/relationships/image" Target="../media/image330.png"/><Relationship Id="rId31" Type="http://schemas.openxmlformats.org/officeDocument/2006/relationships/image" Target="../media/image340.png"/><Relationship Id="rId32" Type="http://schemas.openxmlformats.org/officeDocument/2006/relationships/image" Target="../media/image350.png"/><Relationship Id="rId9" Type="http://schemas.openxmlformats.org/officeDocument/2006/relationships/image" Target="../media/image11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Relationship Id="rId33" Type="http://schemas.openxmlformats.org/officeDocument/2006/relationships/image" Target="../media/image361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10" Type="http://schemas.openxmlformats.org/officeDocument/2006/relationships/image" Target="../media/image12.jpeg"/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770.png"/><Relationship Id="rId17" Type="http://schemas.openxmlformats.org/officeDocument/2006/relationships/image" Target="../media/image200.png"/><Relationship Id="rId18" Type="http://schemas.openxmlformats.org/officeDocument/2006/relationships/image" Target="../media/image210.png"/><Relationship Id="rId19" Type="http://schemas.openxmlformats.org/officeDocument/2006/relationships/image" Target="../media/image220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61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450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60.png"/><Relationship Id="rId28" Type="http://schemas.openxmlformats.org/officeDocument/2006/relationships/image" Target="../media/image220.png"/><Relationship Id="rId29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30" Type="http://schemas.openxmlformats.org/officeDocument/2006/relationships/image" Target="../media/image320.png"/><Relationship Id="rId31" Type="http://schemas.openxmlformats.org/officeDocument/2006/relationships/image" Target="../media/image470.png"/><Relationship Id="rId32" Type="http://schemas.openxmlformats.org/officeDocument/2006/relationships/image" Target="../media/image480.png"/><Relationship Id="rId9" Type="http://schemas.openxmlformats.org/officeDocument/2006/relationships/image" Target="../media/image11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Relationship Id="rId33" Type="http://schemas.openxmlformats.org/officeDocument/2006/relationships/image" Target="../media/image491.png"/><Relationship Id="rId34" Type="http://schemas.openxmlformats.org/officeDocument/2006/relationships/image" Target="../media/image500.png"/><Relationship Id="rId35" Type="http://schemas.openxmlformats.org/officeDocument/2006/relationships/image" Target="../media/image510.png"/><Relationship Id="rId36" Type="http://schemas.openxmlformats.org/officeDocument/2006/relationships/image" Target="../media/image520.png"/><Relationship Id="rId10" Type="http://schemas.openxmlformats.org/officeDocument/2006/relationships/image" Target="../media/image12.jpeg"/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770.png"/><Relationship Id="rId17" Type="http://schemas.openxmlformats.org/officeDocument/2006/relationships/image" Target="../media/image440.png"/><Relationship Id="rId18" Type="http://schemas.openxmlformats.org/officeDocument/2006/relationships/image" Target="../media/image340.png"/><Relationship Id="rId19" Type="http://schemas.openxmlformats.org/officeDocument/2006/relationships/image" Target="../media/image350.png"/><Relationship Id="rId37" Type="http://schemas.openxmlformats.org/officeDocument/2006/relationships/image" Target="../media/image5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7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6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81.png"/><Relationship Id="rId3" Type="http://schemas.openxmlformats.org/officeDocument/2006/relationships/image" Target="../media/image1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1170.png"/><Relationship Id="rId21" Type="http://schemas.openxmlformats.org/officeDocument/2006/relationships/image" Target="../media/image1180.png"/><Relationship Id="rId22" Type="http://schemas.openxmlformats.org/officeDocument/2006/relationships/image" Target="../media/image1190.png"/><Relationship Id="rId23" Type="http://schemas.openxmlformats.org/officeDocument/2006/relationships/image" Target="../media/image1200.png"/><Relationship Id="rId24" Type="http://schemas.openxmlformats.org/officeDocument/2006/relationships/image" Target="../media/image1210.png"/><Relationship Id="rId25" Type="http://schemas.openxmlformats.org/officeDocument/2006/relationships/image" Target="../media/image1220.png"/><Relationship Id="rId26" Type="http://schemas.openxmlformats.org/officeDocument/2006/relationships/image" Target="../media/image1230.png"/><Relationship Id="rId10" Type="http://schemas.openxmlformats.org/officeDocument/2006/relationships/image" Target="../media/image1070.png"/><Relationship Id="rId11" Type="http://schemas.openxmlformats.org/officeDocument/2006/relationships/image" Target="../media/image1080.png"/><Relationship Id="rId12" Type="http://schemas.openxmlformats.org/officeDocument/2006/relationships/image" Target="../media/image1090.png"/><Relationship Id="rId13" Type="http://schemas.openxmlformats.org/officeDocument/2006/relationships/image" Target="../media/image1102.png"/><Relationship Id="rId14" Type="http://schemas.openxmlformats.org/officeDocument/2006/relationships/image" Target="../media/image111.png"/><Relationship Id="rId15" Type="http://schemas.openxmlformats.org/officeDocument/2006/relationships/image" Target="../media/image112.png"/><Relationship Id="rId16" Type="http://schemas.openxmlformats.org/officeDocument/2006/relationships/image" Target="../media/image1131.png"/><Relationship Id="rId17" Type="http://schemas.openxmlformats.org/officeDocument/2006/relationships/image" Target="../media/image1140.png"/><Relationship Id="rId18" Type="http://schemas.openxmlformats.org/officeDocument/2006/relationships/image" Target="../media/image1150.png"/><Relationship Id="rId19" Type="http://schemas.openxmlformats.org/officeDocument/2006/relationships/image" Target="../media/image15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060.png"/><Relationship Id="rId4" Type="http://schemas.openxmlformats.org/officeDocument/2006/relationships/image" Target="../media/image15.jpeg"/><Relationship Id="rId5" Type="http://schemas.openxmlformats.org/officeDocument/2006/relationships/image" Target="../media/image14.jpeg"/><Relationship Id="rId6" Type="http://schemas.openxmlformats.org/officeDocument/2006/relationships/image" Target="../media/image25.jpeg"/><Relationship Id="rId7" Type="http://schemas.openxmlformats.org/officeDocument/2006/relationships/image" Target="../media/image16.jpeg"/><Relationship Id="rId8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20" Type="http://schemas.openxmlformats.org/officeDocument/2006/relationships/image" Target="../media/image661.png"/><Relationship Id="rId21" Type="http://schemas.openxmlformats.org/officeDocument/2006/relationships/image" Target="../media/image67.png"/><Relationship Id="rId22" Type="http://schemas.openxmlformats.org/officeDocument/2006/relationships/image" Target="../media/image68.png"/><Relationship Id="rId23" Type="http://schemas.openxmlformats.org/officeDocument/2006/relationships/image" Target="../media/image69.png"/><Relationship Id="rId24" Type="http://schemas.openxmlformats.org/officeDocument/2006/relationships/image" Target="../media/image70.png"/><Relationship Id="rId25" Type="http://schemas.openxmlformats.org/officeDocument/2006/relationships/image" Target="../media/image184.png"/><Relationship Id="rId26" Type="http://schemas.openxmlformats.org/officeDocument/2006/relationships/image" Target="../media/image155.png"/><Relationship Id="rId10" Type="http://schemas.openxmlformats.org/officeDocument/2006/relationships/image" Target="../media/image560.png"/><Relationship Id="rId11" Type="http://schemas.openxmlformats.org/officeDocument/2006/relationships/image" Target="../media/image570.png"/><Relationship Id="rId12" Type="http://schemas.openxmlformats.org/officeDocument/2006/relationships/image" Target="../media/image580.png"/><Relationship Id="rId13" Type="http://schemas.openxmlformats.org/officeDocument/2006/relationships/image" Target="../media/image591.png"/><Relationship Id="rId14" Type="http://schemas.openxmlformats.org/officeDocument/2006/relationships/image" Target="../media/image601.png"/><Relationship Id="rId15" Type="http://schemas.openxmlformats.org/officeDocument/2006/relationships/image" Target="../media/image611.png"/><Relationship Id="rId16" Type="http://schemas.openxmlformats.org/officeDocument/2006/relationships/image" Target="../media/image621.png"/><Relationship Id="rId17" Type="http://schemas.openxmlformats.org/officeDocument/2006/relationships/image" Target="../media/image630.png"/><Relationship Id="rId18" Type="http://schemas.openxmlformats.org/officeDocument/2006/relationships/image" Target="../media/image641.png"/><Relationship Id="rId19" Type="http://schemas.openxmlformats.org/officeDocument/2006/relationships/image" Target="../media/image6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060.png"/><Relationship Id="rId4" Type="http://schemas.openxmlformats.org/officeDocument/2006/relationships/image" Target="../media/image15.jpeg"/><Relationship Id="rId5" Type="http://schemas.openxmlformats.org/officeDocument/2006/relationships/image" Target="../media/image14.jpeg"/><Relationship Id="rId6" Type="http://schemas.openxmlformats.org/officeDocument/2006/relationships/image" Target="../media/image25.jpeg"/><Relationship Id="rId7" Type="http://schemas.openxmlformats.org/officeDocument/2006/relationships/image" Target="../media/image16.jpeg"/><Relationship Id="rId8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30.png"/><Relationship Id="rId21" Type="http://schemas.openxmlformats.org/officeDocument/2006/relationships/image" Target="../media/image641.png"/><Relationship Id="rId22" Type="http://schemas.openxmlformats.org/officeDocument/2006/relationships/image" Target="../media/image651.png"/><Relationship Id="rId23" Type="http://schemas.openxmlformats.org/officeDocument/2006/relationships/image" Target="../media/image661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10" Type="http://schemas.openxmlformats.org/officeDocument/2006/relationships/image" Target="../media/image16.jpeg"/><Relationship Id="rId11" Type="http://schemas.openxmlformats.org/officeDocument/2006/relationships/image" Target="../media/image21.jpeg"/><Relationship Id="rId12" Type="http://schemas.openxmlformats.org/officeDocument/2006/relationships/image" Target="../media/image10.jpeg"/><Relationship Id="rId13" Type="http://schemas.openxmlformats.org/officeDocument/2006/relationships/image" Target="../media/image560.png"/><Relationship Id="rId14" Type="http://schemas.openxmlformats.org/officeDocument/2006/relationships/image" Target="../media/image570.png"/><Relationship Id="rId15" Type="http://schemas.openxmlformats.org/officeDocument/2006/relationships/image" Target="../media/image580.png"/><Relationship Id="rId16" Type="http://schemas.openxmlformats.org/officeDocument/2006/relationships/image" Target="../media/image591.png"/><Relationship Id="rId17" Type="http://schemas.openxmlformats.org/officeDocument/2006/relationships/image" Target="../media/image601.png"/><Relationship Id="rId18" Type="http://schemas.openxmlformats.org/officeDocument/2006/relationships/image" Target="../media/image611.png"/><Relationship Id="rId19" Type="http://schemas.openxmlformats.org/officeDocument/2006/relationships/image" Target="../media/image621.png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060.png"/><Relationship Id="rId4" Type="http://schemas.openxmlformats.org/officeDocument/2006/relationships/image" Target="../media/image15.jpeg"/><Relationship Id="rId5" Type="http://schemas.openxmlformats.org/officeDocument/2006/relationships/image" Target="../media/image186.png"/><Relationship Id="rId6" Type="http://schemas.openxmlformats.org/officeDocument/2006/relationships/image" Target="../media/image182.png"/><Relationship Id="rId7" Type="http://schemas.openxmlformats.org/officeDocument/2006/relationships/image" Target="../media/image12.jpeg"/><Relationship Id="rId8" Type="http://schemas.openxmlformats.org/officeDocument/2006/relationships/image" Target="../media/image14.jpeg"/><Relationship Id="rId9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630.png"/><Relationship Id="rId21" Type="http://schemas.openxmlformats.org/officeDocument/2006/relationships/image" Target="../media/image641.png"/><Relationship Id="rId22" Type="http://schemas.openxmlformats.org/officeDocument/2006/relationships/image" Target="../media/image651.png"/><Relationship Id="rId23" Type="http://schemas.openxmlformats.org/officeDocument/2006/relationships/image" Target="../media/image661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10" Type="http://schemas.openxmlformats.org/officeDocument/2006/relationships/image" Target="../media/image16.jpeg"/><Relationship Id="rId11" Type="http://schemas.openxmlformats.org/officeDocument/2006/relationships/image" Target="../media/image21.jpeg"/><Relationship Id="rId12" Type="http://schemas.openxmlformats.org/officeDocument/2006/relationships/image" Target="../media/image10.jpeg"/><Relationship Id="rId13" Type="http://schemas.openxmlformats.org/officeDocument/2006/relationships/image" Target="../media/image560.png"/><Relationship Id="rId14" Type="http://schemas.openxmlformats.org/officeDocument/2006/relationships/image" Target="../media/image570.png"/><Relationship Id="rId15" Type="http://schemas.openxmlformats.org/officeDocument/2006/relationships/image" Target="../media/image580.png"/><Relationship Id="rId16" Type="http://schemas.openxmlformats.org/officeDocument/2006/relationships/image" Target="../media/image591.png"/><Relationship Id="rId17" Type="http://schemas.openxmlformats.org/officeDocument/2006/relationships/image" Target="../media/image601.png"/><Relationship Id="rId18" Type="http://schemas.openxmlformats.org/officeDocument/2006/relationships/image" Target="../media/image611.png"/><Relationship Id="rId19" Type="http://schemas.openxmlformats.org/officeDocument/2006/relationships/image" Target="../media/image621.png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060.png"/><Relationship Id="rId4" Type="http://schemas.openxmlformats.org/officeDocument/2006/relationships/image" Target="../media/image15.jpeg"/><Relationship Id="rId5" Type="http://schemas.openxmlformats.org/officeDocument/2006/relationships/image" Target="../media/image189.png"/><Relationship Id="rId6" Type="http://schemas.openxmlformats.org/officeDocument/2006/relationships/image" Target="../media/image183.png"/><Relationship Id="rId7" Type="http://schemas.openxmlformats.org/officeDocument/2006/relationships/image" Target="../media/image12.jpeg"/><Relationship Id="rId8" Type="http://schemas.openxmlformats.org/officeDocument/2006/relationships/image" Target="../media/image14.jpe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4" Type="http://schemas.openxmlformats.org/officeDocument/2006/relationships/image" Target="../media/image640.png"/><Relationship Id="rId5" Type="http://schemas.openxmlformats.org/officeDocument/2006/relationships/image" Target="../media/image196.png"/><Relationship Id="rId6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5.png"/><Relationship Id="rId3" Type="http://schemas.openxmlformats.org/officeDocument/2006/relationships/image" Target="../media/image1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6.png"/><Relationship Id="rId3" Type="http://schemas.openxmlformats.org/officeDocument/2006/relationships/image" Target="../media/image20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4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pers.nips.cc/paper/4857-scalable-influence-estimation-in-continuous-time-diffusion-networks" TargetMode="External"/><Relationship Id="rId3" Type="http://schemas.openxmlformats.org/officeDocument/2006/relationships/hyperlink" Target="https://arxiv.org/abs/1410.697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25.jpeg"/><Relationship Id="rId17" Type="http://schemas.openxmlformats.org/officeDocument/2006/relationships/image" Target="../media/image26.jpeg"/><Relationship Id="rId1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24.jpeg"/><Relationship Id="rId16" Type="http://schemas.openxmlformats.org/officeDocument/2006/relationships/image" Target="../media/image25.jpeg"/><Relationship Id="rId17" Type="http://schemas.openxmlformats.org/officeDocument/2006/relationships/image" Target="../media/image26.jpeg"/><Relationship Id="rId18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5.png"/><Relationship Id="rId5" Type="http://schemas.openxmlformats.org/officeDocument/2006/relationships/image" Target="../media/image10.jpeg"/><Relationship Id="rId6" Type="http://schemas.openxmlformats.org/officeDocument/2006/relationships/image" Target="../media/image23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62001"/>
            <a:ext cx="7772400" cy="1470025"/>
          </a:xfrm>
        </p:spPr>
        <p:txBody>
          <a:bodyPr/>
          <a:lstStyle/>
          <a:p>
            <a:r>
              <a:rPr lang="en-US" dirty="0" smtClean="0"/>
              <a:t>Foundations of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4847" y="2669504"/>
            <a:ext cx="2211832" cy="670673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5947" y="204428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http://</a:t>
            </a:r>
            <a:r>
              <a:rPr lang="en-US" sz="2400" b="1" dirty="0" err="1">
                <a:solidFill>
                  <a:schemeClr val="tx2"/>
                </a:solidFill>
              </a:rPr>
              <a:t>www.cohenwang.com</a:t>
            </a:r>
            <a:r>
              <a:rPr lang="en-US" sz="2400" b="1" dirty="0">
                <a:solidFill>
                  <a:schemeClr val="tx2"/>
                </a:solidFill>
              </a:rPr>
              <a:t>/</a:t>
            </a:r>
            <a:r>
              <a:rPr lang="en-US" sz="2400" b="1" dirty="0" err="1">
                <a:solidFill>
                  <a:schemeClr val="tx2"/>
                </a:solidFill>
              </a:rPr>
              <a:t>edith</a:t>
            </a:r>
            <a:r>
              <a:rPr lang="en-US" sz="2400" b="1" dirty="0">
                <a:solidFill>
                  <a:schemeClr val="tx2"/>
                </a:solidFill>
              </a:rPr>
              <a:t>/dataminingclass2017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409" y="3507815"/>
            <a:ext cx="826879" cy="971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173" y="3581400"/>
            <a:ext cx="753937" cy="921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0492" y="3507815"/>
            <a:ext cx="899709" cy="899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817324" y="4310214"/>
            <a:ext cx="1906042" cy="5504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Amos Fiat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24067" y="429388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Edith Cohen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074847" y="4280629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Haim Kaplan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7135" y="5419728"/>
            <a:ext cx="172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Lecture 10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71389-96DB-44CD-96F7-395762860BAC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0" y="5559786"/>
            <a:ext cx="1406099" cy="7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Importance/relevance decays with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6800" y="3106762"/>
                <a:ext cx="4060663" cy="2426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/>
                      </a:rPr>
                      <m:t>exp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/>
                  <a:t>  (exponential),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800" dirty="0" smtClean="0"/>
                  <a:t>(harmonic) </a:t>
                </a:r>
                <a:endParaRPr lang="en-US" sz="28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𝜆</m:t>
                        </m:r>
                        <m:sSup>
                          <m:s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(Gaussian)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&lt;∞</m:t>
                    </m:r>
                  </m:oMath>
                </a14:m>
                <a:r>
                  <a:rPr lang="en-US" sz="2800" dirty="0"/>
                  <a:t>?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1:0</m:t>
                    </m:r>
                  </m:oMath>
                </a14:m>
                <a:r>
                  <a:rPr lang="en-US" sz="2800" dirty="0"/>
                  <a:t> (reachability)</a:t>
                </a:r>
              </a:p>
              <a:p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 i="1">
                        <a:latin typeface="Cambria Math"/>
                      </a:rPr>
                      <m:t>&lt;</m:t>
                    </m:r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?1:0</m:t>
                    </m:r>
                  </m:oMath>
                </a14:m>
                <a:r>
                  <a:rPr lang="en-US" sz="2800" dirty="0"/>
                  <a:t> (threshold)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106762"/>
                <a:ext cx="4060663" cy="2426562"/>
              </a:xfrm>
              <a:prstGeom prst="rect">
                <a:avLst/>
              </a:prstGeom>
              <a:blipFill rotWithShape="0">
                <a:blip r:embed="rId3"/>
                <a:stretch>
                  <a:fillRect t="-2513" r="-1802" b="-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9399" y="4058432"/>
                <a:ext cx="1377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80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99" y="4058432"/>
                <a:ext cx="1377428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473737" y="3229941"/>
            <a:ext cx="533400" cy="2203881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5000" y="1457980"/>
                <a:ext cx="71370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/>
                    </a:solidFill>
                  </a:rPr>
                  <a:t>Decay is specified by a decay (kernel) function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457980"/>
                <a:ext cx="7137018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79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2120319"/>
                <a:ext cx="14427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120319"/>
                <a:ext cx="144270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19399" y="2107038"/>
                <a:ext cx="56328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sz="2400" dirty="0" smtClean="0"/>
                  <a:t>  monotone non-increasing with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99" y="2107038"/>
                <a:ext cx="5632889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042018" y="2120319"/>
                <a:ext cx="17633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+∞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018" y="2120319"/>
                <a:ext cx="176330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6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Decayed-Distance-based queries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74012"/>
                <a:ext cx="11658600" cy="60960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-Neighborhood of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r</m:t>
                    </m:r>
                    <m:r>
                      <a:rPr lang="en-US" sz="2800" b="0" i="0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={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𝑗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∣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≤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𝑟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}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74012"/>
                <a:ext cx="11658600" cy="609600"/>
              </a:xfrm>
              <a:blipFill rotWithShape="0">
                <a:blip r:embed="rId2"/>
                <a:stretch>
                  <a:fillRect t="-14000" b="-2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90500" y="3151767"/>
                <a:ext cx="11887200" cy="655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Distance-decay </a:t>
                </a:r>
                <a:r>
                  <a:rPr lang="en-US" dirty="0" smtClean="0"/>
                  <a:t>closeness centrality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 charset="0"/>
                      </a:rPr>
                      <m:t>𝑸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 charset="0"/>
                      </a:rPr>
                      <m:t>: 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Decay (kernel) function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,  node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3151767"/>
                <a:ext cx="11887200" cy="655638"/>
              </a:xfrm>
              <a:prstGeom prst="rect">
                <a:avLst/>
              </a:prstGeom>
              <a:blipFill rotWithShape="0">
                <a:blip r:embed="rId3"/>
                <a:stretch>
                  <a:fillRect l="-1128" t="-12037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6846" y="3503139"/>
                <a:ext cx="3505200" cy="103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846" y="3503139"/>
                <a:ext cx="3505200" cy="10356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0" y="1715504"/>
                <a:ext cx="480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3200" dirty="0" smtClean="0"/>
                  <a:t>Cardinality: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𝑸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: 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|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|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15504"/>
                <a:ext cx="480060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17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81000" y="4196095"/>
                <a:ext cx="11430000" cy="655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Distance-based influence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C00000"/>
                        </a:solidFill>
                        <a:latin typeface="Cambria Math" charset="0"/>
                      </a:rPr>
                      <m:t>𝑸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, seed nodes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  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6095"/>
                <a:ext cx="11430000" cy="655638"/>
              </a:xfrm>
              <a:prstGeom prst="rect">
                <a:avLst/>
              </a:prstGeom>
              <a:blipFill rotWithShape="0">
                <a:blip r:embed="rId6"/>
                <a:stretch>
                  <a:fillRect l="-1227" t="-11111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04205" y="4076287"/>
                <a:ext cx="4059195" cy="103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𝑰𝑵𝑭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𝑼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max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</m:e>
                            <m:lim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𝑼</m:t>
                              </m:r>
                            </m:lim>
                          </m:limLow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205" y="4076287"/>
                <a:ext cx="4059195" cy="10356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71772" y="4973476"/>
                <a:ext cx="11620500" cy="9115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Distance-based similarity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C00000"/>
                        </a:solidFill>
                        <a:latin typeface="Cambria Math" charset="0"/>
                      </a:rPr>
                      <m:t>𝑸</m:t>
                    </m:r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,  nodes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i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j</m:t>
                    </m:r>
                    <m:r>
                      <a:rPr lang="en-US" sz="2800" b="0" i="0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𝑺𝒊𝒎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𝜶</m:t>
                        </m:r>
                      </m:sub>
                    </m:sSub>
                    <m:d>
                      <m:dPr>
                        <m:ctrlPr>
                          <a:rPr lang="en-US" sz="2800" b="1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(e.g.,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B050"/>
                        </a:solidFill>
                        <a:latin typeface="Cambria Math" charset="0"/>
                      </a:rPr>
                      <m:t>𝑺𝒊𝒎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 cosine, weighted </a:t>
                </a:r>
                <a:r>
                  <a:rPr lang="en-US" sz="2800" dirty="0" err="1" smtClean="0">
                    <a:solidFill>
                      <a:schemeClr val="accent1"/>
                    </a:solidFill>
                  </a:rPr>
                  <a:t>Jaccard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,  </a:t>
                </a:r>
                <a:r>
                  <a:rPr lang="en-US" sz="2800" dirty="0" err="1" smtClean="0">
                    <a:solidFill>
                      <a:schemeClr val="accent1"/>
                    </a:solidFill>
                  </a:rPr>
                  <a:t>Lp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distance  of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⋅</m:t>
                        </m:r>
                      </m:sub>
                    </m:sSub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ea typeface="Cambria Math"/>
                      </a:rPr>
                      <m:t> 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𝒋</m:t>
                        </m:r>
                        <m:r>
                          <a:rPr lang="en-US" sz="28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⋅</m:t>
                        </m:r>
                      </m:sub>
                    </m:sSub>
                    <m:r>
                      <a:rPr lang="en-US" sz="28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00B050"/>
                        </a:solidFill>
                        <a:ea typeface="Cambria Math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72" y="4973476"/>
                <a:ext cx="11620500" cy="911591"/>
              </a:xfrm>
              <a:prstGeom prst="rect">
                <a:avLst/>
              </a:prstGeom>
              <a:blipFill rotWithShape="0">
                <a:blip r:embed="rId8"/>
                <a:stretch>
                  <a:fillRect l="-1207" t="-8725" b="-40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91953" y="1709186"/>
                <a:ext cx="64904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3200" dirty="0" smtClean="0"/>
                  <a:t>Similarity: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𝑸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: 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US" sz="3200" b="1" dirty="0" smtClean="0">
                    <a:solidFill>
                      <a:srgbClr val="C0000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1" dirty="0">
                        <a:solidFill>
                          <a:srgbClr val="00B050"/>
                        </a:solidFill>
                        <a:latin typeface="Cambria Math" charset="0"/>
                      </a:rPr>
                      <m:t>J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𝑗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953" y="1709186"/>
                <a:ext cx="6490447" cy="584775"/>
              </a:xfrm>
              <a:prstGeom prst="rect">
                <a:avLst/>
              </a:prstGeom>
              <a:blipFill rotWithShape="0">
                <a:blip r:embed="rId9"/>
                <a:stretch>
                  <a:fillRect l="-234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2293961"/>
                <a:ext cx="6490447" cy="58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3200" dirty="0" smtClean="0"/>
                  <a:t>Influence:</a:t>
                </a:r>
                <a:r>
                  <a:rPr lang="en-US" sz="3200" b="1" dirty="0" smtClean="0">
                    <a:solidFill>
                      <a:srgbClr val="C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𝑸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: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𝒓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r>
                      <a:rPr lang="en-US" sz="3200" b="1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𝑼</m:t>
                    </m:r>
                    <m:r>
                      <a:rPr lang="en-US" sz="3200" b="1" i="0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          </m:t>
                    </m:r>
                    <m:r>
                      <a:rPr lang="en-US" sz="3200" b="1" dirty="0">
                        <a:solidFill>
                          <a:srgbClr val="00B050"/>
                        </a:solidFill>
                        <a:latin typeface="Cambria Math" charset="0"/>
                      </a:rPr>
                      <m:t>|</m:t>
                    </m:r>
                    <m:nary>
                      <m:naryPr>
                        <m:chr m:val="⋃"/>
                        <m:supHide m:val="on"/>
                        <m:ctrlP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∈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3200" b="0" i="1" dirty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)</m:t>
                        </m:r>
                      </m:e>
                    </m:nary>
                    <m:r>
                      <a:rPr lang="en-US" sz="3200" i="1" dirty="0">
                        <a:solidFill>
                          <a:srgbClr val="00B050"/>
                        </a:solidFill>
                        <a:latin typeface="Cambria Math" charset="0"/>
                      </a:rPr>
                      <m:t>|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3961"/>
                <a:ext cx="6490447" cy="585097"/>
              </a:xfrm>
              <a:prstGeom prst="rect">
                <a:avLst/>
              </a:prstGeom>
              <a:blipFill rotWithShape="0">
                <a:blip r:embed="rId10"/>
                <a:stretch>
                  <a:fillRect l="-234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9" grpId="0"/>
      <p:bldP spid="12" grpId="0"/>
      <p:bldP spid="7" grpId="0"/>
      <p:bldP spid="8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22" y="184407"/>
            <a:ext cx="791599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Centrality with </a:t>
            </a:r>
            <a:r>
              <a:rPr lang="en-US" dirty="0"/>
              <a:t>decayed </a:t>
            </a:r>
            <a:r>
              <a:rPr lang="en-US" dirty="0" smtClean="0"/>
              <a:t>distance </a:t>
            </a:r>
            <a:endParaRPr lang="en-US" dirty="0"/>
          </a:p>
        </p:txBody>
      </p:sp>
      <p:pic>
        <p:nvPicPr>
          <p:cNvPr id="97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16" y="146691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1623425" y="1571841"/>
            <a:ext cx="8918236" cy="1222439"/>
            <a:chOff x="91630" y="1065745"/>
            <a:chExt cx="8918236" cy="1222439"/>
          </a:xfrm>
        </p:grpSpPr>
        <p:grpSp>
          <p:nvGrpSpPr>
            <p:cNvPr id="86" name="Group 85"/>
            <p:cNvGrpSpPr/>
            <p:nvPr/>
          </p:nvGrpSpPr>
          <p:grpSpPr>
            <a:xfrm>
              <a:off x="798371" y="1065745"/>
              <a:ext cx="8211495" cy="1146726"/>
              <a:chOff x="798371" y="1065745"/>
              <a:chExt cx="8211495" cy="1146726"/>
            </a:xfrm>
          </p:grpSpPr>
          <p:pic>
            <p:nvPicPr>
              <p:cNvPr id="87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829599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55635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12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959418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22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12030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54202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8711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15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76491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16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5155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12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87459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4481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91630" y="1492519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1" y="168949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1610093" y="2704595"/>
            <a:ext cx="8861435" cy="795665"/>
            <a:chOff x="91630" y="2744675"/>
            <a:chExt cx="8861435" cy="795665"/>
          </a:xfrm>
        </p:grpSpPr>
        <p:pic>
          <p:nvPicPr>
            <p:cNvPr id="14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39" y="284454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Box 128"/>
            <p:cNvSpPr txBox="1"/>
            <p:nvPr/>
          </p:nvSpPr>
          <p:spPr>
            <a:xfrm>
              <a:off x="83890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64944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68727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21339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63511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642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85800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6086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2303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631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676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5985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4574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91630" y="2744675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Down Arrow 143"/>
          <p:cNvSpPr/>
          <p:nvPr/>
        </p:nvSpPr>
        <p:spPr>
          <a:xfrm>
            <a:off x="5537316" y="358140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821981" y="3413219"/>
                <a:ext cx="2694552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81" y="3413219"/>
                <a:ext cx="2694552" cy="7617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 216"/>
          <p:cNvGrpSpPr/>
          <p:nvPr/>
        </p:nvGrpSpPr>
        <p:grpSpPr>
          <a:xfrm>
            <a:off x="1610092" y="3839993"/>
            <a:ext cx="8864706" cy="1639362"/>
            <a:chOff x="86092" y="3839993"/>
            <a:chExt cx="8864706" cy="1639362"/>
          </a:xfrm>
        </p:grpSpPr>
        <p:sp>
          <p:nvSpPr>
            <p:cNvPr id="171" name="TextBox 170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48" name="Oval 147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90" name="Oval 189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/>
          <p:cNvSpPr txBox="1"/>
          <p:nvPr/>
        </p:nvSpPr>
        <p:spPr>
          <a:xfrm>
            <a:off x="2726766" y="3591778"/>
            <a:ext cx="215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Distance-decay:</a:t>
            </a:r>
            <a:endParaRPr lang="en-US" sz="2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839663" y="1164015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 distance vectors: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9434" y="5831337"/>
            <a:ext cx="2639697" cy="595934"/>
            <a:chOff x="884098" y="5822467"/>
            <a:chExt cx="2639697" cy="595934"/>
          </a:xfrm>
        </p:grpSpPr>
        <p:pic>
          <p:nvPicPr>
            <p:cNvPr id="1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884098" y="5881462"/>
                  <a:ext cx="263969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≈2.05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098" y="5881462"/>
                  <a:ext cx="2639697" cy="523220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227372" y="5867694"/>
            <a:ext cx="2639697" cy="559577"/>
            <a:chOff x="4703372" y="5867694"/>
            <a:chExt cx="2639697" cy="559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4703372" y="5867694"/>
                  <a:ext cx="263969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≈2.11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3372" y="5867694"/>
                  <a:ext cx="2639697" cy="523220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8394710" y="323989"/>
                <a:ext cx="2756928" cy="103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710" y="323989"/>
                <a:ext cx="2756928" cy="1035605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3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  <p:bldP spid="215" grpId="0"/>
      <p:bldP spid="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7" y="9538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Influence with decayed distances</a:t>
            </a:r>
            <a:endParaRPr lang="en-US" dirty="0"/>
          </a:p>
        </p:txBody>
      </p:sp>
      <p:pic>
        <p:nvPicPr>
          <p:cNvPr id="97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16" y="146691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1623425" y="1571841"/>
            <a:ext cx="8918236" cy="1222439"/>
            <a:chOff x="91630" y="1065745"/>
            <a:chExt cx="8918236" cy="1222439"/>
          </a:xfrm>
        </p:grpSpPr>
        <p:grpSp>
          <p:nvGrpSpPr>
            <p:cNvPr id="86" name="Group 85"/>
            <p:cNvGrpSpPr/>
            <p:nvPr/>
          </p:nvGrpSpPr>
          <p:grpSpPr>
            <a:xfrm>
              <a:off x="798371" y="1065745"/>
              <a:ext cx="8211495" cy="1146726"/>
              <a:chOff x="798371" y="1065745"/>
              <a:chExt cx="8211495" cy="1146726"/>
            </a:xfrm>
          </p:grpSpPr>
          <p:pic>
            <p:nvPicPr>
              <p:cNvPr id="87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829599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55635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12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959418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22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12030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54202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8711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15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76491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16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5155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12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87459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4481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91630" y="1492519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1" y="168949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1610093" y="2704595"/>
            <a:ext cx="8861435" cy="795665"/>
            <a:chOff x="91630" y="2744675"/>
            <a:chExt cx="8861435" cy="795665"/>
          </a:xfrm>
        </p:grpSpPr>
        <p:pic>
          <p:nvPicPr>
            <p:cNvPr id="14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39" y="284454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Box 128"/>
            <p:cNvSpPr txBox="1"/>
            <p:nvPr/>
          </p:nvSpPr>
          <p:spPr>
            <a:xfrm>
              <a:off x="83890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64944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68727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21339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63511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642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85800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6086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2303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631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676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5985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4574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91630" y="2744675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Down Arrow 143"/>
          <p:cNvSpPr/>
          <p:nvPr/>
        </p:nvSpPr>
        <p:spPr>
          <a:xfrm>
            <a:off x="5537316" y="358140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821981" y="3413219"/>
                <a:ext cx="2694552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81" y="3413219"/>
                <a:ext cx="2694552" cy="7617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 216"/>
          <p:cNvGrpSpPr/>
          <p:nvPr/>
        </p:nvGrpSpPr>
        <p:grpSpPr>
          <a:xfrm>
            <a:off x="1610092" y="3839993"/>
            <a:ext cx="8864706" cy="1639362"/>
            <a:chOff x="86092" y="3839993"/>
            <a:chExt cx="8864706" cy="1639362"/>
          </a:xfrm>
        </p:grpSpPr>
        <p:sp>
          <p:nvSpPr>
            <p:cNvPr id="171" name="TextBox 170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48" name="Oval 147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90" name="Oval 189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/>
          <p:cNvSpPr txBox="1"/>
          <p:nvPr/>
        </p:nvSpPr>
        <p:spPr>
          <a:xfrm>
            <a:off x="2741555" y="3490958"/>
            <a:ext cx="215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Distance-decay: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39663" y="1164015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 distance vectors: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59412" y="5592157"/>
            <a:ext cx="2639697" cy="595934"/>
            <a:chOff x="939980" y="5822467"/>
            <a:chExt cx="2639697" cy="595934"/>
          </a:xfrm>
        </p:grpSpPr>
        <p:pic>
          <p:nvPicPr>
            <p:cNvPr id="1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939980" y="5838214"/>
                  <a:ext cx="263969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≈2.05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980" y="5838214"/>
                  <a:ext cx="2639697" cy="523220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6175019" y="5619928"/>
            <a:ext cx="2639697" cy="523220"/>
            <a:chOff x="4755103" y="5916312"/>
            <a:chExt cx="2639697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4755103" y="5916312"/>
                  <a:ext cx="263969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≈2.11</m:t>
                      </m:r>
                    </m:oMath>
                  </a14:m>
                  <a:r>
                    <a:rPr lang="en-US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118" name="Rectangle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03" y="5916312"/>
                  <a:ext cx="2639697" cy="523220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318008" y="5622906"/>
            <a:ext cx="2174249" cy="600673"/>
            <a:chOff x="717805" y="5684135"/>
            <a:chExt cx="2174249" cy="600673"/>
          </a:xfrm>
        </p:grpSpPr>
        <p:pic>
          <p:nvPicPr>
            <p:cNvPr id="12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666" y="5766874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6" name="Group 115"/>
            <p:cNvGrpSpPr/>
            <p:nvPr/>
          </p:nvGrpSpPr>
          <p:grpSpPr>
            <a:xfrm>
              <a:off x="717805" y="5684135"/>
              <a:ext cx="2174249" cy="600673"/>
              <a:chOff x="841680" y="5822467"/>
              <a:chExt cx="2174249" cy="600673"/>
            </a:xfrm>
          </p:grpSpPr>
          <p:pic>
            <p:nvPicPr>
              <p:cNvPr id="117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187" y="5822467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119"/>
                  <p:cNvSpPr/>
                  <p:nvPr/>
                </p:nvSpPr>
                <p:spPr>
                  <a:xfrm>
                    <a:off x="841680" y="5899920"/>
                    <a:ext cx="2174249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1" dirty="0" smtClean="0">
                                  <a:latin typeface="Cambria Math" charset="0"/>
                                </a:rPr>
                                <m:t>INF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     ,       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0" name="Rectangle 1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680" y="5899920"/>
                    <a:ext cx="2174249" cy="523220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" name="TextBox 6"/>
          <p:cNvSpPr txBox="1"/>
          <p:nvPr/>
        </p:nvSpPr>
        <p:spPr>
          <a:xfrm>
            <a:off x="640635" y="6239789"/>
            <a:ext cx="3021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*Sum </a:t>
            </a:r>
            <a:r>
              <a:rPr lang="en-US" sz="2000" dirty="0">
                <a:solidFill>
                  <a:schemeClr val="tx2"/>
                </a:solidFill>
              </a:rPr>
              <a:t>of max (Submodular)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955759" y="275969"/>
                <a:ext cx="4059195" cy="103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𝑰𝑵𝑭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𝑼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max</m:t>
                              </m:r>
                              <m:r>
                                <a:rPr lang="en-US" sz="2400" b="0" i="0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</m:e>
                            <m:lim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𝒊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∈</m:t>
                              </m:r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𝑼</m:t>
                              </m:r>
                            </m:lim>
                          </m:limLow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759" y="275969"/>
                <a:ext cx="4059195" cy="103560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Rounded Rectangle 158"/>
          <p:cNvSpPr/>
          <p:nvPr/>
        </p:nvSpPr>
        <p:spPr>
          <a:xfrm>
            <a:off x="3607269" y="4890359"/>
            <a:ext cx="457200" cy="542199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3487190" y="2838257"/>
            <a:ext cx="457200" cy="542199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2978892" y="4209514"/>
            <a:ext cx="457200" cy="542199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ounded Rectangle 161"/>
          <p:cNvSpPr/>
          <p:nvPr/>
        </p:nvSpPr>
        <p:spPr>
          <a:xfrm>
            <a:off x="2954705" y="2264166"/>
            <a:ext cx="457200" cy="542199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ounded Rectangle 162"/>
          <p:cNvSpPr/>
          <p:nvPr/>
        </p:nvSpPr>
        <p:spPr>
          <a:xfrm>
            <a:off x="2532148" y="4890360"/>
            <a:ext cx="457200" cy="542199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ounded Rectangle 163"/>
          <p:cNvSpPr/>
          <p:nvPr/>
        </p:nvSpPr>
        <p:spPr>
          <a:xfrm>
            <a:off x="2361043" y="2856828"/>
            <a:ext cx="457200" cy="542199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117807" y="2244451"/>
            <a:ext cx="6328950" cy="3171690"/>
            <a:chOff x="4117807" y="2244451"/>
            <a:chExt cx="6328950" cy="3171690"/>
          </a:xfrm>
        </p:grpSpPr>
        <p:sp>
          <p:nvSpPr>
            <p:cNvPr id="11" name="Rounded Rectangle 10"/>
            <p:cNvSpPr/>
            <p:nvPr/>
          </p:nvSpPr>
          <p:spPr>
            <a:xfrm>
              <a:off x="9989557" y="4137284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9904760" y="2245216"/>
              <a:ext cx="454433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8548713" y="4122034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8471768" y="2244451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7890445" y="4101450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933155" y="2244451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7225562" y="4138978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ounded Rectangle 145"/>
            <p:cNvSpPr/>
            <p:nvPr/>
          </p:nvSpPr>
          <p:spPr>
            <a:xfrm>
              <a:off x="7270521" y="2244985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6602432" y="4873942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6607989" y="2856303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5901780" y="4855432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5804036" y="2837640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5274076" y="4851485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5228440" y="2837640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4681973" y="4853687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4656067" y="2837640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ounded Rectangle 156"/>
            <p:cNvSpPr/>
            <p:nvPr/>
          </p:nvSpPr>
          <p:spPr>
            <a:xfrm>
              <a:off x="4145233" y="4853688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4117807" y="2856828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9325053" y="4155674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9242126" y="2264165"/>
              <a:ext cx="457200" cy="542199"/>
            </a:xfrm>
            <a:prstGeom prst="roundRect">
              <a:avLst/>
            </a:prstGeom>
            <a:solidFill>
              <a:schemeClr val="accent1">
                <a:alpha val="1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54306" y="5722854"/>
                <a:ext cx="13007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≈3.64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06" y="5722854"/>
                <a:ext cx="1300741" cy="523220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8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2" grpId="0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Node labels/features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71600"/>
            <a:ext cx="11125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Some nodes (entities)  have associated feature/label”: topic, interest,  community, type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are interested in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/>
              <a:t>C</a:t>
            </a:r>
            <a:r>
              <a:rPr lang="en-US" dirty="0" smtClean="0"/>
              <a:t>entrality/influence focused on this feature (</a:t>
            </a:r>
            <a:r>
              <a:rPr lang="en-US" dirty="0" smtClean="0">
                <a:solidFill>
                  <a:schemeClr val="tx2"/>
                </a:solidFill>
              </a:rPr>
              <a:t>similar to the role of teleport probabilities in topic-focused or personalized Page Rank</a:t>
            </a:r>
            <a:r>
              <a:rPr lang="en-US" dirty="0" smtClean="0"/>
              <a:t>)  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 smtClean="0"/>
              <a:t>Label completion (semi-supervised learning): Predict labels for unlabeled nodes based on graph structure and the few labeled nodes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06859" y="4603702"/>
            <a:ext cx="9907176" cy="1682314"/>
            <a:chOff x="-1317142" y="4603702"/>
            <a:chExt cx="9907176" cy="1682314"/>
          </a:xfrm>
        </p:grpSpPr>
        <p:pic>
          <p:nvPicPr>
            <p:cNvPr id="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47" y="5021174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485" y="507358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451" y="5084265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429" y="4961220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218" y="5014752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056" y="5068558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6771" y="4896090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1206409" y="5682191"/>
              <a:ext cx="7379996" cy="603825"/>
              <a:chOff x="850772" y="4018949"/>
              <a:chExt cx="7379996" cy="603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850772" y="4018949"/>
                    <a:ext cx="5757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𝜷</m:t>
                        </m:r>
                      </m:oMath>
                    </a14:m>
                    <a:r>
                      <a:rPr lang="en-US" sz="3200" b="1" dirty="0">
                        <a:solidFill>
                          <a:srgbClr val="00B050"/>
                        </a:solidFill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772" y="4018949"/>
                    <a:ext cx="575799" cy="584775"/>
                  </a:xfrm>
                  <a:prstGeom prst="rect">
                    <a:avLst/>
                  </a:prstGeom>
                  <a:blipFill rotWithShape="1">
                    <a:blip r:embed="rId28"/>
                    <a:stretch>
                      <a:fillRect t="-12500" r="-25263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2934633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4633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2060057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0057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3732320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32320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4470379" y="4037999"/>
                    <a:ext cx="92153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𝟖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0379" y="4037999"/>
                    <a:ext cx="921534" cy="584775"/>
                  </a:xfrm>
                  <a:prstGeom prst="rect">
                    <a:avLst/>
                  </a:prstGeom>
                  <a:blipFill rotWithShape="1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6386519" y="4037999"/>
                    <a:ext cx="522899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86519" y="4037999"/>
                    <a:ext cx="522899" cy="584775"/>
                  </a:xfrm>
                  <a:prstGeom prst="rect">
                    <a:avLst/>
                  </a:prstGeom>
                  <a:blipFill rotWithShape="1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7309234" y="4037999"/>
                    <a:ext cx="92153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9234" y="4037999"/>
                    <a:ext cx="921534" cy="584775"/>
                  </a:xfrm>
                  <a:prstGeom prst="rect">
                    <a:avLst/>
                  </a:prstGeom>
                  <a:blipFill rotWithShape="1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5416718" y="4037999"/>
                    <a:ext cx="921534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𝟗</m:t>
                          </m:r>
                        </m:oMath>
                      </m:oMathPara>
                    </a14:m>
                    <a:endParaRPr lang="en-US" sz="32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6718" y="4037999"/>
                    <a:ext cx="921534" cy="584775"/>
                  </a:xfrm>
                  <a:prstGeom prst="rect">
                    <a:avLst/>
                  </a:prstGeom>
                  <a:blipFill rotWithShape="1"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7" name="TextBox 36"/>
            <p:cNvSpPr txBox="1"/>
            <p:nvPr/>
          </p:nvSpPr>
          <p:spPr>
            <a:xfrm>
              <a:off x="-1317142" y="4603702"/>
              <a:ext cx="41442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</a:rPr>
                <a:t>“</a:t>
              </a:r>
              <a:r>
                <a:rPr lang="en-US" sz="3200" dirty="0" smtClean="0">
                  <a:solidFill>
                    <a:schemeClr val="tx2"/>
                  </a:solidFill>
                </a:rPr>
                <a:t>Evilness” on [0,1] scale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09599" y="274638"/>
                <a:ext cx="5297683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Centrality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</a:rPr>
                      <m:t>𝜷</m:t>
                    </m:r>
                  </m:oMath>
                </a14:m>
                <a:r>
                  <a:rPr lang="en-US" dirty="0" smtClean="0"/>
                  <a:t> “Evil”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9599" y="274638"/>
                <a:ext cx="5297683" cy="1143000"/>
              </a:xfrm>
              <a:blipFill rotWithShape="0">
                <a:blip r:embed="rId3"/>
                <a:stretch>
                  <a:fillRect l="-460" r="-575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2705011" y="1528348"/>
            <a:ext cx="8222329" cy="1251652"/>
            <a:chOff x="806166" y="1466914"/>
            <a:chExt cx="8222329" cy="1251652"/>
          </a:xfrm>
        </p:grpSpPr>
        <p:grpSp>
          <p:nvGrpSpPr>
            <p:cNvPr id="5" name="Group 4"/>
            <p:cNvGrpSpPr/>
            <p:nvPr/>
          </p:nvGrpSpPr>
          <p:grpSpPr>
            <a:xfrm>
              <a:off x="806166" y="1571840"/>
              <a:ext cx="8222329" cy="1146726"/>
              <a:chOff x="798371" y="1065745"/>
              <a:chExt cx="8222329" cy="1146726"/>
            </a:xfrm>
          </p:grpSpPr>
          <p:pic>
            <p:nvPicPr>
              <p:cNvPr id="8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29599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0.8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5635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0.1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59418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12030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0.8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54202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87117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76491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5155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87459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448107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0.9</a:t>
                </a:r>
              </a:p>
            </p:txBody>
          </p:sp>
        </p:grpSp>
        <p:pic>
          <p:nvPicPr>
            <p:cNvPr id="3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615" y="1466914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1645464" y="3339721"/>
            <a:ext cx="8975248" cy="1639362"/>
            <a:chOff x="86092" y="3839993"/>
            <a:chExt cx="8975248" cy="1639362"/>
          </a:xfrm>
        </p:grpSpPr>
        <p:sp>
          <p:nvSpPr>
            <p:cNvPr id="36" name="TextBox 35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46124" y="4146838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59769" cy="52386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475983" y="4147992"/>
                  <a:ext cx="559769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59769" cy="52572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55228" y="4147992"/>
                  <a:ext cx="559769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59769" cy="52572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56940" y="4147703"/>
                  <a:ext cx="559769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59769" cy="5263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788142" y="4146838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59769" cy="52617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714227" y="4147992"/>
                  <a:ext cx="383438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572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088032" y="4147062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559769" cy="52386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002910" y="4147992"/>
                  <a:ext cx="383438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617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507983" y="4147703"/>
                  <a:ext cx="553357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0.9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553357" cy="52636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045030" y="4854370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59769" cy="523861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521235" y="4854146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59769" cy="52617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00480" y="4854146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59769" cy="52617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602192" y="4854146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59769" cy="523861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874704" y="4854146"/>
                  <a:ext cx="559769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559769" cy="524439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450980" y="4854146"/>
                  <a:ext cx="383438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617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99165" y="4855011"/>
                  <a:ext cx="383438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636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11431" y="4855011"/>
                  <a:ext cx="513281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1" cy="52636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087707" y="4854146"/>
                  <a:ext cx="559769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59769" cy="524439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437516" y="4854146"/>
                  <a:ext cx="553357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0.9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53357" cy="523861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54762" y="2716753"/>
                <a:ext cx="2534562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62" y="2716753"/>
                <a:ext cx="2534562" cy="761747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own Arrow 66"/>
          <p:cNvSpPr/>
          <p:nvPr/>
        </p:nvSpPr>
        <p:spPr>
          <a:xfrm>
            <a:off x="8280516" y="288368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347860" y="5080139"/>
            <a:ext cx="5349350" cy="595934"/>
            <a:chOff x="924579" y="5822467"/>
            <a:chExt cx="5349350" cy="595934"/>
          </a:xfrm>
        </p:grpSpPr>
        <p:pic>
          <p:nvPicPr>
            <p:cNvPr id="6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924579" y="5883575"/>
                  <a:ext cx="534935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≈2.05</m:t>
                      </m:r>
                    </m:oMath>
                  </a14:m>
                  <a:r>
                    <a:rPr lang="en-US" sz="2800" dirty="0"/>
                    <a:t> “</a:t>
                  </a:r>
                  <a:r>
                    <a:rPr lang="en-US" sz="2800" dirty="0" smtClean="0"/>
                    <a:t>total” centrality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79" y="5883575"/>
                  <a:ext cx="5349350" cy="523220"/>
                </a:xfrm>
                <a:prstGeom prst="rect">
                  <a:avLst/>
                </a:prstGeom>
                <a:blipFill rotWithShape="0">
                  <a:blip r:embed="rId42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>
            <a:off x="6019454" y="5061565"/>
            <a:ext cx="5267596" cy="523220"/>
            <a:chOff x="4737357" y="5916404"/>
            <a:chExt cx="526759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737357" y="5916404"/>
                  <a:ext cx="52675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       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≈2.11</m:t>
                      </m:r>
                    </m:oMath>
                  </a14:m>
                  <a:r>
                    <a:rPr lang="en-US" sz="2800" dirty="0"/>
                    <a:t> “total</a:t>
                  </a:r>
                  <a:r>
                    <a:rPr lang="en-US" sz="2800" dirty="0" smtClean="0"/>
                    <a:t>” centrality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357" y="5916404"/>
                  <a:ext cx="5267596" cy="523220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872419" y="340901"/>
                <a:ext cx="3505200" cy="103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𝜶</m:t>
                          </m:r>
                          <m: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b="1" i="1" dirty="0" smtClean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𝜷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d>
                      <m:r>
                        <a:rPr lang="en-US" sz="24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chemeClr val="tx2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β</m:t>
                          </m:r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𝒋</m:t>
                          </m:r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419" y="340901"/>
                <a:ext cx="3505200" cy="1035605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20272" y="3441474"/>
                <a:ext cx="1705019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𝒋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272" y="3441474"/>
                <a:ext cx="1705019" cy="523092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-40502" y="4275527"/>
                <a:ext cx="1705019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𝜷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𝒋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502" y="4275527"/>
                <a:ext cx="1705019" cy="523092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4544" y="5743707"/>
            <a:ext cx="4683142" cy="595934"/>
            <a:chOff x="1098626" y="5896141"/>
            <a:chExt cx="4683142" cy="595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098626" y="5904915"/>
                  <a:ext cx="4683142" cy="5621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𝜶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𝜷</m:t>
                          </m:r>
                        </m:sub>
                      </m:sSub>
                      <m:d>
                        <m:dPr>
                          <m:ctrlP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        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≈1.24</m:t>
                      </m:r>
                    </m:oMath>
                  </a14:m>
                  <a:r>
                    <a:rPr lang="en-US" sz="2800" dirty="0"/>
                    <a:t> “</a:t>
                  </a:r>
                  <a:r>
                    <a:rPr lang="en-US" sz="2800" dirty="0" smtClean="0"/>
                    <a:t>evil” part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626" y="5904915"/>
                  <a:ext cx="4683142" cy="562142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 t="-10870" r="-1563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8" name="Picture 77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398" y="5896141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5956235" y="5686175"/>
            <a:ext cx="4659096" cy="562142"/>
            <a:chOff x="6694551" y="5950901"/>
            <a:chExt cx="4659096" cy="562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6694551" y="5950901"/>
                  <a:ext cx="4659096" cy="5621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𝜶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𝜷</m:t>
                          </m:r>
                        </m:sub>
                      </m:sSub>
                      <m:d>
                        <m:dPr>
                          <m:ctrlP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      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≈0.29</m:t>
                      </m:r>
                    </m:oMath>
                  </a14:m>
                  <a:r>
                    <a:rPr lang="en-US" sz="2800" dirty="0"/>
                    <a:t> “</a:t>
                  </a:r>
                  <a:r>
                    <a:rPr lang="en-US" sz="2800" dirty="0" smtClean="0"/>
                    <a:t>evil” part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551" y="5950901"/>
                  <a:ext cx="4659096" cy="562142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 t="-9783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2383" y="6017754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347" y="2364501"/>
                <a:ext cx="24016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m:rPr>
                        <m:sty m:val="p"/>
                      </m:rP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evilness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  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𝒊𝒏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 [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𝟎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𝟏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]</m:t>
                    </m:r>
                  </m:oMath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" y="2364501"/>
                <a:ext cx="2401619" cy="369332"/>
              </a:xfrm>
              <a:prstGeom prst="rect">
                <a:avLst/>
              </a:prstGeom>
              <a:blipFill rotWithShape="0">
                <a:blip r:embed="rId49"/>
                <a:stretch>
                  <a:fillRect t="-98333" b="-1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380" y="215036"/>
            <a:ext cx="7362779" cy="6366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SSL (label prediction)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285704" y="1588350"/>
            <a:ext cx="8222329" cy="1163295"/>
            <a:chOff x="806166" y="1466914"/>
            <a:chExt cx="8222329" cy="1309790"/>
          </a:xfrm>
        </p:grpSpPr>
        <p:grpSp>
          <p:nvGrpSpPr>
            <p:cNvPr id="5" name="Group 4"/>
            <p:cNvGrpSpPr/>
            <p:nvPr/>
          </p:nvGrpSpPr>
          <p:grpSpPr>
            <a:xfrm>
              <a:off x="806166" y="1571840"/>
              <a:ext cx="8222329" cy="1204864"/>
              <a:chOff x="798371" y="1065745"/>
              <a:chExt cx="8222329" cy="1204864"/>
            </a:xfrm>
          </p:grpSpPr>
          <p:pic>
            <p:nvPicPr>
              <p:cNvPr id="8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29599" y="1750806"/>
                <a:ext cx="572593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0.8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5635" y="1750806"/>
                <a:ext cx="327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59418" y="1750806"/>
                <a:ext cx="572593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0.1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12030" y="1750806"/>
                <a:ext cx="572593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0.8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54202" y="1750806"/>
                <a:ext cx="327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87117" y="1750806"/>
                <a:ext cx="572593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0.1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76491" y="1750806"/>
                <a:ext cx="340158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51557" y="1750806"/>
                <a:ext cx="340158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0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92994" y="1750806"/>
                <a:ext cx="340158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87459" y="1750806"/>
                <a:ext cx="572593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0.1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6676" y="1750806"/>
                <a:ext cx="340158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</a:rPr>
                  <a:t>0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448107" y="1750805"/>
                <a:ext cx="572593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0.9</a:t>
                </a:r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p:grpSp>
        <p:pic>
          <p:nvPicPr>
            <p:cNvPr id="3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615" y="1466914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425672" y="3295731"/>
            <a:ext cx="8864705" cy="1639362"/>
            <a:chOff x="86092" y="3839993"/>
            <a:chExt cx="8864705" cy="1639362"/>
          </a:xfrm>
        </p:grpSpPr>
        <p:sp>
          <p:nvSpPr>
            <p:cNvPr id="36" name="TextBox 35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157973" y="4886014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973" y="4886014"/>
                  <a:ext cx="423514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46124" y="4146838"/>
                  <a:ext cx="513281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1" cy="52386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475983" y="414799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423514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55228" y="4147992"/>
                  <a:ext cx="513281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1" cy="52572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56940" y="4147703"/>
                  <a:ext cx="513281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1" cy="525593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073700" y="4147703"/>
                  <a:ext cx="4235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423513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788142" y="4146838"/>
                  <a:ext cx="513281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1" cy="52540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808197" y="4144754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197" y="4144754"/>
                  <a:ext cx="383438" cy="52540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045030" y="4854370"/>
                  <a:ext cx="513281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1" cy="523861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521235" y="4854146"/>
                  <a:ext cx="4235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423513" cy="46166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00480" y="4854146"/>
                  <a:ext cx="513281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1" cy="52617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602192" y="4854146"/>
                  <a:ext cx="513281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1" cy="523861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367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11431" y="485501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423514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087707" y="4854146"/>
                  <a:ext cx="513281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1" cy="524439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437516" y="4854146"/>
                  <a:ext cx="513281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1" cy="523092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61074" y="2853968"/>
                <a:ext cx="2915684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74" y="2853968"/>
                <a:ext cx="2915684" cy="761747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own Arrow 66"/>
          <p:cNvSpPr/>
          <p:nvPr/>
        </p:nvSpPr>
        <p:spPr>
          <a:xfrm>
            <a:off x="7822183" y="3078247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8130503" y="5123188"/>
            <a:ext cx="2843920" cy="614850"/>
            <a:chOff x="737054" y="5822467"/>
            <a:chExt cx="2843920" cy="614850"/>
          </a:xfrm>
        </p:grpSpPr>
        <p:pic>
          <p:nvPicPr>
            <p:cNvPr id="6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737054" y="5895181"/>
                  <a:ext cx="28439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       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≈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0.93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54" y="5895181"/>
                  <a:ext cx="2843920" cy="542136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/>
          <p:cNvGrpSpPr/>
          <p:nvPr/>
        </p:nvGrpSpPr>
        <p:grpSpPr>
          <a:xfrm>
            <a:off x="5135128" y="5217808"/>
            <a:ext cx="2843920" cy="542136"/>
            <a:chOff x="4517882" y="5885135"/>
            <a:chExt cx="2843920" cy="542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4517882" y="5885135"/>
                  <a:ext cx="28439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       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≈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1.61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882" y="5885135"/>
                  <a:ext cx="2843920" cy="542136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2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491597" y="1005182"/>
            <a:ext cx="1180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Only some nodes are labeled,  we want to ”predict” labels to other nodes based on closeness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3347" y="2364501"/>
                <a:ext cx="3136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m:rPr>
                        <m:sty m:val="p"/>
                      </m:rP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evilness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𝒊𝒏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 [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,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]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" y="2364501"/>
                <a:ext cx="3136821" cy="461665"/>
              </a:xfrm>
              <a:prstGeom prst="rect">
                <a:avLst/>
              </a:prstGeom>
              <a:blipFill rotWithShape="0">
                <a:blip r:embed="rId42"/>
                <a:stretch>
                  <a:fillRect t="-103947" r="-77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73" y="3462274"/>
                <a:ext cx="2330125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𝒋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𝒍𝒂𝒃𝒆𝒍𝒆𝒅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3" y="3462274"/>
                <a:ext cx="2330125" cy="523092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11057" y="4171051"/>
                <a:ext cx="2330125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𝑙𝑎𝑏𝑒𝑙𝑒𝑑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7" y="4171051"/>
                <a:ext cx="2330125" cy="523092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9614" y="5223983"/>
                <a:ext cx="4411460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𝛼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centrality </a:t>
                </a:r>
                <a:r>
                  <a:rPr lang="en-US" sz="2800" dirty="0">
                    <a:solidFill>
                      <a:schemeClr val="tx2"/>
                    </a:solidFill>
                  </a:rPr>
                  <a:t>to “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labeled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”</a:t>
                </a:r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4" y="5223983"/>
                <a:ext cx="4411460" cy="542136"/>
              </a:xfrm>
              <a:prstGeom prst="rect">
                <a:avLst/>
              </a:prstGeom>
              <a:blipFill rotWithShape="0">
                <a:blip r:embed="rId45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380" y="215036"/>
            <a:ext cx="7362779" cy="6366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SSL (label prediction)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770370" y="1732741"/>
            <a:ext cx="8222329" cy="1163294"/>
            <a:chOff x="806166" y="1466914"/>
            <a:chExt cx="8222329" cy="1309789"/>
          </a:xfrm>
        </p:grpSpPr>
        <p:grpSp>
          <p:nvGrpSpPr>
            <p:cNvPr id="5" name="Group 4"/>
            <p:cNvGrpSpPr/>
            <p:nvPr/>
          </p:nvGrpSpPr>
          <p:grpSpPr>
            <a:xfrm>
              <a:off x="806166" y="1571840"/>
              <a:ext cx="8222329" cy="1204863"/>
              <a:chOff x="798371" y="1065745"/>
              <a:chExt cx="8222329" cy="1204863"/>
            </a:xfrm>
          </p:grpSpPr>
          <p:pic>
            <p:nvPicPr>
              <p:cNvPr id="8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29599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0.8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55635" y="1750806"/>
                <a:ext cx="327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59418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612030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0.8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154202" y="1750806"/>
                <a:ext cx="327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787117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76491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15155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87459" y="1750806"/>
                <a:ext cx="5725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0.1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448107" y="1750805"/>
                <a:ext cx="572593" cy="519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0.9</a:t>
                </a:r>
                <a:endParaRPr lang="en-US" sz="2400" dirty="0"/>
              </a:p>
            </p:txBody>
          </p:sp>
        </p:grpSp>
        <p:pic>
          <p:nvPicPr>
            <p:cNvPr id="3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615" y="1466914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910338" y="3333553"/>
            <a:ext cx="8975248" cy="1639362"/>
            <a:chOff x="86092" y="3839993"/>
            <a:chExt cx="8975248" cy="1639362"/>
          </a:xfrm>
        </p:grpSpPr>
        <p:sp>
          <p:nvSpPr>
            <p:cNvPr id="36" name="TextBox 35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157973" y="4886014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7973" y="4886014"/>
                  <a:ext cx="423514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46124" y="4146838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59769" cy="52386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475983" y="4147992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423514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055228" y="4147992"/>
                  <a:ext cx="559769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59769" cy="52572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56940" y="4147703"/>
                  <a:ext cx="559769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59769" cy="526363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073700" y="4147703"/>
                  <a:ext cx="4235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423513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788142" y="4146838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59769" cy="52617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1" cy="524439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5714227" y="4147992"/>
                  <a:ext cx="383438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572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1" cy="52572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7088032" y="4147062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559769" cy="52386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002910" y="4147992"/>
                  <a:ext cx="383438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617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8507983" y="4147703"/>
                  <a:ext cx="553357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0.9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553357" cy="52636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045030" y="4854370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59769" cy="523861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521235" y="4854146"/>
                  <a:ext cx="4235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423513" cy="461665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2100480" y="4854146"/>
                  <a:ext cx="559769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59769" cy="52617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602192" y="4854146"/>
                  <a:ext cx="559769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0.8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59769" cy="523861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874704" y="4854146"/>
                  <a:ext cx="559769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559769" cy="524439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4450980" y="4854146"/>
                  <a:ext cx="383438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617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1" cy="52617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99165" y="4855011"/>
                  <a:ext cx="383438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636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511431" y="4855011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0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423514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7087707" y="4854146"/>
                  <a:ext cx="559769" cy="524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59769" cy="524439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8437516" y="4854146"/>
                  <a:ext cx="553357" cy="523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0.9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53357" cy="523861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1" cy="52636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61074" y="2853968"/>
                <a:ext cx="2915684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074" y="2853968"/>
                <a:ext cx="2915684" cy="761747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Down Arrow 66"/>
          <p:cNvSpPr/>
          <p:nvPr/>
        </p:nvSpPr>
        <p:spPr>
          <a:xfrm>
            <a:off x="7822183" y="3078247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7085256" y="5904051"/>
                <a:ext cx="3874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≈0.2</m:t>
                    </m:r>
                    <m:r>
                      <a:rPr lang="en-US" sz="2800" b="0" i="1" smtClean="0">
                        <a:latin typeface="Cambria Math" charset="0"/>
                      </a:rPr>
                      <m:t>4</m:t>
                    </m:r>
                  </m:oMath>
                </a14:m>
                <a:r>
                  <a:rPr lang="en-US" sz="2800" dirty="0"/>
                  <a:t> “</a:t>
                </a:r>
                <a:r>
                  <a:rPr lang="en-US" sz="2800" dirty="0">
                    <a:solidFill>
                      <a:srgbClr val="00B050"/>
                    </a:solidFill>
                  </a:rPr>
                  <a:t>evil part</a:t>
                </a:r>
                <a:r>
                  <a:rPr lang="en-US" sz="2800" dirty="0"/>
                  <a:t>” </a:t>
                </a:r>
                <a:r>
                  <a:rPr lang="en-US" sz="2800" dirty="0" smtClean="0"/>
                  <a:t> 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(26%)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256" y="5904051"/>
                <a:ext cx="3874074" cy="523220"/>
              </a:xfrm>
              <a:prstGeom prst="rect">
                <a:avLst/>
              </a:prstGeom>
              <a:blipFill rotWithShape="0">
                <a:blip r:embed="rId42"/>
                <a:stretch>
                  <a:fillRect t="-11765" r="-2044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276016" y="5945745"/>
                <a:ext cx="3874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≈</m:t>
                    </m:r>
                    <m:r>
                      <a:rPr lang="en-US" sz="2800" b="0" i="1" smtClean="0">
                        <a:latin typeface="Cambria Math" charset="0"/>
                      </a:rPr>
                      <m:t>0</m:t>
                    </m:r>
                    <m:r>
                      <a:rPr lang="en-US" sz="2800" i="1">
                        <a:latin typeface="Cambria Math"/>
                      </a:rPr>
                      <m:t>.2</m:t>
                    </m:r>
                    <m:r>
                      <a:rPr lang="en-US" sz="2800" b="0" i="1" smtClean="0">
                        <a:latin typeface="Cambria Math" charset="0"/>
                      </a:rPr>
                      <m:t>3</m:t>
                    </m:r>
                  </m:oMath>
                </a14:m>
                <a:r>
                  <a:rPr lang="en-US" sz="2800" dirty="0"/>
                  <a:t> “</a:t>
                </a:r>
                <a:r>
                  <a:rPr lang="en-US" sz="2800" dirty="0">
                    <a:solidFill>
                      <a:srgbClr val="00B050"/>
                    </a:solidFill>
                  </a:rPr>
                  <a:t>evil part</a:t>
                </a:r>
                <a:r>
                  <a:rPr lang="en-US" sz="2800" dirty="0" smtClean="0"/>
                  <a:t>”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(14%)  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016" y="5945745"/>
                <a:ext cx="3874074" cy="523220"/>
              </a:xfrm>
              <a:prstGeom prst="rect">
                <a:avLst/>
              </a:prstGeom>
              <a:blipFill rotWithShape="0">
                <a:blip r:embed="rId43"/>
                <a:stretch>
                  <a:fillRect t="-10465" r="-220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91597" y="1005182"/>
            <a:ext cx="11804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Only some nodes are labeled,  we want to ”predict” labels to other nodes based on closeness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3347" y="2364501"/>
                <a:ext cx="3136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≡</m:t>
                    </m:r>
                    <m:r>
                      <m:rPr>
                        <m:sty m:val="p"/>
                      </m:rP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evilness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  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𝒊𝒏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 [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𝟎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,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]</m:t>
                    </m:r>
                  </m:oMath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47" y="2364501"/>
                <a:ext cx="3136821" cy="461665"/>
              </a:xfrm>
              <a:prstGeom prst="rect">
                <a:avLst/>
              </a:prstGeom>
              <a:blipFill rotWithShape="0">
                <a:blip r:embed="rId44"/>
                <a:stretch>
                  <a:fillRect t="-103947" r="-77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8473" y="3462274"/>
                <a:ext cx="2830839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d>
                            <m:dPr>
                              <m:ctrlP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𝒋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labeled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3" y="3462274"/>
                <a:ext cx="2830839" cy="523092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11057" y="4171051"/>
                <a:ext cx="2830839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d>
                            <m:dPr>
                              <m:ctrlP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𝒋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charset="0"/>
                            </a:rPr>
                            <m:t>labeled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7" y="4171051"/>
                <a:ext cx="2830839" cy="523092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17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8130503" y="5123188"/>
            <a:ext cx="2843920" cy="614850"/>
            <a:chOff x="737054" y="5822467"/>
            <a:chExt cx="2843920" cy="614850"/>
          </a:xfrm>
        </p:grpSpPr>
        <p:pic>
          <p:nvPicPr>
            <p:cNvPr id="79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9549" y="5822467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737054" y="5895181"/>
                  <a:ext cx="28439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       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≈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0.93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54" y="5895181"/>
                  <a:ext cx="2843920" cy="542136"/>
                </a:xfrm>
                <a:prstGeom prst="rect">
                  <a:avLst/>
                </a:prstGeom>
                <a:blipFill rotWithShape="0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/>
          <p:cNvGrpSpPr/>
          <p:nvPr/>
        </p:nvGrpSpPr>
        <p:grpSpPr>
          <a:xfrm>
            <a:off x="5135128" y="5217808"/>
            <a:ext cx="2843920" cy="542136"/>
            <a:chOff x="4517882" y="5885135"/>
            <a:chExt cx="2843920" cy="542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4517882" y="5885135"/>
                  <a:ext cx="28439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𝛼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       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≈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1.61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882" y="5885135"/>
                  <a:ext cx="2843920" cy="542136"/>
                </a:xfrm>
                <a:prstGeom prst="rect">
                  <a:avLst/>
                </a:prstGeom>
                <a:blipFill rotWithShape="0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3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261" y="594574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749614" y="5223983"/>
                <a:ext cx="4411460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𝛼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latin typeface="Cambria Math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dirty="0" smtClean="0"/>
                  <a:t>   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centrality </a:t>
                </a:r>
                <a:r>
                  <a:rPr lang="en-US" sz="2800" dirty="0">
                    <a:solidFill>
                      <a:schemeClr val="tx2"/>
                    </a:solidFill>
                  </a:rPr>
                  <a:t>to “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labeled</a:t>
                </a:r>
                <a:r>
                  <a:rPr lang="en-US" sz="2800" dirty="0" smtClean="0">
                    <a:solidFill>
                      <a:schemeClr val="tx2"/>
                    </a:solidFill>
                  </a:rPr>
                  <a:t>”:</a:t>
                </a: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4" y="5223983"/>
                <a:ext cx="4411460" cy="542136"/>
              </a:xfrm>
              <a:prstGeom prst="rect">
                <a:avLst/>
              </a:prstGeom>
              <a:blipFill rotWithShape="0">
                <a:blip r:embed="rId49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Measures: Local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60630" y="1143000"/>
                <a:ext cx="6825730" cy="48509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00B050"/>
                        </a:solidFill>
                        <a:latin typeface="Cambria Math"/>
                      </a:rPr>
                      <m:t>𝐬𝐢𝐦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𝒋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depends only on the immediate neighbors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6630" y="1143000"/>
                <a:ext cx="6825730" cy="485096"/>
              </a:xfrm>
              <a:blipFill rotWithShape="1">
                <a:blip r:embed="rId3"/>
                <a:stretch>
                  <a:fillRect t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85998" y="5943201"/>
                <a:ext cx="8095821" cy="7540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Work </a:t>
                </a:r>
                <a:r>
                  <a:rPr lang="en-US" sz="2000" dirty="0"/>
                  <a:t>well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≤2</m:t>
                    </m:r>
                  </m:oMath>
                </a14:m>
                <a:r>
                  <a:rPr lang="en-US" sz="2000" dirty="0"/>
                  <a:t>, but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no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distinction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&gt;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2 </m:t>
                    </m:r>
                  </m:oMath>
                </a14:m>
                <a:endParaRPr lang="en-US" sz="2000" dirty="0">
                  <a:ea typeface="Cambria Math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Does not handle edge weights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98" y="5943201"/>
                <a:ext cx="8095821" cy="754079"/>
              </a:xfrm>
              <a:prstGeom prst="rect">
                <a:avLst/>
              </a:prstGeom>
              <a:blipFill rotWithShape="0">
                <a:blip r:embed="rId4"/>
                <a:stretch>
                  <a:fillRect l="-678" t="-51613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939306" y="2366541"/>
            <a:ext cx="5259652" cy="3664384"/>
            <a:chOff x="415704" y="1455435"/>
            <a:chExt cx="7763903" cy="5009618"/>
          </a:xfrm>
        </p:grpSpPr>
        <p:pic>
          <p:nvPicPr>
            <p:cNvPr id="6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07" y="1545542"/>
              <a:ext cx="750718" cy="72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896" y="145543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>
              <a:stCxn id="18" idx="6"/>
              <a:endCxn id="19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8" idx="4"/>
              <a:endCxn id="26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7"/>
              <a:endCxn id="19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5" idx="7"/>
              <a:endCxn id="28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6"/>
              <a:endCxn id="28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5"/>
              <a:endCxn id="25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3" idx="0"/>
              <a:endCxn id="22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2" idx="2"/>
              <a:endCxn id="21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2" idx="3"/>
              <a:endCxn id="24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1" idx="3"/>
              <a:endCxn id="20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0" idx="4"/>
              <a:endCxn id="24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3"/>
              <a:endCxn id="24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1" idx="4"/>
              <a:endCxn id="24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1"/>
              <a:endCxn id="20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4" idx="2"/>
              <a:endCxn id="28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5"/>
              <a:endCxn id="23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9" idx="5"/>
              <a:endCxn id="28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1"/>
              <a:endCxn id="19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7"/>
              <a:endCxn id="19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6" idx="6"/>
              <a:endCxn id="49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18" idx="5"/>
              <a:endCxn id="49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6"/>
              <a:endCxn id="28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4"/>
              <a:endCxn id="27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5"/>
              <a:endCxn id="25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9" idx="4"/>
              <a:endCxn id="48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9" idx="6"/>
              <a:endCxn id="20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8" idx="7"/>
              <a:endCxn id="20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Content Placeholder 2"/>
              <p:cNvSpPr txBox="1">
                <a:spLocks/>
              </p:cNvSpPr>
              <p:nvPr/>
            </p:nvSpPr>
            <p:spPr>
              <a:xfrm>
                <a:off x="1781140" y="1702474"/>
                <a:ext cx="3117699" cy="8673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Jaccard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l-GR" i="1">
                            <a:latin typeface="Cambria Math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l-GR" i="1"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∩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∪ 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|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6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9" y="1702474"/>
                <a:ext cx="3117699" cy="867336"/>
              </a:xfrm>
              <a:prstGeom prst="rect">
                <a:avLst/>
              </a:prstGeom>
              <a:blipFill rotWithShape="1">
                <a:blip r:embed="rId18"/>
                <a:stretch>
                  <a:fillRect l="-4883" t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Content Placeholder 2"/>
              <p:cNvSpPr txBox="1">
                <a:spLocks/>
              </p:cNvSpPr>
              <p:nvPr/>
            </p:nvSpPr>
            <p:spPr>
              <a:xfrm>
                <a:off x="4846721" y="1702474"/>
                <a:ext cx="5516480" cy="8338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Adamic Adar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l-GR" i="1">
                            <a:latin typeface="Cambria Math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 ∈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ea typeface="Cambria Math"/>
                          </a:rPr>
                          <m:t> ∩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l-GR" i="1">
                                <a:latin typeface="Cambria Math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i="1">
                                    <a:latin typeface="Cambria Math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</m:e>
                            </m:func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721" y="1702474"/>
                <a:ext cx="5516480" cy="833824"/>
              </a:xfrm>
              <a:prstGeom prst="rect">
                <a:avLst/>
              </a:prstGeom>
              <a:blipFill rotWithShape="1">
                <a:blip r:embed="rId19"/>
                <a:stretch>
                  <a:fillRect l="-1989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4" name="Group 173"/>
          <p:cNvGrpSpPr/>
          <p:nvPr/>
        </p:nvGrpSpPr>
        <p:grpSpPr>
          <a:xfrm>
            <a:off x="1802538" y="2441786"/>
            <a:ext cx="2470087" cy="771493"/>
            <a:chOff x="361384" y="3203427"/>
            <a:chExt cx="2470087" cy="771493"/>
          </a:xfrm>
        </p:grpSpPr>
        <p:pic>
          <p:nvPicPr>
            <p:cNvPr id="1027" name="Picture 3" descr="Y: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3345041"/>
              <a:ext cx="628650" cy="41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Y: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53" y="3299519"/>
              <a:ext cx="497621" cy="50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361384" y="3203427"/>
                  <a:ext cx="2470087" cy="771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J(   ,   )=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he-IL" sz="4000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e-IL" sz="4000" i="1">
                                  <a:latin typeface="Cambria Math"/>
                                </a:rPr>
                                <m:t>9</m:t>
                              </m:r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84" y="3203427"/>
                  <a:ext cx="2470087" cy="7714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8889" t="-13492" b="-261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5" name="Group 174"/>
          <p:cNvGrpSpPr/>
          <p:nvPr/>
        </p:nvGrpSpPr>
        <p:grpSpPr>
          <a:xfrm>
            <a:off x="1781139" y="3219369"/>
            <a:ext cx="2470087" cy="813139"/>
            <a:chOff x="361384" y="4108469"/>
            <a:chExt cx="2470087" cy="813139"/>
          </a:xfrm>
        </p:grpSpPr>
        <p:pic>
          <p:nvPicPr>
            <p:cNvPr id="1029" name="Picture 5" descr="Y: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481" y="4164891"/>
              <a:ext cx="577255" cy="54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Y: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026" y="4108469"/>
              <a:ext cx="703073" cy="6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361384" y="4150115"/>
                  <a:ext cx="2470087" cy="771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J(   ,   )=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384" y="4150115"/>
                  <a:ext cx="2470087" cy="771493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8642" t="-13386" b="-25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Group 176"/>
          <p:cNvGrpSpPr/>
          <p:nvPr/>
        </p:nvGrpSpPr>
        <p:grpSpPr>
          <a:xfrm>
            <a:off x="1643312" y="4097493"/>
            <a:ext cx="3081089" cy="834331"/>
            <a:chOff x="-135835" y="4080154"/>
            <a:chExt cx="3081089" cy="834331"/>
          </a:xfrm>
        </p:grpSpPr>
        <p:pic>
          <p:nvPicPr>
            <p:cNvPr id="182" name="Picture 3" descr="Y: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04" y="4231059"/>
              <a:ext cx="628650" cy="418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" name="Picture 2" descr="Y: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7" y="4185537"/>
              <a:ext cx="497621" cy="50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/>
                <p:cNvSpPr txBox="1"/>
                <p:nvPr/>
              </p:nvSpPr>
              <p:spPr>
                <a:xfrm>
                  <a:off x="-135835" y="4080154"/>
                  <a:ext cx="3081089" cy="83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AA(   ,   )=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 5</m:t>
                              </m:r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4" name="TextBox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5835" y="4080154"/>
                  <a:ext cx="3081089" cy="83433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7129" t="-12409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8" name="Group 177"/>
          <p:cNvGrpSpPr/>
          <p:nvPr/>
        </p:nvGrpSpPr>
        <p:grpSpPr>
          <a:xfrm>
            <a:off x="1686154" y="4960320"/>
            <a:ext cx="3307668" cy="876612"/>
            <a:chOff x="-214809" y="4854019"/>
            <a:chExt cx="3997767" cy="876612"/>
          </a:xfrm>
        </p:grpSpPr>
        <p:pic>
          <p:nvPicPr>
            <p:cNvPr id="187" name="Picture 5" descr="Y: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51" y="4910441"/>
              <a:ext cx="577255" cy="54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4" descr="Y: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96" y="4854019"/>
              <a:ext cx="703073" cy="657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-214809" y="4896300"/>
                  <a:ext cx="3997767" cy="834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AA( ,   )=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4000" i="1">
                              <a:latin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0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func>
                            </m:den>
                          </m:f>
                        </m:e>
                      </m:box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809" y="4896300"/>
                  <a:ext cx="3997767" cy="83433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l="-6642" t="-12409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9" name="Right Arrow 178"/>
          <p:cNvSpPr/>
          <p:nvPr/>
        </p:nvSpPr>
        <p:spPr>
          <a:xfrm>
            <a:off x="360806" y="6211790"/>
            <a:ext cx="407263" cy="2168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Edith Cohen     Lecture10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7" grpId="0"/>
      <p:bldP spid="168" grpId="0"/>
      <p:bldP spid="1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57" y="2374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Distance-based Similarity: Global </a:t>
            </a:r>
            <a:endParaRPr lang="en-US" dirty="0"/>
          </a:p>
        </p:txBody>
      </p:sp>
      <p:pic>
        <p:nvPicPr>
          <p:cNvPr id="97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16" y="1466914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 99"/>
          <p:cNvGrpSpPr/>
          <p:nvPr/>
        </p:nvGrpSpPr>
        <p:grpSpPr>
          <a:xfrm>
            <a:off x="1623425" y="1571841"/>
            <a:ext cx="8918236" cy="1222439"/>
            <a:chOff x="91630" y="1065745"/>
            <a:chExt cx="8918236" cy="1222439"/>
          </a:xfrm>
        </p:grpSpPr>
        <p:grpSp>
          <p:nvGrpSpPr>
            <p:cNvPr id="86" name="Group 85"/>
            <p:cNvGrpSpPr/>
            <p:nvPr/>
          </p:nvGrpSpPr>
          <p:grpSpPr>
            <a:xfrm>
              <a:off x="798371" y="1065745"/>
              <a:ext cx="8211495" cy="1146726"/>
              <a:chOff x="798371" y="1065745"/>
              <a:chExt cx="8211495" cy="1146726"/>
            </a:xfrm>
          </p:grpSpPr>
          <p:pic>
            <p:nvPicPr>
              <p:cNvPr id="87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371" y="1065745"/>
                <a:ext cx="543465" cy="526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625" y="1132657"/>
                <a:ext cx="422408" cy="51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078" y="1135028"/>
                <a:ext cx="371693" cy="526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4032" y="1181101"/>
                <a:ext cx="367086" cy="434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9273" y="110247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" name="Picture 14" descr="C:\Users\edithcohen\Documents\Dropbox\mytalks\MSR 201310\lego_starwars_luk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3542" y="1073763"/>
                <a:ext cx="463956" cy="598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C:\Users\edithcohen\Documents\Dropbox\mytalks\MSR 201310\lego_starwars_r2d2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939" y="1082662"/>
                <a:ext cx="507815" cy="6157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9" descr="C:\Users\edithcohen\Documents\Dropbox\mytalks\MSR 201310\lego_starwars_yoda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151" y="1065745"/>
                <a:ext cx="652083" cy="649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8" descr="C:\Users\edithcohen\Documents\Dropbox\mytalks\MSR 201310\lego_ninja_sensei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7234" y="1133717"/>
                <a:ext cx="870501" cy="56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6" name="Picture 7" descr="C:\Users\edithcohen\Documents\Dropbox\mytalks\MSR 201310\lego_ninja_Lloyd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3964" y="1186005"/>
                <a:ext cx="496910" cy="4815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8" name="Picture 12" descr="C:\Users\edithcohen\Documents\Dropbox\mytalks\MSR 201310\lego_snake_accidus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1999" y="1127295"/>
                <a:ext cx="627867" cy="574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5" descr="C:\Users\edithcohen\Documents\Dropbox\mytalks\MSR 201310\lego_ninja_Kai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524" y="1162367"/>
                <a:ext cx="570689" cy="5360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829599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455635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12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959418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22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12030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154202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78711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15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4376491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16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5151557" y="175080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12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792994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538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0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987459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846676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8448107" y="175080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91630" y="1492519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51" y="1689495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Group 63"/>
          <p:cNvGrpSpPr/>
          <p:nvPr/>
        </p:nvGrpSpPr>
        <p:grpSpPr>
          <a:xfrm>
            <a:off x="1610093" y="2704595"/>
            <a:ext cx="8861435" cy="795665"/>
            <a:chOff x="91630" y="2744675"/>
            <a:chExt cx="8861435" cy="795665"/>
          </a:xfrm>
        </p:grpSpPr>
        <p:pic>
          <p:nvPicPr>
            <p:cNvPr id="14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39" y="284454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" name="TextBox 128"/>
            <p:cNvSpPr txBox="1"/>
            <p:nvPr/>
          </p:nvSpPr>
          <p:spPr>
            <a:xfrm>
              <a:off x="83890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464944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68727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621339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63511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642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85800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160866" y="292355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802303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631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996768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855985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457416" y="292355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91630" y="2744675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Down Arrow 143"/>
          <p:cNvSpPr/>
          <p:nvPr/>
        </p:nvSpPr>
        <p:spPr>
          <a:xfrm>
            <a:off x="5537316" y="3581400"/>
            <a:ext cx="1015885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6821981" y="3413219"/>
                <a:ext cx="2694552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box>
                            <m:boxPr>
                              <m:ctrlPr>
                                <a:rPr lang="en-US" sz="2000" b="1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sz="2000" b="1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𝒊𝒋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  <m:sup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81" y="3413219"/>
                <a:ext cx="2694552" cy="7617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7" name="Group 216"/>
          <p:cNvGrpSpPr/>
          <p:nvPr/>
        </p:nvGrpSpPr>
        <p:grpSpPr>
          <a:xfrm>
            <a:off x="1610092" y="3839993"/>
            <a:ext cx="8864706" cy="1639362"/>
            <a:chOff x="86092" y="3839993"/>
            <a:chExt cx="8864706" cy="1639362"/>
          </a:xfrm>
        </p:grpSpPr>
        <p:sp>
          <p:nvSpPr>
            <p:cNvPr id="171" name="TextBox 170"/>
            <p:cNvSpPr txBox="1"/>
            <p:nvPr/>
          </p:nvSpPr>
          <p:spPr>
            <a:xfrm>
              <a:off x="6461602" y="41787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48" name="Oval 147"/>
            <p:cNvSpPr/>
            <p:nvPr/>
          </p:nvSpPr>
          <p:spPr>
            <a:xfrm>
              <a:off x="99425" y="3839993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46" y="4036969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01" y="4783555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1" name="TextBox 180"/>
            <p:cNvSpPr txBox="1"/>
            <p:nvPr/>
          </p:nvSpPr>
          <p:spPr>
            <a:xfrm>
              <a:off x="3157973" y="488601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190" name="Oval 189"/>
            <p:cNvSpPr/>
            <p:nvPr/>
          </p:nvSpPr>
          <p:spPr>
            <a:xfrm>
              <a:off x="86092" y="4683690"/>
              <a:ext cx="751552" cy="7956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24" y="4146838"/>
                  <a:ext cx="513282" cy="5230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983" y="4147992"/>
                  <a:ext cx="513282" cy="5249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23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228" y="4147992"/>
                  <a:ext cx="513282" cy="52495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6940" y="4147703"/>
                  <a:ext cx="513282" cy="52559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700" y="4147703"/>
                  <a:ext cx="513282" cy="525593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8142" y="4146838"/>
                  <a:ext cx="513282" cy="52540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418" y="4146838"/>
                  <a:ext cx="513282" cy="523670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4227" y="4147992"/>
                  <a:ext cx="383438" cy="52495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13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03" y="4147992"/>
                  <a:ext cx="513282" cy="52495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032" y="4147062"/>
                  <a:ext cx="383438" cy="52309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910" y="4147992"/>
                  <a:ext cx="383438" cy="52540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07983" y="4147703"/>
                  <a:ext cx="383438" cy="52559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14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030" y="4854370"/>
                  <a:ext cx="513282" cy="52309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1235" y="4854146"/>
                  <a:ext cx="513282" cy="52540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480" y="4854146"/>
                  <a:ext cx="513282" cy="52540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2192" y="4854146"/>
                  <a:ext cx="513282" cy="52309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3874704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704" y="4854146"/>
                  <a:ext cx="383438" cy="525400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980" y="4854146"/>
                  <a:ext cx="383438" cy="525400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TextBox 208"/>
                <p:cNvSpPr txBox="1"/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16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9" name="TextBox 2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789" y="4854146"/>
                  <a:ext cx="513282" cy="525400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/>
                <p:cNvSpPr txBox="1"/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0" name="TextBox 2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165" y="4855011"/>
                  <a:ext cx="383438" cy="525593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/>
                <p:cNvSpPr txBox="1"/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1" name="TextBox 2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1431" y="4855011"/>
                  <a:ext cx="513282" cy="525593"/>
                </a:xfrm>
                <a:prstGeom prst="rect">
                  <a:avLst/>
                </a:prstGeom>
                <a:blipFill rotWithShape="1"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/>
                <p:cNvSpPr txBox="1"/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2" name="TextBox 2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707" y="4854146"/>
                  <a:ext cx="513282" cy="523670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TextBox 212"/>
                <p:cNvSpPr txBox="1"/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11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3" name="TextBox 2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516" y="4854146"/>
                  <a:ext cx="513282" cy="523092"/>
                </a:xfrm>
                <a:prstGeom prst="rect">
                  <a:avLst/>
                </a:prstGeom>
                <a:blipFill rotWithShape="1"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TextBox 213"/>
                <p:cNvSpPr txBox="1"/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4" name="TextBox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5892" y="4855011"/>
                  <a:ext cx="513282" cy="525593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/>
          <p:cNvSpPr txBox="1"/>
          <p:nvPr/>
        </p:nvSpPr>
        <p:spPr>
          <a:xfrm>
            <a:off x="2726766" y="3591778"/>
            <a:ext cx="258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Decayed Distances:</a:t>
            </a:r>
            <a:endParaRPr lang="en-US" sz="24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839663" y="1164015"/>
            <a:ext cx="264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 distance vectors: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Box 217"/>
              <p:cNvSpPr txBox="1"/>
              <p:nvPr/>
            </p:nvSpPr>
            <p:spPr>
              <a:xfrm>
                <a:off x="1367842" y="5618012"/>
                <a:ext cx="4513275" cy="1119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Weighted  </a:t>
                </a:r>
                <a:r>
                  <a:rPr lang="en-US" sz="2400" b="1" dirty="0" err="1">
                    <a:solidFill>
                      <a:schemeClr val="tx2"/>
                    </a:solidFill>
                  </a:rPr>
                  <a:t>Jaccard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charset="0"/>
                              </a:rPr>
                              <m:t>in</m:t>
                            </m:r>
                            <m:r>
                              <a:rPr lang="en-US" sz="2400" b="1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𝜶</m:t>
                            </m:r>
                            <m:d>
                              <m:dPr>
                                <m:ctrlP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𝒊𝒙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1" i="1" dirty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,  </m:t>
                            </m:r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𝜶</m:t>
                            </m:r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𝒋</m:t>
                                </m:r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charset="0"/>
                              </a:rPr>
                              <m:t>max</m:t>
                            </m:r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𝜶</m:t>
                            </m:r>
                            <m:d>
                              <m:dPr>
                                <m:ctrlP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𝒊𝒙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1" i="1" dirty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400" b="1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𝜶</m:t>
                            </m:r>
                            <m:d>
                              <m:dPr>
                                <m:ctrlP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𝒊𝒙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 dirty="0">
                        <a:latin typeface="Cambria Math"/>
                      </a:rPr>
                      <m:t>0.21 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8" name="TextBox 2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842" y="5618012"/>
                <a:ext cx="4513275" cy="1119858"/>
              </a:xfrm>
              <a:prstGeom prst="rect">
                <a:avLst/>
              </a:prstGeom>
              <a:blipFill rotWithShape="0">
                <a:blip r:embed="rId41"/>
                <a:stretch>
                  <a:fillRect l="-2024" t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7612053" y="5472721"/>
                <a:ext cx="3808960" cy="1151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</a:rPr>
                  <a:t>Cosine similarity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𝜶</m:t>
                                </m:r>
                                <m:d>
                                  <m:d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𝒊𝒙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𝜶</m:t>
                                </m:r>
                                <m:d>
                                  <m:d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sz="2400" b="1" i="1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𝒋</m:t>
                                        </m:r>
                                        <m: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𝒙</m:t>
                                        </m:r>
                                      </m:sub>
                                    </m:sSub>
                                  </m:e>
                                </m:d>
                              </m:fName>
                              <m:e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𝜶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⋅)</m:t>
                                </m:r>
                              </m:e>
                            </m:d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 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|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𝜶</m:t>
                                </m:r>
                                <m:d>
                                  <m:dPr>
                                    <m:ctrlP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𝒅</m:t>
                                        </m:r>
                                      </m:e>
                                      <m:sub>
                                        <m:r>
                                          <a:rPr lang="en-US" sz="2400" b="1" i="1" dirty="0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charset="0"/>
                                          </a:rPr>
                                          <m:t>𝒋</m:t>
                                        </m:r>
                                      </m:sub>
                                    </m:sSub>
                                    <m:r>
                                      <a:rPr lang="en-US" sz="24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  <m:t>⋅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   </m:t>
                    </m:r>
                    <m:r>
                      <a:rPr lang="en-US" sz="2400" i="1" dirty="0">
                        <a:latin typeface="Cambria Math"/>
                      </a:rPr>
                      <m:t>0.18</m:t>
                    </m:r>
                    <m:r>
                      <a:rPr lang="en-US" sz="24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053" y="5472721"/>
                <a:ext cx="3808960" cy="1151469"/>
              </a:xfrm>
              <a:prstGeom prst="rect">
                <a:avLst/>
              </a:prstGeom>
              <a:blipFill rotWithShape="0">
                <a:blip r:embed="rId42"/>
                <a:stretch>
                  <a:fillRect l="-2560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Edith Cohen     Lecture10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/>
      <p:bldP spid="215" grpId="0"/>
      <p:bldP spid="218" grpId="0"/>
      <p:bldP spid="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Distance-based graph mining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All-Distances Sketches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Applying All-Distance sketches to mining tasks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Distance-based similarity: global</a:t>
            </a:r>
            <a:br>
              <a:rPr lang="en-US" dirty="0" smtClean="0"/>
            </a:br>
            <a:r>
              <a:rPr lang="en-US" dirty="0" smtClean="0"/>
              <a:t>(distance </a:t>
            </a:r>
            <a:r>
              <a:rPr lang="en-US" dirty="0" err="1" smtClean="0"/>
              <a:t>decay+topic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70870" y="1415285"/>
            <a:ext cx="2971800" cy="640961"/>
            <a:chOff x="5715000" y="3463224"/>
            <a:chExt cx="2971800" cy="640961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0">
                      <a:srgbClr val="FFC7C7"/>
                    </a:gs>
                    <a:gs pos="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5400000" scaled="1"/>
                </a:gradFill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2800" b="1" dirty="0">
                      <a:solidFill>
                        <a:srgbClr val="00B05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ounded Rectangle 5"/>
            <p:cNvSpPr/>
            <p:nvPr/>
          </p:nvSpPr>
          <p:spPr>
            <a:xfrm>
              <a:off x="5715000" y="3463224"/>
              <a:ext cx="2895600" cy="64096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9600" y="2749976"/>
                <a:ext cx="326180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weighted </a:t>
                </a:r>
                <a:r>
                  <a:rPr lang="en-US" sz="3200" dirty="0" err="1"/>
                  <a:t>Jaccard</a:t>
                </a:r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2749976"/>
                <a:ext cx="3261802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1869" t="-12500" r="-336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84800" y="3625530"/>
                <a:ext cx="3472410" cy="631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err="1">
                            <a:latin typeface="Cambria Math"/>
                          </a:rPr>
                          <m:t>𝒊</m:t>
                        </m:r>
                        <m:r>
                          <a:rPr lang="en-US" sz="3200" b="1" i="1" dirty="0">
                            <a:latin typeface="Cambria Math"/>
                          </a:rPr>
                          <m:t>,</m:t>
                        </m:r>
                        <m:r>
                          <a:rPr lang="en-US" sz="3200" b="1" i="1" dirty="0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3200" b="1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b="1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1" i="1" dirty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b="1" i="1" dirty="0">
                            <a:latin typeface="Cambria Math"/>
                          </a:rPr>
                          <m:t>𝒊</m:t>
                        </m:r>
                        <m:r>
                          <a:rPr lang="en-US" sz="3200" b="1" i="1" dirty="0">
                            <a:latin typeface="Cambria Math"/>
                          </a:rPr>
                          <m:t>⋅</m:t>
                        </m:r>
                      </m:sub>
                    </m:sSub>
                    <m:r>
                      <a:rPr lang="en-US" sz="3200" b="1" i="1" dirty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3200" b="1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1" i="1" dirty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b="1" i="1" dirty="0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sz="3200" b="1" i="1" dirty="0">
                        <a:latin typeface="Cambria Math"/>
                      </a:rPr>
                      <m:t>. 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3625530"/>
                <a:ext cx="3472410" cy="631391"/>
              </a:xfrm>
              <a:prstGeom prst="rect">
                <a:avLst/>
              </a:prstGeom>
              <a:blipFill rotWithShape="0">
                <a:blip r:embed="rId5"/>
                <a:stretch>
                  <a:fillRect l="-4386" t="-11650" b="-25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4801" y="4488525"/>
                <a:ext cx="3690369" cy="700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err="1">
                            <a:latin typeface="Cambria Math"/>
                          </a:rPr>
                          <m:t>𝒊</m:t>
                        </m:r>
                        <m:r>
                          <a:rPr lang="en-US" sz="2800" b="1" i="1" dirty="0">
                            <a:latin typeface="Cambria Math"/>
                          </a:rPr>
                          <m:t>,</m:t>
                        </m:r>
                        <m:r>
                          <a:rPr lang="en-US" sz="2800" b="1" i="1" dirty="0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⋅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800" b="1" i="1"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sz="2800" b="1" i="1">
                                    <a:latin typeface="Cambria Math"/>
                                  </a:rPr>
                                  <m:t>⋅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1" y="4488525"/>
                <a:ext cx="3690369" cy="700576"/>
              </a:xfrm>
              <a:prstGeom prst="rect">
                <a:avLst/>
              </a:prstGeom>
              <a:blipFill rotWithShape="0">
                <a:blip r:embed="rId6"/>
                <a:stretch>
                  <a:fillRect l="-3300" t="-3478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84800" y="2584887"/>
                <a:ext cx="5181600" cy="97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sim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b="1" i="1" dirty="0" err="1">
                            <a:latin typeface="Cambria Math"/>
                          </a:rPr>
                          <m:t>𝒊</m:t>
                        </m:r>
                        <m:r>
                          <a:rPr lang="en-US" sz="3200" b="1" i="1" dirty="0">
                            <a:latin typeface="Cambria Math"/>
                          </a:rPr>
                          <m:t>,</m:t>
                        </m:r>
                        <m:r>
                          <a:rPr lang="en-US" sz="3200" b="1" i="1" dirty="0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3200" b="1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𝒉</m:t>
                            </m:r>
                          </m:sub>
                          <m:sup/>
                          <m:e>
                            <m:r>
                              <a:rPr lang="en-US" sz="3200" b="1" i="1">
                                <a:latin typeface="Cambria Math"/>
                              </a:rPr>
                              <m:t>𝜷</m:t>
                            </m:r>
                            <m:d>
                              <m:dPr>
                                <m:ctrlPr>
                                  <a:rPr lang="en-US" sz="3200" b="1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/>
                                  </a:rPr>
                                  <m:t>𝒉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3200" b="1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1">
                                    <a:latin typeface="Cambria Math"/>
                                  </a:rPr>
                                  <m:t>𝐦𝐢𝐧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𝒊𝒉</m:t>
                                    </m:r>
                                  </m:sub>
                                </m:sSub>
                                <m:r>
                                  <a:rPr lang="en-US" sz="32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𝒋𝒉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b="1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3200" b="1" i="1">
                                <a:latin typeface="Cambria Math"/>
                              </a:rPr>
                              <m:t>𝒉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200" b="1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3200" b="1" i="1">
                                    <a:latin typeface="Cambria Math"/>
                                  </a:rPr>
                                  <m:t>𝜷</m:t>
                                </m:r>
                                <m:d>
                                  <m:dPr>
                                    <m:ctrlPr>
                                      <a:rPr lang="en-US" sz="3200" b="1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1" i="1">
                                        <a:latin typeface="Cambria Math"/>
                                      </a:rPr>
                                      <m:t>𝒉</m:t>
                                    </m:r>
                                  </m:e>
                                </m:d>
                                <m:r>
                                  <a:rPr lang="en-US" sz="3200" b="1">
                                    <a:latin typeface="Cambria Math"/>
                                  </a:rPr>
                                  <m:t>𝐦𝐚𝐱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𝒊𝒉</m:t>
                                    </m:r>
                                  </m:sub>
                                </m:sSub>
                                <m:r>
                                  <a:rPr lang="en-US" sz="32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𝒋𝒉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584887"/>
                <a:ext cx="5181600" cy="970074"/>
              </a:xfrm>
              <a:prstGeom prst="rect">
                <a:avLst/>
              </a:prstGeom>
              <a:blipFill rotWithShape="0">
                <a:blip r:embed="rId7"/>
                <a:stretch>
                  <a:fillRect l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15624" y="3674528"/>
                <a:ext cx="15257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Cosine: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624" y="3674528"/>
                <a:ext cx="1525778" cy="584775"/>
              </a:xfrm>
              <a:prstGeom prst="rect">
                <a:avLst/>
              </a:prstGeom>
              <a:blipFill rotWithShape="0">
                <a:blip r:embed="rId8"/>
                <a:stretch>
                  <a:fillRect l="-4000" t="-12500" r="-7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80912" y="4534948"/>
                <a:ext cx="2065052" cy="556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Distance: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12" y="4534948"/>
                <a:ext cx="2065052" cy="556434"/>
              </a:xfrm>
              <a:prstGeom prst="rect">
                <a:avLst/>
              </a:prstGeom>
              <a:blipFill rotWithShape="0">
                <a:blip r:embed="rId9"/>
                <a:stretch>
                  <a:fillRect t="-10989" r="-5015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14800" y="6356351"/>
            <a:ext cx="3860800" cy="365125"/>
          </a:xfrm>
        </p:spPr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7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Distance sketching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349766" y="1130681"/>
                <a:ext cx="10205097" cy="132644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Exact </a:t>
                </a:r>
                <a:r>
                  <a:rPr lang="en-US" sz="2400" b="1" dirty="0" smtClean="0">
                    <a:solidFill>
                      <a:schemeClr val="tx2"/>
                    </a:solidFill>
                  </a:rPr>
                  <a:t>computation</a:t>
                </a:r>
                <a:r>
                  <a:rPr lang="en-US" sz="2400" dirty="0" smtClean="0"/>
                  <a:t> of distance vectors is </a:t>
                </a:r>
                <a:r>
                  <a:rPr lang="en-US" sz="2400" i="1" dirty="0"/>
                  <a:t>costl</a:t>
                </a:r>
                <a:r>
                  <a:rPr lang="en-US" sz="2400" dirty="0"/>
                  <a:t>y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𝑚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charset="0"/>
                      </a:rPr>
                      <m:t>log</m:t>
                    </m:r>
                    <m:r>
                      <a:rPr lang="en-US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</a:rPr>
                      <m:t>𝑛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 single source,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𝑂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𝑚𝑛</m:t>
                    </m:r>
                    <m:r>
                      <a:rPr lang="en-US" sz="2400" b="0" i="1" dirty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latin typeface="Cambria Math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𝑛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for all pairs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nodes and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edges)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b="1" dirty="0" smtClean="0">
                    <a:solidFill>
                      <a:schemeClr val="tx2"/>
                    </a:solidFill>
                  </a:rPr>
                  <a:t>representation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size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quadratic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766" y="1130681"/>
                <a:ext cx="10205097" cy="1326442"/>
              </a:xfrm>
              <a:prstGeom prst="rect">
                <a:avLst/>
              </a:prstGeom>
              <a:blipFill rotWithShape="0">
                <a:blip r:embed="rId2"/>
                <a:stretch>
                  <a:fillRect l="-777" t="-35780" r="-717" b="-779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54419" y="5540575"/>
            <a:ext cx="980079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Sketches are sample-based: Emphasis on closer nodes (smaller distances)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/>
              <a:t>N</a:t>
            </a:r>
            <a:r>
              <a:rPr lang="en-US" sz="2400" dirty="0" smtClean="0"/>
              <a:t>ear-linear computation, small size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78821" y="2838909"/>
            <a:ext cx="7322045" cy="1066799"/>
            <a:chOff x="1611094" y="1629361"/>
            <a:chExt cx="8617445" cy="1540717"/>
          </a:xfrm>
        </p:grpSpPr>
        <p:grpSp>
          <p:nvGrpSpPr>
            <p:cNvPr id="9" name="Group 8"/>
            <p:cNvGrpSpPr/>
            <p:nvPr/>
          </p:nvGrpSpPr>
          <p:grpSpPr>
            <a:xfrm>
              <a:off x="2449622" y="1660842"/>
              <a:ext cx="7732496" cy="472715"/>
              <a:chOff x="925622" y="1660841"/>
              <a:chExt cx="7732496" cy="47271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370920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13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002845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34770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15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38995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25622" y="167189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0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16346" y="166084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70984" y="166084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5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61708" y="1660841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7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266695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15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162469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98620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16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530545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17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107070" y="1660841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10</a:t>
                </a:r>
              </a:p>
            </p:txBody>
          </p:sp>
        </p:grpSp>
        <p:pic>
          <p:nvPicPr>
            <p:cNvPr id="10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166" y="1629361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94" y="2405756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94920" y="255708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3892" y="255708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58771" y="2574159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5116" y="255708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1878" y="255708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7065" y="2557084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985" y="2557085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85709" y="2557083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96714" y="2557088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19453" y="255708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34400" y="2557088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4000" y="2557088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59587" y="255708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85813" y="2811691"/>
            <a:ext cx="1948162" cy="400110"/>
            <a:chOff x="928498" y="1692419"/>
            <a:chExt cx="194816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928498" y="1692419"/>
                  <a:ext cx="19481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S(Distances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498" y="1692419"/>
                  <a:ext cx="1948162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25" t="-98485" r="-2812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8972" y="1695925"/>
              <a:ext cx="397968" cy="389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366242" y="3528137"/>
            <a:ext cx="1948162" cy="406237"/>
            <a:chOff x="967130" y="2296461"/>
            <a:chExt cx="1948162" cy="406237"/>
          </a:xfrm>
        </p:grpSpPr>
        <p:pic>
          <p:nvPicPr>
            <p:cNvPr id="4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897" y="2296461"/>
              <a:ext cx="483684" cy="357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967130" y="2302588"/>
                  <a:ext cx="194816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S(Distances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130" y="2302588"/>
                  <a:ext cx="1948162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25" t="-101538" r="-2812" b="-1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Left Arrow 45"/>
          <p:cNvSpPr/>
          <p:nvPr/>
        </p:nvSpPr>
        <p:spPr>
          <a:xfrm>
            <a:off x="3642366" y="2811691"/>
            <a:ext cx="14144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3671741" y="3528137"/>
            <a:ext cx="14144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40201" y="4274088"/>
            <a:ext cx="85129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All-Distance sketches: 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A sketch of the </a:t>
            </a:r>
            <a:r>
              <a:rPr lang="en-US" sz="2400" i="1" dirty="0"/>
              <a:t>distance vector </a:t>
            </a:r>
            <a:r>
              <a:rPr lang="en-US" sz="2400" dirty="0" smtClean="0"/>
              <a:t>of each node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400" dirty="0" smtClean="0"/>
              <a:t>Allow us to approximate decayed-distance based queries</a:t>
            </a:r>
          </a:p>
        </p:txBody>
      </p:sp>
    </p:spTree>
    <p:extLst>
      <p:ext uri="{BB962C8B-B14F-4D97-AF65-F5344CB8AC3E}">
        <p14:creationId xmlns:p14="http://schemas.microsoft.com/office/powerpoint/2010/main" val="20356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6" grpId="0" animBg="1"/>
      <p:bldP spid="47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All-Distances Sketches (ADSs)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04800" y="3276600"/>
                <a:ext cx="11125200" cy="2362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accent1"/>
                    </a:solidFill>
                    <a:latin typeface="Cambria Math" charset="0"/>
                  </a:rPr>
                  <a:t>MinHash+ distance dimension  (*assume for simplicity here distinct distances)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𝑨𝑫𝑺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400" b="1" i="1" dirty="0" smtClean="0">
                    <a:solidFill>
                      <a:schemeClr val="accent1"/>
                    </a:solidFill>
                    <a:latin typeface="Cambria Math" charset="0"/>
                  </a:rPr>
                  <a:t> </a:t>
                </a:r>
                <a:r>
                  <a:rPr lang="en-US" sz="2400" dirty="0" smtClean="0">
                    <a:latin typeface="Cambria Math" charset="0"/>
                  </a:rPr>
                  <a:t>is the union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400" b="1" i="1" dirty="0" smtClean="0">
                    <a:solidFill>
                      <a:schemeClr val="accent1"/>
                    </a:solidFill>
                    <a:latin typeface="Cambria Math" charset="0"/>
                  </a:rPr>
                  <a:t> </a:t>
                </a:r>
                <a:r>
                  <a:rPr lang="en-US" sz="2400" dirty="0" smtClean="0">
                    <a:latin typeface="Cambria Math" charset="0"/>
                  </a:rPr>
                  <a:t>of the </a:t>
                </a:r>
                <a:r>
                  <a:rPr lang="en-US" sz="2400" dirty="0" err="1" smtClean="0">
                    <a:latin typeface="Cambria Math" charset="0"/>
                  </a:rPr>
                  <a:t>MinHash</a:t>
                </a:r>
                <a:r>
                  <a:rPr lang="en-US" sz="2400" dirty="0" smtClean="0">
                    <a:latin typeface="Cambria Math" charset="0"/>
                  </a:rPr>
                  <a:t> sketches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sz="2400" b="1" i="1" dirty="0" smtClean="0">
                  <a:solidFill>
                    <a:schemeClr val="accent1"/>
                  </a:solidFill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chemeClr val="accent1"/>
                    </a:solidFill>
                  </a:rPr>
                  <a:t>Proof: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 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b="1" dirty="0" smtClean="0">
                    <a:solidFill>
                      <a:schemeClr val="accent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𝑨𝑫𝑺</m:t>
                    </m:r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𝒗</m:t>
                    </m:r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accent1"/>
                    </a:solidFill>
                  </a:rPr>
                  <a:t>  then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 must be one of the k smallest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𝑣𝑖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sz="24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</a:rPr>
                  <a:t>MinHashSketch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 smtClean="0">
                    <a:solidFill>
                      <a:schemeClr val="accent1"/>
                    </a:solidFill>
                  </a:rPr>
                  <a:t>) </a:t>
                </a:r>
                <a:r>
                  <a:rPr lang="en-US" sz="24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is one of the k smallest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endParaRPr lang="en-US" sz="2400" b="1" i="1" dirty="0">
                  <a:solidFill>
                    <a:schemeClr val="accent1"/>
                  </a:solidFill>
                  <a:latin typeface="Cambria Math" charset="0"/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And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𝑣𝑖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400" b="1" i="1" dirty="0" smtClean="0">
                    <a:solidFill>
                      <a:schemeClr val="accent1"/>
                    </a:solidFill>
                    <a:latin typeface="Cambria Math" charset="0"/>
                  </a:rPr>
                  <a:t>  it must be one of the k smallest in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𝑣𝑖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76600"/>
                <a:ext cx="11125200" cy="2362200"/>
              </a:xfrm>
              <a:prstGeom prst="rect">
                <a:avLst/>
              </a:prstGeom>
              <a:blipFill rotWithShape="0">
                <a:blip r:embed="rId2"/>
                <a:stretch>
                  <a:fillRect l="-822" t="-2067" b="-20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962400"/>
            <a:ext cx="88392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304800" y="1373189"/>
                <a:ext cx="11506200" cy="16748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Random hash function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∼</m:t>
                    </m:r>
                    <m:r>
                      <a:rPr lang="en-US" sz="28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𝐻</m:t>
                    </m:r>
                  </m:oMath>
                </a14:m>
                <a:r>
                  <a:rPr lang="en-US" sz="2800" dirty="0" smtClean="0"/>
                  <a:t> applied to node IDs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chemeClr val="accent1"/>
                    </a:solidFill>
                  </a:rPr>
                  <a:t>Bottom-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</a:rPr>
                      <m:t>𝑘</m:t>
                    </m:r>
                    <m:r>
                      <a:rPr lang="en-US" sz="2800" b="1" i="0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𝑨𝑫𝑺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:  list 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of 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node ID and distance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800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i="1" dirty="0" smtClean="0">
                  <a:solidFill>
                    <a:schemeClr val="accent1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chemeClr val="accent1"/>
                        </a:solidFill>
                        <a:latin typeface="Cambria Math"/>
                      </a:rPr>
                      <m:t>𝐀𝐃𝐒</m:t>
                    </m:r>
                    <m:d>
                      <m:dPr>
                        <m:ctrlP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⟺ 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chemeClr val="accent1"/>
                    </a:solidFill>
                  </a:rPr>
                  <a:t> &lt;  </a:t>
                </a:r>
                <a:r>
                  <a:rPr lang="en-US" sz="2800" b="1" i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sz="2800" b="1" baseline="30000" dirty="0" smtClean="0">
                    <a:solidFill>
                      <a:schemeClr val="accent1"/>
                    </a:solidFill>
                  </a:rPr>
                  <a:t>th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/>
                  <a:t>smallest hash of</a:t>
                </a:r>
                <a:r>
                  <a:rPr lang="en-US" sz="28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nodes that are closer to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/>
                  <a:t> than</a:t>
                </a:r>
                <a:r>
                  <a:rPr lang="en-US" sz="28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73189"/>
                <a:ext cx="11506200" cy="1674811"/>
              </a:xfrm>
              <a:prstGeom prst="rect">
                <a:avLst/>
              </a:prstGeom>
              <a:blipFill rotWithShape="0">
                <a:blip r:embed="rId3"/>
                <a:stretch>
                  <a:fillRect l="-1005" t="-2888" b="-216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ADS 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305596" y="26887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32364" y="38148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82302" y="53348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1585" y="32631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24432" y="2996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79230" y="33281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50572" y="387243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74682" y="36181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51379" y="36282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22593" y="435164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22814" y="45209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16277" y="43840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48829" y="55284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56093" y="5272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8512" y="4948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2551" y="30828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78135" y="34517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50505" y="38070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99202" y="52909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24568" y="58357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15114" y="28072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045385" y="42328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95931" y="3306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67574" y="35916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96537" y="3986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449524" y="34190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47698" y="3069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903969" y="1253261"/>
            <a:ext cx="543465" cy="1146726"/>
            <a:chOff x="771965" y="1340430"/>
            <a:chExt cx="543465" cy="1146726"/>
          </a:xfrm>
        </p:grpSpPr>
        <p:pic>
          <p:nvPicPr>
            <p:cNvPr id="8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340430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80319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63234" y="1286717"/>
            <a:ext cx="495649" cy="1079814"/>
            <a:chOff x="1429229" y="1407342"/>
            <a:chExt cx="495649" cy="1079814"/>
          </a:xfrm>
        </p:grpSpPr>
        <p:pic>
          <p:nvPicPr>
            <p:cNvPr id="8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9229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974683" y="1287904"/>
            <a:ext cx="514353" cy="1077443"/>
            <a:chOff x="1933012" y="1409713"/>
            <a:chExt cx="514353" cy="1077443"/>
          </a:xfrm>
        </p:grpSpPr>
        <p:pic>
          <p:nvPicPr>
            <p:cNvPr id="8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933012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354522" y="1310939"/>
            <a:ext cx="533647" cy="1031370"/>
            <a:chOff x="2547626" y="1455786"/>
            <a:chExt cx="533647" cy="1031370"/>
          </a:xfrm>
        </p:grpSpPr>
        <p:pic>
          <p:nvPicPr>
            <p:cNvPr id="9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2585624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75236" y="1271626"/>
            <a:ext cx="609117" cy="1109996"/>
            <a:chOff x="3112867" y="1377160"/>
            <a:chExt cx="609117" cy="1109996"/>
          </a:xfrm>
        </p:grpSpPr>
        <p:pic>
          <p:nvPicPr>
            <p:cNvPr id="9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127796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563215" y="1257270"/>
            <a:ext cx="463956" cy="1138708"/>
            <a:chOff x="3747136" y="1348448"/>
            <a:chExt cx="463956" cy="1138708"/>
          </a:xfrm>
        </p:grpSpPr>
        <p:pic>
          <p:nvPicPr>
            <p:cNvPr id="9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376071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00153" y="1261721"/>
            <a:ext cx="547263" cy="1129809"/>
            <a:chOff x="4350085" y="1357347"/>
            <a:chExt cx="547263" cy="1129809"/>
          </a:xfrm>
        </p:grpSpPr>
        <p:pic>
          <p:nvPicPr>
            <p:cNvPr id="9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357347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350085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042972" y="1253261"/>
            <a:ext cx="652083" cy="1146726"/>
            <a:chOff x="4938745" y="1340430"/>
            <a:chExt cx="652083" cy="1146726"/>
          </a:xfrm>
        </p:grpSpPr>
        <p:pic>
          <p:nvPicPr>
            <p:cNvPr id="9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12515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504836" y="1287247"/>
            <a:ext cx="870501" cy="1078754"/>
            <a:chOff x="5590828" y="1408402"/>
            <a:chExt cx="870501" cy="1078754"/>
          </a:xfrm>
        </p:grpSpPr>
        <p:pic>
          <p:nvPicPr>
            <p:cNvPr id="9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66588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705975" y="1381646"/>
            <a:ext cx="525492" cy="1026466"/>
            <a:chOff x="6397558" y="1460690"/>
            <a:chExt cx="525492" cy="1026466"/>
          </a:xfrm>
        </p:grpSpPr>
        <p:pic>
          <p:nvPicPr>
            <p:cNvPr id="9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64274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391137" y="1301572"/>
            <a:ext cx="570689" cy="1050104"/>
            <a:chOff x="6899118" y="1437052"/>
            <a:chExt cx="570689" cy="1050104"/>
          </a:xfrm>
        </p:grpSpPr>
        <p:pic>
          <p:nvPicPr>
            <p:cNvPr id="9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96105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977626" y="1219528"/>
            <a:ext cx="843263" cy="1214195"/>
            <a:chOff x="7646464" y="1272961"/>
            <a:chExt cx="843263" cy="1214195"/>
          </a:xfrm>
        </p:grpSpPr>
        <p:pic>
          <p:nvPicPr>
            <p:cNvPr id="97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7820270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10855" y="1284036"/>
            <a:ext cx="627867" cy="1085176"/>
            <a:chOff x="8355593" y="1401980"/>
            <a:chExt cx="627867" cy="1085176"/>
          </a:xfrm>
        </p:grpSpPr>
        <p:pic>
          <p:nvPicPr>
            <p:cNvPr id="9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84217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</p:grpSp>
      <p:sp>
        <p:nvSpPr>
          <p:cNvPr id="119" name="Oval 118"/>
          <p:cNvSpPr/>
          <p:nvPr/>
        </p:nvSpPr>
        <p:spPr>
          <a:xfrm>
            <a:off x="2573137" y="4839902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57080" y="934345"/>
            <a:ext cx="1796454" cy="1628524"/>
            <a:chOff x="33080" y="934345"/>
            <a:chExt cx="1796454" cy="1628524"/>
          </a:xfrm>
        </p:grpSpPr>
        <p:grpSp>
          <p:nvGrpSpPr>
            <p:cNvPr id="116" name="Group 115"/>
            <p:cNvGrpSpPr/>
            <p:nvPr/>
          </p:nvGrpSpPr>
          <p:grpSpPr>
            <a:xfrm>
              <a:off x="65224" y="1767204"/>
              <a:ext cx="751552" cy="795665"/>
              <a:chOff x="91630" y="1492519"/>
              <a:chExt cx="751552" cy="795665"/>
            </a:xfrm>
          </p:grpSpPr>
          <p:pic>
            <p:nvPicPr>
              <p:cNvPr id="100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48" y="159238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Oval 113"/>
              <p:cNvSpPr/>
              <p:nvPr/>
            </p:nvSpPr>
            <p:spPr>
              <a:xfrm>
                <a:off x="91630" y="1492519"/>
                <a:ext cx="751552" cy="7956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33080" y="934345"/>
              <a:ext cx="179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SP distances: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00145" y="2513257"/>
            <a:ext cx="7813664" cy="4359254"/>
            <a:chOff x="576145" y="2513257"/>
            <a:chExt cx="7813664" cy="4359254"/>
          </a:xfrm>
        </p:grpSpPr>
        <p:sp>
          <p:nvSpPr>
            <p:cNvPr id="121" name="TextBox 120"/>
            <p:cNvSpPr txBox="1"/>
            <p:nvPr/>
          </p:nvSpPr>
          <p:spPr>
            <a:xfrm>
              <a:off x="601508" y="2719438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0.49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0.91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0.56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952605" y="641084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0.42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046637" y="255686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0.07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421173" y="292674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0.14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6057400" y="251325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051017" y="556566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0.63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130967" y="573334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0.84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17323" y="430793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6462745" y="6053772"/>
            <a:ext cx="4110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Random permutation of nodes</a:t>
            </a:r>
          </a:p>
        </p:txBody>
      </p:sp>
      <p:sp>
        <p:nvSpPr>
          <p:cNvPr id="139" name="Footer Placeholder 1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145" name="Slide Number Placeholder 1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77671" y="186065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ADS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: Node with smallest hash in each distance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77671" y="186065"/>
                <a:ext cx="8229600" cy="1143000"/>
              </a:xfrm>
              <a:blipFill rotWithShape="0">
                <a:blip r:embed="rId3"/>
                <a:stretch>
                  <a:fillRect t="-17112" b="-30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2076459" y="1707796"/>
            <a:ext cx="791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Sorted SP distances from       to all other nodes</a:t>
            </a:r>
          </a:p>
        </p:txBody>
      </p:sp>
      <p:grpSp>
        <p:nvGrpSpPr>
          <p:cNvPr id="182" name="Group 181"/>
          <p:cNvGrpSpPr/>
          <p:nvPr/>
        </p:nvGrpSpPr>
        <p:grpSpPr>
          <a:xfrm>
            <a:off x="1704369" y="2897329"/>
            <a:ext cx="798926" cy="961209"/>
            <a:chOff x="2923058" y="1377160"/>
            <a:chExt cx="798926" cy="961209"/>
          </a:xfrm>
        </p:grpSpPr>
        <p:pic>
          <p:nvPicPr>
            <p:cNvPr id="183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" name="TextBox 183"/>
            <p:cNvSpPr txBox="1"/>
            <p:nvPr/>
          </p:nvSpPr>
          <p:spPr>
            <a:xfrm>
              <a:off x="2923058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0.63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384051" y="2938661"/>
            <a:ext cx="728084" cy="919876"/>
            <a:chOff x="4254023" y="1418493"/>
            <a:chExt cx="728084" cy="919876"/>
          </a:xfrm>
        </p:grpSpPr>
        <p:pic>
          <p:nvPicPr>
            <p:cNvPr id="186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" name="TextBox 186"/>
            <p:cNvSpPr txBox="1"/>
            <p:nvPr/>
          </p:nvSpPr>
          <p:spPr>
            <a:xfrm>
              <a:off x="425402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0.42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992891" y="2885897"/>
            <a:ext cx="728084" cy="972641"/>
            <a:chOff x="3730490" y="1348448"/>
            <a:chExt cx="728084" cy="972641"/>
          </a:xfrm>
        </p:grpSpPr>
        <p:pic>
          <p:nvPicPr>
            <p:cNvPr id="189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3730490" y="18594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0.56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3601731" y="2810001"/>
            <a:ext cx="770750" cy="1048536"/>
            <a:chOff x="4938745" y="1340430"/>
            <a:chExt cx="770750" cy="1048536"/>
          </a:xfrm>
        </p:grpSpPr>
        <p:pic>
          <p:nvPicPr>
            <p:cNvPr id="192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" name="TextBox 192"/>
            <p:cNvSpPr txBox="1"/>
            <p:nvPr/>
          </p:nvSpPr>
          <p:spPr>
            <a:xfrm>
              <a:off x="4981411" y="19273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0.84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253237" y="2885465"/>
            <a:ext cx="728084" cy="973073"/>
            <a:chOff x="8355593" y="1401980"/>
            <a:chExt cx="728084" cy="973073"/>
          </a:xfrm>
        </p:grpSpPr>
        <p:pic>
          <p:nvPicPr>
            <p:cNvPr id="195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6" name="TextBox 195"/>
            <p:cNvSpPr txBox="1"/>
            <p:nvPr/>
          </p:nvSpPr>
          <p:spPr>
            <a:xfrm>
              <a:off x="8355593" y="191338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0.07</a:t>
              </a: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862077" y="3001209"/>
            <a:ext cx="728084" cy="857329"/>
            <a:chOff x="2367127" y="1455786"/>
            <a:chExt cx="728084" cy="857329"/>
          </a:xfrm>
        </p:grpSpPr>
        <p:pic>
          <p:nvPicPr>
            <p:cNvPr id="19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" name="TextBox 198"/>
            <p:cNvSpPr txBox="1"/>
            <p:nvPr/>
          </p:nvSpPr>
          <p:spPr>
            <a:xfrm>
              <a:off x="2367127" y="185145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470917" y="3011081"/>
            <a:ext cx="728084" cy="847456"/>
            <a:chOff x="703317" y="1438133"/>
            <a:chExt cx="728084" cy="847456"/>
          </a:xfrm>
        </p:grpSpPr>
        <p:pic>
          <p:nvPicPr>
            <p:cNvPr id="201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438133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2" name="TextBox 201"/>
            <p:cNvSpPr txBox="1"/>
            <p:nvPr/>
          </p:nvSpPr>
          <p:spPr>
            <a:xfrm>
              <a:off x="703317" y="18239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0.49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6688597" y="2947931"/>
            <a:ext cx="728084" cy="910606"/>
            <a:chOff x="1922237" y="1409713"/>
            <a:chExt cx="728084" cy="910606"/>
          </a:xfrm>
        </p:grpSpPr>
        <p:pic>
          <p:nvPicPr>
            <p:cNvPr id="204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TextBox 204"/>
            <p:cNvSpPr txBox="1"/>
            <p:nvPr/>
          </p:nvSpPr>
          <p:spPr>
            <a:xfrm>
              <a:off x="1922237" y="185865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0.91</a:t>
              </a:r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7297438" y="2928571"/>
            <a:ext cx="870501" cy="929967"/>
            <a:chOff x="5590828" y="1408402"/>
            <a:chExt cx="870501" cy="929967"/>
          </a:xfrm>
        </p:grpSpPr>
        <p:pic>
          <p:nvPicPr>
            <p:cNvPr id="207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" name="TextBox 207"/>
            <p:cNvSpPr txBox="1"/>
            <p:nvPr/>
          </p:nvSpPr>
          <p:spPr>
            <a:xfrm>
              <a:off x="5662036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0.21</a:t>
              </a: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8048694" y="2940727"/>
            <a:ext cx="728084" cy="917811"/>
            <a:chOff x="6899118" y="1437052"/>
            <a:chExt cx="728084" cy="917811"/>
          </a:xfrm>
        </p:grpSpPr>
        <p:pic>
          <p:nvPicPr>
            <p:cNvPr id="210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1" name="TextBox 210"/>
            <p:cNvSpPr txBox="1"/>
            <p:nvPr/>
          </p:nvSpPr>
          <p:spPr>
            <a:xfrm>
              <a:off x="6899118" y="189319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0.28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8657535" y="2793129"/>
            <a:ext cx="843263" cy="1065408"/>
            <a:chOff x="7646464" y="1272961"/>
            <a:chExt cx="843263" cy="1065408"/>
          </a:xfrm>
        </p:grpSpPr>
        <p:pic>
          <p:nvPicPr>
            <p:cNvPr id="21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" name="TextBox 213"/>
            <p:cNvSpPr txBox="1"/>
            <p:nvPr/>
          </p:nvSpPr>
          <p:spPr>
            <a:xfrm>
              <a:off x="776164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0.14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9571483" y="2996943"/>
            <a:ext cx="728084" cy="861595"/>
            <a:chOff x="6281971" y="1460690"/>
            <a:chExt cx="728084" cy="861595"/>
          </a:xfrm>
        </p:grpSpPr>
        <p:pic>
          <p:nvPicPr>
            <p:cNvPr id="21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" name="TextBox 216"/>
            <p:cNvSpPr txBox="1"/>
            <p:nvPr/>
          </p:nvSpPr>
          <p:spPr>
            <a:xfrm>
              <a:off x="6281971" y="186062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0.70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6079757" y="2913283"/>
            <a:ext cx="728084" cy="945255"/>
            <a:chOff x="1356120" y="1407342"/>
            <a:chExt cx="728084" cy="945255"/>
          </a:xfrm>
        </p:grpSpPr>
        <p:pic>
          <p:nvPicPr>
            <p:cNvPr id="219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TextBox 219"/>
            <p:cNvSpPr txBox="1"/>
            <p:nvPr/>
          </p:nvSpPr>
          <p:spPr>
            <a:xfrm>
              <a:off x="1356120" y="1890932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0.77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2160" y="5066402"/>
                <a:ext cx="115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=1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60" y="5066402"/>
                <a:ext cx="1156150" cy="523220"/>
              </a:xfrm>
              <a:prstGeom prst="rect">
                <a:avLst/>
              </a:prstGeom>
              <a:blipFill rotWithShape="1">
                <a:blip r:embed="rId17"/>
                <a:stretch>
                  <a:fillRect t="-10465" r="-100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 flipH="1">
            <a:off x="1894179" y="4084851"/>
            <a:ext cx="182280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3613070" y="4900579"/>
            <a:ext cx="728084" cy="1019326"/>
            <a:chOff x="3053383" y="1377160"/>
            <a:chExt cx="728084" cy="1019326"/>
          </a:xfrm>
        </p:grpSpPr>
        <p:pic>
          <p:nvPicPr>
            <p:cNvPr id="12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3053383" y="193482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0.63</a:t>
              </a:r>
            </a:p>
          </p:txBody>
        </p:sp>
      </p:grpSp>
      <p:sp>
        <p:nvSpPr>
          <p:cNvPr id="127" name="Up Arrow 126"/>
          <p:cNvSpPr/>
          <p:nvPr/>
        </p:nvSpPr>
        <p:spPr>
          <a:xfrm>
            <a:off x="2568390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Up Arrow 127"/>
          <p:cNvSpPr/>
          <p:nvPr/>
        </p:nvSpPr>
        <p:spPr>
          <a:xfrm>
            <a:off x="3230399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Up Arrow 128"/>
          <p:cNvSpPr/>
          <p:nvPr/>
        </p:nvSpPr>
        <p:spPr>
          <a:xfrm>
            <a:off x="5216426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Up Arrow 129"/>
          <p:cNvSpPr/>
          <p:nvPr/>
        </p:nvSpPr>
        <p:spPr>
          <a:xfrm>
            <a:off x="4554417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Up Arrow 130"/>
          <p:cNvSpPr/>
          <p:nvPr/>
        </p:nvSpPr>
        <p:spPr>
          <a:xfrm>
            <a:off x="3892408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 Arrow 131"/>
          <p:cNvSpPr/>
          <p:nvPr/>
        </p:nvSpPr>
        <p:spPr>
          <a:xfrm>
            <a:off x="5878435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 Arrow 132"/>
          <p:cNvSpPr/>
          <p:nvPr/>
        </p:nvSpPr>
        <p:spPr>
          <a:xfrm>
            <a:off x="6540444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Up Arrow 146"/>
          <p:cNvSpPr/>
          <p:nvPr/>
        </p:nvSpPr>
        <p:spPr>
          <a:xfrm>
            <a:off x="7202453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Up Arrow 162"/>
          <p:cNvSpPr/>
          <p:nvPr/>
        </p:nvSpPr>
        <p:spPr>
          <a:xfrm>
            <a:off x="9188480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Up Arrow 164"/>
          <p:cNvSpPr/>
          <p:nvPr/>
        </p:nvSpPr>
        <p:spPr>
          <a:xfrm>
            <a:off x="8526471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Up Arrow 221"/>
          <p:cNvSpPr/>
          <p:nvPr/>
        </p:nvSpPr>
        <p:spPr>
          <a:xfrm>
            <a:off x="7864462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Up Arrow 222"/>
          <p:cNvSpPr/>
          <p:nvPr/>
        </p:nvSpPr>
        <p:spPr>
          <a:xfrm>
            <a:off x="9850487" y="4084851"/>
            <a:ext cx="170079" cy="119825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4799036" y="4907419"/>
            <a:ext cx="728084" cy="1012486"/>
            <a:chOff x="4279924" y="1418493"/>
            <a:chExt cx="728084" cy="1012486"/>
          </a:xfrm>
        </p:grpSpPr>
        <p:pic>
          <p:nvPicPr>
            <p:cNvPr id="22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279924" y="196931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0.42</a:t>
              </a: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985002" y="4884053"/>
            <a:ext cx="728084" cy="1035852"/>
            <a:chOff x="8305484" y="1401980"/>
            <a:chExt cx="728084" cy="1035852"/>
          </a:xfrm>
        </p:grpSpPr>
        <p:pic>
          <p:nvPicPr>
            <p:cNvPr id="22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" name="TextBox 228"/>
            <p:cNvSpPr txBox="1"/>
            <p:nvPr/>
          </p:nvSpPr>
          <p:spPr>
            <a:xfrm>
              <a:off x="8305484" y="1976167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0.07</a:t>
              </a:r>
            </a:p>
          </p:txBody>
        </p:sp>
      </p:grpSp>
      <p:pic>
        <p:nvPicPr>
          <p:cNvPr id="2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07" y="170779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84550" y="2403699"/>
            <a:ext cx="8050050" cy="461665"/>
            <a:chOff x="1414739" y="-1522770"/>
            <a:chExt cx="8050050" cy="461665"/>
          </a:xfrm>
        </p:grpSpPr>
        <p:sp>
          <p:nvSpPr>
            <p:cNvPr id="71" name="TextBox 70"/>
            <p:cNvSpPr txBox="1"/>
            <p:nvPr/>
          </p:nvSpPr>
          <p:spPr>
            <a:xfrm>
              <a:off x="4959771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87808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999257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7094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14739" y="-152277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601364" y="-152277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024727" y="-152277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53952" y="-152277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05170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969140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77646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176006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801537" y="-152277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9066" y="2362200"/>
                <a:ext cx="528734" cy="4655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𝑑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6" y="2362200"/>
                <a:ext cx="528734" cy="4655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72743" y="3338964"/>
                <a:ext cx="7208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𝑗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43" y="3338964"/>
                <a:ext cx="720838" cy="43088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7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7" grpId="0" animBg="1"/>
      <p:bldP spid="163" grpId="0" animBg="1"/>
      <p:bldP spid="165" grpId="0" animBg="1"/>
      <p:bldP spid="222" grpId="0" animBg="1"/>
      <p:bldP spid="2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roup 237"/>
          <p:cNvGrpSpPr/>
          <p:nvPr/>
        </p:nvGrpSpPr>
        <p:grpSpPr>
          <a:xfrm>
            <a:off x="7687653" y="5028455"/>
            <a:ext cx="870501" cy="1171156"/>
            <a:chOff x="5590828" y="1408402"/>
            <a:chExt cx="870501" cy="1171156"/>
          </a:xfrm>
        </p:grpSpPr>
        <p:pic>
          <p:nvPicPr>
            <p:cNvPr id="239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" name="TextBox 239"/>
            <p:cNvSpPr txBox="1"/>
            <p:nvPr/>
          </p:nvSpPr>
          <p:spPr>
            <a:xfrm>
              <a:off x="566203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77671" y="186065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ADS example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3671" y="186065"/>
                <a:ext cx="8229600" cy="1143000"/>
              </a:xfr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9798" y="5267865"/>
                <a:ext cx="11561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𝑘</m:t>
                    </m:r>
                    <m:r>
                      <a:rPr lang="en-US" sz="2800" i="1" dirty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98" y="5267865"/>
                <a:ext cx="115615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00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1980921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/>
          <p:cNvGrpSpPr/>
          <p:nvPr/>
        </p:nvGrpSpPr>
        <p:grpSpPr>
          <a:xfrm>
            <a:off x="3280614" y="5080867"/>
            <a:ext cx="728084" cy="1118745"/>
            <a:chOff x="3032291" y="1377160"/>
            <a:chExt cx="728084" cy="1118745"/>
          </a:xfrm>
        </p:grpSpPr>
        <p:pic>
          <p:nvPicPr>
            <p:cNvPr id="12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TextBox 125"/>
            <p:cNvSpPr txBox="1"/>
            <p:nvPr/>
          </p:nvSpPr>
          <p:spPr>
            <a:xfrm>
              <a:off x="3032291" y="203424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0.63</a:t>
              </a:r>
            </a:p>
          </p:txBody>
        </p:sp>
      </p:grpSp>
      <p:sp>
        <p:nvSpPr>
          <p:cNvPr id="127" name="Up Arrow 126"/>
          <p:cNvSpPr/>
          <p:nvPr/>
        </p:nvSpPr>
        <p:spPr>
          <a:xfrm>
            <a:off x="2626216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Up Arrow 127"/>
          <p:cNvSpPr/>
          <p:nvPr/>
        </p:nvSpPr>
        <p:spPr>
          <a:xfrm>
            <a:off x="3271511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Up Arrow 128"/>
          <p:cNvSpPr/>
          <p:nvPr/>
        </p:nvSpPr>
        <p:spPr>
          <a:xfrm>
            <a:off x="5207396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Up Arrow 129"/>
          <p:cNvSpPr/>
          <p:nvPr/>
        </p:nvSpPr>
        <p:spPr>
          <a:xfrm>
            <a:off x="4562101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Up Arrow 130"/>
          <p:cNvSpPr/>
          <p:nvPr/>
        </p:nvSpPr>
        <p:spPr>
          <a:xfrm>
            <a:off x="3916806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Up Arrow 131"/>
          <p:cNvSpPr/>
          <p:nvPr/>
        </p:nvSpPr>
        <p:spPr>
          <a:xfrm>
            <a:off x="5852691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Up Arrow 132"/>
          <p:cNvSpPr/>
          <p:nvPr/>
        </p:nvSpPr>
        <p:spPr>
          <a:xfrm>
            <a:off x="6497986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Up Arrow 146"/>
          <p:cNvSpPr/>
          <p:nvPr/>
        </p:nvSpPr>
        <p:spPr>
          <a:xfrm>
            <a:off x="7143281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Up Arrow 162"/>
          <p:cNvSpPr/>
          <p:nvPr/>
        </p:nvSpPr>
        <p:spPr>
          <a:xfrm>
            <a:off x="9079166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Up Arrow 164"/>
          <p:cNvSpPr/>
          <p:nvPr/>
        </p:nvSpPr>
        <p:spPr>
          <a:xfrm>
            <a:off x="8433871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Up Arrow 221"/>
          <p:cNvSpPr/>
          <p:nvPr/>
        </p:nvSpPr>
        <p:spPr>
          <a:xfrm>
            <a:off x="7788576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Up Arrow 222"/>
          <p:cNvSpPr/>
          <p:nvPr/>
        </p:nvSpPr>
        <p:spPr>
          <a:xfrm>
            <a:off x="9724459" y="3962401"/>
            <a:ext cx="296953" cy="12827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4162021" y="5091547"/>
            <a:ext cx="728084" cy="1108065"/>
            <a:chOff x="4279398" y="1418493"/>
            <a:chExt cx="728084" cy="1108065"/>
          </a:xfrm>
        </p:grpSpPr>
        <p:pic>
          <p:nvPicPr>
            <p:cNvPr id="225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TextBox 225"/>
            <p:cNvSpPr txBox="1"/>
            <p:nvPr/>
          </p:nvSpPr>
          <p:spPr>
            <a:xfrm>
              <a:off x="4279398" y="2064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0.42</a:t>
              </a:r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5043428" y="4968501"/>
            <a:ext cx="728084" cy="1231110"/>
            <a:chOff x="3708430" y="1348448"/>
            <a:chExt cx="728084" cy="1231110"/>
          </a:xfrm>
        </p:grpSpPr>
        <p:pic>
          <p:nvPicPr>
            <p:cNvPr id="230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" name="TextBox 230"/>
            <p:cNvSpPr txBox="1"/>
            <p:nvPr/>
          </p:nvSpPr>
          <p:spPr>
            <a:xfrm>
              <a:off x="3708430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0.56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924836" y="5022033"/>
            <a:ext cx="728084" cy="1177578"/>
            <a:chOff x="8315506" y="1401980"/>
            <a:chExt cx="728084" cy="1177578"/>
          </a:xfrm>
        </p:grpSpPr>
        <p:pic>
          <p:nvPicPr>
            <p:cNvPr id="233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4" name="TextBox 233"/>
            <p:cNvSpPr txBox="1"/>
            <p:nvPr/>
          </p:nvSpPr>
          <p:spPr>
            <a:xfrm>
              <a:off x="831550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0.07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806244" y="5075839"/>
            <a:ext cx="728084" cy="1123772"/>
            <a:chOff x="2429109" y="1455786"/>
            <a:chExt cx="728084" cy="1123772"/>
          </a:xfrm>
        </p:grpSpPr>
        <p:pic>
          <p:nvPicPr>
            <p:cNvPr id="236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7" name="TextBox 236"/>
            <p:cNvSpPr txBox="1"/>
            <p:nvPr/>
          </p:nvSpPr>
          <p:spPr>
            <a:xfrm>
              <a:off x="2429109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8711477" y="4903371"/>
            <a:ext cx="843263" cy="1296240"/>
            <a:chOff x="7646464" y="1272961"/>
            <a:chExt cx="843263" cy="1296240"/>
          </a:xfrm>
        </p:grpSpPr>
        <p:pic>
          <p:nvPicPr>
            <p:cNvPr id="242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TextBox 242"/>
            <p:cNvSpPr txBox="1"/>
            <p:nvPr/>
          </p:nvSpPr>
          <p:spPr>
            <a:xfrm>
              <a:off x="7704053" y="210753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0.14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704369" y="2897329"/>
            <a:ext cx="798926" cy="961209"/>
            <a:chOff x="2923058" y="1377160"/>
            <a:chExt cx="798926" cy="961209"/>
          </a:xfrm>
        </p:grpSpPr>
        <p:pic>
          <p:nvPicPr>
            <p:cNvPr id="244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2923058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0.63</a:t>
              </a: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2384051" y="2938661"/>
            <a:ext cx="728084" cy="919876"/>
            <a:chOff x="4254023" y="1418493"/>
            <a:chExt cx="728084" cy="919876"/>
          </a:xfrm>
        </p:grpSpPr>
        <p:pic>
          <p:nvPicPr>
            <p:cNvPr id="247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TextBox 247"/>
            <p:cNvSpPr txBox="1"/>
            <p:nvPr/>
          </p:nvSpPr>
          <p:spPr>
            <a:xfrm>
              <a:off x="425402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0.42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2992891" y="2885897"/>
            <a:ext cx="728084" cy="972641"/>
            <a:chOff x="3730490" y="1348448"/>
            <a:chExt cx="728084" cy="972641"/>
          </a:xfrm>
        </p:grpSpPr>
        <p:pic>
          <p:nvPicPr>
            <p:cNvPr id="250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1" name="TextBox 250"/>
            <p:cNvSpPr txBox="1"/>
            <p:nvPr/>
          </p:nvSpPr>
          <p:spPr>
            <a:xfrm>
              <a:off x="3730490" y="18594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0.56</a:t>
              </a: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3601731" y="2810001"/>
            <a:ext cx="770750" cy="1048536"/>
            <a:chOff x="4938745" y="1340430"/>
            <a:chExt cx="770750" cy="1048536"/>
          </a:xfrm>
        </p:grpSpPr>
        <p:pic>
          <p:nvPicPr>
            <p:cNvPr id="25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4" name="TextBox 253"/>
            <p:cNvSpPr txBox="1"/>
            <p:nvPr/>
          </p:nvSpPr>
          <p:spPr>
            <a:xfrm>
              <a:off x="4981411" y="1927301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0.84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4253237" y="2885465"/>
            <a:ext cx="728084" cy="973073"/>
            <a:chOff x="8355593" y="1401980"/>
            <a:chExt cx="728084" cy="973073"/>
          </a:xfrm>
        </p:grpSpPr>
        <p:pic>
          <p:nvPicPr>
            <p:cNvPr id="25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" name="TextBox 256"/>
            <p:cNvSpPr txBox="1"/>
            <p:nvPr/>
          </p:nvSpPr>
          <p:spPr>
            <a:xfrm>
              <a:off x="8355593" y="191338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0.07</a:t>
              </a:r>
            </a:p>
          </p:txBody>
        </p:sp>
      </p:grpSp>
      <p:grpSp>
        <p:nvGrpSpPr>
          <p:cNvPr id="258" name="Group 257"/>
          <p:cNvGrpSpPr/>
          <p:nvPr/>
        </p:nvGrpSpPr>
        <p:grpSpPr>
          <a:xfrm>
            <a:off x="4862077" y="3001209"/>
            <a:ext cx="728084" cy="857329"/>
            <a:chOff x="2367127" y="1455786"/>
            <a:chExt cx="728084" cy="857329"/>
          </a:xfrm>
        </p:grpSpPr>
        <p:pic>
          <p:nvPicPr>
            <p:cNvPr id="259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0" name="TextBox 259"/>
            <p:cNvSpPr txBox="1"/>
            <p:nvPr/>
          </p:nvSpPr>
          <p:spPr>
            <a:xfrm>
              <a:off x="2367127" y="185145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grpSp>
        <p:nvGrpSpPr>
          <p:cNvPr id="261" name="Group 260"/>
          <p:cNvGrpSpPr/>
          <p:nvPr/>
        </p:nvGrpSpPr>
        <p:grpSpPr>
          <a:xfrm>
            <a:off x="5470917" y="3011081"/>
            <a:ext cx="728084" cy="847456"/>
            <a:chOff x="703317" y="1438133"/>
            <a:chExt cx="728084" cy="847456"/>
          </a:xfrm>
        </p:grpSpPr>
        <p:pic>
          <p:nvPicPr>
            <p:cNvPr id="262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438133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3" name="TextBox 262"/>
            <p:cNvSpPr txBox="1"/>
            <p:nvPr/>
          </p:nvSpPr>
          <p:spPr>
            <a:xfrm>
              <a:off x="703317" y="182392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0.49</a:t>
              </a:r>
            </a:p>
          </p:txBody>
        </p:sp>
      </p:grpSp>
      <p:grpSp>
        <p:nvGrpSpPr>
          <p:cNvPr id="264" name="Group 263"/>
          <p:cNvGrpSpPr/>
          <p:nvPr/>
        </p:nvGrpSpPr>
        <p:grpSpPr>
          <a:xfrm>
            <a:off x="6688597" y="2947931"/>
            <a:ext cx="728084" cy="910606"/>
            <a:chOff x="1922237" y="1409713"/>
            <a:chExt cx="728084" cy="910606"/>
          </a:xfrm>
        </p:grpSpPr>
        <p:pic>
          <p:nvPicPr>
            <p:cNvPr id="265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" name="TextBox 265"/>
            <p:cNvSpPr txBox="1"/>
            <p:nvPr/>
          </p:nvSpPr>
          <p:spPr>
            <a:xfrm>
              <a:off x="1922237" y="185865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0.91</a:t>
              </a:r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7297438" y="2928571"/>
            <a:ext cx="870501" cy="929967"/>
            <a:chOff x="5590828" y="1408402"/>
            <a:chExt cx="870501" cy="929967"/>
          </a:xfrm>
        </p:grpSpPr>
        <p:pic>
          <p:nvPicPr>
            <p:cNvPr id="268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" name="TextBox 268"/>
            <p:cNvSpPr txBox="1"/>
            <p:nvPr/>
          </p:nvSpPr>
          <p:spPr>
            <a:xfrm>
              <a:off x="5662036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0.21</a:t>
              </a:r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8048694" y="2940727"/>
            <a:ext cx="728084" cy="917811"/>
            <a:chOff x="6899118" y="1437052"/>
            <a:chExt cx="728084" cy="917811"/>
          </a:xfrm>
        </p:grpSpPr>
        <p:pic>
          <p:nvPicPr>
            <p:cNvPr id="271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2" name="TextBox 271"/>
            <p:cNvSpPr txBox="1"/>
            <p:nvPr/>
          </p:nvSpPr>
          <p:spPr>
            <a:xfrm>
              <a:off x="6899118" y="1893198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0.28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8657535" y="2793129"/>
            <a:ext cx="843263" cy="1065408"/>
            <a:chOff x="7646464" y="1272961"/>
            <a:chExt cx="843263" cy="1065408"/>
          </a:xfrm>
        </p:grpSpPr>
        <p:pic>
          <p:nvPicPr>
            <p:cNvPr id="274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TextBox 274"/>
            <p:cNvSpPr txBox="1"/>
            <p:nvPr/>
          </p:nvSpPr>
          <p:spPr>
            <a:xfrm>
              <a:off x="7761643" y="1876704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0.14</a:t>
              </a: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9571483" y="2996943"/>
            <a:ext cx="728084" cy="861595"/>
            <a:chOff x="6281971" y="1460690"/>
            <a:chExt cx="728084" cy="861595"/>
          </a:xfrm>
        </p:grpSpPr>
        <p:pic>
          <p:nvPicPr>
            <p:cNvPr id="277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8" name="TextBox 277"/>
            <p:cNvSpPr txBox="1"/>
            <p:nvPr/>
          </p:nvSpPr>
          <p:spPr>
            <a:xfrm>
              <a:off x="6281971" y="186062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0.70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6079757" y="2913283"/>
            <a:ext cx="728084" cy="945255"/>
            <a:chOff x="1356120" y="1407342"/>
            <a:chExt cx="728084" cy="945255"/>
          </a:xfrm>
        </p:grpSpPr>
        <p:pic>
          <p:nvPicPr>
            <p:cNvPr id="280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" name="TextBox 280"/>
            <p:cNvSpPr txBox="1"/>
            <p:nvPr/>
          </p:nvSpPr>
          <p:spPr>
            <a:xfrm>
              <a:off x="1356120" y="1890932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0.77</a:t>
              </a:r>
            </a:p>
          </p:txBody>
        </p:sp>
      </p:grpSp>
      <p:sp>
        <p:nvSpPr>
          <p:cNvPr id="282" name="TextBox 281"/>
          <p:cNvSpPr txBox="1"/>
          <p:nvPr/>
        </p:nvSpPr>
        <p:spPr>
          <a:xfrm>
            <a:off x="1980920" y="1780469"/>
            <a:ext cx="820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Sorted SP distances from        to all other nodes</a:t>
            </a:r>
          </a:p>
        </p:txBody>
      </p:sp>
      <p:pic>
        <p:nvPicPr>
          <p:cNvPr id="283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68" y="1780468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7" grpId="0" animBg="1"/>
      <p:bldP spid="163" grpId="0" animBg="1"/>
      <p:bldP spid="165" grpId="0" animBg="1"/>
      <p:bldP spid="222" grpId="0" animBg="1"/>
      <p:bldP spid="2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Expected Size of Bottom-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ADS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2077106" y="1600200"/>
                <a:ext cx="8419444" cy="3505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𝐀𝐃𝐒</m:t>
                            </m:r>
                            <m:d>
                              <m:dPr>
                                <m:ctrlP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m:rPr>
                        <m:sty m:val="p"/>
                      </m:rP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ln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u="sng" dirty="0"/>
                  <a:t>Proof</a:t>
                </a:r>
                <a:r>
                  <a:rPr lang="en-US" dirty="0"/>
                  <a:t>: The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i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b="1" baseline="30000" dirty="0" err="1">
                    <a:solidFill>
                      <a:schemeClr val="accent1"/>
                    </a:solidFill>
                  </a:rPr>
                  <a:t>th</a:t>
                </a:r>
                <a:r>
                  <a:rPr lang="en-US" b="1" baseline="30000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closest node to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included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min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⁡{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box>
                      <m:box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box>
                    <m:r>
                      <a:rPr lang="en-US" b="1" dirty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accent1"/>
                        </a:solidFill>
                        <a:latin typeface="Cambria Math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𝐀𝐃𝐒</m:t>
                            </m:r>
                            <m:d>
                              <m:dPr>
                                <m:ctrlP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b="1" i="1" dirty="0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1" i="1" dirty="0">
                                    <a:solidFill>
                                      <a:schemeClr val="accent1"/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box>
                                  <m:boxPr>
                                    <m:ctrlPr>
                                      <a:rPr lang="en-US" b="1" i="1" dirty="0">
                                        <a:solidFill>
                                          <a:schemeClr val="accent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𝒌</m:t>
                                        </m:r>
                                      </m:num>
                                      <m:den>
                                        <m:r>
                                          <a:rPr lang="en-US" b="1" i="1" dirty="0">
                                            <a:solidFill>
                                              <a:schemeClr val="accent1"/>
                                            </a:solidFill>
                                            <a:latin typeface="Cambria Math"/>
                                          </a:rPr>
                                          <m:t>𝒊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func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en-US" b="1">
                        <a:solidFill>
                          <a:schemeClr val="accent1"/>
                        </a:solidFill>
                        <a:latin typeface="Cambria Math"/>
                      </a:rPr>
                      <m:t>&lt;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1" i="1" dirty="0" err="1">
                        <a:solidFill>
                          <a:schemeClr val="accent1"/>
                        </a:solidFill>
                        <a:latin typeface="Cambria Math"/>
                      </a:rPr>
                      <m:t>ln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⁡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6" y="1600200"/>
                <a:ext cx="8419444" cy="3505200"/>
              </a:xfrm>
              <a:prstGeom prst="rect">
                <a:avLst/>
              </a:prstGeom>
              <a:blipFill rotWithShape="1">
                <a:blip r:embed="rId4"/>
                <a:stretch>
                  <a:fillRect l="-1883" t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77106" y="5238572"/>
            <a:ext cx="8417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rgbClr val="FF0000"/>
                </a:solidFill>
              </a:rPr>
              <a:t>Same argument as in lecture2 to bound number of updates to a </a:t>
            </a:r>
            <a:r>
              <a:rPr lang="en-US" sz="2400" dirty="0" err="1" smtClean="0">
                <a:solidFill>
                  <a:srgbClr val="FF0000"/>
                </a:solidFill>
              </a:rPr>
              <a:t>MinHash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sketch of a stream. Distance instead of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Computing 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ADS for all nodes: pruned </a:t>
                </a:r>
                <a:r>
                  <a:rPr lang="en-US" dirty="0" smtClean="0"/>
                  <a:t>Dijkstra</a:t>
                </a:r>
                <a:r>
                  <a:rPr lang="en-US" dirty="0"/>
                  <a:t> </a:t>
                </a:r>
                <a:r>
                  <a:rPr lang="en-US" dirty="0" smtClean="0"/>
                  <a:t>searches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609600"/>
                <a:ext cx="82296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t="-16489" b="-19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33400" y="1752601"/>
                <a:ext cx="11353800" cy="43434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Iterate over nodes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/>
                  <a:t>  by increasing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: </a:t>
                </a:r>
                <a:endParaRPr lang="en-US" dirty="0"/>
              </a:p>
              <a:p>
                <a:pPr marL="400050" lvl="1" indent="0">
                  <a:buNone/>
                </a:pPr>
                <a:r>
                  <a:rPr lang="en-US" sz="3200" dirty="0"/>
                  <a:t>Run </a:t>
                </a:r>
                <a:r>
                  <a:rPr lang="en-US" sz="3200" dirty="0" err="1"/>
                  <a:t>Dijkstra’s</a:t>
                </a:r>
                <a:r>
                  <a:rPr lang="en-US" sz="3200" dirty="0"/>
                  <a:t> algorithm from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3200" dirty="0"/>
                  <a:t> on the reverse graph.  When visiting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marL="400050" lvl="1" indent="0">
                  <a:buNone/>
                </a:pPr>
                <a:r>
                  <a:rPr lang="en-US" sz="3200" b="1" dirty="0"/>
                  <a:t>IF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∉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 ∧</m:t>
                    </m:r>
                  </m:oMath>
                </a14:m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{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ADS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∧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𝑣𝑖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𝑣𝑢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}</m:t>
                        </m:r>
                      </m:e>
                    </m:d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&lt;</m:t>
                    </m:r>
                    <m:r>
                      <a:rPr lang="en-US" sz="32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𝑘</m:t>
                    </m:r>
                  </m:oMath>
                </a14:m>
                <a:endParaRPr lang="en-US" sz="3200" i="1" dirty="0">
                  <a:latin typeface="Cambria Math"/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chemeClr val="tx2"/>
                    </a:solidFill>
                  </a:rPr>
                  <a:t>ADS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∪</m:t>
                    </m:r>
                    <m:r>
                      <m:rPr>
                        <m:lit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{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m:rPr>
                        <m:lit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marL="1714500" lvl="3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Continue 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</a:endParaRPr>
              </a:p>
              <a:p>
                <a:pPr marL="1257300" lvl="2" indent="-457200">
                  <a:buFont typeface="Wingdings" panose="05000000000000000000" pitchFamily="2" charset="2"/>
                  <a:buChar char="§"/>
                </a:pPr>
                <a:r>
                  <a:rPr lang="en-US" sz="3200" b="1" dirty="0"/>
                  <a:t>ELSE</a:t>
                </a:r>
                <a:r>
                  <a:rPr lang="en-US" sz="3200" dirty="0"/>
                  <a:t>, </a:t>
                </a:r>
                <a:r>
                  <a:rPr lang="en-US" sz="3200" dirty="0" smtClean="0"/>
                  <a:t>prune search </a:t>
                </a:r>
                <a:r>
                  <a:rPr lang="en-US" sz="3200" dirty="0"/>
                  <a:t>at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752601"/>
                <a:ext cx="11353800" cy="4343400"/>
              </a:xfrm>
              <a:prstGeom prst="rect">
                <a:avLst/>
              </a:prstGeom>
              <a:blipFill rotWithShape="0">
                <a:blip r:embed="rId4"/>
                <a:stretch>
                  <a:fillRect l="-1341" t="-1541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Edith Cohen     Lecture10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Computation: Pruned Dijkstra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816" y="1219202"/>
            <a:ext cx="9013184" cy="5541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Perform pruned </a:t>
            </a:r>
            <a:r>
              <a:rPr lang="en-US" dirty="0" err="1" smtClean="0"/>
              <a:t>Dijkstra</a:t>
            </a:r>
            <a:r>
              <a:rPr lang="en-US" dirty="0" smtClean="0"/>
              <a:t> from nodes by </a:t>
            </a:r>
            <a:r>
              <a:rPr lang="en-US" dirty="0" smtClean="0">
                <a:solidFill>
                  <a:schemeClr val="tx2"/>
                </a:solidFill>
              </a:rPr>
              <a:t>increasing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hash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088830" y="1954731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232302" y="23439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59070" y="34699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09008" y="499001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08291" y="29183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51138" y="265175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05936" y="29833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7278" y="352761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701388" y="327328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78085" y="328345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9299" y="400682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49520" y="417614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42983" y="40392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75535" y="518365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82799" y="49279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45218" y="46035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59257" y="27380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04841" y="31069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177211" y="34622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25908" y="49461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951274" y="549091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41820" y="24624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72091" y="3888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22637" y="2962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94280" y="32468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23243" y="36413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376230" y="307418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74404" y="27248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Oval 84"/>
          <p:cNvSpPr/>
          <p:nvPr/>
        </p:nvSpPr>
        <p:spPr>
          <a:xfrm>
            <a:off x="6527347" y="2411136"/>
            <a:ext cx="751552" cy="79566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2026851" y="1857550"/>
            <a:ext cx="7813664" cy="4698652"/>
            <a:chOff x="576145" y="2202369"/>
            <a:chExt cx="7813664" cy="4698652"/>
          </a:xfrm>
        </p:grpSpPr>
        <p:sp>
          <p:nvSpPr>
            <p:cNvPr id="87" name="TextBox 86"/>
            <p:cNvSpPr txBox="1"/>
            <p:nvPr/>
          </p:nvSpPr>
          <p:spPr>
            <a:xfrm>
              <a:off x="576145" y="2680952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0.49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0.91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0.56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0624" y="643935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70943" y="2538963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0.07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52487" y="220236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0.14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94701" y="2227081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7796" y="552491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0.63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46033" y="58019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0.84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89376" y="408993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sp>
        <p:nvSpPr>
          <p:cNvPr id="100" name="Oval 99"/>
          <p:cNvSpPr/>
          <p:nvPr/>
        </p:nvSpPr>
        <p:spPr>
          <a:xfrm>
            <a:off x="8403066" y="2307068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>
            <a:endCxn id="23" idx="1"/>
          </p:cNvCxnSpPr>
          <p:nvPr/>
        </p:nvCxnSpPr>
        <p:spPr>
          <a:xfrm>
            <a:off x="7124575" y="3246849"/>
            <a:ext cx="428094" cy="947466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20" idx="3"/>
          </p:cNvCxnSpPr>
          <p:nvPr/>
        </p:nvCxnSpPr>
        <p:spPr>
          <a:xfrm flipV="1">
            <a:off x="7145407" y="2787420"/>
            <a:ext cx="407262" cy="42382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20" idx="5"/>
            <a:endCxn id="21" idx="2"/>
          </p:cNvCxnSpPr>
          <p:nvPr/>
        </p:nvCxnSpPr>
        <p:spPr>
          <a:xfrm flipV="1">
            <a:off x="7632763" y="2743552"/>
            <a:ext cx="682182" cy="43869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8" idx="0"/>
            <a:endCxn id="18" idx="3"/>
          </p:cNvCxnSpPr>
          <p:nvPr/>
        </p:nvCxnSpPr>
        <p:spPr>
          <a:xfrm flipV="1">
            <a:off x="3635411" y="2760664"/>
            <a:ext cx="448529" cy="717018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48" idx="1"/>
            <a:endCxn id="17" idx="5"/>
          </p:cNvCxnSpPr>
          <p:nvPr/>
        </p:nvCxnSpPr>
        <p:spPr>
          <a:xfrm flipH="1" flipV="1">
            <a:off x="2775955" y="2587282"/>
            <a:ext cx="819409" cy="908573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8" idx="6"/>
            <a:endCxn id="19" idx="2"/>
          </p:cNvCxnSpPr>
          <p:nvPr/>
        </p:nvCxnSpPr>
        <p:spPr>
          <a:xfrm flipV="1">
            <a:off x="3692046" y="3211244"/>
            <a:ext cx="3375895" cy="32848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47" idx="7"/>
          </p:cNvCxnSpPr>
          <p:nvPr/>
        </p:nvCxnSpPr>
        <p:spPr>
          <a:xfrm flipH="1">
            <a:off x="3295237" y="3239165"/>
            <a:ext cx="3850171" cy="170698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21" idx="2"/>
          </p:cNvCxnSpPr>
          <p:nvPr/>
        </p:nvCxnSpPr>
        <p:spPr>
          <a:xfrm>
            <a:off x="7592717" y="2739061"/>
            <a:ext cx="722229" cy="449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22" idx="1"/>
          </p:cNvCxnSpPr>
          <p:nvPr/>
        </p:nvCxnSpPr>
        <p:spPr>
          <a:xfrm>
            <a:off x="7159258" y="3230648"/>
            <a:ext cx="1452273" cy="657402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27" idx="6"/>
            <a:endCxn id="23" idx="2"/>
          </p:cNvCxnSpPr>
          <p:nvPr/>
        </p:nvCxnSpPr>
        <p:spPr>
          <a:xfrm flipV="1">
            <a:off x="5694943" y="4238185"/>
            <a:ext cx="1841138" cy="418860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47" idx="5"/>
            <a:endCxn id="14" idx="0"/>
          </p:cNvCxnSpPr>
          <p:nvPr/>
        </p:nvCxnSpPr>
        <p:spPr>
          <a:xfrm>
            <a:off x="3295237" y="5033887"/>
            <a:ext cx="1238107" cy="488425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8" idx="2"/>
            <a:endCxn id="25" idx="6"/>
          </p:cNvCxnSpPr>
          <p:nvPr/>
        </p:nvCxnSpPr>
        <p:spPr>
          <a:xfrm flipH="1" flipV="1">
            <a:off x="2587675" y="3488854"/>
            <a:ext cx="991101" cy="50871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146095" y="5033886"/>
            <a:ext cx="109095" cy="742650"/>
          </a:xfrm>
          <a:prstGeom prst="line">
            <a:avLst/>
          </a:prstGeom>
          <a:ln w="76200">
            <a:solidFill>
              <a:srgbClr val="77933C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22" idx="0"/>
          </p:cNvCxnSpPr>
          <p:nvPr/>
        </p:nvCxnSpPr>
        <p:spPr>
          <a:xfrm>
            <a:off x="8376231" y="2812762"/>
            <a:ext cx="275347" cy="105711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endCxn id="21" idx="3"/>
          </p:cNvCxnSpPr>
          <p:nvPr/>
        </p:nvCxnSpPr>
        <p:spPr>
          <a:xfrm flipV="1">
            <a:off x="7605811" y="2787421"/>
            <a:ext cx="725723" cy="1406895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7302409" y="4280281"/>
            <a:ext cx="751552" cy="795665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03194" y="5509763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194" y="5509763"/>
                <a:ext cx="1277529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Connector 117"/>
          <p:cNvCxnSpPr/>
          <p:nvPr/>
        </p:nvCxnSpPr>
        <p:spPr>
          <a:xfrm flipH="1">
            <a:off x="5763185" y="4280280"/>
            <a:ext cx="1754184" cy="43880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2" idx="4"/>
          </p:cNvCxnSpPr>
          <p:nvPr/>
        </p:nvCxnSpPr>
        <p:spPr>
          <a:xfrm flipV="1">
            <a:off x="7649351" y="3993961"/>
            <a:ext cx="1002226" cy="212824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148" idx="1"/>
          </p:cNvCxnSpPr>
          <p:nvPr/>
        </p:nvCxnSpPr>
        <p:spPr>
          <a:xfrm flipV="1">
            <a:off x="5694943" y="4396802"/>
            <a:ext cx="1717528" cy="404794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26" idx="7"/>
          </p:cNvCxnSpPr>
          <p:nvPr/>
        </p:nvCxnSpPr>
        <p:spPr>
          <a:xfrm flipV="1">
            <a:off x="3408507" y="4801596"/>
            <a:ext cx="2173167" cy="974940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27" idx="4"/>
          </p:cNvCxnSpPr>
          <p:nvPr/>
        </p:nvCxnSpPr>
        <p:spPr>
          <a:xfrm flipV="1">
            <a:off x="4697122" y="4719086"/>
            <a:ext cx="941186" cy="790676"/>
          </a:xfrm>
          <a:prstGeom prst="line">
            <a:avLst/>
          </a:prstGeom>
          <a:ln w="76200">
            <a:solidFill>
              <a:schemeClr val="bg2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106" name="Slide Number Placeholder 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00" grpId="0" animBg="1"/>
      <p:bldP spid="148" grpId="0" animBg="1"/>
      <p:bldP spid="1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Pruned Dijkstra searches: Correctness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7638"/>
                <a:ext cx="10972800" cy="281939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Correctness when building by increasing hash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/>
                  <a:t>Each ADS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b="0" i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are constructed by considering nodes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 smtClean="0"/>
                  <a:t> in increasing order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A node is inserted to </a:t>
                </a:r>
                <a:r>
                  <a:rPr lang="en-US" dirty="0"/>
                  <a:t>ADS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if there are fewer than k closer nodes to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i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with lower hash than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  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dirty="0" smtClean="0">
                    <a:solidFill>
                      <a:schemeClr val="tx2"/>
                    </a:solidFill>
                  </a:rPr>
                  <a:t>All nodes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charset="0"/>
                      </a:rPr>
                      <m:t>j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not yet considered have higher hash than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u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so the condition</a:t>
                </a:r>
              </a:p>
              <a:p>
                <a:pPr marL="342900" lvl="1" indent="-342900">
                  <a:buFont typeface="Wingdings" charset="2"/>
                  <a:buChar char="§"/>
                </a:pP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32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i="1" dirty="0">
                        <a:latin typeface="Cambria Math"/>
                      </a:rPr>
                      <m:t>&lt; </m:t>
                    </m:r>
                    <m:r>
                      <m:rPr>
                        <m:nor/>
                      </m:rPr>
                      <a:rPr lang="en-US" sz="3200" dirty="0"/>
                      <m:t>k</m:t>
                    </m:r>
                    <m:r>
                      <m:rPr>
                        <m:nor/>
                      </m:rPr>
                      <a:rPr lang="en-US" sz="3200" baseline="30000" dirty="0"/>
                      <m:t>th</m:t>
                    </m:r>
                    <m:r>
                      <m:rPr>
                        <m:lit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)|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𝑣𝑖</m:t>
                        </m:r>
                      </m:sub>
                    </m:sSub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𝑣𝑢</m:t>
                        </m:r>
                      </m:sub>
                    </m:sSub>
                    <m:r>
                      <m:rPr>
                        <m:lit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will remain true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7638"/>
                <a:ext cx="10972800" cy="2819399"/>
              </a:xfrm>
              <a:blipFill rotWithShape="0">
                <a:blip r:embed="rId2"/>
                <a:stretch>
                  <a:fillRect l="-1056" t="-4545" r="-1278" b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04800" y="4419600"/>
                <a:ext cx="11734800" cy="16001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 smtClean="0"/>
                  <a:t>Correctness of pruning:</a:t>
                </a:r>
                <a:endParaRPr lang="en-US" sz="2400" u="sng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Search is pruned at nodes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with no update (there are  </a:t>
                </a:r>
                <a:r>
                  <a:rPr lang="en-US" sz="2400" dirty="0">
                    <a:solidFill>
                      <a:schemeClr val="tx2"/>
                    </a:solidFill>
                  </a:rPr>
                  <a:t>k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 closer nodes with smaller hash).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All nodes reachable from j thru the reverse  SP search will also have these nodes closer than u.  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19600"/>
                <a:ext cx="11734800" cy="1600199"/>
              </a:xfrm>
              <a:prstGeom prst="rect">
                <a:avLst/>
              </a:prstGeom>
              <a:blipFill rotWithShape="0">
                <a:blip r:embed="rId3"/>
                <a:stretch>
                  <a:fillRect l="-779" t="-3053" b="-15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2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Reachability Set of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24" y="1499499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2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47" y="3353831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97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77" y="3558264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23" y="412988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22" y="5516100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51" y="4472080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03" y="2195532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583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8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1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2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37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82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4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0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3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50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2707458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2422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3379475" y="5551362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7988158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7477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7433723" y="2984007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7944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7477414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5855891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7988157" y="2436992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4203759" y="2406869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4221857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05" y="3023339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3150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65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2689360" y="2211663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3255898" y="4966201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3255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3688819" y="2912670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3397574" y="4591321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4650370" y="4541930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3255898" y="4541930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3255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2465848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8006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3670721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2483946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7988158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8794210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52" y="573635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345224" y="3177316"/>
            <a:ext cx="1435723" cy="112378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17" idx="3"/>
          </p:cNvCxnSpPr>
          <p:nvPr/>
        </p:nvCxnSpPr>
        <p:spPr>
          <a:xfrm flipV="1">
            <a:off x="2360367" y="2211663"/>
            <a:ext cx="241610" cy="101731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48" idx="6"/>
          </p:cNvCxnSpPr>
          <p:nvPr/>
        </p:nvCxnSpPr>
        <p:spPr>
          <a:xfrm flipH="1">
            <a:off x="3688818" y="2381108"/>
            <a:ext cx="510844" cy="902873"/>
          </a:xfrm>
          <a:prstGeom prst="line">
            <a:avLst/>
          </a:prstGeom>
          <a:ln w="127000">
            <a:solidFill>
              <a:srgbClr val="FF0000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797911" y="1517056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832885" y="3178979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734915" y="2960335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142464" y="1340890"/>
            <a:ext cx="920621" cy="845835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3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664662" y="5769119"/>
            <a:ext cx="3423117" cy="523220"/>
            <a:chOff x="6670807" y="5718542"/>
            <a:chExt cx="3423117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670807" y="5718542"/>
                  <a:ext cx="34231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Size  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Reach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>
                                  <a:latin typeface="Cambria Math" charset="0"/>
                                </a:rPr>
                                <m:t>    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=4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0807" y="5718542"/>
                  <a:ext cx="3423117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559"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3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66" y="5745959"/>
              <a:ext cx="335249" cy="42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6630581" y="5131951"/>
            <a:ext cx="4701287" cy="627812"/>
            <a:chOff x="6722067" y="5263529"/>
            <a:chExt cx="4701287" cy="637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722067" y="5278517"/>
                  <a:ext cx="47012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={                      } 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067" y="5278517"/>
                  <a:ext cx="4701287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724" t="-1058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5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255" y="5318322"/>
              <a:ext cx="335249" cy="42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9254514" y="5263529"/>
              <a:ext cx="1669804" cy="637169"/>
              <a:chOff x="9254514" y="5263529"/>
              <a:chExt cx="1669804" cy="637169"/>
            </a:xfrm>
          </p:grpSpPr>
          <p:pic>
            <p:nvPicPr>
              <p:cNvPr id="72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4514" y="5395330"/>
                <a:ext cx="335249" cy="422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3666" y="5307775"/>
                <a:ext cx="592923" cy="592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3494" y="5317851"/>
                <a:ext cx="400492" cy="489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8799" y="5263529"/>
                <a:ext cx="405519" cy="593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380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838200" y="609600"/>
                <a:ext cx="9372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25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Computing bottom-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ADSs (unweighted edges): Dynamic </a:t>
                </a:r>
                <a:r>
                  <a:rPr lang="en-US" dirty="0" smtClean="0"/>
                  <a:t>Programming / message passing</a:t>
                </a: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09600"/>
                <a:ext cx="93726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l="-260" t="-10106" r="-1366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33400" y="1905000"/>
                <a:ext cx="11430000" cy="4114800"/>
              </a:xfrm>
              <a:prstGeom prst="rect">
                <a:avLst/>
              </a:prstGeom>
              <a:solidFill>
                <a:schemeClr val="accent1">
                  <a:alpha val="13000"/>
                </a:schemeClr>
              </a:solid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en-US" sz="3200" u="sng" dirty="0"/>
                  <a:t>Initalize</a:t>
                </a:r>
                <a:r>
                  <a:rPr lang="en-US" sz="3200" dirty="0"/>
                  <a:t>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/>
                  <a:t>send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,1 </m:t>
                        </m:r>
                      </m:e>
                    </m:d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0" lvl="1" indent="0">
                  <a:buNone/>
                </a:pPr>
                <a:r>
                  <a:rPr lang="en-US" sz="3200" u="sng" dirty="0"/>
                  <a:t>Iterate </a:t>
                </a:r>
                <a:r>
                  <a:rPr lang="en-US" sz="3200" dirty="0"/>
                  <a:t>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/>
                      </a:rPr>
                      <m:t>d</m:t>
                    </m:r>
                    <m:r>
                      <a:rPr lang="en-US" sz="3200" dirty="0">
                        <a:latin typeface="Cambria Math"/>
                      </a:rPr>
                      <m:t>=1,</m:t>
                    </m:r>
                    <m:r>
                      <a:rPr lang="en-US" sz="3200" i="1" dirty="0">
                        <a:latin typeface="Cambria Math"/>
                      </a:rPr>
                      <m:t>…</m:t>
                    </m:r>
                  </m:oMath>
                </a14:m>
                <a:r>
                  <a:rPr lang="en-US" sz="3200" dirty="0"/>
                  <a:t> until no updates:</a:t>
                </a:r>
              </a:p>
              <a:p>
                <a:pPr marL="0" lvl="1" indent="0">
                  <a:buNone/>
                </a:pPr>
                <a:r>
                  <a:rPr lang="en-US" sz="3200" dirty="0"/>
                  <a:t>For all nodes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sz="3200" dirty="0"/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If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3200" dirty="0"/>
                  <a:t> received </a:t>
                </a:r>
                <a:r>
                  <a:rPr lang="en-US" sz="3200" dirty="0" smtClean="0"/>
                  <a:t>and 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h</m:t>
                    </m:r>
                    <m:r>
                      <a:rPr lang="en-US" sz="3200" i="1" dirty="0">
                        <a:latin typeface="Cambria Math"/>
                      </a:rPr>
                      <m:t>(</m:t>
                    </m:r>
                    <m:r>
                      <a:rPr lang="en-US" sz="3200" i="1" dirty="0">
                        <a:latin typeface="Cambria Math"/>
                      </a:rPr>
                      <m:t>𝑖</m:t>
                    </m:r>
                    <m:r>
                      <a:rPr lang="en-US" sz="3200" i="1" dirty="0">
                        <a:latin typeface="Cambria Math"/>
                      </a:rPr>
                      <m:t>)</m:t>
                    </m:r>
                    <m:r>
                      <a:rPr lang="en-US" sz="3200" dirty="0">
                        <a:latin typeface="Cambria Math"/>
                      </a:rPr>
                      <m:t>&lt;</m:t>
                    </m:r>
                    <m:r>
                      <m:rPr>
                        <m:nor/>
                      </m:rPr>
                      <a:rPr lang="en-US" sz="3200" dirty="0"/>
                      <m:t>k</m:t>
                    </m:r>
                    <m:r>
                      <m:rPr>
                        <m:nor/>
                      </m:rPr>
                      <a:rPr lang="en-US" sz="3200" baseline="30000" dirty="0"/>
                      <m:t>th</m:t>
                    </m:r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𝑗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)}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then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←</m:t>
                    </m:r>
                    <m:r>
                      <m:rPr>
                        <m:sty m:val="p"/>
                      </m:rP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∪{(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,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)}</m:t>
                    </m:r>
                  </m:oMath>
                </a14:m>
                <a:endParaRPr lang="en-US" sz="3200" dirty="0"/>
              </a:p>
              <a:p>
                <a:pPr marL="857250" lvl="1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If new entry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/>
                  <a:t>, send update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3200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3200" dirty="0"/>
                  <a:t>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inNeighbors</m:t>
                    </m:r>
                    <m:r>
                      <a:rPr lang="en-US" sz="3200" dirty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sz="3200" i="1" dirty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11430000" cy="4114800"/>
              </a:xfrm>
              <a:prstGeom prst="rect">
                <a:avLst/>
              </a:prstGeom>
              <a:blipFill rotWithShape="0">
                <a:blip r:embed="rId4"/>
                <a:stretch>
                  <a:fillRect l="-1332" t="-1625"/>
                </a:stretch>
              </a:blipFill>
              <a:ln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Dynamic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5816" y="1219200"/>
                <a:ext cx="8229600" cy="10540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Iteration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computes entries with distance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display lowest hash in current iteration.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816" y="1219200"/>
                <a:ext cx="8229600" cy="1054084"/>
              </a:xfrm>
              <a:blipFill rotWithShape="1">
                <a:blip r:embed="rId3"/>
                <a:stretch>
                  <a:fillRect l="-1778" t="-11561" b="-1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100145" y="2202369"/>
            <a:ext cx="7813664" cy="4698652"/>
            <a:chOff x="576145" y="2202369"/>
            <a:chExt cx="7813664" cy="4698652"/>
          </a:xfrm>
        </p:grpSpPr>
        <p:sp>
          <p:nvSpPr>
            <p:cNvPr id="87" name="TextBox 86"/>
            <p:cNvSpPr txBox="1"/>
            <p:nvPr/>
          </p:nvSpPr>
          <p:spPr>
            <a:xfrm>
              <a:off x="576145" y="2680952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0.49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0.91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0.56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0624" y="643935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70943" y="2538963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0.07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52487" y="220236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0.14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94701" y="2227081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7796" y="552491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0.63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46033" y="58019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0.84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89376" y="408993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76488" y="5854582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Dynamic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3111" y="1181432"/>
                <a:ext cx="8839200" cy="762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Start</a:t>
                </a:r>
                <a:r>
                  <a:rPr lang="en-US" dirty="0" smtClean="0"/>
                  <a:t>: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places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US" dirty="0" smtClean="0"/>
                  <a:t> in ADS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111" y="1181432"/>
                <a:ext cx="8839200" cy="762000"/>
              </a:xfrm>
              <a:blipFill rotWithShape="1">
                <a:blip r:embed="rId3"/>
                <a:stretch>
                  <a:fillRect l="-1724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100145" y="2202369"/>
            <a:ext cx="7813664" cy="4698652"/>
            <a:chOff x="576145" y="2202369"/>
            <a:chExt cx="7813664" cy="4698652"/>
          </a:xfrm>
        </p:grpSpPr>
        <p:sp>
          <p:nvSpPr>
            <p:cNvPr id="87" name="TextBox 86"/>
            <p:cNvSpPr txBox="1"/>
            <p:nvPr/>
          </p:nvSpPr>
          <p:spPr>
            <a:xfrm>
              <a:off x="576145" y="2680952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0.49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76145" y="40577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0.91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62832" y="6261750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0.56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0624" y="643935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0.42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70943" y="2538963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0.07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72537" y="527167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52487" y="2202369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0.14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65572" y="2601216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0.28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67796" y="552491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0.63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46033" y="58019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0.84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56916" y="4213204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50383" y="2537907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0.77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71032" y="4160728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76488" y="5854582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65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𝟒𝟗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7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423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88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𝟐𝟖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029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𝟏𝟒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29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𝟕𝟎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238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831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𝟖𝟒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561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𝟗𝟏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727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696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𝟔𝟑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58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𝟓𝟔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922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0" grpId="0"/>
      <p:bldP spid="81" grpId="0"/>
      <p:bldP spid="82" grpId="0"/>
      <p:bldP spid="83" grpId="0"/>
      <p:bldP spid="84" grpId="0"/>
      <p:bldP spid="101" grpId="0"/>
      <p:bldP spid="102" grpId="0"/>
      <p:bldP spid="104" grpId="0"/>
      <p:bldP spid="105" grpId="0"/>
      <p:bldP spid="106" grpId="0"/>
      <p:bldP spid="107" grpId="0"/>
      <p:bldP spid="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Dynamic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3111" y="1181432"/>
                <a:ext cx="8839200" cy="762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Start</a:t>
                </a:r>
                <a:r>
                  <a:rPr lang="en-US" dirty="0" smtClean="0"/>
                  <a:t>: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places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,0)</m:t>
                    </m:r>
                  </m:oMath>
                </a14:m>
                <a:r>
                  <a:rPr lang="en-US" dirty="0" smtClean="0"/>
                  <a:t> in ADS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9111" y="1181432"/>
                <a:ext cx="8839200" cy="762000"/>
              </a:xfrm>
              <a:blipFill rotWithShape="1">
                <a:blip r:embed="rId3"/>
                <a:stretch>
                  <a:fillRect l="-1724" t="-96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76488" y="5854582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65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𝟒𝟗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7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423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88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𝟐𝟖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029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𝟏𝟒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29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𝟕𝟎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238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831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𝟖𝟒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561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𝟗𝟏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727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696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𝟔𝟑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58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𝟓𝟔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922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76488" y="5854582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65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𝟒𝟗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7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423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88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𝟐𝟖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029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𝟏𝟒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29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𝟕𝟎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238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831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𝟖𝟒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561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𝟗𝟏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727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696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𝟔𝟑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58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𝟓𝟔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922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/>
                      </a:rPr>
                      <m:t>1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u="sng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distance hash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1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30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76488" y="5854582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65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𝟒𝟗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7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423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88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𝟐𝟖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029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𝟏𝟒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29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𝟕𝟎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238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831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𝟖𝟒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561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𝟗𝟏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727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696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𝟔𝟑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58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𝟓𝟔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922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/>
                      </a:rPr>
                      <m:t>1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u="sng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distance hash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1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30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37953" y="2491508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blipFill rotWithShape="1">
                <a:blip r:embed="rId3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2633566" y="2122108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endCxn id="18" idx="4"/>
          </p:cNvCxnSpPr>
          <p:nvPr/>
        </p:nvCxnSpPr>
        <p:spPr>
          <a:xfrm>
            <a:off x="2809202" y="2933595"/>
            <a:ext cx="1388079" cy="190061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17" idx="4"/>
            <a:endCxn id="48" idx="7"/>
          </p:cNvCxnSpPr>
          <p:nvPr/>
        </p:nvCxnSpPr>
        <p:spPr>
          <a:xfrm>
            <a:off x="2809201" y="2950273"/>
            <a:ext cx="939550" cy="890401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25" idx="1"/>
          </p:cNvCxnSpPr>
          <p:nvPr/>
        </p:nvCxnSpPr>
        <p:spPr>
          <a:xfrm flipV="1">
            <a:off x="2564287" y="3057452"/>
            <a:ext cx="244915" cy="732350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76488" y="5854582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565374" y="205629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𝟒𝟗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2056296"/>
                <a:ext cx="141897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77518" y="218968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518" y="2189688"/>
                <a:ext cx="1418978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423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88806" y="22460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𝟐𝟖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806" y="2246001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9029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𝟏𝟒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29961" y="36844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𝟕𝟎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684487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238468" y="498412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4984120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831147" y="547843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𝟖𝟒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7" y="5478431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561208" y="331092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𝟗𝟏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8" y="331092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727925" y="394658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925" y="3946584"/>
                <a:ext cx="1418978" cy="401970"/>
              </a:xfrm>
              <a:prstGeom prst="rect">
                <a:avLst/>
              </a:prstGeom>
              <a:blipFill rotWithShape="1">
                <a:blip r:embed="rId2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1696029" y="4792433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𝟔𝟑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9" y="4792433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58304" y="6237291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𝟓𝟔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4" y="6237291"/>
                <a:ext cx="1418978" cy="401970"/>
              </a:xfrm>
              <a:prstGeom prst="rect">
                <a:avLst/>
              </a:prstGeom>
              <a:blipFill rotWithShape="1">
                <a:blip r:embed="rId2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922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latin typeface="Cambria Math"/>
                      </a:rPr>
                      <m:t>1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u="sng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distance hash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1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30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37953" y="2491508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blipFill rotWithShape="1">
                <a:blip r:embed="rId31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565374" y="403281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4032814"/>
                <a:ext cx="1418978" cy="401970"/>
              </a:xfrm>
              <a:prstGeom prst="rect">
                <a:avLst/>
              </a:prstGeom>
              <a:blipFill rotWithShape="1">
                <a:blip r:embed="rId3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81799" y="423390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99" y="4233909"/>
                <a:ext cx="1418978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349259" y="2511675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59" y="2511675"/>
                <a:ext cx="1418978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842200" y="249150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200" y="2491508"/>
                <a:ext cx="1418978" cy="400110"/>
              </a:xfrm>
              <a:prstGeom prst="rect">
                <a:avLst/>
              </a:prstGeom>
              <a:blipFill rotWithShape="1">
                <a:blip r:embed="rId3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238468" y="5334835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468" y="5334835"/>
                <a:ext cx="1418978" cy="400110"/>
              </a:xfrm>
              <a:prstGeom prst="rect">
                <a:avLst/>
              </a:prstGeom>
              <a:blipFill rotWithShape="1">
                <a:blip r:embed="rId3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180916" y="3981884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916" y="3981884"/>
                <a:ext cx="1418978" cy="400110"/>
              </a:xfrm>
              <a:prstGeom prst="rect">
                <a:avLst/>
              </a:prstGeom>
              <a:blipFill rotWithShape="1">
                <a:blip r:embed="rId3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481713" y="529168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87" y="5291686"/>
                <a:ext cx="1418978" cy="400110"/>
              </a:xfrm>
              <a:prstGeom prst="rect">
                <a:avLst/>
              </a:prstGeom>
              <a:blipFill rotWithShape="1">
                <a:blip r:embed="rId3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44771" y="58984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1" y="5898450"/>
                <a:ext cx="1418978" cy="400110"/>
              </a:xfrm>
              <a:prstGeom prst="rect">
                <a:avLst/>
              </a:prstGeom>
              <a:blipFill rotWithShape="1">
                <a:blip r:embed="rId3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782270" y="584827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270" y="5848279"/>
                <a:ext cx="1418978" cy="400110"/>
              </a:xfrm>
              <a:prstGeom prst="rect">
                <a:avLst/>
              </a:prstGeom>
              <a:blipFill rotWithShape="1">
                <a:blip r:embed="rId4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92"/>
          <p:cNvCxnSpPr>
            <a:endCxn id="20" idx="5"/>
          </p:cNvCxnSpPr>
          <p:nvPr/>
        </p:nvCxnSpPr>
        <p:spPr>
          <a:xfrm flipV="1">
            <a:off x="7176573" y="3132239"/>
            <a:ext cx="529484" cy="47692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3" idx="7"/>
          </p:cNvCxnSpPr>
          <p:nvPr/>
        </p:nvCxnSpPr>
        <p:spPr>
          <a:xfrm>
            <a:off x="7201249" y="3552574"/>
            <a:ext cx="504809" cy="986561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8" idx="1"/>
          </p:cNvCxnSpPr>
          <p:nvPr/>
        </p:nvCxnSpPr>
        <p:spPr>
          <a:xfrm flipH="1" flipV="1">
            <a:off x="2805549" y="2826189"/>
            <a:ext cx="863108" cy="1014484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9" idx="6"/>
          </p:cNvCxnSpPr>
          <p:nvPr/>
        </p:nvCxnSpPr>
        <p:spPr>
          <a:xfrm flipH="1">
            <a:off x="3240162" y="3556063"/>
            <a:ext cx="4014343" cy="1840815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22" idx="2"/>
          </p:cNvCxnSpPr>
          <p:nvPr/>
        </p:nvCxnSpPr>
        <p:spPr>
          <a:xfrm>
            <a:off x="7184288" y="3584714"/>
            <a:ext cx="1483948" cy="692026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23" idx="4"/>
            <a:endCxn id="27" idx="7"/>
          </p:cNvCxnSpPr>
          <p:nvPr/>
        </p:nvCxnSpPr>
        <p:spPr>
          <a:xfrm flipH="1">
            <a:off x="5751649" y="4645046"/>
            <a:ext cx="1914361" cy="312949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48" idx="6"/>
          </p:cNvCxnSpPr>
          <p:nvPr/>
        </p:nvCxnSpPr>
        <p:spPr>
          <a:xfrm flipH="1">
            <a:off x="3765339" y="3561342"/>
            <a:ext cx="3400631" cy="323202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23" idx="6"/>
            <a:endCxn id="18" idx="6"/>
          </p:cNvCxnSpPr>
          <p:nvPr/>
        </p:nvCxnSpPr>
        <p:spPr>
          <a:xfrm flipH="1" flipV="1">
            <a:off x="4253915" y="3061614"/>
            <a:ext cx="3468730" cy="1521390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24" idx="2"/>
            <a:endCxn id="26" idx="5"/>
          </p:cNvCxnSpPr>
          <p:nvPr/>
        </p:nvCxnSpPr>
        <p:spPr>
          <a:xfrm flipH="1">
            <a:off x="3481800" y="5898452"/>
            <a:ext cx="1068203" cy="310643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48" idx="1"/>
            <a:endCxn id="25" idx="5"/>
          </p:cNvCxnSpPr>
          <p:nvPr/>
        </p:nvCxnSpPr>
        <p:spPr>
          <a:xfrm flipH="1">
            <a:off x="2644380" y="3840674"/>
            <a:ext cx="1024277" cy="36868"/>
          </a:xfrm>
          <a:prstGeom prst="line">
            <a:avLst/>
          </a:prstGeom>
          <a:ln w="76200">
            <a:solidFill>
              <a:srgbClr val="FF0000">
                <a:alpha val="69804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5" grpId="0"/>
      <p:bldP spid="86" grpId="0"/>
      <p:bldP spid="87" grpId="0"/>
      <p:bldP spid="88" grpId="0"/>
      <p:bldP spid="90" grpId="0"/>
      <p:bldP spid="91" grpId="0"/>
      <p:bldP spid="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294" y="228600"/>
            <a:ext cx="91440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ADS Computation: Dynamic Programming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8476488" y="5854582"/>
                <a:ext cx="12775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𝑘</m:t>
                      </m:r>
                      <m:r>
                        <a:rPr lang="en-US" sz="3200" i="1" dirty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87" y="5854581"/>
                <a:ext cx="127752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1524" y="1066800"/>
                <a:ext cx="8839200" cy="98949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Iteration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/>
                      </a:rPr>
                      <m:t>2</m:t>
                    </m:r>
                    <m:r>
                      <a:rPr lang="en-US" b="0" i="0" u="sng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send </a:t>
                </a:r>
                <a14:m>
                  <m:oMath xmlns:m="http://schemas.openxmlformats.org/officeDocument/2006/math">
                    <m:r>
                      <a:rPr lang="en-US" b="0" i="0" u="sng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distance entry to all neighbors.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Create ADS entry with distance 2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if hash is lower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524" y="1066800"/>
                <a:ext cx="8839200" cy="989496"/>
              </a:xfrm>
              <a:blipFill rotWithShape="1">
                <a:blip r:embed="rId17"/>
                <a:stretch>
                  <a:fillRect l="-1724" t="-7407" b="-38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437953" y="2491508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6047" y="2491508"/>
                <a:ext cx="1418978" cy="401970"/>
              </a:xfrm>
              <a:prstGeom prst="rect">
                <a:avLst/>
              </a:prstGeom>
              <a:blipFill rotWithShape="1">
                <a:blip r:embed="rId1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565374" y="4032814"/>
                <a:ext cx="1418978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𝟑𝟓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4032814"/>
                <a:ext cx="1418978" cy="401970"/>
              </a:xfrm>
              <a:prstGeom prst="rect">
                <a:avLst/>
              </a:prstGeom>
              <a:blipFill rotWithShape="1">
                <a:blip r:embed="rId1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81799" y="423390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99" y="4233909"/>
                <a:ext cx="1418978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349259" y="2511675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259" y="2511675"/>
                <a:ext cx="1418978" cy="400110"/>
              </a:xfrm>
              <a:prstGeom prst="rect">
                <a:avLst/>
              </a:prstGeom>
              <a:blipFill rotWithShape="1">
                <a:blip r:embed="rId2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842200" y="2491508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200" y="2491508"/>
                <a:ext cx="1418978" cy="400110"/>
              </a:xfrm>
              <a:prstGeom prst="rect">
                <a:avLst/>
              </a:prstGeom>
              <a:blipFill rotWithShape="1">
                <a:blip r:embed="rId2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8094412" y="521115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412" y="5211157"/>
                <a:ext cx="1418978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180916" y="3981884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6916" y="3981884"/>
                <a:ext cx="1418978" cy="400110"/>
              </a:xfrm>
              <a:prstGeom prst="rect">
                <a:avLst/>
              </a:prstGeom>
              <a:blipFill rotWithShape="1">
                <a:blip r:embed="rId2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481713" y="529168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87" y="5291686"/>
                <a:ext cx="1418978" cy="400110"/>
              </a:xfrm>
              <a:prstGeom prst="rect">
                <a:avLst/>
              </a:prstGeom>
              <a:blipFill rotWithShape="1"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644771" y="58984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1" y="5898450"/>
                <a:ext cx="1418978" cy="400110"/>
              </a:xfrm>
              <a:prstGeom prst="rect">
                <a:avLst/>
              </a:prstGeom>
              <a:blipFill rotWithShape="1">
                <a:blip r:embed="rId2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541620" y="584827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𝟐𝟏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>
                          <a:solidFill>
                            <a:schemeClr val="tx2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20" y="5848279"/>
                <a:ext cx="1418978" cy="400110"/>
              </a:xfrm>
              <a:prstGeom prst="rect">
                <a:avLst/>
              </a:prstGeom>
              <a:blipFill rotWithShape="1">
                <a:blip r:embed="rId2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423222" y="314935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2" y="3149350"/>
                <a:ext cx="1418978" cy="400110"/>
              </a:xfrm>
              <a:prstGeom prst="rect">
                <a:avLst/>
              </a:prstGeom>
              <a:blipFill rotWithShape="1">
                <a:blip r:embed="rId2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9029961" y="2826189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𝟏𝟒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2826189"/>
                <a:ext cx="1418978" cy="400110"/>
              </a:xfrm>
              <a:prstGeom prst="rect">
                <a:avLst/>
              </a:prstGeom>
              <a:blipFill rotWithShape="1">
                <a:blip r:embed="rId2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922475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latin typeface="Cambria Math"/>
                        </a:rPr>
                        <m:t>𝟒𝟐</m:t>
                      </m:r>
                      <m:r>
                        <a:rPr lang="en-US" sz="2400" b="1" i="1" dirty="0"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latin typeface="Cambria Math"/>
                        </a:rPr>
                        <m:t>𝟎</m:t>
                      </m:r>
                      <m:r>
                        <a:rPr lang="en-US" sz="20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75" y="6439356"/>
                <a:ext cx="1418978" cy="400110"/>
              </a:xfrm>
              <a:prstGeom prst="rect">
                <a:avLst/>
              </a:prstGeom>
              <a:blipFill rotWithShape="1">
                <a:blip r:embed="rId30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029961" y="3247587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961" y="3247587"/>
                <a:ext cx="1418978" cy="400110"/>
              </a:xfrm>
              <a:prstGeom prst="rect">
                <a:avLst/>
              </a:prstGeom>
              <a:blipFill rotWithShape="1">
                <a:blip r:embed="rId31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541620" y="5498340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620" y="5498340"/>
                <a:ext cx="1418978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3708704" y="6439356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704" y="6439356"/>
                <a:ext cx="1418978" cy="400110"/>
              </a:xfrm>
              <a:prstGeom prst="rect">
                <a:avLst/>
              </a:prstGeom>
              <a:blipFill rotWithShape="1">
                <a:blip r:embed="rId3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565374" y="620804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4" y="6208041"/>
                <a:ext cx="1418978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737540" y="439035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0" y="4390351"/>
                <a:ext cx="1418978" cy="400110"/>
              </a:xfrm>
              <a:prstGeom prst="rect">
                <a:avLst/>
              </a:prstGeom>
              <a:blipFill rotWithShape="1">
                <a:blip r:embed="rId3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448814" y="2880042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5186" y="2880042"/>
                <a:ext cx="1418978" cy="400110"/>
              </a:xfrm>
              <a:prstGeom prst="rect">
                <a:avLst/>
              </a:prstGeom>
              <a:blipFill rotWithShape="1">
                <a:blip r:embed="rId3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434941" y="2750301"/>
                <a:ext cx="14189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𝟎𝟕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941" y="2750301"/>
                <a:ext cx="1418978" cy="400110"/>
              </a:xfrm>
              <a:prstGeom prst="rect">
                <a:avLst/>
              </a:prstGeom>
              <a:blipFill rotWithShape="1">
                <a:blip r:embed="rId3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 computation: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524001"/>
                <a:ext cx="10668000" cy="327659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Total number of “edge traversals”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O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𝑘𝑚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ln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Pruned Dijkstra’s Introduces ADS entries by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increasing hash.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DP introduces entries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by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increasing distance.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 With both methods,  </a:t>
                </a:r>
                <a:r>
                  <a:rPr lang="en-US" dirty="0" err="1" smtClean="0"/>
                  <a:t>inNeighbors</a:t>
                </a:r>
                <a:r>
                  <a:rPr lang="en-US" dirty="0" smtClean="0"/>
                  <a:t> are traversed only after an update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expected number of edge traversals is bounded by sum over nodes of ADS size times </a:t>
                </a:r>
                <a:r>
                  <a:rPr lang="en-US" dirty="0" err="1" smtClean="0"/>
                  <a:t>inDegree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524001"/>
                <a:ext cx="10668000" cy="3276599"/>
              </a:xfrm>
              <a:blipFill rotWithShape="0">
                <a:blip r:embed="rId3"/>
                <a:stretch>
                  <a:fillRect l="-1429" t="-3717" r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 computation: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430000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Pruned </a:t>
            </a:r>
            <a:r>
              <a:rPr lang="en-US" dirty="0" err="1" smtClean="0"/>
              <a:t>Dijkstra</a:t>
            </a:r>
            <a:r>
              <a:rPr lang="en-US" dirty="0" smtClean="0"/>
              <a:t> ADS computation can be parallelized, similarly to BFS reachability sketches,  to reduce dependency.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DP can be implemented via (diameter number of) sequential passes over edge set. </a:t>
            </a:r>
            <a:r>
              <a:rPr lang="en-US" dirty="0"/>
              <a:t>W</a:t>
            </a:r>
            <a:r>
              <a:rPr lang="en-US" dirty="0" smtClean="0"/>
              <a:t>e only need to keep in memory k entries for each node (k smallest hashes so far).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DP is suitable for distributed message-passing computation </a:t>
            </a:r>
            <a:r>
              <a:rPr lang="en-US" dirty="0"/>
              <a:t>where </a:t>
            </a:r>
            <a:r>
              <a:rPr lang="en-US" dirty="0" smtClean="0"/>
              <a:t>nodes communicate with neighbors.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We can also use asynchronous setting, and allow for </a:t>
            </a:r>
            <a:r>
              <a:rPr lang="en-US" dirty="0"/>
              <a:t>e</a:t>
            </a:r>
            <a:r>
              <a:rPr lang="en-US" dirty="0" smtClean="0"/>
              <a:t>ntries to </a:t>
            </a:r>
            <a:r>
              <a:rPr lang="en-US" dirty="0"/>
              <a:t>be modified or </a:t>
            </a:r>
            <a:r>
              <a:rPr lang="en-US" dirty="0" smtClean="0"/>
              <a:t>removed. (breaks distance order) This incurs overhead.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</a:t>
            </a:r>
            <a:r>
              <a:rPr lang="en-US" dirty="0" err="1" smtClean="0"/>
              <a:t>MinHash</a:t>
            </a:r>
            <a:r>
              <a:rPr lang="en-US" dirty="0" smtClean="0"/>
              <a:t> sketches of all reachability Sets</a:t>
            </a:r>
            <a:endParaRPr lang="en-US" dirty="0"/>
          </a:p>
        </p:txBody>
      </p:sp>
      <p:pic>
        <p:nvPicPr>
          <p:cNvPr id="5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87" y="5654591"/>
            <a:ext cx="608584" cy="8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dithcohen\Documents\Dropbox\mytalks\MSR 201310\lego_chima_crag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24" y="1499499"/>
            <a:ext cx="592923" cy="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2" y="1630992"/>
            <a:ext cx="460849" cy="5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47" y="3353831"/>
            <a:ext cx="400492" cy="4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edithcohen\Documents\Dropbox\mytalks\MSR 201310\lego_ninja_Ka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07" y="1545542"/>
            <a:ext cx="750718" cy="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97" y="1455435"/>
            <a:ext cx="920003" cy="8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edithcohen\Documents\Dropbox\mytalks\MSR 201310\lego_ninja_Lloy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77" y="3558264"/>
            <a:ext cx="542131" cy="5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23" y="4129882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07" y="4438048"/>
            <a:ext cx="944562" cy="97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22" y="5516100"/>
            <a:ext cx="696913" cy="8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51" y="4472080"/>
            <a:ext cx="742617" cy="7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03" y="2195532"/>
            <a:ext cx="685005" cy="6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2583879" y="209242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98278" y="228762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371933" y="2844306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82677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732420" y="231775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37898" y="3655688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82677" y="400050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44889" y="548151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60367" y="3156857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73995" y="5781861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50410" y="447207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17" idx="6"/>
            <a:endCxn id="18" idx="2"/>
          </p:cNvCxnSpPr>
          <p:nvPr/>
        </p:nvCxnSpPr>
        <p:spPr>
          <a:xfrm>
            <a:off x="2707458" y="2162271"/>
            <a:ext cx="1390821" cy="19520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0"/>
            <a:endCxn id="17" idx="4"/>
          </p:cNvCxnSpPr>
          <p:nvPr/>
        </p:nvCxnSpPr>
        <p:spPr>
          <a:xfrm flipV="1">
            <a:off x="2422156" y="2232121"/>
            <a:ext cx="223512" cy="924736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5"/>
            <a:endCxn id="24" idx="2"/>
          </p:cNvCxnSpPr>
          <p:nvPr/>
        </p:nvCxnSpPr>
        <p:spPr>
          <a:xfrm flipV="1">
            <a:off x="3379475" y="5551362"/>
            <a:ext cx="1165414" cy="349741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3" idx="7"/>
          </p:cNvCxnSpPr>
          <p:nvPr/>
        </p:nvCxnSpPr>
        <p:spPr>
          <a:xfrm flipH="1">
            <a:off x="7988158" y="2436991"/>
            <a:ext cx="762361" cy="15839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0" idx="3"/>
            <a:endCxn id="19" idx="7"/>
          </p:cNvCxnSpPr>
          <p:nvPr/>
        </p:nvCxnSpPr>
        <p:spPr>
          <a:xfrm flipH="1">
            <a:off x="7477413" y="2436991"/>
            <a:ext cx="423362" cy="42777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9" idx="4"/>
            <a:endCxn id="23" idx="1"/>
          </p:cNvCxnSpPr>
          <p:nvPr/>
        </p:nvCxnSpPr>
        <p:spPr>
          <a:xfrm>
            <a:off x="7433723" y="2984007"/>
            <a:ext cx="467053" cy="1036953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0" idx="4"/>
            <a:endCxn id="23" idx="0"/>
          </p:cNvCxnSpPr>
          <p:nvPr/>
        </p:nvCxnSpPr>
        <p:spPr>
          <a:xfrm>
            <a:off x="7944466" y="2457450"/>
            <a:ext cx="0" cy="154305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19" idx="5"/>
          </p:cNvCxnSpPr>
          <p:nvPr/>
        </p:nvCxnSpPr>
        <p:spPr>
          <a:xfrm flipH="1" flipV="1">
            <a:off x="7477414" y="2963547"/>
            <a:ext cx="1578583" cy="712600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7" idx="5"/>
            <a:endCxn id="23" idx="2"/>
          </p:cNvCxnSpPr>
          <p:nvPr/>
        </p:nvCxnSpPr>
        <p:spPr>
          <a:xfrm flipV="1">
            <a:off x="5855891" y="4070350"/>
            <a:ext cx="2026787" cy="520970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0" idx="5"/>
            <a:endCxn id="22" idx="0"/>
          </p:cNvCxnSpPr>
          <p:nvPr/>
        </p:nvCxnSpPr>
        <p:spPr>
          <a:xfrm>
            <a:off x="7988157" y="2436992"/>
            <a:ext cx="1111530" cy="121869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8" idx="5"/>
          </p:cNvCxnSpPr>
          <p:nvPr/>
        </p:nvCxnSpPr>
        <p:spPr>
          <a:xfrm flipH="1" flipV="1">
            <a:off x="4203759" y="2406869"/>
            <a:ext cx="1608441" cy="20652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3" idx="1"/>
            <a:endCxn id="18" idx="6"/>
          </p:cNvCxnSpPr>
          <p:nvPr/>
        </p:nvCxnSpPr>
        <p:spPr>
          <a:xfrm flipH="1" flipV="1">
            <a:off x="4221857" y="2357477"/>
            <a:ext cx="3678919" cy="166348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13" descr="C:\Users\edithcohen\Documents\Dropbox\mytalks\MSR 201310\leg_chima_eag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705" y="3023339"/>
            <a:ext cx="405519" cy="5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/>
          <p:cNvSpPr/>
          <p:nvPr/>
        </p:nvSpPr>
        <p:spPr>
          <a:xfrm>
            <a:off x="3150417" y="4846959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65240" y="3214130"/>
            <a:ext cx="123578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17" idx="5"/>
            <a:endCxn id="48" idx="1"/>
          </p:cNvCxnSpPr>
          <p:nvPr/>
        </p:nvCxnSpPr>
        <p:spPr>
          <a:xfrm>
            <a:off x="2689360" y="2211663"/>
            <a:ext cx="893979" cy="1022927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7" idx="5"/>
            <a:endCxn id="24" idx="0"/>
          </p:cNvCxnSpPr>
          <p:nvPr/>
        </p:nvCxnSpPr>
        <p:spPr>
          <a:xfrm>
            <a:off x="3255898" y="4966201"/>
            <a:ext cx="1350781" cy="5153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47" idx="7"/>
            <a:endCxn id="48" idx="4"/>
          </p:cNvCxnSpPr>
          <p:nvPr/>
        </p:nvCxnSpPr>
        <p:spPr>
          <a:xfrm flipV="1">
            <a:off x="3255897" y="3353830"/>
            <a:ext cx="371132" cy="1513588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48" idx="6"/>
          </p:cNvCxnSpPr>
          <p:nvPr/>
        </p:nvCxnSpPr>
        <p:spPr>
          <a:xfrm flipH="1">
            <a:off x="3688819" y="2912670"/>
            <a:ext cx="3731823" cy="37131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6" idx="6"/>
          </p:cNvCxnSpPr>
          <p:nvPr/>
        </p:nvCxnSpPr>
        <p:spPr>
          <a:xfrm flipV="1">
            <a:off x="3397574" y="4591321"/>
            <a:ext cx="2352837" cy="126039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4" idx="7"/>
            <a:endCxn id="27" idx="6"/>
          </p:cNvCxnSpPr>
          <p:nvPr/>
        </p:nvCxnSpPr>
        <p:spPr>
          <a:xfrm flipV="1">
            <a:off x="4650370" y="4541930"/>
            <a:ext cx="1223619" cy="96004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47" idx="5"/>
          </p:cNvCxnSpPr>
          <p:nvPr/>
        </p:nvCxnSpPr>
        <p:spPr>
          <a:xfrm flipH="1">
            <a:off x="3255898" y="4541930"/>
            <a:ext cx="2494513" cy="424271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7" idx="7"/>
            <a:endCxn id="26" idx="7"/>
          </p:cNvCxnSpPr>
          <p:nvPr/>
        </p:nvCxnSpPr>
        <p:spPr>
          <a:xfrm>
            <a:off x="3255897" y="4867418"/>
            <a:ext cx="123578" cy="934902"/>
          </a:xfrm>
          <a:prstGeom prst="line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5" idx="7"/>
            <a:endCxn id="18" idx="3"/>
          </p:cNvCxnSpPr>
          <p:nvPr/>
        </p:nvCxnSpPr>
        <p:spPr>
          <a:xfrm flipV="1">
            <a:off x="2465848" y="2406868"/>
            <a:ext cx="1650529" cy="770448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20" idx="6"/>
            <a:endCxn id="21" idx="4"/>
          </p:cNvCxnSpPr>
          <p:nvPr/>
        </p:nvCxnSpPr>
        <p:spPr>
          <a:xfrm>
            <a:off x="8006255" y="2387600"/>
            <a:ext cx="787954" cy="69850"/>
          </a:xfrm>
          <a:prstGeom prst="line">
            <a:avLst/>
          </a:prstGeom>
          <a:ln w="25400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8" idx="4"/>
            <a:endCxn id="48" idx="7"/>
          </p:cNvCxnSpPr>
          <p:nvPr/>
        </p:nvCxnSpPr>
        <p:spPr>
          <a:xfrm flipH="1">
            <a:off x="3670721" y="2427327"/>
            <a:ext cx="489347" cy="807262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8" idx="3"/>
            <a:endCxn id="25" idx="6"/>
          </p:cNvCxnSpPr>
          <p:nvPr/>
        </p:nvCxnSpPr>
        <p:spPr>
          <a:xfrm flipH="1" flipV="1">
            <a:off x="2483946" y="3226707"/>
            <a:ext cx="1099393" cy="106664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23" idx="7"/>
            <a:endCxn id="22" idx="3"/>
          </p:cNvCxnSpPr>
          <p:nvPr/>
        </p:nvCxnSpPr>
        <p:spPr>
          <a:xfrm flipV="1">
            <a:off x="7988158" y="3774929"/>
            <a:ext cx="1067839" cy="246030"/>
          </a:xfrm>
          <a:prstGeom prst="line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21" idx="4"/>
          </p:cNvCxnSpPr>
          <p:nvPr/>
        </p:nvCxnSpPr>
        <p:spPr>
          <a:xfrm flipH="1" flipV="1">
            <a:off x="8794210" y="2457450"/>
            <a:ext cx="362033" cy="1228054"/>
          </a:xfrm>
          <a:prstGeom prst="line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4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630581" y="5131951"/>
            <a:ext cx="4701287" cy="627812"/>
            <a:chOff x="6722067" y="5263529"/>
            <a:chExt cx="4701287" cy="637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722067" y="5278517"/>
                  <a:ext cx="470128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={                      } 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067" y="5278517"/>
                  <a:ext cx="4701287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2724" t="-10588" b="-34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5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255" y="5318322"/>
              <a:ext cx="335249" cy="42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9254514" y="5263529"/>
              <a:ext cx="1669804" cy="637169"/>
              <a:chOff x="9254514" y="5263529"/>
              <a:chExt cx="1669804" cy="637169"/>
            </a:xfrm>
          </p:grpSpPr>
          <p:pic>
            <p:nvPicPr>
              <p:cNvPr id="72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4514" y="5395330"/>
                <a:ext cx="335249" cy="422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6" name="Picture 2" descr="C:\Users\edithcohen\Documents\Dropbox\mytalks\MSR 201310\lego_chima_cragg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83666" y="5307775"/>
                <a:ext cx="592923" cy="592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7" name="Picture 4" descr="C:\Users\edithcohen\Documents\Dropbox\mytalks\MSR 201310\lego_chima_razcal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3494" y="5317851"/>
                <a:ext cx="400492" cy="489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13" descr="C:\Users\edithcohen\Documents\Dropbox\mytalks\MSR 201310\leg_chima_eagle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18799" y="5263529"/>
                <a:ext cx="405519" cy="593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922909" y="1605210"/>
            <a:ext cx="8997386" cy="4782925"/>
            <a:chOff x="922909" y="1605210"/>
            <a:chExt cx="8997386" cy="4782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481898" y="1605210"/>
                  <a:ext cx="15842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898" y="1605210"/>
                  <a:ext cx="1584216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846" t="-98485" r="-3462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040146" y="1769421"/>
                  <a:ext cx="15842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0146" y="1769421"/>
                  <a:ext cx="1584216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231" t="-98485" r="-3077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913756" y="1871908"/>
                  <a:ext cx="15842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756" y="1871908"/>
                  <a:ext cx="1584216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3846" t="-98485" r="-3462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724224" y="1727508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224" y="1727508"/>
                  <a:ext cx="1696426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3597" t="-98485" r="-3237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922909" y="3177476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909" y="3177476"/>
                  <a:ext cx="1696426" cy="4001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3584" t="-98485" r="-2867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2058501" y="3466795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8501" y="3466795"/>
                  <a:ext cx="1696426" cy="40011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957" t="-101538" r="-2878" b="-1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1593368" y="4667363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368" y="4667363"/>
                  <a:ext cx="1696426" cy="40011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l="-3584" t="-101538" r="-2867" b="-12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3376877" y="5701048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6877" y="5701048"/>
                  <a:ext cx="1696426" cy="4001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3957" t="-98485" r="-2878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1939705" y="5988025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705" y="5988025"/>
                  <a:ext cx="1696426" cy="40011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3597" t="-98485" r="-3237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737391" y="4855350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391" y="4855350"/>
                  <a:ext cx="1696426" cy="400110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3597" t="-98485" r="-3237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6866772" y="4450797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772" y="4450797"/>
                  <a:ext cx="1696426" cy="400110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3584" t="-98485" r="-2867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8223869" y="3628735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869" y="3628735"/>
                  <a:ext cx="1696426" cy="40011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3597" t="-98485" r="-3237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5991443" y="2409314"/>
                  <a:ext cx="16964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S(Reach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latin typeface="Cambria Math" charset="0"/>
                            </a:rPr>
                            <m:t>       </m:t>
                          </m:r>
                        </m:e>
                      </m:d>
                    </m:oMath>
                  </a14:m>
                  <a:r>
                    <a:rPr lang="en-US" sz="2000" dirty="0" smtClean="0"/>
                    <a:t>)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443" y="2409314"/>
                  <a:ext cx="1696426" cy="400110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3957" t="-98485" r="-2878" b="-1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5320389" y="5781424"/>
            <a:ext cx="6466578" cy="523220"/>
            <a:chOff x="5320389" y="5781424"/>
            <a:chExt cx="6466578" cy="523220"/>
          </a:xfrm>
        </p:grpSpPr>
        <p:grpSp>
          <p:nvGrpSpPr>
            <p:cNvPr id="49" name="Group 48"/>
            <p:cNvGrpSpPr/>
            <p:nvPr/>
          </p:nvGrpSpPr>
          <p:grpSpPr>
            <a:xfrm>
              <a:off x="5320389" y="5781424"/>
              <a:ext cx="6466578" cy="523220"/>
              <a:chOff x="6670807" y="5718542"/>
              <a:chExt cx="6466578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670807" y="5718542"/>
                    <a:ext cx="646657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S</m:t>
                        </m:r>
                        <m:r>
                          <a:rPr lang="en-US" sz="2800" b="0" i="0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charset="0"/>
                              </a:rPr>
                              <m:t>   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charset="0"/>
                          </a:rPr>
                          <m:t>)=</m:t>
                        </m:r>
                      </m:oMath>
                    </a14:m>
                    <a:r>
                      <a:rPr lang="en-US" sz="2800" dirty="0" smtClean="0"/>
                      <a:t>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charset="0"/>
                          </a:rPr>
                          <m:t>{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     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charset="0"/>
                              </a:rPr>
                              <m:t>,      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     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charset="0"/>
                              </a:rPr>
                              <m:t>,       </m:t>
                            </m:r>
                          </m:e>
                        </m:d>
                        <m:r>
                          <a:rPr lang="en-US" sz="2800" i="1">
                            <a:latin typeface="Cambria Math" charset="0"/>
                          </a:rPr>
                          <m:t>}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0807" y="5718542"/>
                    <a:ext cx="6466578" cy="523220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3" name="Picture 3" descr="C:\Users\edithcohen\Documents\Dropbox\mytalks\MSR 201310\lego_chima_laval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4310" y="5819348"/>
                <a:ext cx="335249" cy="422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5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781" y="5895653"/>
              <a:ext cx="286017" cy="34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7510" y="5896601"/>
              <a:ext cx="286017" cy="344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3167" y="5871892"/>
              <a:ext cx="237550" cy="34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0980" y="5888680"/>
              <a:ext cx="237550" cy="342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89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Next:</a:t>
            </a:r>
            <a:r>
              <a:rPr lang="en-US" dirty="0" smtClean="0"/>
              <a:t> Answering </a:t>
            </a:r>
            <a:r>
              <a:rPr lang="en-US" dirty="0"/>
              <a:t>q</a:t>
            </a:r>
            <a:r>
              <a:rPr lang="en-US" dirty="0" smtClean="0"/>
              <a:t>ueries from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981200" y="1828800"/>
                <a:ext cx="8229600" cy="41910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Cardinality/similarity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-neighborhoods by extracting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</a:t>
                </a:r>
                <a:r>
                  <a:rPr lang="en-US" dirty="0"/>
                  <a:t>sketches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Closeness Centralities: HIP estimators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Closeness similarities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Distance oracles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828800"/>
                <a:ext cx="8229600" cy="4191000"/>
              </a:xfrm>
              <a:prstGeom prst="rect">
                <a:avLst/>
              </a:prstGeom>
              <a:blipFill rotWithShape="0">
                <a:blip r:embed="rId2"/>
                <a:stretch>
                  <a:fillRect l="-1630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queries from </a:t>
            </a:r>
            <a:r>
              <a:rPr lang="en-US" dirty="0" smtClean="0"/>
              <a:t>ADS sketches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1219200" y="2514600"/>
                <a:ext cx="10515600" cy="990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mtClean="0"/>
                  <a:t>Cardinality/similarity/influence/sample 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-neighborhoods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514600"/>
                <a:ext cx="10515600" cy="990600"/>
              </a:xfrm>
              <a:prstGeom prst="rect">
                <a:avLst/>
              </a:prstGeom>
              <a:blipFill rotWithShape="0">
                <a:blip r:embed="rId2"/>
                <a:stretch>
                  <a:fillRect l="-1275" t="-7407" r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Cardinality/similarity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-neighborhoods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147" y="1417638"/>
                <a:ext cx="11885706" cy="4648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Extract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MinHash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sketch of the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neighborhood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 from ADS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dirty="0" err="1" smtClean="0">
                    <a:solidFill>
                      <a:schemeClr val="tx2"/>
                    </a:solidFill>
                  </a:rPr>
                  <a:t>MinHashSketch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bottom-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h</m:t>
                        </m:r>
                      </m:sub>
                    </m:sSub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𝐴𝐷𝑆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and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𝑣𝑖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}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Directly work with the </a:t>
                </a:r>
                <a:r>
                  <a:rPr lang="en-US" dirty="0" err="1" smtClean="0"/>
                  <a:t>MinHash</a:t>
                </a:r>
                <a:r>
                  <a:rPr lang="en-US" dirty="0" smtClean="0"/>
                  <a:t> sketches (as in lectures 2-3):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estimate cardinality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Can estimate </a:t>
                </a:r>
                <a:r>
                  <a:rPr lang="en-US" dirty="0" err="1" smtClean="0"/>
                  <a:t>Jaccard</a:t>
                </a:r>
                <a:r>
                  <a:rPr lang="en-US" dirty="0" smtClean="0"/>
                  <a:t> similarity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Sample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Estimate cardinality of union (influence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147" y="1417638"/>
                <a:ext cx="11885706" cy="4648200"/>
              </a:xfrm>
              <a:blipFill rotWithShape="0">
                <a:blip r:embed="rId3"/>
                <a:stretch>
                  <a:fillRect l="-1282" t="-1575" b="-3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queries from ADS sketches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62200" y="1244460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Closeness Centrality: </a:t>
            </a:r>
            <a:r>
              <a:rPr lang="en-US" dirty="0">
                <a:solidFill>
                  <a:schemeClr val="tx2"/>
                </a:solidFill>
              </a:rPr>
              <a:t>HIP </a:t>
            </a:r>
            <a:r>
              <a:rPr lang="en-US" dirty="0" smtClean="0">
                <a:solidFill>
                  <a:schemeClr val="tx2"/>
                </a:solidFill>
              </a:rPr>
              <a:t>estimators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24000" y="1867320"/>
                <a:ext cx="6502400" cy="17862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𝜶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3429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dirty="0"/>
                  <a:t> non increasing;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/>
                  <a:t> some </a:t>
                </a:r>
                <a:r>
                  <a:rPr lang="en-US" dirty="0" smtClean="0"/>
                  <a:t>node feature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867320"/>
                <a:ext cx="6502400" cy="1786218"/>
              </a:xfrm>
              <a:prstGeom prst="rect">
                <a:avLst/>
              </a:prstGeom>
              <a:blipFill rotWithShape="0">
                <a:blip r:embed="rId2"/>
                <a:stretch>
                  <a:fillRect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28600" y="3576099"/>
                <a:ext cx="11734800" cy="1981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We estimate the sum by summing unbiased estimates of each term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&lt;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∞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𝒗𝒊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76099"/>
                <a:ext cx="11734800" cy="1981200"/>
              </a:xfrm>
              <a:prstGeom prst="rect">
                <a:avLst/>
              </a:prstGeom>
              <a:blipFill rotWithShape="0">
                <a:blip r:embed="rId3"/>
                <a:stretch>
                  <a:fillRect l="-935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39000" y="1901545"/>
                <a:ext cx="3678571" cy="1190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  <m:t>∣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  <m:t>&lt;+∞</m:t>
                          </m:r>
                        </m:sub>
                        <m:sup/>
                        <m:e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901545"/>
                <a:ext cx="3678571" cy="11906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9600" y="5223177"/>
                <a:ext cx="10833847" cy="1054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Inverse Probability</a:t>
                </a:r>
                <a:r>
                  <a:rPr lang="en-US" sz="2400" dirty="0" smtClean="0"/>
                  <a:t>:  Our estimate of a term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𝒅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𝒗𝒊</m:t>
                            </m:r>
                          </m:sub>
                        </m:s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400" dirty="0" smtClean="0"/>
                  <a:t> is 0 when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 </m:t>
                    </m:r>
                    <m:r>
                      <m:rPr>
                        <m:sty m:val="p"/>
                      </m:rPr>
                      <a:rPr lang="en-US" sz="24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ADS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𝒗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and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/>
                              </a:rPr>
                              <m:t>𝑣𝑖</m:t>
                            </m:r>
                          </m:sub>
                        </m:sSub>
                      </m:den>
                    </m:f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 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𝒗𝒊</m:t>
                        </m:r>
                      </m:sub>
                    </m:sSub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00B050"/>
                        </a:solidFill>
                      </a:rPr>
                      <m:t> </m:t>
                    </m:r>
                  </m:oMath>
                </a14:m>
                <a:r>
                  <a:rPr lang="en-US" sz="2400" dirty="0" smtClean="0"/>
                  <a:t>otherwise</a:t>
                </a:r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23177"/>
                <a:ext cx="10833847" cy="1054263"/>
              </a:xfrm>
              <a:prstGeom prst="rect">
                <a:avLst/>
              </a:prstGeom>
              <a:blipFill rotWithShape="0">
                <a:blip r:embed="rId5"/>
                <a:stretch>
                  <a:fillRect l="-844" t="-43353" r="-506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2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Centrality estimation thru</a:t>
            </a:r>
            <a:r>
              <a:rPr lang="en-US" dirty="0" smtClean="0"/>
              <a:t> “presence” estimator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0976" y="1378632"/>
                <a:ext cx="11277600" cy="156484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For </a:t>
                </a:r>
                <a:r>
                  <a:rPr lang="en-US" sz="2800" dirty="0" smtClean="0"/>
                  <a:t>each node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we define the </a:t>
                </a:r>
                <a:r>
                  <a:rPr lang="en-US" sz="2800" dirty="0" smtClean="0"/>
                  <a:t>“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presence</a:t>
                </a:r>
                <a:r>
                  <a:rPr lang="en-US" sz="2800" b="1" dirty="0" smtClean="0">
                    <a:solidFill>
                      <a:schemeClr val="tx2"/>
                    </a:solidFill>
                  </a:rPr>
                  <a:t>” of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𝒊</m:t>
                    </m:r>
                    <m:r>
                      <a:rPr lang="en-US" sz="28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sz="2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↝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, as  equal to 1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and equal to 0 otherwise.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We can write the centrality as</a:t>
                </a:r>
                <a:endParaRPr lang="en-US" sz="28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976" y="1378632"/>
                <a:ext cx="11277600" cy="1564848"/>
              </a:xfrm>
              <a:blipFill rotWithShape="0">
                <a:blip r:embed="rId2"/>
                <a:stretch>
                  <a:fillRect l="-919" t="-3502" b="-4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2667000" y="2943480"/>
                <a:ext cx="65024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𝜶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𝒗𝒊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nary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↝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charset="0"/>
                              <a:ea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𝒗𝒊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943480"/>
                <a:ext cx="6502400" cy="1143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57200" y="3896631"/>
                <a:ext cx="11277600" cy="1249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dirty="0" smtClean="0"/>
                  <a:t>If we have unbiased presence estimators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↝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/>
                  <a:t> we can estimate the centrality unbiasedly using:</a:t>
                </a: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96631"/>
                <a:ext cx="11277600" cy="1249363"/>
              </a:xfrm>
              <a:prstGeom prst="rect">
                <a:avLst/>
              </a:prstGeom>
              <a:blipFill rotWithShape="0">
                <a:blip r:embed="rId4"/>
                <a:stretch>
                  <a:fillRect l="-919" t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745183" y="4866279"/>
                <a:ext cx="6346033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)</m:t>
                          </m:r>
                        </m:e>
                      </m:acc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𝒗𝒊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acc>
                        </m:e>
                      </m:nary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↝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400" b="1" i="1" smtClean="0">
                              <a:latin typeface="Cambria Math" charset="0"/>
                              <a:ea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𝒗𝒊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183" y="4866279"/>
                <a:ext cx="6346033" cy="9885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514600" y="5854819"/>
                <a:ext cx="6070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 Suffices to estimate “presence”</a:t>
                </a:r>
                <a:r>
                  <a:rPr lang="mr-IN" sz="2400" dirty="0" smtClean="0">
                    <a:solidFill>
                      <a:srgbClr val="C00000"/>
                    </a:solidFill>
                  </a:rPr>
                  <a:t>…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.</a:t>
                </a: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854819"/>
                <a:ext cx="6070600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07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stimators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↝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509713"/>
                <a:ext cx="11277600" cy="4846638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 estimate presence using the information in the random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  <a:ea typeface="Cambria Math"/>
                      </a:rPr>
                      <m:t>ADS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 ∉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ADS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↝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:=0</m:t>
                    </m:r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ADS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/>
                  <a:t>we compute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that it is included, conditioned on fixed hash values of all nodes that are closer to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than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𝑖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We then use the inverse-probability </a:t>
                </a:r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↝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:=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457200" lvl="1" indent="-457200"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For bottom-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sz="3200" i="1" dirty="0"/>
                  <a:t> 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h</m:t>
                    </m:r>
                    <m:r>
                      <a:rPr lang="en-US" sz="3200" i="1">
                        <a:latin typeface="Cambria Math"/>
                      </a:rPr>
                      <m:t>∼</m:t>
                    </m:r>
                    <m:r>
                      <a:rPr lang="en-US" sz="3200" i="1">
                        <a:latin typeface="Cambria Math"/>
                      </a:rPr>
                      <m:t>𝑈</m:t>
                    </m:r>
                    <m:r>
                      <a:rPr lang="en-US" sz="3200" i="1">
                        <a:latin typeface="Cambria Math"/>
                      </a:rPr>
                      <m:t>[0,1]</m:t>
                    </m:r>
                  </m:oMath>
                </a14:m>
                <a:endParaRPr lang="en-US" sz="3200" i="1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00B050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sz="3200" i="1" dirty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dirty="0"/>
                        <m:t>k</m:t>
                      </m:r>
                      <m:r>
                        <m:rPr>
                          <m:nor/>
                        </m:rPr>
                        <a:rPr lang="en-US" sz="3200" baseline="30000" dirty="0"/>
                        <m:t>th</m:t>
                      </m:r>
                      <m:r>
                        <m:rPr>
                          <m:lit/>
                        </m:rP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)|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200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ADS</m:t>
                      </m:r>
                      <m:d>
                        <m:d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d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∧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𝑣𝑢</m:t>
                          </m:r>
                        </m:sub>
                      </m:sSub>
                      <m: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3200" i="1" dirty="0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𝑣𝑖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200" i="1" dirty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US" sz="3200" i="1" dirty="0">
                  <a:latin typeface="Cambria Math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509713"/>
                <a:ext cx="11277600" cy="4846638"/>
              </a:xfrm>
              <a:blipFill rotWithShape="0">
                <a:blip r:embed="rId3"/>
                <a:stretch>
                  <a:fillRect l="-118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87653" y="2222909"/>
            <a:ext cx="870501" cy="1171156"/>
            <a:chOff x="5590828" y="1408402"/>
            <a:chExt cx="870501" cy="1171156"/>
          </a:xfrm>
        </p:grpSpPr>
        <p:pic>
          <p:nvPicPr>
            <p:cNvPr id="4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6203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0.21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973" y="1299712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Bottom-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 ADS of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280614" y="2275321"/>
            <a:ext cx="728084" cy="1118745"/>
            <a:chOff x="3032291" y="1377160"/>
            <a:chExt cx="728084" cy="1118745"/>
          </a:xfrm>
        </p:grpSpPr>
        <p:pic>
          <p:nvPicPr>
            <p:cNvPr id="8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032291" y="203424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0.63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62021" y="2286001"/>
            <a:ext cx="728084" cy="1108065"/>
            <a:chOff x="4279398" y="1418493"/>
            <a:chExt cx="728084" cy="1108065"/>
          </a:xfrm>
        </p:grpSpPr>
        <p:pic>
          <p:nvPicPr>
            <p:cNvPr id="11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418493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279398" y="2064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0.42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43428" y="2162955"/>
            <a:ext cx="728084" cy="1231110"/>
            <a:chOff x="3708430" y="1348448"/>
            <a:chExt cx="728084" cy="1231110"/>
          </a:xfrm>
        </p:grpSpPr>
        <p:pic>
          <p:nvPicPr>
            <p:cNvPr id="14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708430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0.56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24836" y="2216487"/>
            <a:ext cx="728084" cy="1177578"/>
            <a:chOff x="8315506" y="1401980"/>
            <a:chExt cx="728084" cy="1177578"/>
          </a:xfrm>
        </p:grpSpPr>
        <p:pic>
          <p:nvPicPr>
            <p:cNvPr id="17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8315506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0.07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06244" y="2270293"/>
            <a:ext cx="728084" cy="1123772"/>
            <a:chOff x="2429109" y="1455786"/>
            <a:chExt cx="728084" cy="1123772"/>
          </a:xfrm>
        </p:grpSpPr>
        <p:pic>
          <p:nvPicPr>
            <p:cNvPr id="2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29109" y="2117893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0.35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11477" y="2097825"/>
            <a:ext cx="843263" cy="1296240"/>
            <a:chOff x="7646464" y="1272961"/>
            <a:chExt cx="843263" cy="1296240"/>
          </a:xfrm>
        </p:grpSpPr>
        <p:pic>
          <p:nvPicPr>
            <p:cNvPr id="23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704053" y="2107536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0.14</a:t>
              </a:r>
            </a:p>
          </p:txBody>
        </p:sp>
      </p:grpSp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96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17358" y="3587176"/>
                <a:ext cx="52950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58" y="3587175"/>
                <a:ext cx="529504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2758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58854" y="5486400"/>
                <a:ext cx="6474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:2</a:t>
                </a:r>
                <a:r>
                  <a:rPr lang="en-US" sz="2800" baseline="30000" dirty="0"/>
                  <a:t>nd</a:t>
                </a:r>
                <a:r>
                  <a:rPr lang="en-US" sz="2800" dirty="0"/>
                  <a:t> smallest hash amongst  closer nodes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853" y="5486400"/>
                <a:ext cx="6474253" cy="523220"/>
              </a:xfrm>
              <a:prstGeom prst="rect">
                <a:avLst/>
              </a:prstGeom>
              <a:blipFill rotWithShape="1"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235767" y="3625275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766" y="3625274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361191" y="3625275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90" y="3625274"/>
                <a:ext cx="505267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91373" y="361777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0.63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72" y="3617772"/>
                <a:ext cx="104547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771513" y="3587176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0.56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512" y="3587175"/>
                <a:ext cx="1045479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687653" y="3625274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0.35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52" y="3625273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610368" y="361777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0.21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367" y="3617771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717852" y="3587176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0.42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851" y="3587175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1668088" y="4501574"/>
                <a:ext cx="1501758" cy="752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𝑣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↝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0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088" y="4501574"/>
                <a:ext cx="1501758" cy="752514"/>
              </a:xfrm>
              <a:prstGeom prst="rect">
                <a:avLst/>
              </a:prstGeom>
              <a:blipFill rotWithShape="0">
                <a:blip r:embed="rId19"/>
                <a:stretch>
                  <a:fillRect t="-5645" r="-9350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83553" y="457950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552" y="4579503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08977" y="4579504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976" y="4579503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39159" y="4572002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58" y="4572001"/>
                <a:ext cx="1045479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719299" y="4541405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98" y="4541404"/>
                <a:ext cx="1045479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635439" y="457950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438" y="4579502"/>
                <a:ext cx="1045479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558154" y="4572001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4.76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153" y="4572000"/>
                <a:ext cx="1045479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65638" y="4541405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37" y="4541404"/>
                <a:ext cx="1045479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p:pic>
        <p:nvPicPr>
          <p:cNvPr id="4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0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973" y="1299712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Bottom-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 ADS of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58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24" y="2071846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01" y="1948801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91" y="2002333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28" y="2056139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44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96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63158" y="3280833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547019" y="329988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72443" y="329988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0262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08276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799890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921620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4.76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029104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986072" y="2705808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547019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672443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431332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082765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998905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21620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029104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2387252" y="4056944"/>
                <a:ext cx="5642425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We estimate: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𝒗𝒊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52" y="4056944"/>
                <a:ext cx="5642425" cy="914400"/>
              </a:xfrm>
              <a:prstGeom prst="rect">
                <a:avLst/>
              </a:prstGeom>
              <a:blipFill rotWithShape="0">
                <a:blip r:embed="rId25"/>
                <a:stretch>
                  <a:fillRect l="-1189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0" y="4800600"/>
                <a:ext cx="118110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↝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𝒗𝒊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1.59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1.2</m:t>
                              </m:r>
                            </m:sup>
                          </m:sSup>
                        </m:den>
                      </m:f>
                      <m:r>
                        <a:rPr lang="en-US" sz="2800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1.79+2.38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2.86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4.76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3.4</m:t>
                              </m:r>
                            </m:sup>
                          </m:sSup>
                        </m:den>
                      </m:f>
                      <m:r>
                        <a:rPr lang="en-US" sz="2800" i="1" dirty="0">
                          <a:solidFill>
                            <a:schemeClr val="tx2"/>
                          </a:solidFill>
                          <a:latin typeface="Cambria Math"/>
                        </a:rPr>
                        <m:t>≈2.71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0600"/>
                <a:ext cx="11811000" cy="182880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1" grpId="0"/>
      <p:bldP spid="5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973" y="1299712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Bottom-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 ADS of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96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807712" y="3973450"/>
                <a:ext cx="10774688" cy="8048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Only good guys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good) 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𝑮𝒐𝒐𝒅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𝒗𝒊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2" y="3973450"/>
                <a:ext cx="10774688" cy="804831"/>
              </a:xfrm>
              <a:prstGeom prst="rect">
                <a:avLst/>
              </a:prstGeom>
              <a:blipFill rotWithShape="0">
                <a:blip r:embed="rId5"/>
                <a:stretch>
                  <a:fillRect l="-1414" t="-5303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152400" y="4887850"/>
                <a:ext cx="11430000" cy="14118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)|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𝑮𝒐𝒐𝒅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↝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1.59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1.2</m:t>
                              </m:r>
                            </m:sup>
                          </m:sSup>
                        </m:den>
                      </m:f>
                      <m:r>
                        <a:rPr lang="en-US" sz="2800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2.86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dirty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4.76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3.4</m:t>
                              </m:r>
                            </m:sup>
                          </m:sSup>
                        </m:den>
                      </m:f>
                      <m:r>
                        <a:rPr lang="en-US" sz="2800" i="1" dirty="0">
                          <a:solidFill>
                            <a:schemeClr val="tx2"/>
                          </a:solidFill>
                          <a:latin typeface="Cambria Math"/>
                        </a:rPr>
                        <m:t>≈1.15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87850"/>
                <a:ext cx="11430000" cy="14118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0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58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24" y="2071846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01" y="1948801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91" y="2002333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28" y="2056139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44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463158" y="3280833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547019" y="329988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672443" y="329988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10262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08276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99890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8921620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4.76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029104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1986072" y="2705808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547019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672443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431332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082765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998905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921620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029104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8891463" y="1929359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23886" y="1929359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161203" y="1929359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300202" y="1929359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1" grpId="0" animBg="1"/>
      <p:bldP spid="72" grpId="0" animBg="1"/>
      <p:bldP spid="73" grpId="0" animBg="1"/>
      <p:bldP spid="7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HIP estimates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973" y="1299712"/>
                <a:ext cx="31804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Bottom-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 ADS of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73" y="1299711"/>
                <a:ext cx="318042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789" t="-12500" r="-114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396" y="1288552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/>
              <p:cNvSpPr txBox="1">
                <a:spLocks/>
              </p:cNvSpPr>
              <p:nvPr/>
            </p:nvSpPr>
            <p:spPr>
              <a:xfrm>
                <a:off x="945499" y="3983433"/>
                <a:ext cx="99822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Only bad guys 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⟺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bad) :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𝑪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𝒗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charset="0"/>
                        <a:ea typeface="Cambria Math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𝑩𝒂𝒅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𝒗𝒊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99" y="3983433"/>
                <a:ext cx="9982200" cy="914400"/>
              </a:xfrm>
              <a:prstGeom prst="rect">
                <a:avLst/>
              </a:prstGeom>
              <a:blipFill rotWithShape="0">
                <a:blip r:embed="rId5"/>
                <a:stretch>
                  <a:fillRect l="-1526" t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ontent Placeholder 2"/>
              <p:cNvSpPr txBox="1">
                <a:spLocks/>
              </p:cNvSpPr>
              <p:nvPr/>
            </p:nvSpPr>
            <p:spPr>
              <a:xfrm>
                <a:off x="945499" y="4800600"/>
                <a:ext cx="9594965" cy="1386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acc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)|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𝑩𝒂𝒅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↝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sup>
                          </m:sSup>
                        </m:e>
                      </m:nary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00B050"/>
                          </a:solidFill>
                          <a:latin typeface="Cambria Math"/>
                        </a:rPr>
                        <m:t>1+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1.79+2.38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 dirty="0">
                          <a:solidFill>
                            <a:schemeClr val="tx2"/>
                          </a:solidFill>
                          <a:latin typeface="Cambria Math"/>
                        </a:rPr>
                        <m:t>≈1.56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99" y="4800600"/>
                <a:ext cx="9594965" cy="13861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8" descr="C:\Users\edithcohen\Documents\Dropbox\mytalks\MSR 201310\lego_ninja_sense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20" y="2008754"/>
            <a:ext cx="870501" cy="5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58" y="2061165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edithcohen\Documents\Dropbox\mytalks\MSR 201310\lego_starwars_r2d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24" y="2071846"/>
            <a:ext cx="507815" cy="6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C:\Users\edithcohen\Documents\Dropbox\mytalks\MSR 201310\lego_starwars_luk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01" y="1948801"/>
            <a:ext cx="463956" cy="59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C:\Users\edithcohen\Documents\Dropbox\mytalks\MSR 201310\lego_snake_accidu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91" y="2002333"/>
            <a:ext cx="627867" cy="5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edithcohen\Documents\Dropbox\mytalks\MSR 201310\lego_chima_razca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28" y="2056139"/>
            <a:ext cx="367086" cy="4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44" y="1883670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463158" y="3280833"/>
                <a:ext cx="53450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57" y="3280832"/>
                <a:ext cx="534505" cy="584775"/>
              </a:xfrm>
              <a:prstGeom prst="rect">
                <a:avLst/>
              </a:prstGeom>
              <a:blipFill rotWithShape="1">
                <a:blip r:embed="rId13"/>
                <a:stretch>
                  <a:fillRect t="-12500" r="-2840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4547019" y="329988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3299882"/>
                <a:ext cx="505267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672443" y="3299883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3299882"/>
                <a:ext cx="505267" cy="5847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10262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1.59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24" y="3299882"/>
                <a:ext cx="1045479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08276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1.79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3299882"/>
                <a:ext cx="1045479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7998905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2.86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3299882"/>
                <a:ext cx="1045479" cy="58477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8921620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4.76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3299882"/>
                <a:ext cx="1045479" cy="58477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029104" y="3299883"/>
                <a:ext cx="10454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2.38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3299882"/>
                <a:ext cx="1045479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1986072" y="2705808"/>
            <a:ext cx="168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547019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018" y="2705807"/>
                <a:ext cx="505267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672443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442" y="2705807"/>
                <a:ext cx="505267" cy="58477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5431332" y="2705808"/>
                <a:ext cx="5052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31" y="2705807"/>
                <a:ext cx="505267" cy="58477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6082765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764" y="2705807"/>
                <a:ext cx="732893" cy="584775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998905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904" y="2705807"/>
                <a:ext cx="732893" cy="58477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8921620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17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619" y="2705807"/>
                <a:ext cx="732893" cy="58477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029104" y="2705808"/>
                <a:ext cx="7328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03" y="2705807"/>
                <a:ext cx="732893" cy="584775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/>
          <p:cNvSpPr/>
          <p:nvPr/>
        </p:nvSpPr>
        <p:spPr>
          <a:xfrm>
            <a:off x="6959994" y="1898841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82764" y="1898841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441622" y="1898841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71" grpId="0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dirty="0" smtClean="0"/>
              <a:t>Review: Why sketch reachability sets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2133600"/>
                <a:ext cx="9372600" cy="41148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MinHash sketches of reachability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𝑉</m:t>
                    </m:r>
                  </m:oMath>
                </a14:m>
                <a:r>
                  <a:rPr lang="en-US" sz="2400" dirty="0" smtClean="0"/>
                  <a:t> allow for efficient  reachability-based graph mining.  In particular, estimate 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i="1" dirty="0">
                    <a:solidFill>
                      <a:srgbClr val="C00000"/>
                    </a:solidFill>
                  </a:rPr>
                  <a:t>reach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centrality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(Cardinality):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Reach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>
                    <a:solidFill>
                      <a:srgbClr val="C00000"/>
                    </a:solidFill>
                  </a:rPr>
                  <a:t>Similarity of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reachability sets </a:t>
                </a:r>
                <a:r>
                  <a:rPr lang="mr-IN" sz="2400" dirty="0" smtClean="0">
                    <a:solidFill>
                      <a:schemeClr val="tx2"/>
                    </a:solidFill>
                  </a:rPr>
                  <a:t>–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e.g., 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Jaccard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similarity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Reach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charset="0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Reach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2000"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000" b="0" i="1" smtClean="0">
                            <a:latin typeface="Cambria Math" charset="0"/>
                          </a:rPr>
                          <m:t>∪</m:t>
                        </m:r>
                        <m:r>
                          <a:rPr lang="en-US" sz="2000"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,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chemeClr val="tx2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i="1" dirty="0">
                    <a:solidFill>
                      <a:srgbClr val="C00000"/>
                    </a:solidFill>
                  </a:rPr>
                  <a:t>reach influence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 (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Cardinality of Joint reach)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for query  </a:t>
                </a:r>
                <a:r>
                  <a:rPr lang="en-US" sz="2400" i="1" dirty="0">
                    <a:solidFill>
                      <a:schemeClr val="tx2"/>
                    </a:solidFill>
                  </a:rPr>
                  <a:t>seed nodes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charset="0"/>
                      </a:rPr>
                      <m:t>Inf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=|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𝑈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400" b="0" i="1" smtClean="0">
                        <a:latin typeface="Cambria Math" charset="0"/>
                      </a:rPr>
                      <m:t>|</m:t>
                    </m:r>
                  </m:oMath>
                </a14:m>
                <a:r>
                  <a:rPr lang="en-US" sz="24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2400" i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for</a:t>
                </a:r>
                <a:r>
                  <a:rPr lang="en-US" sz="2400" i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𝑈</m:t>
                    </m:r>
                  </m:oMath>
                </a14:m>
                <a:endParaRPr lang="en-US" sz="2400" i="1" dirty="0" smtClean="0">
                  <a:solidFill>
                    <a:srgbClr val="C0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2"/>
                    </a:solidFill>
                  </a:rPr>
                  <a:t>Get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random sample </a:t>
                </a:r>
                <a:r>
                  <a:rPr lang="en-US" sz="2400" dirty="0">
                    <a:solidFill>
                      <a:schemeClr val="tx2"/>
                    </a:solidFill>
                  </a:rPr>
                  <a:t>of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Reach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(sample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2"/>
                    </a:solidFill>
                  </a:rPr>
                  <a:t>Get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random sample </a:t>
                </a:r>
                <a:r>
                  <a:rPr lang="en-US" sz="2400" dirty="0">
                    <a:solidFill>
                      <a:schemeClr val="tx2"/>
                    </a:solidFill>
                  </a:rPr>
                  <a:t>of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joint reach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:   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  <m:r>
                          <a:rPr lang="en-US" sz="2400" i="1">
                            <a:latin typeface="Cambria Math" charset="0"/>
                          </a:rPr>
                          <m:t>∈</m:t>
                        </m:r>
                        <m:r>
                          <a:rPr lang="en-US" sz="2400" i="1">
                            <a:latin typeface="Cambria Math" charset="0"/>
                          </a:rPr>
                          <m:t>𝑈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Reach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2133600"/>
                <a:ext cx="9372600" cy="4114800"/>
              </a:xfrm>
              <a:blipFill rotWithShape="0">
                <a:blip r:embed="rId2"/>
                <a:stretch>
                  <a:fillRect l="-975" t="-1185" b="-1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655805" y="1099751"/>
                <a:ext cx="8686800" cy="8609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/>
                  <a:t>Exact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computation</a:t>
                </a:r>
                <a:r>
                  <a:rPr lang="en-US" sz="2400" dirty="0"/>
                  <a:t> is </a:t>
                </a:r>
                <a:r>
                  <a:rPr lang="en-US" sz="2400" i="1" dirty="0"/>
                  <a:t>costl</a:t>
                </a:r>
                <a:r>
                  <a:rPr lang="en-US" sz="2400" dirty="0"/>
                  <a:t>y: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𝑂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𝑚𝑛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 with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nodes and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edges</a:t>
                </a:r>
              </a:p>
              <a:p>
                <a:pPr>
                  <a:buFont typeface="Wingdings" charset="2"/>
                  <a:buChar char="§"/>
                </a:pPr>
                <a:r>
                  <a:rPr lang="en-US" sz="2400" b="1" dirty="0" smtClean="0">
                    <a:solidFill>
                      <a:schemeClr val="tx2"/>
                    </a:solidFill>
                  </a:rPr>
                  <a:t>representation </a:t>
                </a:r>
                <a:r>
                  <a:rPr lang="en-US" sz="2400" b="1" dirty="0">
                    <a:solidFill>
                      <a:schemeClr val="tx2"/>
                    </a:solidFill>
                  </a:rPr>
                  <a:t>size </a:t>
                </a:r>
                <a:r>
                  <a:rPr lang="en-US" sz="2400" dirty="0"/>
                  <a:t>is massive: does not  scale to large networks</a:t>
                </a:r>
                <a:r>
                  <a:rPr lang="en-US" sz="2400" dirty="0" smtClean="0"/>
                  <a:t>!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805" y="1099751"/>
                <a:ext cx="8686800" cy="860984"/>
              </a:xfrm>
              <a:prstGeom prst="rect">
                <a:avLst/>
              </a:prstGeom>
              <a:blipFill rotWithShape="0">
                <a:blip r:embed="rId3"/>
                <a:stretch>
                  <a:fillRect l="-982" t="-9859" b="-1126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9483-DE5B-4179-930D-B03F558A99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Closeness Centrality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3180991" y="1295400"/>
                <a:ext cx="6058619" cy="160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𝜶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𝜷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𝒗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42900" lvl="1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dirty="0"/>
                  <a:t> non increasing;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dirty="0"/>
                  <a:t> some filter</a:t>
                </a: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91" y="1295400"/>
                <a:ext cx="6058619" cy="1600200"/>
              </a:xfrm>
              <a:prstGeom prst="rect">
                <a:avLst/>
              </a:prstGeom>
              <a:blipFill rotWithShape="0">
                <a:blip r:embed="rId2"/>
                <a:stretch>
                  <a:fillRect b="-10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4772697"/>
                <a:ext cx="10972800" cy="1338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has </a:t>
                </a:r>
                <a:r>
                  <a:rPr lang="en-US" sz="3200" dirty="0">
                    <a:solidFill>
                      <a:srgbClr val="C00000"/>
                    </a:solidFill>
                  </a:rPr>
                  <a:t> CV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𝜎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  </a:t>
                </a:r>
                <a:r>
                  <a:rPr lang="en-US" sz="3200" dirty="0" smtClean="0"/>
                  <a:t>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𝛽</m:t>
                    </m:r>
                    <m:r>
                      <a:rPr lang="en-US" sz="3200" b="0" i="1" smtClean="0">
                        <a:latin typeface="Cambria Math" charset="0"/>
                      </a:rPr>
                      <m:t>≡1</m:t>
                    </m:r>
                  </m:oMath>
                </a14:m>
                <a:r>
                  <a:rPr lang="en-US" sz="3200" dirty="0"/>
                  <a:t> or when ADSs are computed with respect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772697"/>
                <a:ext cx="10972800" cy="1338508"/>
              </a:xfrm>
              <a:prstGeom prst="rect">
                <a:avLst/>
              </a:prstGeom>
              <a:blipFill rotWithShape="0">
                <a:blip r:embed="rId3"/>
                <a:stretch>
                  <a:fillRect l="-1389" b="-14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180991" y="3352800"/>
                <a:ext cx="6058619" cy="1524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  <m:t>𝑣</m:t>
                              </m:r>
                            </m:e>
                          </m:d>
                        </m:e>
                      </m:acc>
                      <m:r>
                        <a:rPr lang="en-US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𝒅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𝑨𝑫𝑺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𝒗𝒊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4400" b="1" dirty="0">
                              <a:solidFill>
                                <a:srgbClr val="00B05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91" y="3352800"/>
                <a:ext cx="6058619" cy="1524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1843178" y="2715883"/>
            <a:ext cx="8520023" cy="109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Lemma:</a:t>
            </a:r>
            <a:r>
              <a:rPr lang="en-US" dirty="0"/>
              <a:t>  The HIP estimator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6161" y="5866766"/>
            <a:ext cx="4098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*We </a:t>
            </a:r>
            <a:r>
              <a:rPr lang="en-US" sz="2400" dirty="0"/>
              <a:t>do not give the proof here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Edith Cohen     Lecture10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queries from ADS sketches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0" y="1417638"/>
            <a:ext cx="8229600" cy="76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Closeness similarity measures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Influence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Closeness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477682" y="2698910"/>
                <a:ext cx="86106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dirty="0">
                        <a:solidFill>
                          <a:srgbClr val="00B050"/>
                        </a:solidFill>
                        <a:latin typeface="Cambria Math"/>
                      </a:rPr>
                      <m:t>𝐬𝐢𝐦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>
                        <a:solidFill>
                          <a:srgbClr val="00B050"/>
                        </a:solidFill>
                        <a:latin typeface="Cambria Math"/>
                      </a:rPr>
                      <m:t>𝒋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computed from the closeness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chemeClr val="tx2"/>
                    </a:solidFill>
                  </a:rPr>
                  <a:t>Weighted  </a:t>
                </a:r>
                <a:r>
                  <a:rPr lang="en-US" b="1" dirty="0" err="1">
                    <a:solidFill>
                      <a:schemeClr val="tx2"/>
                    </a:solidFill>
                  </a:rPr>
                  <a:t>Jaccard</a:t>
                </a:r>
                <a:r>
                  <a:rPr lang="en-US" b="1" dirty="0">
                    <a:solidFill>
                      <a:schemeClr val="tx2"/>
                    </a:solidFill>
                  </a:rPr>
                  <a:t> coefficient</a:t>
                </a:r>
                <a:r>
                  <a:rPr lang="en-US" sz="39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9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9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9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900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9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9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9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900">
                                    <a:latin typeface="Cambria Math"/>
                                  </a:rPr>
                                  <m:t>max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,</m:t>
                                </m:r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="1" dirty="0">
                    <a:solidFill>
                      <a:schemeClr val="tx2"/>
                    </a:solidFill>
                  </a:rPr>
                  <a:t>Cosine similarity</a:t>
                </a:r>
                <a:r>
                  <a:rPr lang="en-US" sz="39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9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900" i="1">
                                <a:latin typeface="Cambria Math"/>
                              </a:rPr>
                              <m:t>𝑥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39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𝒊𝒙</m:t>
                                    </m:r>
                                  </m:sub>
                                </m:sSub>
                                <m: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39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𝒋𝒙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3900" b="1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 </m:t>
                            </m:r>
                          </m:e>
                          <m:sub>
                            <m: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900" i="1" dirty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3900" b="1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| </m:t>
                            </m:r>
                          </m:e>
                          <m:sub>
                            <m:r>
                              <a:rPr lang="en-US" sz="39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82" y="2698910"/>
                <a:ext cx="8610600" cy="2743200"/>
              </a:xfrm>
              <a:prstGeom prst="rect">
                <a:avLst/>
              </a:prstGeom>
              <a:blipFill rotWithShape="0">
                <a:blip r:embed="rId3"/>
                <a:stretch>
                  <a:fillRect l="-1415" t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006543" y="1553721"/>
            <a:ext cx="2971800" cy="640961"/>
            <a:chOff x="5715000" y="3463224"/>
            <a:chExt cx="2971800" cy="6409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 dirty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sz="2800" b="1" dirty="0">
                      <a:solidFill>
                        <a:srgbClr val="00B050"/>
                      </a:solidFill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𝒋</m:t>
                      </m:r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32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00170"/>
                  <a:ext cx="2971800" cy="5640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ounded Rectangle 9"/>
            <p:cNvSpPr/>
            <p:nvPr/>
          </p:nvSpPr>
          <p:spPr>
            <a:xfrm>
              <a:off x="5715000" y="3463224"/>
              <a:ext cx="2895600" cy="64096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1181734"/>
                  </p:ext>
                </p:extLst>
              </p:nvPr>
            </p:nvGraphicFramePr>
            <p:xfrm>
              <a:off x="693271" y="1919922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5638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𝟐𝟓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1181734"/>
                  </p:ext>
                </p:extLst>
              </p:nvPr>
            </p:nvGraphicFramePr>
            <p:xfrm>
              <a:off x="693271" y="1919922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316" t="-4717" r="-439316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36975" t="-4717" r="-331933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36975" t="-4717" r="-231933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38397" t="-4717" r="-132911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6555" t="-4717" r="-32353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279603"/>
                  </p:ext>
                </p:extLst>
              </p:nvPr>
            </p:nvGraphicFramePr>
            <p:xfrm>
              <a:off x="693271" y="1234122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5638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𝟏𝟒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𝟏𝟓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en-US" dirty="0" smtClean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279603"/>
                  </p:ext>
                </p:extLst>
              </p:nvPr>
            </p:nvGraphicFramePr>
            <p:xfrm>
              <a:off x="693271" y="1234122"/>
              <a:ext cx="8229601" cy="64008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557212"/>
                    <a:gridCol w="1423989"/>
                    <a:gridCol w="1447800"/>
                    <a:gridCol w="1447800"/>
                    <a:gridCol w="1447800"/>
                    <a:gridCol w="1447800"/>
                    <a:gridCol w="4572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316" t="-4717" r="-439316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36975" t="-4717" r="-331933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36975" t="-4717" r="-231933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38397" t="-4717" r="-13291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36555" t="-4717" r="-32353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00B050"/>
                              </a:solidFill>
                            </a:rPr>
                            <a:t>…..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Closeness Similarity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52143" y="4272657"/>
                <a:ext cx="8915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*For uniform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/>
                  <a:t> or when ADSs are computed with respect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143" y="4272657"/>
                <a:ext cx="8915400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778"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843178" y="1905000"/>
                <a:ext cx="8520023" cy="24384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>
                    <a:solidFill>
                      <a:schemeClr val="tx2"/>
                    </a:solidFill>
                  </a:rPr>
                  <a:t>Lemma:</a:t>
                </a:r>
                <a:r>
                  <a:rPr lang="en-US" dirty="0"/>
                  <a:t>   We can estimate weighted </a:t>
                </a:r>
                <a:r>
                  <a:rPr lang="en-US" dirty="0" err="1"/>
                  <a:t>Jaccard</a:t>
                </a:r>
                <a:r>
                  <a:rPr lang="en-US" dirty="0"/>
                  <a:t> coefficient or the cosine similarity of the closeness vectors of two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from  ADS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ADS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with </a:t>
                </a:r>
                <a:r>
                  <a:rPr lang="en-US" dirty="0" smtClean="0"/>
                  <a:t>root mean </a:t>
                </a:r>
                <a:r>
                  <a:rPr lang="en-US" dirty="0"/>
                  <a:t>square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178" y="1905000"/>
                <a:ext cx="8520023" cy="2438400"/>
              </a:xfrm>
              <a:prstGeom prst="rect">
                <a:avLst/>
              </a:prstGeom>
              <a:blipFill rotWithShape="0">
                <a:blip r:embed="rId3"/>
                <a:stretch>
                  <a:fillRect l="-1788" t="-3250" r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429000" y="5721266"/>
            <a:ext cx="394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do not give the proof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Distance-based influence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14450" y="4792340"/>
                <a:ext cx="9563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*For uniform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/>
                  <a:t> or when ADSs are computed with respect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4792340"/>
                <a:ext cx="956310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3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90600" y="1791141"/>
                <a:ext cx="10210800" cy="24836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tx2"/>
                    </a:solidFill>
                  </a:rPr>
                  <a:t>Lemma:</a:t>
                </a:r>
                <a:r>
                  <a:rPr lang="en-US" dirty="0"/>
                  <a:t>   We can estimate </a:t>
                </a:r>
                <a:r>
                  <a:rPr lang="en-US" dirty="0" smtClean="0"/>
                  <a:t>Influence </a:t>
                </a:r>
                <a:endParaRPr lang="en-US" b="0" i="0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INF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𝛼</m:t>
                          </m:r>
                          <m:r>
                            <a:rPr lang="en-US" b="0" i="0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𝑈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charset="0"/>
                                    </a:rPr>
                                    <m:t>i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𝒊𝒋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solidFill>
                                    <a:srgbClr val="00B050"/>
                                  </a:solidFill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3600" b="1" dirty="0">
                                  <a:solidFill>
                                    <a:srgbClr val="00B05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  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from  </a:t>
                </a:r>
                <a:r>
                  <a:rPr lang="en-US" dirty="0"/>
                  <a:t>ADS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with </a:t>
                </a:r>
                <a:r>
                  <a:rPr lang="en-US" dirty="0" smtClean="0"/>
                  <a:t>normalized root mean </a:t>
                </a:r>
                <a:r>
                  <a:rPr lang="en-US" dirty="0"/>
                  <a:t>square error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O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791141"/>
                <a:ext cx="10210800" cy="2483628"/>
              </a:xfrm>
              <a:prstGeom prst="rect">
                <a:avLst/>
              </a:prstGeom>
              <a:blipFill rotWithShape="0">
                <a:blip r:embed="rId3"/>
                <a:stretch>
                  <a:fillRect l="-1134" t="-3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ADS Influence </a:t>
            </a:r>
            <a:r>
              <a:rPr lang="en-US" dirty="0" smtClean="0"/>
              <a:t>estimators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7706" y="3939580"/>
                <a:ext cx="10287000" cy="8307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We can consider </a:t>
                </a:r>
                <a:r>
                  <a:rPr lang="en-US" sz="2400" dirty="0"/>
                  <a:t>t</a:t>
                </a:r>
                <a:r>
                  <a:rPr lang="en-US" sz="2400" dirty="0"/>
                  <a:t>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union ADS</a:t>
                </a:r>
                <a:r>
                  <a:rPr lang="en-US" sz="2400" dirty="0"/>
                  <a:t> :  </a:t>
                </a:r>
                <a:r>
                  <a:rPr lang="en-US" sz="2400" dirty="0"/>
                  <a:t>D</a:t>
                </a:r>
                <a:r>
                  <a:rPr lang="en-US" sz="2400" dirty="0"/>
                  <a:t>efined with respect to the set of distance node pairs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i="1" dirty="0">
                    <a:latin typeface="Cambria Math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𝑈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≔{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  <m:t>𝑈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}</m:t>
                    </m:r>
                  </m:oMath>
                </a14:m>
                <a:r>
                  <a:rPr lang="en-US" sz="2400" dirty="0"/>
                  <a:t>  and the same hash values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h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7706" y="3939580"/>
                <a:ext cx="10287000" cy="830756"/>
              </a:xfrm>
              <a:blipFill rotWithShape="0">
                <a:blip r:embed="rId2"/>
                <a:stretch>
                  <a:fillRect l="-94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676400" y="1316727"/>
                <a:ext cx="5334000" cy="118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INF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𝛼</m:t>
                          </m:r>
                          <m:r>
                            <a:rPr lang="en-US" sz="280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charset="0"/>
                                    </a:rPr>
                                    <m:t>i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𝑈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𝒊𝒋</m:t>
                                  </m:r>
                                </m:sub>
                              </m:sSub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rgbClr val="00B050"/>
                                  </a:solidFill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𝒋</m:t>
                              </m:r>
                              <m:r>
                                <a:rPr lang="en-US" sz="28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800" b="1" dirty="0">
                                  <a:solidFill>
                                    <a:srgbClr val="00B05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316727"/>
                <a:ext cx="5334000" cy="1186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014882" y="1380384"/>
                <a:ext cx="2583721" cy="1030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charset="0"/>
                                  <a:ea typeface="Cambria Math"/>
                                </a:rPr>
                                <m:t>𝑈</m:t>
                              </m:r>
                              <m: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b="1" dirty="0">
                              <a:solidFill>
                                <a:srgbClr val="00B050"/>
                              </a:solidFill>
                              <a:ea typeface="Cambria Math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882" y="1380384"/>
                <a:ext cx="2583721" cy="10303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6096000" y="2536662"/>
                <a:ext cx="5674054" cy="573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𝑈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=</m:t>
                    </m:r>
                    <m:limLow>
                      <m:limLow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min</m:t>
                        </m:r>
                      </m:e>
                      <m:lim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𝑢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𝑈</m:t>
                        </m:r>
                      </m:lim>
                    </m:limLow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 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𝑢𝑖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are distances </a:t>
                </a:r>
                <a:r>
                  <a:rPr lang="en-US" sz="2400" dirty="0"/>
                  <a:t>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36662"/>
                <a:ext cx="5674054" cy="573555"/>
              </a:xfrm>
              <a:prstGeom prst="rect">
                <a:avLst/>
              </a:prstGeom>
              <a:blipFill rotWithShape="0">
                <a:blip r:embed="rId5"/>
                <a:stretch>
                  <a:fillRect l="-1611" t="-81915" b="-87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224074" y="3269197"/>
                <a:ext cx="10244773" cy="494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</a:rPr>
                  <a:t>!!</a:t>
                </a:r>
                <a:r>
                  <a:rPr lang="en-US" sz="24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INF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𝛼</m:t>
                        </m:r>
                        <m:r>
                          <a:rPr lang="en-US" sz="2400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/>
                  <a:t> is the same as the centrality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dirty="0"/>
                  <a:t> with respect to distances from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074" y="3269197"/>
                <a:ext cx="10244773" cy="494559"/>
              </a:xfrm>
              <a:prstGeom prst="rect">
                <a:avLst/>
              </a:prstGeom>
              <a:blipFill rotWithShape="0">
                <a:blip r:embed="rId6"/>
                <a:stretch>
                  <a:fillRect l="-952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1669676" y="4824342"/>
                <a:ext cx="8852647" cy="1500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u="sng" dirty="0" smtClean="0"/>
                  <a:t>Estimator Overview</a:t>
                </a:r>
                <a:endParaRPr lang="en-US" sz="2400" u="sng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We </a:t>
                </a:r>
                <a:r>
                  <a:rPr lang="en-US" sz="2400" dirty="0"/>
                  <a:t>compute </a:t>
                </a:r>
                <a:r>
                  <a:rPr lang="en-US" sz="2400" dirty="0" smtClean="0"/>
                  <a:t>the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“union” ADS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/>
                  <a:t>from the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/>
                        <a:ea typeface="Cambria Math"/>
                      </a:rPr>
                      <m:t>ADS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𝑈</m:t>
                    </m:r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We </a:t>
                </a:r>
                <a:r>
                  <a:rPr lang="en-US" sz="2400" dirty="0"/>
                  <a:t>then apply a centrality estimator to ADS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𝑈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676" y="4824342"/>
                <a:ext cx="8852647" cy="1500704"/>
              </a:xfrm>
              <a:prstGeom prst="rect">
                <a:avLst/>
              </a:prstGeom>
              <a:blipFill rotWithShape="0">
                <a:blip r:embed="rId7"/>
                <a:stretch>
                  <a:fillRect l="-1102" t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1441076" y="5305843"/>
            <a:ext cx="228600" cy="385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a union ADS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990600"/>
                <a:ext cx="11147613" cy="300432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/>
                  <a:t>Input</a:t>
                </a:r>
                <a:r>
                  <a:rPr lang="en-US" sz="2400" dirty="0" smtClean="0"/>
                  <a:t>:  A set of sketches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𝐴𝐷𝑆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dirty="0" smtClean="0"/>
                  <a:t> (each sketch is a set of node-distance pairs)</a:t>
                </a:r>
              </a:p>
              <a:p>
                <a:pPr marL="0" indent="0">
                  <a:buNone/>
                </a:pPr>
                <a:r>
                  <a:rPr lang="en-US" sz="2400" b="1" u="sng" dirty="0" smtClean="0"/>
                  <a:t>Output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𝐴𝐷𝑆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𝑈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(set of node-distance pairs)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latin typeface="Cambria Math" charset="0"/>
                      </a:rPr>
                      <m:t>←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𝑈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charset="0"/>
                          </a:rPr>
                          <m:t>𝐴𝐷𝑆</m:t>
                        </m:r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𝑢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e>
                    </m:nary>
                    <m:r>
                      <a:rPr lang="en-US" sz="2400" b="0" i="1" smtClean="0">
                        <a:latin typeface="Cambria Math" charset="0"/>
                      </a:rPr>
                      <m:t>  </m:t>
                    </m:r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Eliminate multiplicity</a:t>
                </a:r>
                <a:r>
                  <a:rPr lang="en-US" sz="2400" dirty="0" smtClean="0"/>
                  <a:t>: If a node appears in multiple pairs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, retain only the pair with the </a:t>
                </a:r>
                <a:r>
                  <a:rPr lang="en-US" sz="2400" dirty="0" smtClean="0"/>
                  <a:t>smallest distance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Compute and return the ADS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 (e.g., sort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by increasing </a:t>
                </a:r>
                <a:r>
                  <a:rPr lang="en-US" sz="2400" dirty="0" smtClean="0"/>
                  <a:t>distance or increasing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h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consider entry by entry)</a:t>
                </a:r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90600"/>
                <a:ext cx="11147613" cy="3004321"/>
              </a:xfrm>
              <a:prstGeom prst="rect">
                <a:avLst/>
              </a:prstGeom>
              <a:blipFill rotWithShape="0">
                <a:blip r:embed="rId2"/>
                <a:stretch>
                  <a:fillRect l="-820" t="-1626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25929" y="4290050"/>
                <a:ext cx="11422458" cy="17711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chemeClr val="tx2"/>
                    </a:solidFill>
                  </a:rPr>
                  <a:t>Correctness</a:t>
                </a:r>
                <a:r>
                  <a:rPr lang="en-US" sz="2400" u="sng" dirty="0" smtClean="0"/>
                  <a:t>:</a:t>
                </a:r>
                <a:r>
                  <a:rPr lang="en-US" sz="2400" dirty="0" smtClean="0"/>
                  <a:t> We show that ADS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is the same as ADS for the full set of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𝑈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≔{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  <m:t>𝑈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We show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  <m:t>𝑈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𝐴𝐷𝑆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Wingdings" charset="2"/>
                  <a:buChar char="§"/>
                </a:pPr>
                <a:r>
                  <a:rPr lang="en-US" sz="2400" dirty="0"/>
                  <a:t>We show that pairs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latin typeface="Cambria Math" charset="0"/>
                      </a:rPr>
                      <m:t>∖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𝐴𝐷𝑆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/>
                  <a:t>will not be included in an ADS computed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9" y="4290050"/>
                <a:ext cx="11422458" cy="1771172"/>
              </a:xfrm>
              <a:prstGeom prst="rect">
                <a:avLst/>
              </a:prstGeom>
              <a:blipFill rotWithShape="0">
                <a:blip r:embed="rId3"/>
                <a:stretch>
                  <a:fillRect l="-800" t="-2759" b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9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Computing a union ADS: Correctness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45072" y="2133600"/>
                <a:ext cx="11665928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We show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  <m:t>𝑈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𝐴𝐷𝑆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:  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 smtClean="0"/>
                  <a:t>is one of </a:t>
                </a:r>
                <a:r>
                  <a:rPr lang="en-US" sz="2400" dirty="0"/>
                  <a:t>the k smallest </a:t>
                </a:r>
                <a:r>
                  <a:rPr lang="en-US" sz="2400" dirty="0" smtClean="0"/>
                  <a:t>hashes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𝑈𝑣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  Let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be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𝑢𝑣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𝑈𝑣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 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𝑁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</a:rPr>
                                  <m:t>𝑈𝑣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⊂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𝑈𝑣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and thus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h</m:t>
                    </m:r>
                    <m:r>
                      <a:rPr lang="en-US" sz="240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is one of </a:t>
                </a:r>
                <a:r>
                  <a:rPr lang="en-US" sz="2400" dirty="0"/>
                  <a:t>the </a:t>
                </a:r>
                <a:r>
                  <a:rPr lang="en-US" sz="2400" dirty="0">
                    <a:solidFill>
                      <a:schemeClr val="tx2"/>
                    </a:solidFill>
                  </a:rPr>
                  <a:t>k</a:t>
                </a:r>
                <a:r>
                  <a:rPr lang="en-US" sz="2400" dirty="0"/>
                  <a:t> smallest </a:t>
                </a:r>
                <a:r>
                  <a:rPr lang="en-US" sz="2400" dirty="0" smtClean="0"/>
                  <a:t>hashes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latin typeface="Cambria Math" charset="0"/>
                              </a:rPr>
                              <m:t>𝑈𝑣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𝑢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  <m: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ADS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𝑣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𝑢𝑣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2" y="2133600"/>
                <a:ext cx="11665928" cy="1752600"/>
              </a:xfrm>
              <a:prstGeom prst="rect">
                <a:avLst/>
              </a:prstGeom>
              <a:blipFill rotWithShape="0">
                <a:blip r:embed="rId2"/>
                <a:stretch>
                  <a:fillRect l="-731" t="-2778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26072" y="1066800"/>
                <a:ext cx="11056328" cy="1066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 smtClean="0"/>
                  <a:t>We show that ADS computed for the pairs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is the same as ADS computed from the full set of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𝑈</m:t>
                        </m:r>
                      </m:sub>
                    </m:sSub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≔{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 charset="0"/>
                                <a:ea typeface="Cambria Math"/>
                              </a:rPr>
                              <m:t>𝑈</m:t>
                            </m:r>
                            <m:r>
                              <a:rPr lang="en-US" sz="2400" i="1" dirty="0">
                                <a:solidFill>
                                  <a:schemeClr val="tx2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𝑖</m:t>
                        </m:r>
                      </m:e>
                    </m:d>
                    <m:r>
                      <a:rPr lang="en-US" sz="2400" i="1" dirty="0">
                        <a:solidFill>
                          <a:schemeClr val="tx2"/>
                        </a:solidFill>
                        <a:latin typeface="Cambria Math" charset="0"/>
                        <a:ea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72" y="1066800"/>
                <a:ext cx="11056328" cy="1066800"/>
              </a:xfrm>
              <a:prstGeom prst="rect">
                <a:avLst/>
              </a:prstGeom>
              <a:blipFill rotWithShape="0">
                <a:blip r:embed="rId3"/>
                <a:stretch>
                  <a:fillRect l="-827" t="-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45072" y="4003116"/>
                <a:ext cx="11665928" cy="16562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2"/>
                  <a:buChar char="§"/>
                </a:pPr>
                <a:r>
                  <a:rPr lang="en-US" sz="2400" dirty="0" smtClean="0"/>
                  <a:t>We show that pairs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latin typeface="Cambria Math" charset="0"/>
                      </a:rPr>
                      <m:t>∖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𝐴𝐷𝑆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𝑈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smtClean="0"/>
                  <a:t>will not be included in an ADS computed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sz="2400" dirty="0" smtClean="0"/>
                  <a:t>Observe </a:t>
                </a:r>
                <a:r>
                  <a:rPr lang="en-US" sz="2400" dirty="0"/>
                  <a:t>that any pair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,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𝑑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must </a:t>
                </a:r>
                <a:r>
                  <a:rPr lang="en-US" sz="2400" dirty="0"/>
                  <a:t>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𝑑</m:t>
                    </m:r>
                    <m:r>
                      <a:rPr lang="en-US" sz="2400" i="1"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𝑈</m:t>
                        </m:r>
                        <m:r>
                          <a:rPr lang="en-US" sz="2400" b="0" i="1" dirty="0" smtClean="0">
                            <a:solidFill>
                              <a:schemeClr val="tx2"/>
                            </a:solidFill>
                            <a:latin typeface="Cambria Math" charset="0"/>
                            <a:ea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400" dirty="0" smtClean="0"/>
                  <a:t>, thus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𝐴𝐷𝑆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𝑈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, </a:t>
                </a:r>
                <a:r>
                  <a:rPr lang="en-US" sz="2400" dirty="0" smtClean="0"/>
                  <a:t>meaning there are more than k closer nodes with smaller hashes in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𝐴𝐷𝑆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𝑈</m:t>
                        </m:r>
                      </m:e>
                    </m:d>
                  </m:oMath>
                </a14:m>
                <a:r>
                  <a:rPr lang="en-US" sz="2400" dirty="0" smtClean="0"/>
                  <a:t> (and thus in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), it will certainly also be the case with a larger d and it will certainly not be included. 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72" y="4003116"/>
                <a:ext cx="11665928" cy="1656229"/>
              </a:xfrm>
              <a:prstGeom prst="rect">
                <a:avLst/>
              </a:prstGeom>
              <a:blipFill rotWithShape="0">
                <a:blip r:embed="rId4"/>
                <a:stretch>
                  <a:fillRect l="-731" t="-2952" r="-313" b="-7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09600" y="5595340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</a:rPr>
              <a:t>Comment</a:t>
            </a:r>
            <a:r>
              <a:rPr lang="en-US" sz="2400" dirty="0" smtClean="0">
                <a:solidFill>
                  <a:srgbClr val="C00000"/>
                </a:solidFill>
              </a:rPr>
              <a:t>:    We can get better estimators by using more information from the sketches of the seed nodes.  The union ADS suffices for the stated quality bounds.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Answering queries from ADS sketches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86200" y="2133600"/>
            <a:ext cx="3810000" cy="83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Distance </a:t>
            </a:r>
            <a:r>
              <a:rPr lang="en-US" dirty="0"/>
              <a:t>oracles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0493" y="3702328"/>
            <a:ext cx="138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class</a:t>
            </a:r>
            <a:r>
              <a:rPr lang="mr-IN" dirty="0" smtClean="0"/>
              <a:t>…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Closeness centrality on ADSs using HIP: </a:t>
            </a:r>
            <a:r>
              <a:rPr lang="en-US" sz="2800" dirty="0"/>
              <a:t>E. Cohen “All-Distances Sketches, Revisited: HIP Estimators for Massive Graphs Analysis” </a:t>
            </a:r>
            <a:r>
              <a:rPr lang="en-US" sz="2800" dirty="0" smtClean="0"/>
              <a:t>TKDE</a:t>
            </a:r>
            <a:r>
              <a:rPr lang="en-US" sz="2800" dirty="0" smtClean="0"/>
              <a:t> 2015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tx2"/>
                </a:solidFill>
              </a:rPr>
              <a:t>Closeness similarity and distance oracles using ADSs: </a:t>
            </a:r>
            <a:r>
              <a:rPr lang="en-US" sz="2600" dirty="0"/>
              <a:t>E. Cohen, D. </a:t>
            </a:r>
            <a:r>
              <a:rPr lang="en-US" sz="2600" dirty="0" err="1"/>
              <a:t>Delling</a:t>
            </a:r>
            <a:r>
              <a:rPr lang="en-US" sz="2600" dirty="0"/>
              <a:t>, F. Fuchs, A. </a:t>
            </a:r>
            <a:r>
              <a:rPr lang="en-US" sz="2600" dirty="0" err="1"/>
              <a:t>Goldberg,M</a:t>
            </a:r>
            <a:r>
              <a:rPr lang="en-US" sz="2600" dirty="0"/>
              <a:t>. </a:t>
            </a:r>
            <a:r>
              <a:rPr lang="en-US" sz="2600" dirty="0" err="1"/>
              <a:t>Goldszmidt</a:t>
            </a:r>
            <a:r>
              <a:rPr lang="en-US" sz="2600" dirty="0"/>
              <a:t>, and R. </a:t>
            </a:r>
            <a:r>
              <a:rPr lang="en-US" sz="2600" dirty="0" err="1"/>
              <a:t>Werneck</a:t>
            </a:r>
            <a:r>
              <a:rPr lang="en-US" sz="2600" dirty="0"/>
              <a:t>. “Scalable similarity estimation in social networks: Closeness, node labels, and random edge lengths.” In COSN, 2013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Distance-based </a:t>
            </a:r>
            <a:r>
              <a:rPr lang="en-US" sz="2600" dirty="0">
                <a:solidFill>
                  <a:schemeClr val="tx2"/>
                </a:solidFill>
              </a:rPr>
              <a:t>influence estimation and maximization</a:t>
            </a:r>
            <a:r>
              <a:rPr lang="en-US" sz="2600" dirty="0"/>
              <a:t>: 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>
                <a:hlinkClick r:id="rId2"/>
              </a:rPr>
              <a:t>https</a:t>
            </a:r>
            <a:r>
              <a:rPr lang="en-US" sz="2600" dirty="0">
                <a:hlinkClick r:id="rId2"/>
              </a:rPr>
              <a:t>://</a:t>
            </a:r>
            <a:r>
              <a:rPr lang="en-US" sz="2600" dirty="0" smtClean="0">
                <a:hlinkClick r:id="rId2"/>
              </a:rPr>
              <a:t>papers.nips.cc/paper/4857-scalable-influence-estimation-in-continuous-time-diffusion-networks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>
                <a:hlinkClick r:id="rId3"/>
              </a:rPr>
              <a:t>https://</a:t>
            </a:r>
            <a:r>
              <a:rPr lang="en-US" sz="2600" dirty="0" smtClean="0">
                <a:hlinkClick r:id="rId3"/>
              </a:rPr>
              <a:t>arxiv.org/abs/1410.6976</a:t>
            </a: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Related: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Distance distribution on social graphs</a:t>
            </a:r>
            <a:r>
              <a:rPr lang="en-US" sz="2800" dirty="0"/>
              <a:t>: </a:t>
            </a:r>
            <a:r>
              <a:rPr lang="en-US" sz="2400" dirty="0"/>
              <a:t>P. </a:t>
            </a:r>
            <a:r>
              <a:rPr lang="en-US" sz="2400" dirty="0" err="1"/>
              <a:t>Boldi</a:t>
            </a:r>
            <a:r>
              <a:rPr lang="en-US" sz="2400" dirty="0"/>
              <a:t>, M. Rosa, and S. </a:t>
            </a:r>
            <a:r>
              <a:rPr lang="en-US" sz="2400" dirty="0" err="1"/>
              <a:t>Vigna</a:t>
            </a:r>
            <a:r>
              <a:rPr lang="en-US" sz="2400" dirty="0"/>
              <a:t>. </a:t>
            </a:r>
            <a:r>
              <a:rPr lang="en-US" sz="2400" dirty="0" err="1"/>
              <a:t>HyperANF</a:t>
            </a:r>
            <a:r>
              <a:rPr lang="en-US" sz="2400" dirty="0"/>
              <a:t>: “approximating the </a:t>
            </a:r>
            <a:r>
              <a:rPr lang="en-US" sz="2400" dirty="0" err="1"/>
              <a:t>neighbourhood</a:t>
            </a:r>
            <a:r>
              <a:rPr lang="en-US" sz="2400" dirty="0"/>
              <a:t> function of very large graphs on a budget.” In WWW, 2011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More on distance oracles: </a:t>
            </a:r>
            <a:r>
              <a:rPr lang="en-US" sz="2000" dirty="0"/>
              <a:t>M. </a:t>
            </a:r>
            <a:r>
              <a:rPr lang="en-US" sz="2000" dirty="0" err="1"/>
              <a:t>Thorup</a:t>
            </a:r>
            <a:r>
              <a:rPr lang="en-US" sz="2000" dirty="0"/>
              <a:t> U. </a:t>
            </a:r>
            <a:r>
              <a:rPr lang="en-US" sz="2000" dirty="0" err="1"/>
              <a:t>Zwick</a:t>
            </a:r>
            <a:r>
              <a:rPr lang="en-US" sz="2000" dirty="0"/>
              <a:t> “Approximate Distance Oracles”  JACM 2005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Distance-based graph mining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304800" y="1143000"/>
                <a:ext cx="11582400" cy="4648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i="1" dirty="0" smtClean="0">
                    <a:solidFill>
                      <a:schemeClr val="tx2"/>
                    </a:solidFill>
                  </a:rPr>
                  <a:t>Distance-based</a:t>
                </a:r>
                <a:r>
                  <a:rPr lang="en-US" sz="2400" dirty="0" smtClean="0"/>
                  <a:t> mining: 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Result depends on network only thru shortest-paths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Distance distribution (single-source, seed set, all-pairs)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Cardinality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neighborhoods,  Closeness Centrality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Similarity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neighborhoods, Closeness similarities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Distance-based influence </a:t>
                </a:r>
                <a:endParaRPr lang="en-US" sz="24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Distance </a:t>
                </a:r>
                <a:r>
                  <a:rPr lang="en-US" sz="2400" dirty="0" smtClean="0"/>
                  <a:t>queries  (distance oracles) </a:t>
                </a:r>
                <a:endParaRPr lang="en-US" sz="24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Sample by distance (uniformly from d-neighborhood or with </a:t>
                </a:r>
                <a:r>
                  <a:rPr lang="en-US" sz="2400" dirty="0" err="1"/>
                  <a:t>prob</a:t>
                </a:r>
                <a:r>
                  <a:rPr lang="en-US" sz="2400" dirty="0"/>
                  <a:t> decreases with distance</a:t>
                </a:r>
                <a:r>
                  <a:rPr lang="en-US" sz="2400" dirty="0" smtClean="0"/>
                  <a:t>), sample by similarity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 smtClean="0"/>
                  <a:t>feature-focused closeness centrality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D</a:t>
                </a:r>
                <a:r>
                  <a:rPr lang="en-US" sz="2400" dirty="0" smtClean="0"/>
                  <a:t>istance-based SSL  (label completion/prediction)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11582400" cy="4648200"/>
              </a:xfrm>
              <a:prstGeom prst="rect">
                <a:avLst/>
              </a:prstGeom>
              <a:blipFill rotWithShape="0">
                <a:blip r:embed="rId2"/>
                <a:stretch>
                  <a:fillRect l="-789" t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Shortest-path Distance vectors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305596" y="26887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32364" y="38148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82302" y="53348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1585" y="32631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24432" y="2996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79230" y="33281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50572" y="387243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74682" y="36181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51379" y="36282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22593" y="435164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22814" y="45209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16277" y="43840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48829" y="55284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56093" y="5272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8512" y="4948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2551" y="30828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78135" y="34517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50505" y="38070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99202" y="52909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24568" y="58357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15114" y="28072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045385" y="42328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95931" y="3306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67574" y="35916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96537" y="3986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449524" y="34190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47698" y="3069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903969" y="1253261"/>
            <a:ext cx="543465" cy="1146726"/>
            <a:chOff x="771965" y="1340430"/>
            <a:chExt cx="543465" cy="1146726"/>
          </a:xfrm>
        </p:grpSpPr>
        <p:pic>
          <p:nvPicPr>
            <p:cNvPr id="8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340430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80319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63234" y="1286717"/>
            <a:ext cx="495649" cy="1079814"/>
            <a:chOff x="1429229" y="1407342"/>
            <a:chExt cx="495649" cy="1079814"/>
          </a:xfrm>
        </p:grpSpPr>
        <p:pic>
          <p:nvPicPr>
            <p:cNvPr id="8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9229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974683" y="1287904"/>
            <a:ext cx="514353" cy="1077443"/>
            <a:chOff x="1933012" y="1409713"/>
            <a:chExt cx="514353" cy="1077443"/>
          </a:xfrm>
        </p:grpSpPr>
        <p:pic>
          <p:nvPicPr>
            <p:cNvPr id="8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933012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354522" y="1310939"/>
            <a:ext cx="533647" cy="1031370"/>
            <a:chOff x="2547626" y="1455786"/>
            <a:chExt cx="533647" cy="1031370"/>
          </a:xfrm>
        </p:grpSpPr>
        <p:pic>
          <p:nvPicPr>
            <p:cNvPr id="9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2585624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75236" y="1271626"/>
            <a:ext cx="609117" cy="1109996"/>
            <a:chOff x="3112867" y="1377160"/>
            <a:chExt cx="609117" cy="1109996"/>
          </a:xfrm>
        </p:grpSpPr>
        <p:pic>
          <p:nvPicPr>
            <p:cNvPr id="9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127796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563215" y="1257270"/>
            <a:ext cx="463956" cy="1138708"/>
            <a:chOff x="3747136" y="1348448"/>
            <a:chExt cx="463956" cy="1138708"/>
          </a:xfrm>
        </p:grpSpPr>
        <p:pic>
          <p:nvPicPr>
            <p:cNvPr id="9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376071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00153" y="1261721"/>
            <a:ext cx="547263" cy="1129809"/>
            <a:chOff x="4350085" y="1357347"/>
            <a:chExt cx="547263" cy="1129809"/>
          </a:xfrm>
        </p:grpSpPr>
        <p:pic>
          <p:nvPicPr>
            <p:cNvPr id="9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357347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350085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042972" y="1253261"/>
            <a:ext cx="652083" cy="1146726"/>
            <a:chOff x="4938745" y="1340430"/>
            <a:chExt cx="652083" cy="1146726"/>
          </a:xfrm>
        </p:grpSpPr>
        <p:pic>
          <p:nvPicPr>
            <p:cNvPr id="9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12515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504836" y="1287247"/>
            <a:ext cx="870501" cy="1078754"/>
            <a:chOff x="5590828" y="1408402"/>
            <a:chExt cx="870501" cy="1078754"/>
          </a:xfrm>
        </p:grpSpPr>
        <p:pic>
          <p:nvPicPr>
            <p:cNvPr id="9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66588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705975" y="1381646"/>
            <a:ext cx="525492" cy="1026466"/>
            <a:chOff x="6397558" y="1460690"/>
            <a:chExt cx="525492" cy="1026466"/>
          </a:xfrm>
        </p:grpSpPr>
        <p:pic>
          <p:nvPicPr>
            <p:cNvPr id="9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64274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391137" y="1301572"/>
            <a:ext cx="570689" cy="1050104"/>
            <a:chOff x="6899118" y="1437052"/>
            <a:chExt cx="570689" cy="1050104"/>
          </a:xfrm>
        </p:grpSpPr>
        <p:pic>
          <p:nvPicPr>
            <p:cNvPr id="9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96105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977626" y="1219528"/>
            <a:ext cx="843263" cy="1214195"/>
            <a:chOff x="7646464" y="1272961"/>
            <a:chExt cx="843263" cy="1214195"/>
          </a:xfrm>
        </p:grpSpPr>
        <p:pic>
          <p:nvPicPr>
            <p:cNvPr id="97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7820270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10855" y="1284036"/>
            <a:ext cx="627867" cy="1085176"/>
            <a:chOff x="8355593" y="1401980"/>
            <a:chExt cx="627867" cy="1085176"/>
          </a:xfrm>
        </p:grpSpPr>
        <p:pic>
          <p:nvPicPr>
            <p:cNvPr id="9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842170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</p:grpSp>
      <p:sp>
        <p:nvSpPr>
          <p:cNvPr id="119" name="Oval 118"/>
          <p:cNvSpPr/>
          <p:nvPr/>
        </p:nvSpPr>
        <p:spPr>
          <a:xfrm>
            <a:off x="2573137" y="4839902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1521680" y="936140"/>
            <a:ext cx="1796454" cy="1628524"/>
            <a:chOff x="33080" y="934345"/>
            <a:chExt cx="1796454" cy="1628524"/>
          </a:xfrm>
        </p:grpSpPr>
        <p:grpSp>
          <p:nvGrpSpPr>
            <p:cNvPr id="116" name="Group 115"/>
            <p:cNvGrpSpPr/>
            <p:nvPr/>
          </p:nvGrpSpPr>
          <p:grpSpPr>
            <a:xfrm>
              <a:off x="65224" y="1767204"/>
              <a:ext cx="751552" cy="795665"/>
              <a:chOff x="91630" y="1492519"/>
              <a:chExt cx="751552" cy="795665"/>
            </a:xfrm>
          </p:grpSpPr>
          <p:pic>
            <p:nvPicPr>
              <p:cNvPr id="100" name="Picture 11" descr="C:\Users\edithcohen\Documents\Dropbox\mytalks\MSR 201310\lego_starwars_DV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48" y="1592385"/>
                <a:ext cx="609117" cy="595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4" name="Oval 113"/>
              <p:cNvSpPr/>
              <p:nvPr/>
            </p:nvSpPr>
            <p:spPr>
              <a:xfrm>
                <a:off x="91630" y="1492519"/>
                <a:ext cx="751552" cy="7956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33080" y="934345"/>
              <a:ext cx="1796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SP distances: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439952" y="5511812"/>
            <a:ext cx="5422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computation:</a:t>
            </a:r>
          </a:p>
          <a:p>
            <a:r>
              <a:rPr lang="en-US" sz="2400" dirty="0" smtClean="0"/>
              <a:t>Single-source shortest paths (e.g. Dijkstra)</a:t>
            </a:r>
            <a:endParaRPr lang="en-US" sz="2400" dirty="0"/>
          </a:p>
        </p:txBody>
      </p:sp>
      <p:sp>
        <p:nvSpPr>
          <p:cNvPr id="121" name="Footer Placeholder 1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122" name="Slide Number Placeholder 1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Shortest-path Distance </a:t>
            </a:r>
            <a:r>
              <a:rPr lang="en-US" dirty="0" smtClean="0"/>
              <a:t>vectors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62124" y="2299550"/>
            <a:ext cx="7116292" cy="4410451"/>
            <a:chOff x="415704" y="1499498"/>
            <a:chExt cx="7763903" cy="4965555"/>
          </a:xfrm>
        </p:grpSpPr>
        <p:pic>
          <p:nvPicPr>
            <p:cNvPr id="5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387" y="5654591"/>
              <a:ext cx="608584" cy="81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23" y="1499498"/>
              <a:ext cx="592923" cy="592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431" y="1630992"/>
              <a:ext cx="460849" cy="580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847" y="3353830"/>
              <a:ext cx="400492" cy="489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733" y="1921327"/>
              <a:ext cx="551872" cy="534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31" y="1862605"/>
              <a:ext cx="920003" cy="86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476" y="3558263"/>
              <a:ext cx="542131" cy="54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522" y="4129881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707" y="4438048"/>
              <a:ext cx="944562" cy="97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221" y="5516099"/>
              <a:ext cx="696913" cy="872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450" y="4472079"/>
              <a:ext cx="742617" cy="74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102" y="2195531"/>
              <a:ext cx="685005" cy="64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1059879" y="209242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4278" y="228762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47933" y="2844306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58677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208420" y="231775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13898" y="3655688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358677" y="400050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20889" y="548151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6367" y="3156857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749995" y="5781861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26410" y="447207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17" idx="6"/>
              <a:endCxn id="18" idx="2"/>
            </p:cNvCxnSpPr>
            <p:nvPr/>
          </p:nvCxnSpPr>
          <p:spPr>
            <a:xfrm>
              <a:off x="1183457" y="2162271"/>
              <a:ext cx="1390821" cy="19520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  <a:endCxn id="25" idx="0"/>
            </p:cNvCxnSpPr>
            <p:nvPr/>
          </p:nvCxnSpPr>
          <p:spPr>
            <a:xfrm flipH="1">
              <a:off x="898156" y="2232121"/>
              <a:ext cx="223512" cy="9247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5" idx="7"/>
              <a:endCxn id="18" idx="3"/>
            </p:cNvCxnSpPr>
            <p:nvPr/>
          </p:nvCxnSpPr>
          <p:spPr>
            <a:xfrm flipV="1">
              <a:off x="941847" y="2406868"/>
              <a:ext cx="1650529" cy="77044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4" idx="7"/>
              <a:endCxn id="27" idx="3"/>
            </p:cNvCxnSpPr>
            <p:nvPr/>
          </p:nvCxnSpPr>
          <p:spPr>
            <a:xfrm flipV="1">
              <a:off x="3126369" y="4591320"/>
              <a:ext cx="1118139" cy="9106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6" idx="6"/>
              <a:endCxn id="27" idx="2"/>
            </p:cNvCxnSpPr>
            <p:nvPr/>
          </p:nvCxnSpPr>
          <p:spPr>
            <a:xfrm flipV="1">
              <a:off x="1873573" y="4541929"/>
              <a:ext cx="2352837" cy="1309782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5"/>
              <a:endCxn id="24" idx="2"/>
            </p:cNvCxnSpPr>
            <p:nvPr/>
          </p:nvCxnSpPr>
          <p:spPr>
            <a:xfrm flipV="1">
              <a:off x="1855475" y="5551361"/>
              <a:ext cx="1165414" cy="34974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0"/>
              <a:endCxn id="21" idx="4"/>
            </p:cNvCxnSpPr>
            <p:nvPr/>
          </p:nvCxnSpPr>
          <p:spPr>
            <a:xfrm flipH="1" flipV="1">
              <a:off x="7270209" y="2457450"/>
              <a:ext cx="305478" cy="11982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20" idx="6"/>
            </p:cNvCxnSpPr>
            <p:nvPr/>
          </p:nvCxnSpPr>
          <p:spPr>
            <a:xfrm flipH="1">
              <a:off x="6482255" y="2387600"/>
              <a:ext cx="726165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1" idx="3"/>
              <a:endCxn id="23" idx="7"/>
            </p:cNvCxnSpPr>
            <p:nvPr/>
          </p:nvCxnSpPr>
          <p:spPr>
            <a:xfrm flipH="1">
              <a:off x="6464157" y="2436991"/>
              <a:ext cx="762361" cy="15839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0" idx="3"/>
              <a:endCxn id="19" idx="7"/>
            </p:cNvCxnSpPr>
            <p:nvPr/>
          </p:nvCxnSpPr>
          <p:spPr>
            <a:xfrm flipH="1">
              <a:off x="5953413" y="2436991"/>
              <a:ext cx="423362" cy="42777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4"/>
              <a:endCxn id="23" idx="1"/>
            </p:cNvCxnSpPr>
            <p:nvPr/>
          </p:nvCxnSpPr>
          <p:spPr>
            <a:xfrm>
              <a:off x="5909722" y="2984006"/>
              <a:ext cx="467053" cy="10369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2" idx="3"/>
              <a:endCxn id="23" idx="6"/>
            </p:cNvCxnSpPr>
            <p:nvPr/>
          </p:nvCxnSpPr>
          <p:spPr>
            <a:xfrm flipH="1">
              <a:off x="6482255" y="3774929"/>
              <a:ext cx="1049741" cy="2954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4"/>
              <a:endCxn id="23" idx="0"/>
            </p:cNvCxnSpPr>
            <p:nvPr/>
          </p:nvCxnSpPr>
          <p:spPr>
            <a:xfrm>
              <a:off x="6420466" y="2457450"/>
              <a:ext cx="0" cy="15430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1"/>
              <a:endCxn id="19" idx="5"/>
            </p:cNvCxnSpPr>
            <p:nvPr/>
          </p:nvCxnSpPr>
          <p:spPr>
            <a:xfrm flipH="1" flipV="1">
              <a:off x="5953413" y="2963547"/>
              <a:ext cx="1578583" cy="71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2"/>
              <a:endCxn id="27" idx="6"/>
            </p:cNvCxnSpPr>
            <p:nvPr/>
          </p:nvCxnSpPr>
          <p:spPr>
            <a:xfrm flipH="1">
              <a:off x="4349988" y="4070350"/>
              <a:ext cx="2008689" cy="4715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0" idx="5"/>
              <a:endCxn id="22" idx="0"/>
            </p:cNvCxnSpPr>
            <p:nvPr/>
          </p:nvCxnSpPr>
          <p:spPr>
            <a:xfrm>
              <a:off x="6464157" y="2436991"/>
              <a:ext cx="1111530" cy="121869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8" idx="5"/>
              <a:endCxn id="27" idx="0"/>
            </p:cNvCxnSpPr>
            <p:nvPr/>
          </p:nvCxnSpPr>
          <p:spPr>
            <a:xfrm>
              <a:off x="2679758" y="2406868"/>
              <a:ext cx="1608441" cy="20652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1"/>
              <a:endCxn id="18" idx="6"/>
            </p:cNvCxnSpPr>
            <p:nvPr/>
          </p:nvCxnSpPr>
          <p:spPr>
            <a:xfrm flipH="1" flipV="1">
              <a:off x="2697856" y="2357477"/>
              <a:ext cx="3678919" cy="166348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04" y="3023338"/>
              <a:ext cx="405519" cy="59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Oval 46"/>
            <p:cNvSpPr/>
            <p:nvPr/>
          </p:nvSpPr>
          <p:spPr>
            <a:xfrm>
              <a:off x="1626417" y="4846959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41240" y="3214130"/>
              <a:ext cx="123578" cy="1397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stCxn id="48" idx="7"/>
              <a:endCxn id="18" idx="4"/>
            </p:cNvCxnSpPr>
            <p:nvPr/>
          </p:nvCxnSpPr>
          <p:spPr>
            <a:xfrm flipV="1">
              <a:off x="2146720" y="2427327"/>
              <a:ext cx="489347" cy="8072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5" idx="6"/>
              <a:endCxn id="48" idx="2"/>
            </p:cNvCxnSpPr>
            <p:nvPr/>
          </p:nvCxnSpPr>
          <p:spPr>
            <a:xfrm>
              <a:off x="959945" y="3226707"/>
              <a:ext cx="1081295" cy="572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17" idx="5"/>
              <a:endCxn id="48" idx="1"/>
            </p:cNvCxnSpPr>
            <p:nvPr/>
          </p:nvCxnSpPr>
          <p:spPr>
            <a:xfrm>
              <a:off x="1165359" y="2211662"/>
              <a:ext cx="893979" cy="10229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6"/>
              <a:endCxn id="27" idx="1"/>
            </p:cNvCxnSpPr>
            <p:nvPr/>
          </p:nvCxnSpPr>
          <p:spPr>
            <a:xfrm flipV="1">
              <a:off x="1749995" y="4492538"/>
              <a:ext cx="2494513" cy="4242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7" idx="4"/>
              <a:endCxn id="26" idx="0"/>
            </p:cNvCxnSpPr>
            <p:nvPr/>
          </p:nvCxnSpPr>
          <p:spPr>
            <a:xfrm>
              <a:off x="1688206" y="4986659"/>
              <a:ext cx="123578" cy="7952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5"/>
              <a:endCxn id="24" idx="0"/>
            </p:cNvCxnSpPr>
            <p:nvPr/>
          </p:nvCxnSpPr>
          <p:spPr>
            <a:xfrm>
              <a:off x="1731897" y="4966200"/>
              <a:ext cx="1350781" cy="5153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8" idx="4"/>
              <a:endCxn id="47" idx="0"/>
            </p:cNvCxnSpPr>
            <p:nvPr/>
          </p:nvCxnSpPr>
          <p:spPr>
            <a:xfrm flipH="1">
              <a:off x="1688206" y="3353830"/>
              <a:ext cx="414823" cy="14931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19" idx="2"/>
            </p:cNvCxnSpPr>
            <p:nvPr/>
          </p:nvCxnSpPr>
          <p:spPr>
            <a:xfrm flipV="1">
              <a:off x="2164818" y="2914156"/>
              <a:ext cx="3683115" cy="3698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7"/>
              <a:endCxn id="19" idx="3"/>
            </p:cNvCxnSpPr>
            <p:nvPr/>
          </p:nvCxnSpPr>
          <p:spPr>
            <a:xfrm flipV="1">
              <a:off x="1731897" y="2963547"/>
              <a:ext cx="4134134" cy="19038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305596" y="26887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32364" y="38148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82302" y="53348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1585" y="32631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24432" y="299657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79230" y="33281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50572" y="387243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74682" y="361810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51379" y="36282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522593" y="435164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322814" y="452096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16277" y="43840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48829" y="55284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56093" y="52727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8512" y="4948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32551" y="30828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78135" y="34517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50505" y="380702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299202" y="52909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24568" y="58357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15114" y="28072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045385" y="42328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495931" y="33068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167574" y="35916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96537" y="39861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449524" y="34190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547698" y="30696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5903969" y="1253261"/>
            <a:ext cx="543465" cy="1146726"/>
            <a:chOff x="771965" y="1340430"/>
            <a:chExt cx="543465" cy="1146726"/>
          </a:xfrm>
        </p:grpSpPr>
        <p:pic>
          <p:nvPicPr>
            <p:cNvPr id="87" name="Picture 2" descr="C:\Users\edithcohen\Documents\Dropbox\mytalks\MSR 201310\lego_chima_cragg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65" y="1340430"/>
              <a:ext cx="543465" cy="526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/>
            <p:cNvSpPr txBox="1"/>
            <p:nvPr/>
          </p:nvSpPr>
          <p:spPr>
            <a:xfrm>
              <a:off x="803193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463234" y="1286717"/>
            <a:ext cx="495649" cy="1079814"/>
            <a:chOff x="1429229" y="1407342"/>
            <a:chExt cx="495649" cy="1079814"/>
          </a:xfrm>
        </p:grpSpPr>
        <p:pic>
          <p:nvPicPr>
            <p:cNvPr id="88" name="Picture 3" descr="C:\Users\edithcohen\Documents\Dropbox\mytalks\MSR 201310\lego_chima_lav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19" y="1407342"/>
              <a:ext cx="422408" cy="51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1429229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974683" y="1287904"/>
            <a:ext cx="514353" cy="1077443"/>
            <a:chOff x="1933012" y="1409713"/>
            <a:chExt cx="514353" cy="1077443"/>
          </a:xfrm>
        </p:grpSpPr>
        <p:pic>
          <p:nvPicPr>
            <p:cNvPr id="89" name="Picture 13" descr="C:\Users\edithcohen\Documents\Dropbox\mytalks\MSR 201310\leg_chima_eagle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672" y="1409713"/>
              <a:ext cx="371693" cy="52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1933012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354522" y="1310939"/>
            <a:ext cx="533647" cy="1031370"/>
            <a:chOff x="2547626" y="1455786"/>
            <a:chExt cx="533647" cy="1031370"/>
          </a:xfrm>
        </p:grpSpPr>
        <p:pic>
          <p:nvPicPr>
            <p:cNvPr id="90" name="Picture 4" descr="C:\Users\edithcohen\Documents\Dropbox\mytalks\MSR 201310\lego_chima_razca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626" y="1455786"/>
              <a:ext cx="367086" cy="43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" name="TextBox 103"/>
            <p:cNvSpPr txBox="1"/>
            <p:nvPr/>
          </p:nvSpPr>
          <p:spPr>
            <a:xfrm>
              <a:off x="2585624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75236" y="1271626"/>
            <a:ext cx="609117" cy="1109996"/>
            <a:chOff x="3112867" y="1377160"/>
            <a:chExt cx="609117" cy="1109996"/>
          </a:xfrm>
        </p:grpSpPr>
        <p:pic>
          <p:nvPicPr>
            <p:cNvPr id="91" name="Picture 11" descr="C:\Users\edithcohen\Documents\Dropbox\mytalks\MSR 201310\lego_starwars_DV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867" y="1377160"/>
              <a:ext cx="609117" cy="595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" name="TextBox 104"/>
            <p:cNvSpPr txBox="1"/>
            <p:nvPr/>
          </p:nvSpPr>
          <p:spPr>
            <a:xfrm>
              <a:off x="3127796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563215" y="1257270"/>
            <a:ext cx="509224" cy="1138708"/>
            <a:chOff x="3747136" y="1348448"/>
            <a:chExt cx="509224" cy="1138708"/>
          </a:xfrm>
        </p:grpSpPr>
        <p:pic>
          <p:nvPicPr>
            <p:cNvPr id="92" name="Picture 14" descr="C:\Users\edithcohen\Documents\Dropbox\mytalks\MSR 201310\lego_starwars_luk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136" y="1348448"/>
              <a:ext cx="463956" cy="59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TextBox 105"/>
            <p:cNvSpPr txBox="1"/>
            <p:nvPr/>
          </p:nvSpPr>
          <p:spPr>
            <a:xfrm>
              <a:off x="376071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000153" y="1261721"/>
            <a:ext cx="547263" cy="1129809"/>
            <a:chOff x="4350085" y="1357347"/>
            <a:chExt cx="547263" cy="1129809"/>
          </a:xfrm>
        </p:grpSpPr>
        <p:pic>
          <p:nvPicPr>
            <p:cNvPr id="93" name="Picture 10" descr="C:\Users\edithcohen\Documents\Dropbox\mytalks\MSR 201310\lego_starwars_r2d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533" y="1357347"/>
              <a:ext cx="507815" cy="615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350085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4042972" y="1253261"/>
            <a:ext cx="682055" cy="1146726"/>
            <a:chOff x="4938745" y="1340430"/>
            <a:chExt cx="682055" cy="1146726"/>
          </a:xfrm>
        </p:grpSpPr>
        <p:pic>
          <p:nvPicPr>
            <p:cNvPr id="94" name="Picture 9" descr="C:\Users\edithcohen\Documents\Dropbox\mytalks\MSR 201310\lego_starwars_yoda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745" y="1340430"/>
              <a:ext cx="652083" cy="649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5125151" y="202549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504836" y="1287247"/>
            <a:ext cx="870501" cy="1078754"/>
            <a:chOff x="5590828" y="1408402"/>
            <a:chExt cx="870501" cy="1078754"/>
          </a:xfrm>
        </p:grpSpPr>
        <p:pic>
          <p:nvPicPr>
            <p:cNvPr id="95" name="Picture 8" descr="C:\Users\edithcohen\Documents\Dropbox\mytalks\MSR 201310\lego_ninja_sensei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828" y="1408402"/>
              <a:ext cx="870501" cy="56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Box 108"/>
            <p:cNvSpPr txBox="1"/>
            <p:nvPr/>
          </p:nvSpPr>
          <p:spPr>
            <a:xfrm>
              <a:off x="5766588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705975" y="1381646"/>
            <a:ext cx="496910" cy="1026466"/>
            <a:chOff x="6397558" y="1460690"/>
            <a:chExt cx="496910" cy="1026466"/>
          </a:xfrm>
        </p:grpSpPr>
        <p:pic>
          <p:nvPicPr>
            <p:cNvPr id="96" name="Picture 7" descr="C:\Users\edithcohen\Documents\Dropbox\mytalks\MSR 201310\lego_ninja_Lloyd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58" y="1460690"/>
              <a:ext cx="496910" cy="481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TextBox 109"/>
            <p:cNvSpPr txBox="1"/>
            <p:nvPr/>
          </p:nvSpPr>
          <p:spPr>
            <a:xfrm>
              <a:off x="642740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8391137" y="1301572"/>
            <a:ext cx="570689" cy="1050104"/>
            <a:chOff x="6899118" y="1437052"/>
            <a:chExt cx="570689" cy="1050104"/>
          </a:xfrm>
        </p:grpSpPr>
        <p:pic>
          <p:nvPicPr>
            <p:cNvPr id="99" name="Picture 5" descr="C:\Users\edithcohen\Documents\Dropbox\mytalks\MSR 201310\lego_ninja_Kai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118" y="1437052"/>
              <a:ext cx="570689" cy="536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6961053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977626" y="1219528"/>
            <a:ext cx="843263" cy="1214195"/>
            <a:chOff x="7646464" y="1272961"/>
            <a:chExt cx="843263" cy="1214195"/>
          </a:xfrm>
        </p:grpSpPr>
        <p:pic>
          <p:nvPicPr>
            <p:cNvPr id="97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464" y="127296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Box 111"/>
            <p:cNvSpPr txBox="1"/>
            <p:nvPr/>
          </p:nvSpPr>
          <p:spPr>
            <a:xfrm>
              <a:off x="7820270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10855" y="1284036"/>
            <a:ext cx="627867" cy="1085176"/>
            <a:chOff x="8355593" y="1401980"/>
            <a:chExt cx="627867" cy="1085176"/>
          </a:xfrm>
        </p:grpSpPr>
        <p:pic>
          <p:nvPicPr>
            <p:cNvPr id="98" name="Picture 12" descr="C:\Users\edithcohen\Documents\Dropbox\mytalks\MSR 201310\lego_snake_accidus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5593" y="1401980"/>
              <a:ext cx="627867" cy="574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/>
            <p:cNvSpPr txBox="1"/>
            <p:nvPr/>
          </p:nvSpPr>
          <p:spPr>
            <a:xfrm>
              <a:off x="8421701" y="202549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</p:grpSp>
      <p:sp>
        <p:nvSpPr>
          <p:cNvPr id="119" name="Oval 118"/>
          <p:cNvSpPr/>
          <p:nvPr/>
        </p:nvSpPr>
        <p:spPr>
          <a:xfrm>
            <a:off x="8463435" y="2622065"/>
            <a:ext cx="751552" cy="795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57080" y="934345"/>
            <a:ext cx="1796454" cy="1628524"/>
            <a:chOff x="33080" y="934345"/>
            <a:chExt cx="1796454" cy="1628524"/>
          </a:xfrm>
        </p:grpSpPr>
        <p:pic>
          <p:nvPicPr>
            <p:cNvPr id="130" name="Picture 6" descr="C:\Users\edithcohen\Documents\Dropbox\mytalks\MSR 201310\lego_ninja_ny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4" y="1747271"/>
              <a:ext cx="843263" cy="764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4" name="Group 63"/>
            <p:cNvGrpSpPr/>
            <p:nvPr/>
          </p:nvGrpSpPr>
          <p:grpSpPr>
            <a:xfrm>
              <a:off x="33080" y="934345"/>
              <a:ext cx="1796454" cy="1628524"/>
              <a:chOff x="33080" y="934345"/>
              <a:chExt cx="1796454" cy="1628524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65224" y="1767204"/>
                <a:ext cx="751552" cy="79566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3080" y="934345"/>
                <a:ext cx="1796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SP distances:</a:t>
                </a:r>
              </a:p>
            </p:txBody>
          </p:sp>
        </p:grpSp>
      </p:grpSp>
      <p:sp>
        <p:nvSpPr>
          <p:cNvPr id="100" name="Footer Placeholder 9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116" name="Slide Number Placeholder 1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71" y="1860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Distance Matrix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2449622" y="1660842"/>
            <a:ext cx="7732496" cy="472715"/>
            <a:chOff x="925622" y="1660841"/>
            <a:chExt cx="7732496" cy="472715"/>
          </a:xfrm>
        </p:grpSpPr>
        <p:sp>
          <p:nvSpPr>
            <p:cNvPr id="101" name="TextBox 100"/>
            <p:cNvSpPr txBox="1"/>
            <p:nvPr/>
          </p:nvSpPr>
          <p:spPr>
            <a:xfrm>
              <a:off x="43709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0028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6347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389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925622" y="167189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16346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6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70984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5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1708" y="1660841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 7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26669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162469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9862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30545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17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107070" y="1660841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</p:grpSp>
      <p:pic>
        <p:nvPicPr>
          <p:cNvPr id="100" name="Picture 11" descr="C:\Users\edithcohen\Documents\Dropbox\mytalks\MSR 201310\lego_starwars_D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66" y="1629361"/>
            <a:ext cx="609117" cy="59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557080" y="934346"/>
                <a:ext cx="2248244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SP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080" y="934346"/>
                <a:ext cx="2248244" cy="491417"/>
              </a:xfrm>
              <a:prstGeom prst="rect">
                <a:avLst/>
              </a:prstGeom>
              <a:blipFill rotWithShape="0">
                <a:blip r:embed="rId4"/>
                <a:stretch>
                  <a:fillRect l="-4065" t="-8642" r="-325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6" descr="C:\Users\edithcohen\Documents\Dropbox\mytalks\MSR 201310\lego_ninja_n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94" y="2405756"/>
            <a:ext cx="843263" cy="76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5894920" y="255708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583892" y="255708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158771" y="25741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265116" y="255708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371878" y="255708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497065" y="25570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994985" y="255708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4085709" y="255708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896714" y="255708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3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819453" y="2557086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4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8534400" y="255708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9144000" y="255708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0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759587" y="2557082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7</a:t>
            </a:r>
          </a:p>
        </p:txBody>
      </p:sp>
      <p:pic>
        <p:nvPicPr>
          <p:cNvPr id="193" name="Picture 9" descr="C:\Users\edithcohen\Documents\Dropbox\mytalks\MSR 201310\lego_starwars_yo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94" y="3429000"/>
            <a:ext cx="865773" cy="8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3" descr="C:\Users\edithcohen\Documents\Dropbox\mytalks\MSR 201310\lego_chima_lav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74" y="4724400"/>
            <a:ext cx="422408" cy="5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Rectangle 125"/>
          <p:cNvSpPr/>
          <p:nvPr/>
        </p:nvSpPr>
        <p:spPr>
          <a:xfrm rot="5400000">
            <a:off x="1788514" y="5552188"/>
            <a:ext cx="104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..…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2670024" y="3429000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 . . . . . …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2760185" y="4520613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. . . . . . . 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38519" y="3960299"/>
            <a:ext cx="3053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computation:</a:t>
            </a:r>
          </a:p>
          <a:p>
            <a:r>
              <a:rPr lang="en-US" sz="2400" dirty="0" smtClean="0"/>
              <a:t>All-pairs shortest paths</a:t>
            </a:r>
          </a:p>
          <a:p>
            <a:r>
              <a:rPr lang="en-US" sz="2400" dirty="0" smtClean="0"/>
              <a:t>Representation size:</a:t>
            </a:r>
          </a:p>
          <a:p>
            <a:r>
              <a:rPr lang="en-US" sz="2400" dirty="0" smtClean="0"/>
              <a:t>Quadratic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Edith Cohen     Lecture10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F6E5-56D7-4B89-BB6B-0A5BC2A0E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94" grpId="0"/>
      <p:bldP spid="195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15993</TotalTime>
  <Words>3916</Words>
  <Application>Microsoft Macintosh PowerPoint</Application>
  <PresentationFormat>Widescreen</PresentationFormat>
  <Paragraphs>1298</Paragraphs>
  <Slides>59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Calibri</vt:lpstr>
      <vt:lpstr>Cambria Math</vt:lpstr>
      <vt:lpstr>Mangal</vt:lpstr>
      <vt:lpstr>Wingdings</vt:lpstr>
      <vt:lpstr>Arial</vt:lpstr>
      <vt:lpstr>Office Theme</vt:lpstr>
      <vt:lpstr>Foundations of Data Mining</vt:lpstr>
      <vt:lpstr>Today</vt:lpstr>
      <vt:lpstr>Review: Reachability Set of</vt:lpstr>
      <vt:lpstr>Review: MinHash sketches of all reachability Sets</vt:lpstr>
      <vt:lpstr>Review: Why sketch reachability sets ?</vt:lpstr>
      <vt:lpstr>Distance-based graph mining</vt:lpstr>
      <vt:lpstr>Shortest-path Distance vectors</vt:lpstr>
      <vt:lpstr>Shortest-path Distance vectors</vt:lpstr>
      <vt:lpstr>Distance Matrix</vt:lpstr>
      <vt:lpstr>Importance/relevance decays with distance</vt:lpstr>
      <vt:lpstr>Decayed-Distance-based queries</vt:lpstr>
      <vt:lpstr>Centrality with decayed distance </vt:lpstr>
      <vt:lpstr>Influence with decayed distances</vt:lpstr>
      <vt:lpstr>Node labels/features β(i)</vt:lpstr>
      <vt:lpstr>Centrality to β “Evil”</vt:lpstr>
      <vt:lpstr>SSL (label prediction)</vt:lpstr>
      <vt:lpstr>SSL (label prediction)</vt:lpstr>
      <vt:lpstr>Similarity Measures: Local</vt:lpstr>
      <vt:lpstr>Distance-based Similarity: Global </vt:lpstr>
      <vt:lpstr>Distance-based similarity: global (distance decay+topic)</vt:lpstr>
      <vt:lpstr>Distance sketching</vt:lpstr>
      <vt:lpstr>All-Distances Sketches (ADSs)</vt:lpstr>
      <vt:lpstr>ADS example</vt:lpstr>
      <vt:lpstr>ADS example k=1: Node with smallest hash in each distance</vt:lpstr>
      <vt:lpstr>ADS example k=2</vt:lpstr>
      <vt:lpstr>Expected Size of Bottom-k ADS</vt:lpstr>
      <vt:lpstr>PowerPoint Presentation</vt:lpstr>
      <vt:lpstr>ADS Computation: Pruned Dijkstra searches</vt:lpstr>
      <vt:lpstr>Pruned Dijkstra searches: Correctness</vt:lpstr>
      <vt:lpstr>PowerPoint Presentation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Dynamic Programming</vt:lpstr>
      <vt:lpstr>ADS computation: Analysis</vt:lpstr>
      <vt:lpstr>ADS computation: Comments</vt:lpstr>
      <vt:lpstr>Next: Answering queries from sketches</vt:lpstr>
      <vt:lpstr>Answering queries from ADS sketches</vt:lpstr>
      <vt:lpstr>Cardinality/similarity of d-neighborhoods</vt:lpstr>
      <vt:lpstr>Answering queries from ADS sketches</vt:lpstr>
      <vt:lpstr>Centrality estimation thru “presence” estimator</vt:lpstr>
      <vt:lpstr>Estimators for (I_(v↝i) ) ̂</vt:lpstr>
      <vt:lpstr>Example: HIP estimates</vt:lpstr>
      <vt:lpstr>Example: HIP estimates</vt:lpstr>
      <vt:lpstr>Example: HIP estimates</vt:lpstr>
      <vt:lpstr>Example: HIP estimates</vt:lpstr>
      <vt:lpstr>Estimating Closeness Centrality</vt:lpstr>
      <vt:lpstr>Answering queries from ADS sketches</vt:lpstr>
      <vt:lpstr>Closeness Similarity</vt:lpstr>
      <vt:lpstr>Estimating Closeness Similarity</vt:lpstr>
      <vt:lpstr>Estimating Distance-based influence</vt:lpstr>
      <vt:lpstr>ADS Influence estimators</vt:lpstr>
      <vt:lpstr>Computing a union ADS</vt:lpstr>
      <vt:lpstr>Computing a union ADS: Correctness</vt:lpstr>
      <vt:lpstr>Answering queries from ADS sketches</vt:lpstr>
      <vt:lpstr>Bibliography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Edith Cohen</cp:lastModifiedBy>
  <cp:revision>481</cp:revision>
  <cp:lastPrinted>2017-12-26T12:43:36Z</cp:lastPrinted>
  <dcterms:created xsi:type="dcterms:W3CDTF">2013-12-25T07:44:57Z</dcterms:created>
  <dcterms:modified xsi:type="dcterms:W3CDTF">2017-12-27T14:01:09Z</dcterms:modified>
</cp:coreProperties>
</file>