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356" r:id="rId3"/>
    <p:sldId id="258" r:id="rId4"/>
    <p:sldId id="259" r:id="rId5"/>
    <p:sldId id="275" r:id="rId6"/>
    <p:sldId id="261" r:id="rId7"/>
    <p:sldId id="348" r:id="rId8"/>
    <p:sldId id="349" r:id="rId9"/>
    <p:sldId id="350" r:id="rId10"/>
    <p:sldId id="260" r:id="rId11"/>
    <p:sldId id="334" r:id="rId12"/>
    <p:sldId id="351" r:id="rId13"/>
    <p:sldId id="346" r:id="rId14"/>
    <p:sldId id="301" r:id="rId15"/>
    <p:sldId id="302" r:id="rId16"/>
    <p:sldId id="304" r:id="rId17"/>
    <p:sldId id="305" r:id="rId18"/>
    <p:sldId id="307" r:id="rId19"/>
    <p:sldId id="308" r:id="rId20"/>
    <p:sldId id="310" r:id="rId21"/>
    <p:sldId id="311" r:id="rId22"/>
    <p:sldId id="312" r:id="rId23"/>
    <p:sldId id="313" r:id="rId24"/>
    <p:sldId id="314" r:id="rId25"/>
    <p:sldId id="316" r:id="rId26"/>
    <p:sldId id="315" r:id="rId27"/>
    <p:sldId id="309" r:id="rId28"/>
    <p:sldId id="345" r:id="rId29"/>
    <p:sldId id="344" r:id="rId30"/>
    <p:sldId id="319" r:id="rId31"/>
    <p:sldId id="357" r:id="rId32"/>
    <p:sldId id="358" r:id="rId33"/>
    <p:sldId id="352" r:id="rId34"/>
    <p:sldId id="353" r:id="rId35"/>
    <p:sldId id="354" r:id="rId36"/>
    <p:sldId id="355" r:id="rId37"/>
    <p:sldId id="271" r:id="rId38"/>
    <p:sldId id="273" r:id="rId39"/>
    <p:sldId id="272" r:id="rId40"/>
    <p:sldId id="276" r:id="rId41"/>
    <p:sldId id="277" r:id="rId42"/>
    <p:sldId id="297" r:id="rId43"/>
    <p:sldId id="280" r:id="rId44"/>
    <p:sldId id="281" r:id="rId45"/>
    <p:sldId id="360" r:id="rId46"/>
    <p:sldId id="285" r:id="rId47"/>
    <p:sldId id="288" r:id="rId48"/>
    <p:sldId id="287" r:id="rId49"/>
    <p:sldId id="286" r:id="rId50"/>
    <p:sldId id="364" r:id="rId51"/>
    <p:sldId id="376" r:id="rId52"/>
    <p:sldId id="377" r:id="rId53"/>
    <p:sldId id="378" r:id="rId54"/>
    <p:sldId id="379" r:id="rId55"/>
    <p:sldId id="320" r:id="rId56"/>
    <p:sldId id="321" r:id="rId57"/>
    <p:sldId id="332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640"/>
    <p:restoredTop sz="94674"/>
  </p:normalViewPr>
  <p:slideViewPr>
    <p:cSldViewPr>
      <p:cViewPr>
        <p:scale>
          <a:sx n="76" d="100"/>
          <a:sy n="76" d="100"/>
        </p:scale>
        <p:origin x="296" y="12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A78CF-6985-4B0D-BBEE-7FF090114E1D}" type="datetimeFigureOut">
              <a:rPr lang="en-US" smtClean="0"/>
              <a:t>10/29/17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F1D4C4-D301-46E9-9620-4376E73D9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9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D4C4-D301-46E9-9620-4376E73D9A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93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sketch is a </a:t>
            </a:r>
            <a:r>
              <a:rPr lang="en-US" dirty="0" err="1"/>
              <a:t>lossy</a:t>
            </a:r>
            <a:r>
              <a:rPr lang="en-US" dirty="0"/>
              <a:t> summary of data elements,</a:t>
            </a:r>
            <a:r>
              <a:rPr lang="en-US" baseline="0" dirty="0"/>
              <a:t> so that we can </a:t>
            </a:r>
            <a:r>
              <a:rPr lang="en-US" dirty="0"/>
              <a:t>estimate our statistics of the data</a:t>
            </a:r>
            <a:r>
              <a:rPr lang="en-US" baseline="0" dirty="0"/>
              <a:t> by</a:t>
            </a:r>
            <a:r>
              <a:rPr lang="en-US" dirty="0"/>
              <a:t> simply applying an estimator to its sketch</a:t>
            </a:r>
          </a:p>
          <a:p>
            <a:endParaRPr lang="en-US" dirty="0"/>
          </a:p>
          <a:p>
            <a:r>
              <a:rPr lang="en-US" dirty="0"/>
              <a:t> We want our </a:t>
            </a:r>
            <a:r>
              <a:rPr lang="en-US" baseline="0" dirty="0"/>
              <a:t>sketches to be very small, much smaller than the </a:t>
            </a:r>
            <a:r>
              <a:rPr lang="en-US" baseline="0" dirty="0" smtClean="0"/>
              <a:t>table (distinct keys)  </a:t>
            </a:r>
            <a:r>
              <a:rPr lang="en-US" baseline="0" dirty="0"/>
              <a:t>and provide optimal quality for size.</a:t>
            </a:r>
            <a:endParaRPr lang="en-US" dirty="0"/>
          </a:p>
          <a:p>
            <a:r>
              <a:rPr lang="en-US" dirty="0"/>
              <a:t>We</a:t>
            </a:r>
            <a:r>
              <a:rPr lang="en-US" baseline="0" dirty="0"/>
              <a:t> want our sketches to be </a:t>
            </a:r>
            <a:r>
              <a:rPr lang="en-US" baseline="0" dirty="0" err="1"/>
              <a:t>composable</a:t>
            </a:r>
            <a:r>
              <a:rPr lang="en-US" baseline="0" dirty="0"/>
              <a:t>:  sketch of union of data sets can be recovered from sketch of each part without revisiting the full data.</a:t>
            </a:r>
          </a:p>
          <a:p>
            <a:r>
              <a:rPr lang="en-US" baseline="0" dirty="0"/>
              <a:t>Composability is critical for parallel, distributed, and streamed processing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  Sketch can be computed locally on device or server or processing unit, then communicated.</a:t>
            </a: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CC028-14EB-B245-AC28-3C504B34DB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91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Application when we need to count many things (network</a:t>
            </a:r>
            <a:r>
              <a:rPr lang="en-US" baseline="0" dirty="0" smtClean="0"/>
              <a:t> flows) at the same time.  Want to use smaller registers.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D4C4-D301-46E9-9620-4376E73D9A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08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Size of cities,</a:t>
            </a:r>
            <a:r>
              <a:rPr lang="en-US" baseline="0" dirty="0" smtClean="0"/>
              <a:t>  number of likes to NBA teams.    The data elements/keys are people/their city,   likes2NBAteams/team.  The key is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D4C4-D301-46E9-9620-4376E73D9A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14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baseline="0" dirty="0" smtClean="0"/>
              <a:t> we can hope to do if we can only use counters for k keys?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D4C4-D301-46E9-9620-4376E73D9A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59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D4C4-D301-46E9-9620-4376E73D9A9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39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Assume k&lt;&lt;m and thus the hash functions applied to x are very likely to be k different</a:t>
            </a:r>
            <a:r>
              <a:rPr lang="en-US" baseline="0" dirty="0" smtClean="0"/>
              <a:t> cells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D4C4-D301-46E9-9620-4376E73D9A9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40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Assume k&lt;&lt;m and thus the hash functions applied to x are very likely to be k different</a:t>
            </a:r>
            <a:r>
              <a:rPr lang="en-US" baseline="0" dirty="0" smtClean="0"/>
              <a:t> cells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D4C4-D301-46E9-9620-4376E73D9A9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168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Assume k&lt;&lt;m and thus the hash functions applied to x are very likely to be k different</a:t>
            </a:r>
            <a:r>
              <a:rPr lang="en-US" baseline="0" dirty="0" smtClean="0"/>
              <a:t> cells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D4C4-D301-46E9-9620-4376E73D9A9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983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D4C4-D301-46E9-9620-4376E73D9A9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722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D4C4-D301-46E9-9620-4376E73D9A9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72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Sometimes more parameters in the model than in the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D4C4-D301-46E9-9620-4376E73D9A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265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D4C4-D301-46E9-9620-4376E73D9A9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72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Shonut</a:t>
            </a:r>
            <a:r>
              <a:rPr lang="en-US" dirty="0" smtClean="0"/>
              <a:t> </a:t>
            </a:r>
            <a:r>
              <a:rPr lang="en-US" dirty="0" err="1" smtClean="0"/>
              <a:t>meshutefet</a:t>
            </a:r>
            <a:r>
              <a:rPr lang="en-US" dirty="0" smtClean="0"/>
              <a:t>    mention pairwise independence for “ linearity of variance”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D4C4-D301-46E9-9620-4376E73D9A9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72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D4C4-D301-46E9-9620-4376E73D9A9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980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Application when we need to count many things (network</a:t>
            </a:r>
            <a:r>
              <a:rPr lang="en-US" baseline="0" dirty="0" smtClean="0"/>
              <a:t> flows) at the same time.  Want to use smaller registers.</a:t>
            </a:r>
          </a:p>
          <a:p>
            <a:r>
              <a:rPr lang="en-US" baseline="0" dirty="0" smtClean="0"/>
              <a:t>Also distributed training of a model with billions of parameters.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D4C4-D301-46E9-9620-4376E73D9A9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083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Application when we need to count many things (network</a:t>
            </a:r>
            <a:r>
              <a:rPr lang="en-US" baseline="0" dirty="0" smtClean="0"/>
              <a:t> flows) at the same time.  Want to use smaller registers.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D4C4-D301-46E9-9620-4376E73D9A9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565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D4C4-D301-46E9-9620-4376E73D9A9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545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D4C4-D301-46E9-9620-4376E73D9A9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48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D4C4-D301-46E9-9620-4376E73D9A9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08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D4C4-D301-46E9-9620-4376E73D9A9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956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D4C4-D301-46E9-9620-4376E73D9A9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62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D4C4-D301-46E9-9620-4376E73D9A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7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Often </a:t>
            </a:r>
            <a:r>
              <a:rPr lang="en-US" dirty="0" err="1" smtClean="0"/>
              <a:t>e.value</a:t>
            </a:r>
            <a:r>
              <a:rPr lang="en-US" dirty="0" smtClean="0"/>
              <a:t>=1</a:t>
            </a:r>
            <a:r>
              <a:rPr lang="en-US" baseline="0" dirty="0" smtClean="0"/>
              <a:t> uniformly, still relevant</a:t>
            </a:r>
          </a:p>
          <a:p>
            <a:r>
              <a:rPr lang="en-US" baseline="0" dirty="0" smtClean="0"/>
              <a:t>The statistics depend on the </a:t>
            </a:r>
            <a:r>
              <a:rPr lang="en-US" baseline="0" dirty="0" err="1" smtClean="0"/>
              <a:t>desnity</a:t>
            </a:r>
            <a:r>
              <a:rPr lang="en-US" baseline="0" dirty="0" smtClean="0"/>
              <a:t> function of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CC028-14EB-B245-AC28-3C504B34DB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93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Often </a:t>
            </a:r>
            <a:r>
              <a:rPr lang="en-US" dirty="0" err="1" smtClean="0"/>
              <a:t>e.value</a:t>
            </a:r>
            <a:r>
              <a:rPr lang="en-US" dirty="0" smtClean="0"/>
              <a:t>=1</a:t>
            </a:r>
            <a:r>
              <a:rPr lang="en-US" baseline="0" dirty="0" smtClean="0"/>
              <a:t> uniformly, still relevant</a:t>
            </a:r>
          </a:p>
          <a:p>
            <a:r>
              <a:rPr lang="en-US" baseline="0" dirty="0" smtClean="0"/>
              <a:t>The statistics depend on the </a:t>
            </a:r>
            <a:r>
              <a:rPr lang="en-US" baseline="0" dirty="0" err="1" smtClean="0"/>
              <a:t>desnity</a:t>
            </a:r>
            <a:r>
              <a:rPr lang="en-US" baseline="0" dirty="0" smtClean="0"/>
              <a:t> function of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CC028-14EB-B245-AC28-3C504B34DB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19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CC028-14EB-B245-AC28-3C504B34DBB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96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Sketch</a:t>
            </a:r>
            <a:r>
              <a:rPr lang="en-US" baseline="0" dirty="0" smtClean="0"/>
              <a:t> is usually tailored for f.  Can be </a:t>
            </a:r>
            <a:r>
              <a:rPr lang="en-US" baseline="0" dirty="0" err="1" smtClean="0"/>
              <a:t>muti</a:t>
            </a:r>
            <a:r>
              <a:rPr lang="en-US" baseline="0" dirty="0" smtClean="0"/>
              <a:t>-objective.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D4C4-D301-46E9-9620-4376E73D9A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41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want to get the same result if sketching</a:t>
            </a:r>
            <a:r>
              <a:rPr lang="en-US" baseline="0" dirty="0" smtClean="0"/>
              <a:t> the union of the data sets or from merging the two sketches.</a:t>
            </a:r>
          </a:p>
          <a:p>
            <a:r>
              <a:rPr lang="en-US" dirty="0" smtClean="0"/>
              <a:t>If we can </a:t>
            </a:r>
            <a:r>
              <a:rPr lang="en-US" baseline="0" dirty="0" smtClean="0"/>
              <a:t>merge two sketches to a sketch of the union, we can do sketching, adding elements, merging, in any order and get the same result.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8A840-0799-4297-A31A-DA5EB3ACA9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99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want to get the same result if sketching</a:t>
            </a:r>
            <a:r>
              <a:rPr lang="en-US" baseline="0" dirty="0" smtClean="0"/>
              <a:t> the union of the data sets or from merging the two sketches.</a:t>
            </a:r>
          </a:p>
          <a:p>
            <a:r>
              <a:rPr lang="en-US" dirty="0" smtClean="0"/>
              <a:t>If we can </a:t>
            </a:r>
            <a:r>
              <a:rPr lang="en-US" baseline="0" dirty="0" smtClean="0"/>
              <a:t>merge two sketches to a sketch of the union, we can do sketching, adding elements, merging, in any order and get the same result.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8A840-0799-4297-A31A-DA5EB3ACA9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3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CAC3-4935-AE42-8BBC-24F124E9FD49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29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E37AC-C88F-E649-8F36-CEAE7A7CE976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4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660DB-BAD0-0740-9B5B-C2F9F08925C6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59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EF2B-A490-8D41-978A-FE2A7F37EF15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02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6C61A-BE8D-8348-AB76-5BF933A4730C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90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9505F-099D-424C-B60D-21987B592D9F}" type="datetime1">
              <a:rPr lang="en-US" smtClean="0"/>
              <a:t>10/29/17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97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6DFBB-EA83-844A-AA3E-CC13DF305950}" type="datetime1">
              <a:rPr lang="en-US" smtClean="0"/>
              <a:t>10/29/17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6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AE66-6518-EE49-A5EA-2DA57C2143FA}" type="datetime1">
              <a:rPr lang="en-US" smtClean="0"/>
              <a:t>10/29/17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49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6E0A-CD55-1147-836A-C4F7B917BFE0}" type="datetime1">
              <a:rPr lang="en-US" smtClean="0"/>
              <a:t>10/29/17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95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86A1-B6EF-C54E-AED6-EDC8BFC653E6}" type="datetime1">
              <a:rPr lang="en-US" smtClean="0"/>
              <a:t>10/29/17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57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8B7B-29E1-1A47-B566-C215E3432F8C}" type="datetime1">
              <a:rPr lang="en-US" smtClean="0"/>
              <a:t>10/29/17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62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A2FC7-E6AF-CC47-9231-BDA458A45C66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Edith Cohen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71389-96DB-44CD-96F7-39576286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38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6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53.png"/><Relationship Id="rId21" Type="http://schemas.openxmlformats.org/officeDocument/2006/relationships/image" Target="../media/image54.png"/><Relationship Id="rId22" Type="http://schemas.openxmlformats.org/officeDocument/2006/relationships/image" Target="../media/image55.png"/><Relationship Id="rId23" Type="http://schemas.openxmlformats.org/officeDocument/2006/relationships/image" Target="../media/image40.png"/><Relationship Id="rId24" Type="http://schemas.openxmlformats.org/officeDocument/2006/relationships/image" Target="../media/image27.tiff"/><Relationship Id="rId25" Type="http://schemas.openxmlformats.org/officeDocument/2006/relationships/image" Target="../media/image17.tiff"/><Relationship Id="rId26" Type="http://schemas.openxmlformats.org/officeDocument/2006/relationships/image" Target="../media/image35.png"/><Relationship Id="rId27" Type="http://schemas.openxmlformats.org/officeDocument/2006/relationships/image" Target="../media/image20.tiff"/><Relationship Id="rId28" Type="http://schemas.openxmlformats.org/officeDocument/2006/relationships/image" Target="../media/image21.tiff"/><Relationship Id="rId29" Type="http://schemas.openxmlformats.org/officeDocument/2006/relationships/image" Target="../media/image36.png"/><Relationship Id="rId30" Type="http://schemas.openxmlformats.org/officeDocument/2006/relationships/image" Target="../media/image18.tiff"/><Relationship Id="rId31" Type="http://schemas.openxmlformats.org/officeDocument/2006/relationships/image" Target="../media/image22.tiff"/><Relationship Id="rId32" Type="http://schemas.openxmlformats.org/officeDocument/2006/relationships/image" Target="../media/image24.tiff"/><Relationship Id="rId10" Type="http://schemas.openxmlformats.org/officeDocument/2006/relationships/image" Target="../media/image15.png"/><Relationship Id="rId11" Type="http://schemas.openxmlformats.org/officeDocument/2006/relationships/image" Target="../media/image160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37.png"/><Relationship Id="rId17" Type="http://schemas.openxmlformats.org/officeDocument/2006/relationships/image" Target="../media/image25.tiff"/><Relationship Id="rId18" Type="http://schemas.openxmlformats.org/officeDocument/2006/relationships/image" Target="../media/image26.tiff"/><Relationship Id="rId19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3" Type="http://schemas.openxmlformats.org/officeDocument/2006/relationships/image" Target="../media/image19.tiff"/><Relationship Id="rId9" Type="http://schemas.openxmlformats.org/officeDocument/2006/relationships/image" Target="../media/image330.png"/><Relationship Id="rId3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0.png"/><Relationship Id="rId12" Type="http://schemas.openxmlformats.org/officeDocument/2006/relationships/image" Target="../media/image39.png"/><Relationship Id="rId13" Type="http://schemas.openxmlformats.org/officeDocument/2006/relationships/image" Target="../media/image41.png"/><Relationship Id="rId14" Type="http://schemas.openxmlformats.org/officeDocument/2006/relationships/image" Target="../media/image42.png"/><Relationship Id="rId15" Type="http://schemas.openxmlformats.org/officeDocument/2006/relationships/image" Target="../media/image43.png"/><Relationship Id="rId16" Type="http://schemas.openxmlformats.org/officeDocument/2006/relationships/image" Target="../media/image18.tiff"/><Relationship Id="rId17" Type="http://schemas.openxmlformats.org/officeDocument/2006/relationships/image" Target="../media/image19.tiff"/><Relationship Id="rId18" Type="http://schemas.openxmlformats.org/officeDocument/2006/relationships/image" Target="../media/image20.tiff"/><Relationship Id="rId19" Type="http://schemas.openxmlformats.org/officeDocument/2006/relationships/image" Target="../media/image21.tiff"/><Relationship Id="rId20" Type="http://schemas.openxmlformats.org/officeDocument/2006/relationships/image" Target="../media/image22.tiff"/><Relationship Id="rId21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10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44.png"/><Relationship Id="rId6" Type="http://schemas.openxmlformats.org/officeDocument/2006/relationships/image" Target="../media/image110.png"/><Relationship Id="rId7" Type="http://schemas.openxmlformats.org/officeDocument/2006/relationships/image" Target="../media/image12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23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30.tiff"/><Relationship Id="rId5" Type="http://schemas.openxmlformats.org/officeDocument/2006/relationships/image" Target="../media/image31.tiff"/><Relationship Id="rId6" Type="http://schemas.openxmlformats.org/officeDocument/2006/relationships/image" Target="../media/image32.tiff"/><Relationship Id="rId7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58.png"/><Relationship Id="rId5" Type="http://schemas.openxmlformats.org/officeDocument/2006/relationships/image" Target="../media/image34.tiff"/><Relationship Id="rId6" Type="http://schemas.openxmlformats.org/officeDocument/2006/relationships/image" Target="../media/image35.tiff"/><Relationship Id="rId7" Type="http://schemas.openxmlformats.org/officeDocument/2006/relationships/image" Target="../media/image62.png"/><Relationship Id="rId8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36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38.tiff"/><Relationship Id="rId5" Type="http://schemas.openxmlformats.org/officeDocument/2006/relationships/image" Target="../media/image12.tiff"/><Relationship Id="rId6" Type="http://schemas.openxmlformats.org/officeDocument/2006/relationships/image" Target="../media/image13.tiff"/><Relationship Id="rId7" Type="http://schemas.openxmlformats.org/officeDocument/2006/relationships/image" Target="../media/image14.tiff"/><Relationship Id="rId8" Type="http://schemas.openxmlformats.org/officeDocument/2006/relationships/image" Target="../media/image15.tiff"/><Relationship Id="rId9" Type="http://schemas.openxmlformats.org/officeDocument/2006/relationships/image" Target="../media/image16.tiff"/><Relationship Id="rId10" Type="http://schemas.openxmlformats.org/officeDocument/2006/relationships/image" Target="../media/image88.png"/><Relationship Id="rId11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71.png"/><Relationship Id="rId5" Type="http://schemas.openxmlformats.org/officeDocument/2006/relationships/image" Target="../media/image86.png"/><Relationship Id="rId6" Type="http://schemas.openxmlformats.org/officeDocument/2006/relationships/image" Target="../media/image89.png"/><Relationship Id="rId7" Type="http://schemas.openxmlformats.org/officeDocument/2006/relationships/image" Target="../media/image51.tiff"/><Relationship Id="rId8" Type="http://schemas.openxmlformats.org/officeDocument/2006/relationships/image" Target="../media/image20.tiff"/><Relationship Id="rId9" Type="http://schemas.openxmlformats.org/officeDocument/2006/relationships/image" Target="../media/image52.tiff"/><Relationship Id="rId10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92.png"/><Relationship Id="rId5" Type="http://schemas.openxmlformats.org/officeDocument/2006/relationships/image" Target="../media/image91.png"/><Relationship Id="rId6" Type="http://schemas.openxmlformats.org/officeDocument/2006/relationships/image" Target="../media/image94.png"/><Relationship Id="rId7" Type="http://schemas.openxmlformats.org/officeDocument/2006/relationships/image" Target="../media/image53.tiff"/><Relationship Id="rId8" Type="http://schemas.openxmlformats.org/officeDocument/2006/relationships/image" Target="../media/image54.tiff"/><Relationship Id="rId9" Type="http://schemas.openxmlformats.org/officeDocument/2006/relationships/image" Target="../media/image55.tiff"/><Relationship Id="rId10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4" Type="http://schemas.openxmlformats.org/officeDocument/2006/relationships/image" Target="../media/image890.png"/><Relationship Id="rId5" Type="http://schemas.openxmlformats.org/officeDocument/2006/relationships/image" Target="../media/image900.png"/><Relationship Id="rId6" Type="http://schemas.openxmlformats.org/officeDocument/2006/relationships/image" Target="../media/image910.png"/><Relationship Id="rId7" Type="http://schemas.openxmlformats.org/officeDocument/2006/relationships/image" Target="../media/image51.tiff"/><Relationship Id="rId8" Type="http://schemas.openxmlformats.org/officeDocument/2006/relationships/image" Target="../media/image20.tiff"/><Relationship Id="rId9" Type="http://schemas.openxmlformats.org/officeDocument/2006/relationships/image" Target="../media/image52.tiff"/><Relationship Id="rId10" Type="http://schemas.openxmlformats.org/officeDocument/2006/relationships/image" Target="../media/image9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0.pn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8.png"/><Relationship Id="rId1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30.png"/><Relationship Id="rId4" Type="http://schemas.openxmlformats.org/officeDocument/2006/relationships/image" Target="../media/image940.png"/><Relationship Id="rId5" Type="http://schemas.openxmlformats.org/officeDocument/2006/relationships/image" Target="../media/image56.tiff"/><Relationship Id="rId6" Type="http://schemas.openxmlformats.org/officeDocument/2006/relationships/image" Target="../media/image57.tiff"/><Relationship Id="rId7" Type="http://schemas.openxmlformats.org/officeDocument/2006/relationships/image" Target="../media/image58.tiff"/><Relationship Id="rId8" Type="http://schemas.openxmlformats.org/officeDocument/2006/relationships/image" Target="../media/image95.png"/><Relationship Id="rId9" Type="http://schemas.openxmlformats.org/officeDocument/2006/relationships/image" Target="../media/image96.png"/><Relationship Id="rId10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7.png"/><Relationship Id="rId1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30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4.png"/><Relationship Id="rId9" Type="http://schemas.openxmlformats.org/officeDocument/2006/relationships/image" Target="../media/image105.png"/><Relationship Id="rId10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8.png"/><Relationship Id="rId1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9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image" Target="../media/image113.png"/><Relationship Id="rId7" Type="http://schemas.openxmlformats.org/officeDocument/2006/relationships/image" Target="../media/image114.png"/><Relationship Id="rId8" Type="http://schemas.openxmlformats.org/officeDocument/2006/relationships/image" Target="../media/image115.png"/><Relationship Id="rId9" Type="http://schemas.openxmlformats.org/officeDocument/2006/relationships/image" Target="../media/image116.png"/><Relationship Id="rId10" Type="http://schemas.openxmlformats.org/officeDocument/2006/relationships/image" Target="../media/image1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4" Type="http://schemas.openxmlformats.org/officeDocument/2006/relationships/image" Target="../media/image50.pn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39.jpe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39.jpe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5.tiff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7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39.jpeg"/><Relationship Id="rId5" Type="http://schemas.openxmlformats.org/officeDocument/2006/relationships/image" Target="../media/image50.png"/><Relationship Id="rId6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39.jpe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0.png"/><Relationship Id="rId12" Type="http://schemas.openxmlformats.org/officeDocument/2006/relationships/image" Target="../media/image280.png"/><Relationship Id="rId13" Type="http://schemas.openxmlformats.org/officeDocument/2006/relationships/image" Target="../media/image290.png"/><Relationship Id="rId14" Type="http://schemas.openxmlformats.org/officeDocument/2006/relationships/image" Target="../media/image300.png"/><Relationship Id="rId15" Type="http://schemas.openxmlformats.org/officeDocument/2006/relationships/image" Target="../media/image820.png"/><Relationship Id="rId16" Type="http://schemas.openxmlformats.org/officeDocument/2006/relationships/image" Target="../media/image129.tiff"/><Relationship Id="rId17" Type="http://schemas.openxmlformats.org/officeDocument/2006/relationships/image" Target="../media/image130.png"/><Relationship Id="rId18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Relationship Id="rId3" Type="http://schemas.openxmlformats.org/officeDocument/2006/relationships/image" Target="../media/image190.png"/><Relationship Id="rId5" Type="http://schemas.openxmlformats.org/officeDocument/2006/relationships/image" Target="../media/image210.png"/><Relationship Id="rId6" Type="http://schemas.openxmlformats.org/officeDocument/2006/relationships/image" Target="../media/image220.png"/><Relationship Id="rId7" Type="http://schemas.openxmlformats.org/officeDocument/2006/relationships/image" Target="../media/image230.png"/><Relationship Id="rId8" Type="http://schemas.openxmlformats.org/officeDocument/2006/relationships/image" Target="../media/image240.png"/><Relationship Id="rId9" Type="http://schemas.openxmlformats.org/officeDocument/2006/relationships/image" Target="../media/image250.png"/><Relationship Id="rId10" Type="http://schemas.openxmlformats.org/officeDocument/2006/relationships/image" Target="../media/image26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0.png"/><Relationship Id="rId3" Type="http://schemas.openxmlformats.org/officeDocument/2006/relationships/image" Target="../media/image13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tiff"/><Relationship Id="rId4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Relationship Id="rId7" Type="http://schemas.openxmlformats.org/officeDocument/2006/relationships/image" Target="../media/image147.png"/><Relationship Id="rId8" Type="http://schemas.openxmlformats.org/officeDocument/2006/relationships/image" Target="../media/image148.png"/><Relationship Id="rId9" Type="http://schemas.openxmlformats.org/officeDocument/2006/relationships/image" Target="../media/image149.png"/><Relationship Id="rId10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6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41.png"/><Relationship Id="rId5" Type="http://schemas.openxmlformats.org/officeDocument/2006/relationships/image" Target="../media/image157.png"/><Relationship Id="rId6" Type="http://schemas.openxmlformats.org/officeDocument/2006/relationships/image" Target="../media/image158.png"/><Relationship Id="rId7" Type="http://schemas.openxmlformats.org/officeDocument/2006/relationships/image" Target="../media/image156.png"/><Relationship Id="rId8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61.png"/><Relationship Id="rId5" Type="http://schemas.openxmlformats.org/officeDocument/2006/relationships/image" Target="../media/image157.png"/><Relationship Id="rId6" Type="http://schemas.openxmlformats.org/officeDocument/2006/relationships/image" Target="../media/image162.png"/><Relationship Id="rId7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7.png"/><Relationship Id="rId5" Type="http://schemas.openxmlformats.org/officeDocument/2006/relationships/image" Target="../media/image164.png"/><Relationship Id="rId6" Type="http://schemas.openxmlformats.org/officeDocument/2006/relationships/image" Target="../media/image165.png"/><Relationship Id="rId7" Type="http://schemas.openxmlformats.org/officeDocument/2006/relationships/image" Target="../media/image16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texas.edu/users/misra/scannedPdf.dir/FindRepeatedElements.pdf" TargetMode="External"/><Relationship Id="rId4" Type="http://schemas.openxmlformats.org/officeDocument/2006/relationships/hyperlink" Target="https://dl.acm.org/citation.cfm?doid=362686.362692" TargetMode="External"/><Relationship Id="rId5" Type="http://schemas.openxmlformats.org/officeDocument/2006/relationships/hyperlink" Target="https://en.wikipedia.org/wiki/Communications_of_the_ACM" TargetMode="External"/><Relationship Id="rId6" Type="http://schemas.openxmlformats.org/officeDocument/2006/relationships/hyperlink" Target="http://www.inf.ed.ac.uk/teaching/courses/exc/reading/morris.pdf" TargetMode="External"/><Relationship Id="rId7" Type="http://schemas.openxmlformats.org/officeDocument/2006/relationships/hyperlink" Target="http://algo.inria.fr/flajolet/Publications/Flajolet85c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0.tiff"/><Relationship Id="rId6" Type="http://schemas.openxmlformats.org/officeDocument/2006/relationships/image" Target="../media/image11.tiff"/><Relationship Id="rId7" Type="http://schemas.openxmlformats.org/officeDocument/2006/relationships/image" Target="../media/image12.tiff"/><Relationship Id="rId8" Type="http://schemas.openxmlformats.org/officeDocument/2006/relationships/image" Target="../media/image13.tiff"/><Relationship Id="rId9" Type="http://schemas.openxmlformats.org/officeDocument/2006/relationships/image" Target="../media/image14.tiff"/><Relationship Id="rId10" Type="http://schemas.openxmlformats.org/officeDocument/2006/relationships/image" Target="../media/image15.tiff"/><Relationship Id="rId11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tiff"/><Relationship Id="rId12" Type="http://schemas.openxmlformats.org/officeDocument/2006/relationships/image" Target="../media/image14.png"/><Relationship Id="rId13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0.tiff"/><Relationship Id="rId6" Type="http://schemas.openxmlformats.org/officeDocument/2006/relationships/image" Target="../media/image11.tiff"/><Relationship Id="rId7" Type="http://schemas.openxmlformats.org/officeDocument/2006/relationships/image" Target="../media/image12.tiff"/><Relationship Id="rId8" Type="http://schemas.openxmlformats.org/officeDocument/2006/relationships/image" Target="../media/image13.tiff"/><Relationship Id="rId9" Type="http://schemas.openxmlformats.org/officeDocument/2006/relationships/image" Target="../media/image14.tiff"/><Relationship Id="rId10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5.tiff"/><Relationship Id="rId14" Type="http://schemas.openxmlformats.org/officeDocument/2006/relationships/image" Target="../media/image26.tiff"/><Relationship Id="rId15" Type="http://schemas.openxmlformats.org/officeDocument/2006/relationships/image" Target="../media/image28.png"/><Relationship Id="rId16" Type="http://schemas.openxmlformats.org/officeDocument/2006/relationships/image" Target="../media/image27.tiff"/><Relationship Id="rId17" Type="http://schemas.openxmlformats.org/officeDocument/2006/relationships/image" Target="../media/image17.tiff"/><Relationship Id="rId18" Type="http://schemas.openxmlformats.org/officeDocument/2006/relationships/image" Target="../media/image29.png"/><Relationship Id="rId19" Type="http://schemas.openxmlformats.org/officeDocument/2006/relationships/image" Target="../media/image28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5" Type="http://schemas.openxmlformats.org/officeDocument/2006/relationships/image" Target="../media/image20.tiff"/><Relationship Id="rId6" Type="http://schemas.openxmlformats.org/officeDocument/2006/relationships/image" Target="../media/image21.tiff"/><Relationship Id="rId7" Type="http://schemas.openxmlformats.org/officeDocument/2006/relationships/image" Target="../media/image22.tiff"/><Relationship Id="rId8" Type="http://schemas.openxmlformats.org/officeDocument/2006/relationships/image" Target="../media/image23.tiff"/><Relationship Id="rId9" Type="http://schemas.openxmlformats.org/officeDocument/2006/relationships/image" Target="../media/image22.png"/><Relationship Id="rId10" Type="http://schemas.openxmlformats.org/officeDocument/2006/relationships/image" Target="../media/image2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762001"/>
            <a:ext cx="7772400" cy="1470025"/>
          </a:xfrm>
        </p:spPr>
        <p:txBody>
          <a:bodyPr/>
          <a:lstStyle/>
          <a:p>
            <a:r>
              <a:rPr lang="en-US" dirty="0" smtClean="0"/>
              <a:t>Foundations of Data Mining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4847" y="2669504"/>
            <a:ext cx="2211832" cy="670673"/>
          </a:xfrm>
        </p:spPr>
        <p:txBody>
          <a:bodyPr>
            <a:normAutofit/>
          </a:bodyPr>
          <a:lstStyle/>
          <a:p>
            <a:pPr algn="l"/>
            <a:r>
              <a:rPr lang="en-US" u="sng" dirty="0" smtClean="0"/>
              <a:t>Instructors: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45947" y="2044282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http://</a:t>
            </a:r>
            <a:r>
              <a:rPr lang="en-US" sz="2400" b="1" dirty="0" err="1">
                <a:solidFill>
                  <a:schemeClr val="tx2"/>
                </a:solidFill>
              </a:rPr>
              <a:t>www.cohenwang.com</a:t>
            </a:r>
            <a:r>
              <a:rPr lang="en-US" sz="2400" b="1" dirty="0">
                <a:solidFill>
                  <a:schemeClr val="tx2"/>
                </a:solidFill>
              </a:rPr>
              <a:t>/</a:t>
            </a:r>
            <a:r>
              <a:rPr lang="en-US" sz="2400" b="1" dirty="0" err="1">
                <a:solidFill>
                  <a:schemeClr val="tx2"/>
                </a:solidFill>
              </a:rPr>
              <a:t>edith</a:t>
            </a:r>
            <a:r>
              <a:rPr lang="en-US" sz="2400" b="1" dirty="0">
                <a:solidFill>
                  <a:schemeClr val="tx2"/>
                </a:solidFill>
              </a:rPr>
              <a:t>/dataminingclass2017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4409" y="3507815"/>
            <a:ext cx="826879" cy="9714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173" y="3581400"/>
            <a:ext cx="753937" cy="9210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0492" y="3507815"/>
            <a:ext cx="899709" cy="899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7817324" y="4310214"/>
            <a:ext cx="1906042" cy="5504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2"/>
                </a:solidFill>
              </a:rPr>
              <a:t>Amos Fiat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2424067" y="4293880"/>
            <a:ext cx="22860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2"/>
                </a:solidFill>
              </a:rPr>
              <a:t>Edith Cohen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5074847" y="4280629"/>
            <a:ext cx="22860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2"/>
                </a:solidFill>
              </a:rPr>
              <a:t>Haim Kaplan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9800" y="5594866"/>
            <a:ext cx="1406099" cy="7663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27135" y="5419728"/>
            <a:ext cx="1537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Lecture 1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9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7334" y="151651"/>
            <a:ext cx="8229600" cy="1143000"/>
          </a:xfrm>
        </p:spPr>
        <p:txBody>
          <a:bodyPr/>
          <a:lstStyle/>
          <a:p>
            <a:r>
              <a:rPr lang="en-US" smtClean="0"/>
              <a:t>Summary Structures (Sketches)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570523"/>
            <a:ext cx="9356271" cy="4435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smtClean="0"/>
              <a:t>Examples</a:t>
            </a:r>
            <a:r>
              <a:rPr lang="en-US" smtClean="0"/>
              <a:t>: random samples, projections, histograms, …</a:t>
            </a:r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152400" y="1134153"/>
                <a:ext cx="11734800" cy="1349904"/>
              </a:xfrm>
              <a:prstGeom prst="rect">
                <a:avLst/>
              </a:prstGeom>
              <a:gradFill>
                <a:gsLst>
                  <a:gs pos="96000">
                    <a:schemeClr val="accent1">
                      <a:tint val="66000"/>
                      <a:satMod val="160000"/>
                    </a:schemeClr>
                  </a:gs>
                  <a:gs pos="82000">
                    <a:schemeClr val="accent1">
                      <a:tint val="44500"/>
                      <a:satMod val="160000"/>
                      <a:alpha val="67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charset="0"/>
                      </a:rPr>
                      <m:t>𝑫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:  data set  ; 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𝑓</m:t>
                    </m:r>
                    <m:r>
                      <a:rPr lang="en-US" b="1" i="1" dirty="0">
                        <a:latin typeface="Cambria Math"/>
                      </a:rPr>
                      <m:t>(</m:t>
                    </m:r>
                    <m:r>
                      <a:rPr lang="en-US" b="1" i="1" dirty="0">
                        <a:latin typeface="Cambria Math" charset="0"/>
                      </a:rPr>
                      <m:t>𝑫</m:t>
                    </m:r>
                    <m:r>
                      <a:rPr lang="en-US" b="1" i="1" dirty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:  some statistics/properties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𝑺</m:t>
                    </m:r>
                    <m:r>
                      <a:rPr lang="en-US" b="1" i="1" dirty="0" smtClean="0">
                        <a:latin typeface="Cambria Math" charset="0"/>
                      </a:rPr>
                      <m:t>𝒌𝒆𝒕𝒄𝒉</m:t>
                    </m:r>
                    <m:r>
                      <a:rPr lang="en-US" b="1" i="1" dirty="0">
                        <a:latin typeface="Cambria Math" charset="0"/>
                      </a:rPr>
                      <m:t>(</m:t>
                    </m:r>
                    <m:r>
                      <a:rPr lang="en-US" b="1" i="1" dirty="0">
                        <a:latin typeface="Cambria Math" charset="0"/>
                      </a:rPr>
                      <m:t>𝑫</m:t>
                    </m:r>
                    <m:r>
                      <a:rPr lang="en-US" b="1" i="1" dirty="0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b="1" dirty="0"/>
                  <a:t>: </a:t>
                </a:r>
                <a:r>
                  <a:rPr lang="en-US" dirty="0">
                    <a:solidFill>
                      <a:schemeClr val="tx2"/>
                    </a:solidFill>
                  </a:rPr>
                  <a:t>A 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summary of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charset="0"/>
                      </a:rPr>
                      <m:t>𝑫</m:t>
                    </m:r>
                  </m:oMath>
                </a14:m>
                <a:r>
                  <a:rPr lang="en-US" dirty="0">
                    <a:solidFill>
                      <a:schemeClr val="tx2"/>
                    </a:solidFill>
                  </a:rPr>
                  <a:t> that 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acts as “surrogate” and allows </a:t>
                </a:r>
                <a:r>
                  <a:rPr lang="en-US" dirty="0">
                    <a:solidFill>
                      <a:schemeClr val="tx2"/>
                    </a:solidFill>
                  </a:rPr>
                  <a:t>us to estimate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𝑓</m:t>
                    </m:r>
                    <m:r>
                      <a:rPr lang="en-US" b="1" i="1" dirty="0">
                        <a:latin typeface="Cambria Math"/>
                      </a:rPr>
                      <m:t>(</m:t>
                    </m:r>
                    <m:r>
                      <a:rPr lang="en-US" b="1" i="1" dirty="0">
                        <a:latin typeface="Cambria Math" charset="0"/>
                      </a:rPr>
                      <m:t>𝑫</m:t>
                    </m:r>
                    <m:r>
                      <a:rPr lang="en-US" b="1" i="1" dirty="0">
                        <a:latin typeface="Cambria Math"/>
                      </a:rPr>
                      <m:t>)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</m:acc>
                    <m:r>
                      <a:rPr lang="en-US" i="1" dirty="0">
                        <a:latin typeface="Cambria Math"/>
                      </a:rPr>
                      <m:t>()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:   estimator we apply to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𝑺</m:t>
                    </m:r>
                    <m:r>
                      <a:rPr lang="en-US" b="1" i="1" dirty="0" smtClean="0">
                        <a:latin typeface="Cambria Math" charset="0"/>
                      </a:rPr>
                      <m:t>𝒌𝒆𝒕𝒄𝒉</m:t>
                    </m:r>
                    <m:r>
                      <a:rPr lang="en-US" b="1" i="1" dirty="0">
                        <a:latin typeface="Cambria Math" charset="0"/>
                      </a:rPr>
                      <m:t>(</m:t>
                    </m:r>
                    <m:r>
                      <a:rPr lang="en-US" b="1" i="1" dirty="0">
                        <a:latin typeface="Cambria Math" charset="0"/>
                      </a:rPr>
                      <m:t>𝑫</m:t>
                    </m:r>
                    <m:r>
                      <a:rPr lang="en-US" b="1" i="1" dirty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2"/>
                    </a:solidFill>
                  </a:rPr>
                  <a:t> to estimate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𝑓</m:t>
                    </m:r>
                    <m:r>
                      <a:rPr lang="en-US" b="1" i="1" dirty="0">
                        <a:latin typeface="Cambria Math"/>
                      </a:rPr>
                      <m:t>(</m:t>
                    </m:r>
                    <m:r>
                      <a:rPr lang="en-US" b="1" i="1" dirty="0">
                        <a:latin typeface="Cambria Math" charset="0"/>
                      </a:rPr>
                      <m:t>𝑫</m:t>
                    </m:r>
                    <m:r>
                      <a:rPr lang="en-US" b="1" i="1" dirty="0">
                        <a:latin typeface="Cambria Math"/>
                      </a:rPr>
                      <m:t>)</m:t>
                    </m:r>
                  </m:oMath>
                </a14:m>
                <a:endParaRPr lang="en-US" dirty="0" smtClean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134153"/>
                <a:ext cx="11734800" cy="1349904"/>
              </a:xfrm>
              <a:prstGeom prst="rect">
                <a:avLst/>
              </a:prstGeom>
              <a:blipFill rotWithShape="0">
                <a:blip r:embed="rId3"/>
                <a:stretch>
                  <a:fillRect l="-156" t="-8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Flowchart: Magnetic Disk 4"/>
              <p:cNvSpPr/>
              <p:nvPr/>
            </p:nvSpPr>
            <p:spPr>
              <a:xfrm>
                <a:off x="233352" y="3123778"/>
                <a:ext cx="2438400" cy="815541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/>
                  <a:t>Data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latin typeface="Cambria Math" charset="0"/>
                      </a:rPr>
                      <m:t>𝑫</m:t>
                    </m:r>
                  </m:oMath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5" name="Flowchart: Magnetic Dis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52" y="3123778"/>
                <a:ext cx="2438400" cy="815541"/>
              </a:xfrm>
              <a:prstGeom prst="flowChartMagneticDisk">
                <a:avLst/>
              </a:prstGeom>
              <a:blipFill rotWithShape="0">
                <a:blip r:embed="rId4"/>
                <a:stretch>
                  <a:fillRect b="-31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lowchart: Magnetic Disk 5"/>
          <p:cNvSpPr/>
          <p:nvPr/>
        </p:nvSpPr>
        <p:spPr>
          <a:xfrm>
            <a:off x="3647778" y="3417828"/>
            <a:ext cx="1219200" cy="3301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Sketch(D)</a:t>
            </a:r>
            <a:endParaRPr lang="en-US" sz="2000" b="1" dirty="0"/>
          </a:p>
        </p:txBody>
      </p:sp>
      <p:cxnSp>
        <p:nvCxnSpPr>
          <p:cNvPr id="7" name="Straight Connector 6"/>
          <p:cNvCxnSpPr>
            <a:stCxn id="5" idx="1"/>
            <a:endCxn id="6" idx="1"/>
          </p:cNvCxnSpPr>
          <p:nvPr/>
        </p:nvCxnSpPr>
        <p:spPr>
          <a:xfrm>
            <a:off x="1452552" y="3123778"/>
            <a:ext cx="2804826" cy="294050"/>
          </a:xfrm>
          <a:prstGeom prst="line">
            <a:avLst/>
          </a:prstGeom>
          <a:ln w="158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5" idx="3"/>
            <a:endCxn id="6" idx="3"/>
          </p:cNvCxnSpPr>
          <p:nvPr/>
        </p:nvCxnSpPr>
        <p:spPr>
          <a:xfrm flipV="1">
            <a:off x="1452552" y="3747928"/>
            <a:ext cx="2804826" cy="191391"/>
          </a:xfrm>
          <a:prstGeom prst="line">
            <a:avLst/>
          </a:prstGeom>
          <a:ln w="158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7758" y="4008796"/>
                <a:ext cx="163301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/>
                  <a:t>?   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/>
                      </a:rPr>
                      <m:t>𝑓</m:t>
                    </m:r>
                    <m:r>
                      <a:rPr lang="en-US" sz="3200" b="1" i="1" dirty="0">
                        <a:latin typeface="Cambria Math"/>
                      </a:rPr>
                      <m:t>(</m:t>
                    </m:r>
                    <m:r>
                      <a:rPr lang="en-US" sz="3200" b="1" i="1" dirty="0" smtClean="0">
                        <a:latin typeface="Cambria Math" charset="0"/>
                      </a:rPr>
                      <m:t>𝑫</m:t>
                    </m:r>
                    <m:r>
                      <a:rPr lang="en-US" sz="3200" b="1" i="1" dirty="0">
                        <a:latin typeface="Cambria Math"/>
                      </a:rPr>
                      <m:t>)</m:t>
                    </m:r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758" y="4008796"/>
                <a:ext cx="1633011" cy="584775"/>
              </a:xfrm>
              <a:prstGeom prst="rect">
                <a:avLst/>
              </a:prstGeom>
              <a:blipFill rotWithShape="0">
                <a:blip r:embed="rId5"/>
                <a:stretch>
                  <a:fillRect l="-9328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164258" y="4071415"/>
                <a:ext cx="2186240" cy="482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/>
                            </a:rPr>
                            <m:t>𝑓</m:t>
                          </m:r>
                        </m:e>
                      </m:acc>
                      <m:r>
                        <a:rPr lang="en-US" sz="2400" i="1" dirty="0">
                          <a:latin typeface="Cambria Math"/>
                        </a:rPr>
                        <m:t>(</m:t>
                      </m:r>
                      <m:r>
                        <a:rPr lang="en-US" sz="2400" b="1" i="1" dirty="0">
                          <a:latin typeface="Cambria Math"/>
                        </a:rPr>
                        <m:t>𝑺</m:t>
                      </m:r>
                      <m:r>
                        <a:rPr lang="en-US" sz="2400" b="1" i="1" dirty="0" smtClean="0">
                          <a:latin typeface="Cambria Math" charset="0"/>
                        </a:rPr>
                        <m:t>𝒌𝒆𝒕𝒄𝒉</m:t>
                      </m:r>
                      <m:r>
                        <a:rPr lang="en-US" sz="2400" b="1" i="1" dirty="0" smtClean="0">
                          <a:latin typeface="Cambria Math" charset="0"/>
                        </a:rPr>
                        <m:t>(</m:t>
                      </m:r>
                      <m:r>
                        <a:rPr lang="en-US" sz="2400" b="1" i="1" dirty="0" smtClean="0">
                          <a:latin typeface="Cambria Math" charset="0"/>
                        </a:rPr>
                        <m:t>𝑫</m:t>
                      </m:r>
                      <m:r>
                        <a:rPr lang="en-US" sz="2400" b="1" i="1" dirty="0" smtClean="0">
                          <a:latin typeface="Cambria Math" charset="0"/>
                        </a:rPr>
                        <m:t>)</m:t>
                      </m:r>
                      <m:r>
                        <a:rPr lang="en-US" sz="2400" i="1" dirty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258" y="4071415"/>
                <a:ext cx="2186240" cy="48244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>
            <a:stCxn id="9" idx="3"/>
            <a:endCxn id="10" idx="1"/>
          </p:cNvCxnSpPr>
          <p:nvPr/>
        </p:nvCxnSpPr>
        <p:spPr>
          <a:xfrm>
            <a:off x="1980769" y="4301184"/>
            <a:ext cx="1183489" cy="11451"/>
          </a:xfrm>
          <a:prstGeom prst="straightConnector1">
            <a:avLst/>
          </a:prstGeom>
          <a:ln w="15875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/>
              <p:cNvSpPr txBox="1">
                <a:spLocks/>
              </p:cNvSpPr>
              <p:nvPr/>
            </p:nvSpPr>
            <p:spPr>
              <a:xfrm>
                <a:off x="-212102" y="5943600"/>
                <a:ext cx="11125200" cy="6731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sz="3200" dirty="0" smtClean="0"/>
                  <a:t>Multi-objective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/>
                      </a:rPr>
                      <m:t>𝑓</m:t>
                    </m:r>
                    <m:r>
                      <a:rPr lang="en-US" sz="3200" b="1" i="1" dirty="0">
                        <a:latin typeface="Cambria Math"/>
                      </a:rPr>
                      <m:t>(</m:t>
                    </m:r>
                    <m:r>
                      <a:rPr lang="en-US" sz="3200" b="0" i="1" dirty="0" smtClean="0">
                        <a:latin typeface="Cambria Math" charset="0"/>
                      </a:rPr>
                      <m:t>𝑞</m:t>
                    </m:r>
                    <m:r>
                      <a:rPr lang="en-US" sz="3200" b="1" i="1" dirty="0" smtClean="0">
                        <a:latin typeface="Cambria Math" charset="0"/>
                      </a:rPr>
                      <m:t>,</m:t>
                    </m:r>
                    <m:r>
                      <a:rPr lang="en-US" sz="3200" b="1" i="1" dirty="0">
                        <a:latin typeface="Cambria Math" charset="0"/>
                      </a:rPr>
                      <m:t>𝑫</m:t>
                    </m:r>
                    <m:r>
                      <a:rPr lang="en-US" sz="3200" b="1" i="1" dirty="0">
                        <a:latin typeface="Cambria Math"/>
                      </a:rPr>
                      <m:t>)</m:t>
                    </m:r>
                  </m:oMath>
                </a14:m>
                <a:r>
                  <a:rPr lang="en-US" sz="3200" b="1" dirty="0" smtClean="0"/>
                  <a:t>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/>
                          </a:rPr>
                          <m:t>𝑓</m:t>
                        </m:r>
                      </m:e>
                    </m:acc>
                    <m:r>
                      <a:rPr lang="en-US" sz="3200" i="1" dirty="0">
                        <a:latin typeface="Cambria Math"/>
                      </a:rPr>
                      <m:t>(</m:t>
                    </m:r>
                    <m:r>
                      <a:rPr lang="en-US" sz="3200" i="1" dirty="0">
                        <a:latin typeface="Cambria Math" charset="0"/>
                      </a:rPr>
                      <m:t>𝑞</m:t>
                    </m:r>
                    <m:r>
                      <a:rPr lang="en-US" sz="3200" b="1" i="1" dirty="0">
                        <a:latin typeface="Cambria Math" charset="0"/>
                      </a:rPr>
                      <m:t>,</m:t>
                    </m:r>
                    <m:r>
                      <a:rPr lang="en-US" sz="3200" b="1" i="1" dirty="0">
                        <a:latin typeface="Cambria Math"/>
                      </a:rPr>
                      <m:t>𝑺</m:t>
                    </m:r>
                    <m:r>
                      <a:rPr lang="en-US" sz="3200" b="1" i="1" dirty="0" smtClean="0">
                        <a:latin typeface="Cambria Math" charset="0"/>
                      </a:rPr>
                      <m:t>𝒌𝒆𝒕𝒄𝒉</m:t>
                    </m:r>
                    <m:r>
                      <a:rPr lang="en-US" sz="3200" b="1" i="1" dirty="0" smtClean="0">
                        <a:latin typeface="Cambria Math" charset="0"/>
                      </a:rPr>
                      <m:t>(</m:t>
                    </m:r>
                    <m:r>
                      <a:rPr lang="en-US" sz="3200" b="1" i="1" dirty="0" smtClean="0">
                        <a:latin typeface="Cambria Math" charset="0"/>
                      </a:rPr>
                      <m:t>𝑫</m:t>
                    </m:r>
                    <m:r>
                      <a:rPr lang="en-US" sz="3200" b="1" i="1" dirty="0" smtClean="0">
                        <a:latin typeface="Cambria Math" charset="0"/>
                      </a:rPr>
                      <m:t>)</m:t>
                    </m:r>
                    <m:r>
                      <a:rPr lang="en-US" sz="3200" i="1" dirty="0">
                        <a:latin typeface="Cambria Math"/>
                      </a:rPr>
                      <m:t>)</m:t>
                    </m:r>
                  </m:oMath>
                </a14:m>
                <a:r>
                  <a:rPr lang="en-US" sz="3200" b="1" dirty="0" smtClean="0"/>
                  <a:t> sketch </a:t>
                </a:r>
                <a:r>
                  <a:rPr lang="en-US" sz="3200" dirty="0" smtClean="0"/>
                  <a:t>supports multiple query types</a:t>
                </a:r>
                <a:endParaRPr lang="en-US" sz="3200" dirty="0"/>
              </a:p>
            </p:txBody>
          </p:sp>
        </mc:Choice>
        <mc:Fallback xmlns="">
          <p:sp>
            <p:nvSpPr>
              <p:cNvPr id="1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2102" y="5943600"/>
                <a:ext cx="11125200" cy="673190"/>
              </a:xfrm>
              <a:prstGeom prst="rect">
                <a:avLst/>
              </a:prstGeom>
              <a:blipFill rotWithShape="0">
                <a:blip r:embed="rId7"/>
                <a:stretch>
                  <a:fillRect t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ontent Placeholder 2"/>
          <p:cNvSpPr txBox="1">
            <a:spLocks/>
          </p:cNvSpPr>
          <p:nvPr/>
        </p:nvSpPr>
        <p:spPr>
          <a:xfrm>
            <a:off x="6326524" y="3156908"/>
            <a:ext cx="5486400" cy="240569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Why sketch?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Data can be too large to</a:t>
            </a:r>
            <a:r>
              <a:rPr lang="en-US" dirty="0" smtClean="0"/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200" dirty="0" smtClean="0"/>
              <a:t>Store in full for long or even short term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200" dirty="0" smtClean="0"/>
              <a:t>Transmit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 smtClean="0"/>
              <a:t>Slow/costly processing of exact queries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600" dirty="0" smtClean="0"/>
              <a:t>Data updates do not necessitate full </a:t>
            </a:r>
            <a:r>
              <a:rPr lang="en-US" sz="3600" dirty="0" err="1" smtClean="0"/>
              <a:t>recomputation</a:t>
            </a:r>
            <a:endParaRPr lang="en-US" sz="3600" dirty="0" smtClean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10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1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9" grpId="0"/>
      <p:bldP spid="10" grpId="0"/>
      <p:bldP spid="15" grpId="0" build="allAtOnce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299" y="165100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Composable</a:t>
            </a:r>
            <a:r>
              <a:rPr lang="en-US" dirty="0" smtClean="0"/>
              <a:t> sketches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70884" y="5813321"/>
            <a:ext cx="6118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Suffices to specify merging  </a:t>
            </a:r>
            <a:r>
              <a:rPr lang="en-US" sz="2800" dirty="0"/>
              <a:t>two sketches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70884" y="1935963"/>
            <a:ext cx="4191000" cy="2590800"/>
            <a:chOff x="2437868" y="1185274"/>
            <a:chExt cx="7050686" cy="5072874"/>
          </a:xfrm>
        </p:grpSpPr>
        <p:sp>
          <p:nvSpPr>
            <p:cNvPr id="28" name="Rectangle 27"/>
            <p:cNvSpPr/>
            <p:nvPr/>
          </p:nvSpPr>
          <p:spPr>
            <a:xfrm>
              <a:off x="6897754" y="1185274"/>
              <a:ext cx="2590800" cy="472440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438400" y="1270805"/>
              <a:ext cx="6564198" cy="1189417"/>
              <a:chOff x="914400" y="1447800"/>
              <a:chExt cx="6564198" cy="13620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Flowchart: Magnetic Disk 7"/>
                  <p:cNvSpPr/>
                  <p:nvPr/>
                </p:nvSpPr>
                <p:spPr>
                  <a:xfrm>
                    <a:off x="914400" y="1447800"/>
                    <a:ext cx="2907768" cy="1362075"/>
                  </a:xfrm>
                  <a:prstGeom prst="flowChartMagneticDisk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dirty="0"/>
                      <a:t>Data </a:t>
                    </a:r>
                    <a14:m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𝐴</m:t>
                        </m:r>
                      </m:oMath>
                    </a14:m>
                    <a:endParaRPr lang="en-US" sz="2400" b="1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Flowchart: Magnetic Disk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4400" y="1447800"/>
                    <a:ext cx="2907768" cy="1362075"/>
                  </a:xfrm>
                  <a:prstGeom prst="flowChartMagneticDisk">
                    <a:avLst/>
                  </a:prstGeom>
                  <a:blipFill rotWithShape="0">
                    <a:blip r:embed="rId10"/>
                    <a:stretch>
                      <a:fillRect b="-290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Flowchart: Magnetic Disk 8"/>
                  <p:cNvSpPr/>
                  <p:nvPr/>
                </p:nvSpPr>
                <p:spPr>
                  <a:xfrm>
                    <a:off x="5918466" y="1853179"/>
                    <a:ext cx="1560132" cy="551316"/>
                  </a:xfrm>
                  <a:prstGeom prst="flowChartMagneticDisk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 smtClean="0">
                        <a:solidFill>
                          <a:schemeClr val="tx1"/>
                        </a:solidFill>
                      </a:rPr>
                      <a:t>Sketch</a:t>
                    </a:r>
                    <a14:m>
                      <m:oMath xmlns:m="http://schemas.openxmlformats.org/officeDocument/2006/math">
                        <m:r>
                          <a:rPr lang="en-US" sz="1400" b="0" i="0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1400" b="0" i="0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A</m:t>
                        </m:r>
                        <m:r>
                          <a:rPr lang="en-US" sz="1400" b="0" i="0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a14:m>
                    <a:endParaRPr lang="en-US" sz="1400" b="1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Flowchart: Magnetic Disk 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18466" y="1853179"/>
                    <a:ext cx="1560132" cy="551316"/>
                  </a:xfrm>
                  <a:prstGeom prst="flowChartMagneticDisk">
                    <a:avLst/>
                  </a:prstGeom>
                  <a:blipFill rotWithShape="0">
                    <a:blip r:embed="rId11"/>
                    <a:stretch>
                      <a:fillRect t="-16667" b="-58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1" name="Straight Connector 40"/>
              <p:cNvCxnSpPr/>
              <p:nvPr/>
            </p:nvCxnSpPr>
            <p:spPr>
              <a:xfrm>
                <a:off x="2368284" y="1447800"/>
                <a:ext cx="4330248" cy="405379"/>
              </a:xfrm>
              <a:prstGeom prst="line">
                <a:avLst/>
              </a:prstGeom>
              <a:ln w="15875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V="1">
                <a:off x="2368284" y="2404496"/>
                <a:ext cx="4330248" cy="405379"/>
              </a:xfrm>
              <a:prstGeom prst="line">
                <a:avLst/>
              </a:prstGeom>
              <a:ln w="15875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>
              <a:off x="2438400" y="2827575"/>
              <a:ext cx="6630186" cy="1189417"/>
              <a:chOff x="914400" y="1447800"/>
              <a:chExt cx="6630186" cy="13620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Flowchart: Magnetic Disk 12"/>
                  <p:cNvSpPr/>
                  <p:nvPr/>
                </p:nvSpPr>
                <p:spPr>
                  <a:xfrm>
                    <a:off x="914400" y="1447800"/>
                    <a:ext cx="2907768" cy="1362075"/>
                  </a:xfrm>
                  <a:prstGeom prst="flowChartMagneticDisk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dirty="0"/>
                      <a:t>Data </a:t>
                    </a:r>
                    <a14:m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𝐵</m:t>
                        </m:r>
                      </m:oMath>
                    </a14:m>
                    <a:endParaRPr lang="en-US" sz="2400" b="1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Flowchart: Magnetic Disk 1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4400" y="1447800"/>
                    <a:ext cx="2907768" cy="1362075"/>
                  </a:xfrm>
                  <a:prstGeom prst="flowChartMagneticDisk">
                    <a:avLst/>
                  </a:prstGeom>
                  <a:blipFill rotWithShape="0">
                    <a:blip r:embed="rId12"/>
                    <a:stretch>
                      <a:fillRect b="-2790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Flowchart: Magnetic Disk 13"/>
                  <p:cNvSpPr/>
                  <p:nvPr/>
                </p:nvSpPr>
                <p:spPr>
                  <a:xfrm>
                    <a:off x="5918465" y="1853179"/>
                    <a:ext cx="1626121" cy="551316"/>
                  </a:xfrm>
                  <a:prstGeom prst="flowChartMagneticDisk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600" dirty="0">
                        <a:solidFill>
                          <a:schemeClr val="tx1"/>
                        </a:solidFill>
                      </a:rPr>
                      <a:t>Sketch(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b="0" i="0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B</m:t>
                        </m:r>
                        <m:r>
                          <a:rPr lang="en-US" sz="1400" b="0" i="0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a14:m>
                    <a:endParaRPr lang="en-US" sz="2000" b="1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Flowchart: Magnetic Disk 1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18465" y="1853179"/>
                    <a:ext cx="1626121" cy="551316"/>
                  </a:xfrm>
                  <a:prstGeom prst="flowChartMagneticDisk">
                    <a:avLst/>
                  </a:prstGeom>
                  <a:blipFill rotWithShape="0">
                    <a:blip r:embed="rId13"/>
                    <a:stretch>
                      <a:fillRect l="-599" t="-27778" b="-694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7" name="Straight Connector 36"/>
              <p:cNvCxnSpPr/>
              <p:nvPr/>
            </p:nvCxnSpPr>
            <p:spPr>
              <a:xfrm>
                <a:off x="2368284" y="1447800"/>
                <a:ext cx="4363242" cy="405379"/>
              </a:xfrm>
              <a:prstGeom prst="line">
                <a:avLst/>
              </a:prstGeom>
              <a:ln w="15875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V="1">
                <a:off x="2368284" y="2404496"/>
                <a:ext cx="4363242" cy="405379"/>
              </a:xfrm>
              <a:prstGeom prst="line">
                <a:avLst/>
              </a:prstGeom>
              <a:ln w="15875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Flowchart: Magnetic Disk 16"/>
                <p:cNvSpPr/>
                <p:nvPr/>
              </p:nvSpPr>
              <p:spPr>
                <a:xfrm>
                  <a:off x="2437868" y="4395004"/>
                  <a:ext cx="2907768" cy="1863144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/>
                    <a:t>Data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</a:rPr>
                        <m:t>𝐴</m:t>
                      </m:r>
                      <m:r>
                        <a:rPr lang="en-US" sz="2400" i="1" smtClean="0">
                          <a:latin typeface="Cambria Math" charset="0"/>
                        </a:rPr>
                        <m:t>∪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𝐵</m:t>
                      </m:r>
                    </m:oMath>
                  </a14:m>
                  <a:endParaRPr lang="en-US" sz="2400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Flowchart: Magnetic Disk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7868" y="4395004"/>
                  <a:ext cx="2907768" cy="1863144"/>
                </a:xfrm>
                <a:prstGeom prst="flowChartMagneticDisk">
                  <a:avLst/>
                </a:prstGeom>
                <a:blipFill rotWithShape="0">
                  <a:blip r:embed="rId14"/>
                  <a:stretch>
                    <a:fillRect b="-37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Flowchart: Magnetic Disk 19"/>
                <p:cNvSpPr/>
                <p:nvPr/>
              </p:nvSpPr>
              <p:spPr>
                <a:xfrm>
                  <a:off x="7177438" y="4879266"/>
                  <a:ext cx="2098536" cy="682968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>
                      <a:solidFill>
                        <a:schemeClr val="tx1"/>
                      </a:solidFill>
                    </a:rPr>
                    <a:t>Sketch(</a:t>
                  </a:r>
                  <a:r>
                    <a:rPr lang="en-US" sz="1400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A</a:t>
                  </a:r>
                  <a14:m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∪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B</m:t>
                      </m:r>
                      <m:r>
                        <a:rPr lang="en-US" sz="1400" b="0" i="0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)</m:t>
                      </m:r>
                    </m:oMath>
                  </a14:m>
                  <a:endParaRPr lang="en-US" sz="1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Flowchart: Magnetic Disk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7438" y="4879266"/>
                  <a:ext cx="2098536" cy="682968"/>
                </a:xfrm>
                <a:prstGeom prst="flowChartMagneticDisk">
                  <a:avLst/>
                </a:prstGeom>
                <a:blipFill rotWithShape="0">
                  <a:blip r:embed="rId15"/>
                  <a:stretch>
                    <a:fillRect b="-3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Plus 32"/>
            <p:cNvSpPr/>
            <p:nvPr/>
          </p:nvSpPr>
          <p:spPr>
            <a:xfrm>
              <a:off x="8025012" y="2513249"/>
              <a:ext cx="288792" cy="274481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Down Arrow 33"/>
            <p:cNvSpPr/>
            <p:nvPr/>
          </p:nvSpPr>
          <p:spPr>
            <a:xfrm>
              <a:off x="8169408" y="4189649"/>
              <a:ext cx="288792" cy="47875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515744" y="1848038"/>
            <a:ext cx="1219777" cy="611921"/>
            <a:chOff x="3595537" y="1582610"/>
            <a:chExt cx="1219777" cy="6119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Flowchart: Magnetic Disk 2"/>
                <p:cNvSpPr/>
                <p:nvPr/>
              </p:nvSpPr>
              <p:spPr>
                <a:xfrm>
                  <a:off x="3595537" y="1821200"/>
                  <a:ext cx="1219777" cy="373331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 smtClean="0"/>
                    <a:t>Sketch </a:t>
                  </a:r>
                  <a14:m>
                    <m:oMath xmlns:m="http://schemas.openxmlformats.org/officeDocument/2006/math">
                      <m:r>
                        <a:rPr lang="en-US" sz="2000" dirty="0">
                          <a:latin typeface="Cambria Math"/>
                        </a:rPr>
                        <m:t>1</m:t>
                      </m:r>
                    </m:oMath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3" name="Flowchart: Magnetic Disk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95537" y="1821200"/>
                  <a:ext cx="1219777" cy="373331"/>
                </a:xfrm>
                <a:prstGeom prst="flowChartMagneticDisk">
                  <a:avLst/>
                </a:prstGeom>
                <a:blipFill rotWithShape="0">
                  <a:blip r:embed="rId16"/>
                  <a:stretch>
                    <a:fillRect t="-3175" b="-380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12056" y="1609551"/>
              <a:ext cx="414264" cy="414264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9486" y="1582610"/>
              <a:ext cx="470485" cy="470485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6125633" y="2459959"/>
            <a:ext cx="1789893" cy="1141727"/>
            <a:chOff x="4559744" y="2086628"/>
            <a:chExt cx="1789893" cy="11417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Flowchart: Magnetic Disk 4"/>
                <p:cNvSpPr/>
                <p:nvPr/>
              </p:nvSpPr>
              <p:spPr>
                <a:xfrm>
                  <a:off x="5129860" y="2855024"/>
                  <a:ext cx="1219777" cy="373331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/>
                    <a:t>S. </a:t>
                  </a:r>
                  <a14:m>
                    <m:oMath xmlns:m="http://schemas.openxmlformats.org/officeDocument/2006/math">
                      <m:r>
                        <a:rPr lang="en-US" sz="2000" dirty="0">
                          <a:latin typeface="Cambria Math"/>
                        </a:rPr>
                        <m:t>1</m:t>
                      </m:r>
                      <m:r>
                        <a:rPr lang="en-US" sz="2000" i="1" dirty="0">
                          <a:latin typeface="Cambria Math"/>
                        </a:rPr>
                        <m:t>∪2</m:t>
                      </m:r>
                    </m:oMath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5" name="Flowchart: Magnetic Disk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9860" y="2855024"/>
                  <a:ext cx="1219777" cy="373331"/>
                </a:xfrm>
                <a:prstGeom prst="flowChartMagneticDisk">
                  <a:avLst/>
                </a:prstGeom>
                <a:blipFill rotWithShape="0">
                  <a:blip r:embed="rId19"/>
                  <a:stretch>
                    <a:fillRect t="-1563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Connector 60"/>
            <p:cNvCxnSpPr>
              <a:stCxn id="56" idx="3"/>
              <a:endCxn id="60" idx="0"/>
            </p:cNvCxnSpPr>
            <p:nvPr/>
          </p:nvCxnSpPr>
          <p:spPr>
            <a:xfrm>
              <a:off x="4559744" y="2086628"/>
              <a:ext cx="1180005" cy="892840"/>
            </a:xfrm>
            <a:prstGeom prst="line">
              <a:avLst/>
            </a:prstGeom>
            <a:ln w="15875">
              <a:solidFill>
                <a:srgbClr val="C0000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78" idx="3"/>
              <a:endCxn id="60" idx="0"/>
            </p:cNvCxnSpPr>
            <p:nvPr/>
          </p:nvCxnSpPr>
          <p:spPr>
            <a:xfrm flipH="1">
              <a:off x="5739749" y="2105045"/>
              <a:ext cx="236108" cy="874423"/>
            </a:xfrm>
            <a:prstGeom prst="line">
              <a:avLst/>
            </a:prstGeom>
            <a:ln w="15875">
              <a:solidFill>
                <a:srgbClr val="C0000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5693623" y="3533206"/>
            <a:ext cx="1604731" cy="1085763"/>
            <a:chOff x="4135018" y="3176415"/>
            <a:chExt cx="1604731" cy="10857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Flowchart: Magnetic Disk 8"/>
                <p:cNvSpPr/>
                <p:nvPr/>
              </p:nvSpPr>
              <p:spPr>
                <a:xfrm>
                  <a:off x="4519971" y="3888847"/>
                  <a:ext cx="1219777" cy="373331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/>
                    <a:t>S. </a:t>
                  </a:r>
                  <a14:m>
                    <m:oMath xmlns:m="http://schemas.openxmlformats.org/officeDocument/2006/math">
                      <m:r>
                        <a:rPr lang="en-US" sz="1600" dirty="0">
                          <a:latin typeface="Cambria Math"/>
                        </a:rPr>
                        <m:t>1</m:t>
                      </m:r>
                      <m:r>
                        <a:rPr lang="en-US" sz="1600" i="1" dirty="0">
                          <a:latin typeface="Cambria Math"/>
                        </a:rPr>
                        <m:t>∪2∪5</m:t>
                      </m:r>
                    </m:oMath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9" name="Flowchart: Magnetic Disk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19971" y="3888847"/>
                  <a:ext cx="1219777" cy="373331"/>
                </a:xfrm>
                <a:prstGeom prst="flowChartMagneticDisk">
                  <a:avLst/>
                </a:prstGeom>
                <a:blipFill rotWithShape="0">
                  <a:blip r:embed="rId20"/>
                  <a:stretch>
                    <a:fillRect l="-4433" t="-1587" b="-380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5" name="Straight Connector 64"/>
            <p:cNvCxnSpPr>
              <a:stCxn id="46" idx="3"/>
              <a:endCxn id="50" idx="0"/>
            </p:cNvCxnSpPr>
            <p:nvPr/>
          </p:nvCxnSpPr>
          <p:spPr>
            <a:xfrm flipH="1">
              <a:off x="5129860" y="3228355"/>
              <a:ext cx="609889" cy="784936"/>
            </a:xfrm>
            <a:prstGeom prst="line">
              <a:avLst/>
            </a:prstGeom>
            <a:ln w="15875">
              <a:solidFill>
                <a:srgbClr val="C0000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81" idx="3"/>
              <a:endCxn id="64" idx="0"/>
            </p:cNvCxnSpPr>
            <p:nvPr/>
          </p:nvCxnSpPr>
          <p:spPr>
            <a:xfrm>
              <a:off x="4135018" y="3176415"/>
              <a:ext cx="994842" cy="836876"/>
            </a:xfrm>
            <a:prstGeom prst="line">
              <a:avLst/>
            </a:prstGeom>
            <a:ln w="15875">
              <a:solidFill>
                <a:srgbClr val="C0000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9557102" y="2776809"/>
            <a:ext cx="1441787" cy="1112459"/>
            <a:chOff x="8053859" y="2527714"/>
            <a:chExt cx="1441787" cy="11124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Flowchart: Magnetic Disk 9"/>
                <p:cNvSpPr/>
                <p:nvPr/>
              </p:nvSpPr>
              <p:spPr>
                <a:xfrm>
                  <a:off x="8269780" y="3266842"/>
                  <a:ext cx="1219777" cy="373331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/>
                    <a:t>S. </a:t>
                  </a:r>
                  <a14:m>
                    <m:oMath xmlns:m="http://schemas.openxmlformats.org/officeDocument/2006/math">
                      <m:r>
                        <a:rPr lang="en-US" sz="2000" i="1" dirty="0">
                          <a:latin typeface="Cambria Math"/>
                        </a:rPr>
                        <m:t>3∪4</m:t>
                      </m:r>
                    </m:oMath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10" name="Flowchart: Magnetic Disk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9780" y="3266842"/>
                  <a:ext cx="1219777" cy="373331"/>
                </a:xfrm>
                <a:prstGeom prst="flowChartMagneticDisk">
                  <a:avLst/>
                </a:prstGeom>
                <a:blipFill rotWithShape="0">
                  <a:blip r:embed="rId21"/>
                  <a:stretch>
                    <a:fillRect t="-1587" b="-380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9" name="Straight Connector 68"/>
            <p:cNvCxnSpPr>
              <a:stCxn id="48" idx="3"/>
            </p:cNvCxnSpPr>
            <p:nvPr/>
          </p:nvCxnSpPr>
          <p:spPr>
            <a:xfrm>
              <a:off x="8053859" y="2572340"/>
              <a:ext cx="825811" cy="818946"/>
            </a:xfrm>
            <a:prstGeom prst="line">
              <a:avLst/>
            </a:prstGeom>
            <a:ln w="15875">
              <a:solidFill>
                <a:srgbClr val="C0000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8879669" y="2527714"/>
              <a:ext cx="615977" cy="834677"/>
            </a:xfrm>
            <a:prstGeom prst="line">
              <a:avLst/>
            </a:prstGeom>
            <a:ln w="15875">
              <a:solidFill>
                <a:srgbClr val="C0000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6676749" y="3911785"/>
            <a:ext cx="3580030" cy="1388120"/>
            <a:chOff x="5299640" y="3640173"/>
            <a:chExt cx="3580030" cy="13881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Flowchart: Magnetic Disk 10"/>
                <p:cNvSpPr/>
                <p:nvPr/>
              </p:nvSpPr>
              <p:spPr>
                <a:xfrm>
                  <a:off x="6728114" y="4654962"/>
                  <a:ext cx="1219777" cy="373331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/>
                    <a:t> </a:t>
                  </a:r>
                  <a14:m>
                    <m:oMath xmlns:m="http://schemas.openxmlformats.org/officeDocument/2006/math">
                      <m:r>
                        <a:rPr lang="en-US" sz="1000" dirty="0">
                          <a:latin typeface="Cambria Math"/>
                        </a:rPr>
                        <m:t>1</m:t>
                      </m:r>
                      <m:r>
                        <a:rPr lang="en-US" sz="1000" i="1" dirty="0">
                          <a:latin typeface="Cambria Math"/>
                        </a:rPr>
                        <m:t>∪2∪3∪4∪5 </m:t>
                      </m:r>
                    </m:oMath>
                  </a14:m>
                  <a:endParaRPr lang="en-US" sz="1200" b="1" dirty="0"/>
                </a:p>
              </p:txBody>
            </p:sp>
          </mc:Choice>
          <mc:Fallback xmlns="">
            <p:sp>
              <p:nvSpPr>
                <p:cNvPr id="11" name="Flowchart: Magnetic Disk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8114" y="4654962"/>
                  <a:ext cx="1219777" cy="373331"/>
                </a:xfrm>
                <a:prstGeom prst="flowChartMagneticDisk">
                  <a:avLst/>
                </a:prstGeom>
                <a:blipFill rotWithShape="0">
                  <a:blip r:embed="rId22"/>
                  <a:stretch>
                    <a:fillRect t="-9524" b="-603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3" name="Straight Connector 72"/>
            <p:cNvCxnSpPr>
              <a:endCxn id="52" idx="0"/>
            </p:cNvCxnSpPr>
            <p:nvPr/>
          </p:nvCxnSpPr>
          <p:spPr>
            <a:xfrm flipH="1">
              <a:off x="7338004" y="3640173"/>
              <a:ext cx="1541666" cy="1139232"/>
            </a:xfrm>
            <a:prstGeom prst="line">
              <a:avLst/>
            </a:prstGeom>
            <a:ln w="15875">
              <a:solidFill>
                <a:srgbClr val="C0000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50" idx="3"/>
              <a:endCxn id="52" idx="0"/>
            </p:cNvCxnSpPr>
            <p:nvPr/>
          </p:nvCxnSpPr>
          <p:spPr>
            <a:xfrm>
              <a:off x="5299640" y="4353126"/>
              <a:ext cx="2038363" cy="426280"/>
            </a:xfrm>
            <a:prstGeom prst="line">
              <a:avLst/>
            </a:prstGeom>
            <a:ln w="15875">
              <a:solidFill>
                <a:srgbClr val="C0000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6931857" y="1849200"/>
            <a:ext cx="1219777" cy="629176"/>
            <a:chOff x="5129860" y="1554101"/>
            <a:chExt cx="1219777" cy="629176"/>
          </a:xfrm>
        </p:grpSpPr>
        <p:grpSp>
          <p:nvGrpSpPr>
            <p:cNvPr id="76" name="Group 75"/>
            <p:cNvGrpSpPr/>
            <p:nvPr/>
          </p:nvGrpSpPr>
          <p:grpSpPr>
            <a:xfrm>
              <a:off x="5129860" y="1554260"/>
              <a:ext cx="1219777" cy="629017"/>
              <a:chOff x="5129860" y="1554260"/>
              <a:chExt cx="1219777" cy="62901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Flowchart: Magnetic Disk 7"/>
                  <p:cNvSpPr/>
                  <p:nvPr/>
                </p:nvSpPr>
                <p:spPr>
                  <a:xfrm>
                    <a:off x="5129860" y="1809946"/>
                    <a:ext cx="1219777" cy="373331"/>
                  </a:xfrm>
                  <a:prstGeom prst="flowChartMagneticDisk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 smtClean="0"/>
                      <a:t>S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000">
                            <a:latin typeface="Cambria Math" charset="0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charset="0"/>
                          </a:rPr>
                          <m:t>etch</m:t>
                        </m:r>
                        <m:r>
                          <a:rPr lang="en-US" sz="2000" b="0" i="0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oMath>
                    </a14:m>
                    <a:endParaRPr lang="en-US" sz="2000" b="1" dirty="0"/>
                  </a:p>
                </p:txBody>
              </p:sp>
            </mc:Choice>
            <mc:Fallback xmlns="">
              <p:sp>
                <p:nvSpPr>
                  <p:cNvPr id="8" name="Flowchart: Magnetic Disk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29860" y="1809946"/>
                    <a:ext cx="1219777" cy="373331"/>
                  </a:xfrm>
                  <a:prstGeom prst="flowChartMagneticDisk">
                    <a:avLst/>
                  </a:prstGeom>
                  <a:blipFill rotWithShape="0">
                    <a:blip r:embed="rId23"/>
                    <a:stretch>
                      <a:fillRect t="-96825" b="-1412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50951" y="1554260"/>
                <a:ext cx="499245" cy="499245"/>
              </a:xfrm>
              <a:prstGeom prst="rect">
                <a:avLst/>
              </a:prstGeom>
            </p:spPr>
          </p:pic>
        </p:grpSp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3789" y="1554101"/>
              <a:ext cx="504406" cy="504406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5083734" y="2767222"/>
            <a:ext cx="1219777" cy="765984"/>
            <a:chOff x="2985648" y="2649037"/>
            <a:chExt cx="1219777" cy="7659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Flowchart: Magnetic Disk 3"/>
                <p:cNvSpPr/>
                <p:nvPr/>
              </p:nvSpPr>
              <p:spPr>
                <a:xfrm>
                  <a:off x="2985648" y="3041690"/>
                  <a:ext cx="1219777" cy="373331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 smtClean="0"/>
                    <a:t>S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>
                          <a:latin typeface="Cambria Math" charset="0"/>
                        </a:rPr>
                        <m:t>k</m:t>
                      </m:r>
                      <m:r>
                        <m:rPr>
                          <m:sty m:val="p"/>
                        </m:rPr>
                        <a:rPr lang="en-US" sz="2000" b="0" i="0" dirty="0" smtClean="0">
                          <a:latin typeface="Cambria Math" charset="0"/>
                        </a:rPr>
                        <m:t>etch</m:t>
                      </m:r>
                      <m:r>
                        <a:rPr lang="en-US" sz="2000" b="0" i="0" dirty="0" smtClean="0">
                          <a:latin typeface="Cambria Math" charset="0"/>
                        </a:rPr>
                        <m:t> 5</m:t>
                      </m:r>
                    </m:oMath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4" name="Flowchart: Magnetic Disk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5648" y="3041690"/>
                  <a:ext cx="1219777" cy="373331"/>
                </a:xfrm>
                <a:prstGeom prst="flowChartMagneticDisk">
                  <a:avLst/>
                </a:prstGeom>
                <a:blipFill rotWithShape="0">
                  <a:blip r:embed="rId26"/>
                  <a:stretch>
                    <a:fillRect t="-96825" b="-1412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1397" y="2660081"/>
              <a:ext cx="512666" cy="512666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2765" y="2649037"/>
              <a:ext cx="515431" cy="515431"/>
            </a:xfrm>
            <a:prstGeom prst="rect">
              <a:avLst/>
            </a:prstGeom>
          </p:spPr>
        </p:pic>
      </p:grpSp>
      <p:grpSp>
        <p:nvGrpSpPr>
          <p:cNvPr id="84" name="Group 83"/>
          <p:cNvGrpSpPr/>
          <p:nvPr/>
        </p:nvGrpSpPr>
        <p:grpSpPr>
          <a:xfrm>
            <a:off x="8990452" y="2087308"/>
            <a:ext cx="1219777" cy="739538"/>
            <a:chOff x="7443969" y="1832801"/>
            <a:chExt cx="1219777" cy="7395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Flowchart: Magnetic Disk 6"/>
                <p:cNvSpPr/>
                <p:nvPr/>
              </p:nvSpPr>
              <p:spPr>
                <a:xfrm>
                  <a:off x="7443969" y="2199008"/>
                  <a:ext cx="1219777" cy="373331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 smtClean="0"/>
                    <a:t>Sketch</a:t>
                  </a:r>
                  <a14:m>
                    <m:oMath xmlns:m="http://schemas.openxmlformats.org/officeDocument/2006/math">
                      <m:r>
                        <a:rPr lang="en-US" sz="2000" b="0" i="0" smtClean="0">
                          <a:latin typeface="Cambria Math" charset="0"/>
                        </a:rPr>
                        <m:t> </m:t>
                      </m:r>
                      <m:r>
                        <a:rPr lang="en-US" sz="2000" i="1">
                          <a:latin typeface="Cambria Math"/>
                        </a:rPr>
                        <m:t>3</m:t>
                      </m:r>
                    </m:oMath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7" name="Flowchart: Magnetic Disk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3969" y="2199008"/>
                  <a:ext cx="1219777" cy="373331"/>
                </a:xfrm>
                <a:prstGeom prst="flowChartMagneticDisk">
                  <a:avLst/>
                </a:prstGeom>
                <a:blipFill rotWithShape="0">
                  <a:blip r:embed="rId29"/>
                  <a:stretch>
                    <a:fillRect t="-96825" b="-1412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3856" y="1927888"/>
              <a:ext cx="309528" cy="309528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0870" y="1832801"/>
              <a:ext cx="484103" cy="484103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10477499" y="2074578"/>
            <a:ext cx="1219777" cy="679714"/>
            <a:chOff x="8885757" y="1876894"/>
            <a:chExt cx="1219777" cy="6797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Flowchart: Magnetic Disk 5"/>
                <p:cNvSpPr/>
                <p:nvPr/>
              </p:nvSpPr>
              <p:spPr>
                <a:xfrm>
                  <a:off x="8885757" y="2183277"/>
                  <a:ext cx="1219777" cy="373331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 err="1" smtClean="0"/>
                    <a:t>Sketche</a:t>
                  </a:r>
                  <a:r>
                    <a:rPr lang="en-US" sz="2000" dirty="0"/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/>
                        </a:rPr>
                        <m:t>4</m:t>
                      </m:r>
                    </m:oMath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6" name="Flowchart: Magnetic Disk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5757" y="2183277"/>
                  <a:ext cx="1219777" cy="373331"/>
                </a:xfrm>
                <a:prstGeom prst="flowChartMagneticDisk">
                  <a:avLst/>
                </a:prstGeom>
                <a:blipFill rotWithShape="0">
                  <a:blip r:embed="rId9"/>
                  <a:stretch>
                    <a:fillRect l="-3465" t="-1587" b="-380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6330" y="1880735"/>
              <a:ext cx="476073" cy="476073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56943" y="1876894"/>
              <a:ext cx="466781" cy="466781"/>
            </a:xfrm>
            <a:prstGeom prst="rect">
              <a:avLst/>
            </a:prstGeom>
          </p:spPr>
        </p:pic>
      </p:grpSp>
      <p:sp>
        <p:nvSpPr>
          <p:cNvPr id="94" name="TextBox 93"/>
          <p:cNvSpPr txBox="1"/>
          <p:nvPr/>
        </p:nvSpPr>
        <p:spPr>
          <a:xfrm>
            <a:off x="4846304" y="1040327"/>
            <a:ext cx="685059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D</a:t>
            </a:r>
            <a:r>
              <a:rPr lang="en-US" sz="3200" dirty="0" smtClean="0">
                <a:latin typeface="+mj-lt"/>
              </a:rPr>
              <a:t>istributed data/parallelize computation</a:t>
            </a:r>
            <a:endParaRPr lang="en-US" sz="3200" dirty="0">
              <a:latin typeface="+mj-lt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70884" y="5199242"/>
            <a:ext cx="7068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Only sketch structure moves between locations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/>
              <p:cNvSpPr/>
              <p:nvPr/>
            </p:nvSpPr>
            <p:spPr>
              <a:xfrm>
                <a:off x="193060" y="1376523"/>
                <a:ext cx="45659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Font typeface="Wingdings" charset="2"/>
                  <a:buChar char="§"/>
                </a:pPr>
                <a:r>
                  <a:rPr lang="en-US" dirty="0"/>
                  <a:t>Sketch</a:t>
                </a:r>
                <a14:m>
                  <m:oMath xmlns:m="http://schemas.openxmlformats.org/officeDocument/2006/math">
                    <m:r>
                      <a:rPr lang="en-US">
                        <a:latin typeface="Cambria Math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accent6"/>
                        </a:solidFill>
                        <a:latin typeface="Cambria Math" charset="0"/>
                      </a:rPr>
                      <m:t>A</m:t>
                    </m:r>
                    <m:r>
                      <a:rPr lang="en-US" i="1">
                        <a:latin typeface="Cambria Math" charset="0"/>
                      </a:rPr>
                      <m:t>∪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C00000"/>
                        </a:solidFill>
                        <a:latin typeface="Cambria Math" charset="0"/>
                      </a:rPr>
                      <m:t>B</m:t>
                    </m:r>
                    <m:r>
                      <a:rPr lang="en-US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b="1" dirty="0"/>
                  <a:t> from </a:t>
                </a:r>
                <a:r>
                  <a:rPr lang="en-US" dirty="0">
                    <a:solidFill>
                      <a:schemeClr val="accent6"/>
                    </a:solidFill>
                  </a:rPr>
                  <a:t>Sketch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accent6"/>
                        </a:solidFill>
                        <a:latin typeface="Cambria Math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accent6"/>
                        </a:solidFill>
                        <a:latin typeface="Cambria Math" charset="0"/>
                      </a:rPr>
                      <m:t>A</m:t>
                    </m:r>
                    <m:r>
                      <a:rPr lang="en-US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b="1" dirty="0"/>
                  <a:t> and </a:t>
                </a:r>
                <a:r>
                  <a:rPr lang="en-US" dirty="0"/>
                  <a:t>Sketch</a:t>
                </a:r>
                <a14:m>
                  <m:oMath xmlns:m="http://schemas.openxmlformats.org/officeDocument/2006/math">
                    <m:r>
                      <a:rPr lang="en-US">
                        <a:latin typeface="Cambria Math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C00000"/>
                        </a:solidFill>
                        <a:latin typeface="Cambria Math" charset="0"/>
                      </a:rPr>
                      <m:t>B</m:t>
                    </m:r>
                    <m:r>
                      <a:rPr lang="en-US">
                        <a:latin typeface="Cambria Math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96" name="Rectangle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60" y="1376523"/>
                <a:ext cx="4565930" cy="369332"/>
              </a:xfrm>
              <a:prstGeom prst="rect">
                <a:avLst/>
              </a:prstGeom>
              <a:blipFill rotWithShape="0">
                <a:blip r:embed="rId34"/>
                <a:stretch>
                  <a:fillRect l="-93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9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9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299" y="165100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Streaming sketches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470884" y="1935963"/>
            <a:ext cx="4191000" cy="2590800"/>
            <a:chOff x="2437868" y="1185274"/>
            <a:chExt cx="7050686" cy="5072874"/>
          </a:xfrm>
        </p:grpSpPr>
        <p:sp>
          <p:nvSpPr>
            <p:cNvPr id="28" name="Rectangle 27"/>
            <p:cNvSpPr/>
            <p:nvPr/>
          </p:nvSpPr>
          <p:spPr>
            <a:xfrm>
              <a:off x="6897754" y="1185274"/>
              <a:ext cx="2590800" cy="472440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438400" y="1270805"/>
              <a:ext cx="6564198" cy="1189417"/>
              <a:chOff x="914400" y="1447800"/>
              <a:chExt cx="6564198" cy="13620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Flowchart: Magnetic Disk 7"/>
                  <p:cNvSpPr/>
                  <p:nvPr/>
                </p:nvSpPr>
                <p:spPr>
                  <a:xfrm>
                    <a:off x="914400" y="1447800"/>
                    <a:ext cx="2907768" cy="1362075"/>
                  </a:xfrm>
                  <a:prstGeom prst="flowChartMagneticDisk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dirty="0"/>
                      <a:t>Data </a:t>
                    </a:r>
                    <a14:m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𝐴</m:t>
                        </m:r>
                      </m:oMath>
                    </a14:m>
                    <a:endParaRPr lang="en-US" sz="2400" b="1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Flowchart: Magnetic Disk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4400" y="1447800"/>
                    <a:ext cx="2907768" cy="1362075"/>
                  </a:xfrm>
                  <a:prstGeom prst="flowChartMagneticDisk">
                    <a:avLst/>
                  </a:prstGeom>
                  <a:blipFill rotWithShape="0">
                    <a:blip r:embed="rId10"/>
                    <a:stretch>
                      <a:fillRect b="-290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Flowchart: Magnetic Disk 8"/>
                  <p:cNvSpPr/>
                  <p:nvPr/>
                </p:nvSpPr>
                <p:spPr>
                  <a:xfrm>
                    <a:off x="5918466" y="1853179"/>
                    <a:ext cx="1560132" cy="551316"/>
                  </a:xfrm>
                  <a:prstGeom prst="flowChartMagneticDisk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400" dirty="0" smtClean="0">
                        <a:solidFill>
                          <a:schemeClr val="tx1"/>
                        </a:solidFill>
                      </a:rPr>
                      <a:t>Sketch</a:t>
                    </a:r>
                    <a14:m>
                      <m:oMath xmlns:m="http://schemas.openxmlformats.org/officeDocument/2006/math">
                        <m:r>
                          <a:rPr lang="en-US" sz="1400" b="0" i="0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1400" b="0" i="0" dirty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A</m:t>
                        </m:r>
                        <m:r>
                          <a:rPr lang="en-US" sz="1400" b="0" i="0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a14:m>
                    <a:endParaRPr lang="en-US" sz="1400" b="1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Flowchart: Magnetic Disk 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18466" y="1853179"/>
                    <a:ext cx="1560132" cy="551316"/>
                  </a:xfrm>
                  <a:prstGeom prst="flowChartMagneticDisk">
                    <a:avLst/>
                  </a:prstGeom>
                  <a:blipFill rotWithShape="0">
                    <a:blip r:embed="rId11"/>
                    <a:stretch>
                      <a:fillRect t="-16667" b="-58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1" name="Straight Connector 40"/>
              <p:cNvCxnSpPr/>
              <p:nvPr/>
            </p:nvCxnSpPr>
            <p:spPr>
              <a:xfrm>
                <a:off x="2368284" y="1447800"/>
                <a:ext cx="4330248" cy="405379"/>
              </a:xfrm>
              <a:prstGeom prst="line">
                <a:avLst/>
              </a:prstGeom>
              <a:ln w="15875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V="1">
                <a:off x="2368284" y="2404496"/>
                <a:ext cx="4330248" cy="405379"/>
              </a:xfrm>
              <a:prstGeom prst="line">
                <a:avLst/>
              </a:prstGeom>
              <a:ln w="15875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Straight Connector 37"/>
            <p:cNvCxnSpPr>
              <a:stCxn id="3" idx="3"/>
              <a:endCxn id="93" idx="1"/>
            </p:cNvCxnSpPr>
            <p:nvPr/>
          </p:nvCxnSpPr>
          <p:spPr>
            <a:xfrm flipV="1">
              <a:off x="4842795" y="3427231"/>
              <a:ext cx="2355000" cy="12620"/>
            </a:xfrm>
            <a:prstGeom prst="line">
              <a:avLst/>
            </a:prstGeom>
            <a:ln w="15875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Flowchart: Magnetic Disk 16"/>
                <p:cNvSpPr/>
                <p:nvPr/>
              </p:nvSpPr>
              <p:spPr>
                <a:xfrm>
                  <a:off x="2437868" y="4395004"/>
                  <a:ext cx="2997726" cy="1863144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smtClean="0"/>
                    <a:t>Data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charset="0"/>
                        </a:rPr>
                        <m:t>𝐴</m:t>
                      </m:r>
                      <m:r>
                        <a:rPr lang="en-US" sz="2400" i="1" smtClean="0">
                          <a:latin typeface="Cambria Math" charset="0"/>
                        </a:rPr>
                        <m:t>∪</m:t>
                      </m:r>
                      <m:r>
                        <a:rPr lang="en-US" sz="2400" b="0" i="1" smtClean="0">
                          <a:latin typeface="Cambria Math" charset="0"/>
                        </a:rPr>
                        <m:t>{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}</m:t>
                      </m:r>
                    </m:oMath>
                  </a14:m>
                  <a:endParaRPr lang="en-US" sz="2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Flowchart: Magnetic Disk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7868" y="4395004"/>
                  <a:ext cx="2997726" cy="1863144"/>
                </a:xfrm>
                <a:prstGeom prst="flowChartMagneticDisk">
                  <a:avLst/>
                </a:prstGeom>
                <a:blipFill rotWithShape="0">
                  <a:blip r:embed="rId12"/>
                  <a:stretch>
                    <a:fillRect l="-3704" r="-13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Flowchart: Magnetic Disk 19"/>
                <p:cNvSpPr/>
                <p:nvPr/>
              </p:nvSpPr>
              <p:spPr>
                <a:xfrm>
                  <a:off x="7173262" y="4911737"/>
                  <a:ext cx="2164076" cy="688975"/>
                </a:xfrm>
                <a:prstGeom prst="flowChartMagneticDisk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>
                      <a:solidFill>
                        <a:schemeClr val="tx1"/>
                      </a:solidFill>
                    </a:rPr>
                    <a:t>Sketch(</a:t>
                  </a:r>
                  <a:r>
                    <a:rPr lang="en-US" sz="1400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A</a:t>
                  </a:r>
                  <a14:m>
                    <m:oMath xmlns:m="http://schemas.openxmlformats.org/officeDocument/2006/math">
                      <m:r>
                        <a:rPr lang="en-US" sz="10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∪</m:t>
                      </m:r>
                      <m:r>
                        <a:rPr lang="en-US" sz="1400" i="1">
                          <a:latin typeface="Cambria Math" charset="0"/>
                        </a:rPr>
                        <m:t>{</m:t>
                      </m:r>
                      <m:r>
                        <a:rPr lang="en-US" sz="14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𝑒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}</m:t>
                      </m:r>
                      <m:r>
                        <a:rPr lang="en-US" sz="1400" b="0" i="0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)</m:t>
                      </m:r>
                    </m:oMath>
                  </a14:m>
                  <a:endParaRPr lang="en-US" sz="1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Flowchart: Magnetic Disk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3262" y="4911737"/>
                  <a:ext cx="2164076" cy="688975"/>
                </a:xfrm>
                <a:prstGeom prst="flowChartMagneticDisk">
                  <a:avLst/>
                </a:prstGeom>
                <a:blipFill rotWithShape="0">
                  <a:blip r:embed="rId13"/>
                  <a:stretch>
                    <a:fillRect b="-145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Plus 32"/>
            <p:cNvSpPr/>
            <p:nvPr/>
          </p:nvSpPr>
          <p:spPr>
            <a:xfrm>
              <a:off x="8025012" y="2513249"/>
              <a:ext cx="288792" cy="274481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Down Arrow 33"/>
            <p:cNvSpPr/>
            <p:nvPr/>
          </p:nvSpPr>
          <p:spPr>
            <a:xfrm>
              <a:off x="8169408" y="4189649"/>
              <a:ext cx="288792" cy="47875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5130837" y="1953141"/>
            <a:ext cx="6508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Weaker requirement than fully </a:t>
            </a:r>
            <a:r>
              <a:rPr lang="en-US" sz="2800" dirty="0" err="1" smtClean="0"/>
              <a:t>composable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/>
              <p:cNvSpPr/>
              <p:nvPr/>
            </p:nvSpPr>
            <p:spPr>
              <a:xfrm>
                <a:off x="193060" y="1376523"/>
                <a:ext cx="50672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Font typeface="Wingdings" charset="2"/>
                  <a:buChar char="§"/>
                </a:pPr>
                <a:r>
                  <a:rPr lang="en-US" dirty="0" smtClean="0"/>
                  <a:t>Sketch</a:t>
                </a:r>
                <a14:m>
                  <m:oMath xmlns:m="http://schemas.openxmlformats.org/officeDocument/2006/math">
                    <m:r>
                      <a:rPr lang="en-US">
                        <a:latin typeface="Cambria Math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accent6"/>
                        </a:solidFill>
                        <a:latin typeface="Cambria Math" charset="0"/>
                      </a:rPr>
                      <m:t>A</m:t>
                    </m:r>
                    <m:r>
                      <a:rPr lang="en-US" i="1">
                        <a:latin typeface="Cambria Math" charset="0"/>
                      </a:rPr>
                      <m:t>∪</m:t>
                    </m:r>
                    <m:r>
                      <a:rPr lang="en-US" b="0" i="0" smtClean="0">
                        <a:latin typeface="Cambria Math" charset="0"/>
                      </a:rPr>
                      <m:t>{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e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}</m:t>
                    </m:r>
                    <m:r>
                      <a:rPr lang="en-US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b="1" dirty="0"/>
                  <a:t> from </a:t>
                </a:r>
                <a:r>
                  <a:rPr lang="en-US" dirty="0">
                    <a:solidFill>
                      <a:schemeClr val="accent6"/>
                    </a:solidFill>
                  </a:rPr>
                  <a:t>Sketch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accent6"/>
                        </a:solidFill>
                        <a:latin typeface="Cambria Math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accent6"/>
                        </a:solidFill>
                        <a:latin typeface="Cambria Math" charset="0"/>
                      </a:rPr>
                      <m:t>A</m:t>
                    </m:r>
                    <m:r>
                      <a:rPr lang="en-US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b="1" dirty="0"/>
                  <a:t> and </a:t>
                </a:r>
                <a:r>
                  <a:rPr lang="en-US" b="1" dirty="0" smtClean="0"/>
                  <a:t>element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charset="0"/>
                      </a:rPr>
                      <m:t>{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e</m:t>
                    </m:r>
                    <m:r>
                      <a:rPr lang="en-US" b="0" i="0" smtClean="0">
                        <a:latin typeface="Cambria Math" charset="0"/>
                      </a:rPr>
                      <m:t>}</m:t>
                    </m:r>
                  </m:oMath>
                </a14:m>
                <a:endParaRPr lang="en-US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96" name="Rectangle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60" y="1376523"/>
                <a:ext cx="5067285" cy="369332"/>
              </a:xfrm>
              <a:prstGeom prst="rect">
                <a:avLst/>
              </a:prstGeom>
              <a:blipFill rotWithShape="0">
                <a:blip r:embed="rId14"/>
                <a:stretch>
                  <a:fillRect l="-842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70408" y="2902746"/>
                <a:ext cx="11299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 smtClean="0"/>
                  <a:t>element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e</m:t>
                    </m:r>
                  </m:oMath>
                </a14:m>
                <a:endParaRPr lang="en-US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08" y="2902746"/>
                <a:ext cx="1129989" cy="369332"/>
              </a:xfrm>
              <a:prstGeom prst="rect">
                <a:avLst/>
              </a:prstGeom>
              <a:blipFill rotWithShape="0">
                <a:blip r:embed="rId15"/>
                <a:stretch>
                  <a:fillRect l="-376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Plus 91"/>
          <p:cNvSpPr/>
          <p:nvPr/>
        </p:nvSpPr>
        <p:spPr>
          <a:xfrm>
            <a:off x="1275992" y="2779859"/>
            <a:ext cx="171661" cy="14018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/>
              <p:cNvSpPr/>
              <p:nvPr/>
            </p:nvSpPr>
            <p:spPr>
              <a:xfrm>
                <a:off x="3300233" y="2896301"/>
                <a:ext cx="11299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 smtClean="0"/>
                  <a:t>element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e</m:t>
                    </m:r>
                  </m:oMath>
                </a14:m>
                <a:endParaRPr lang="en-US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3" name="Rectangle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233" y="2896301"/>
                <a:ext cx="1129989" cy="369332"/>
              </a:xfrm>
              <a:prstGeom prst="rect">
                <a:avLst/>
              </a:prstGeom>
              <a:blipFill rotWithShape="0">
                <a:blip r:embed="rId15"/>
                <a:stretch>
                  <a:fillRect l="-376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Down Arrow 96"/>
          <p:cNvSpPr/>
          <p:nvPr/>
        </p:nvSpPr>
        <p:spPr>
          <a:xfrm>
            <a:off x="1263407" y="3276326"/>
            <a:ext cx="171661" cy="2445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Connector 97"/>
          <p:cNvCxnSpPr/>
          <p:nvPr/>
        </p:nvCxnSpPr>
        <p:spPr>
          <a:xfrm flipV="1">
            <a:off x="2328420" y="6113111"/>
            <a:ext cx="414780" cy="6603"/>
          </a:xfrm>
          <a:prstGeom prst="line">
            <a:avLst/>
          </a:prstGeom>
          <a:ln w="15875">
            <a:solidFill>
              <a:srgbClr val="C00000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V="1">
            <a:off x="3998035" y="6106508"/>
            <a:ext cx="414780" cy="6603"/>
          </a:xfrm>
          <a:prstGeom prst="line">
            <a:avLst/>
          </a:prstGeom>
          <a:ln w="15875">
            <a:solidFill>
              <a:srgbClr val="C00000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5772626" y="6113111"/>
            <a:ext cx="414780" cy="6603"/>
          </a:xfrm>
          <a:prstGeom prst="line">
            <a:avLst/>
          </a:prstGeom>
          <a:ln w="15875">
            <a:solidFill>
              <a:srgbClr val="C00000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7442241" y="6106508"/>
            <a:ext cx="414780" cy="6603"/>
          </a:xfrm>
          <a:prstGeom prst="line">
            <a:avLst/>
          </a:prstGeom>
          <a:ln w="15875">
            <a:solidFill>
              <a:srgbClr val="C00000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9227838" y="6106507"/>
            <a:ext cx="414780" cy="6603"/>
          </a:xfrm>
          <a:prstGeom prst="line">
            <a:avLst/>
          </a:prstGeom>
          <a:ln w="15875">
            <a:solidFill>
              <a:srgbClr val="C00000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10897453" y="6099904"/>
            <a:ext cx="414780" cy="6603"/>
          </a:xfrm>
          <a:prstGeom prst="line">
            <a:avLst/>
          </a:prstGeom>
          <a:ln w="15875">
            <a:solidFill>
              <a:srgbClr val="C00000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4268664" y="4529582"/>
            <a:ext cx="259955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j-lt"/>
              </a:rPr>
              <a:t>Streamed data</a:t>
            </a:r>
            <a:endParaRPr lang="en-US" sz="3200" dirty="0">
              <a:latin typeface="+mj-lt"/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8820715" y="5373867"/>
            <a:ext cx="309528" cy="498069"/>
            <a:chOff x="8820715" y="5373867"/>
            <a:chExt cx="309528" cy="498069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9009774" y="5692164"/>
              <a:ext cx="50117" cy="179772"/>
            </a:xfrm>
            <a:prstGeom prst="line">
              <a:avLst/>
            </a:prstGeom>
            <a:ln w="15875">
              <a:solidFill>
                <a:srgbClr val="C0000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0715" y="5373867"/>
              <a:ext cx="309528" cy="309528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7040053" y="5318509"/>
            <a:ext cx="466781" cy="590957"/>
            <a:chOff x="7040053" y="5318509"/>
            <a:chExt cx="466781" cy="590957"/>
          </a:xfrm>
        </p:grpSpPr>
        <p:cxnSp>
          <p:nvCxnSpPr>
            <p:cNvPr id="109" name="Straight Connector 108"/>
            <p:cNvCxnSpPr/>
            <p:nvPr/>
          </p:nvCxnSpPr>
          <p:spPr>
            <a:xfrm>
              <a:off x="7247803" y="5729694"/>
              <a:ext cx="50117" cy="179772"/>
            </a:xfrm>
            <a:prstGeom prst="line">
              <a:avLst/>
            </a:prstGeom>
            <a:ln w="15875">
              <a:solidFill>
                <a:srgbClr val="C0000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053" y="5318509"/>
              <a:ext cx="466781" cy="466781"/>
            </a:xfrm>
            <a:prstGeom prst="rect">
              <a:avLst/>
            </a:prstGeom>
          </p:spPr>
        </p:pic>
      </p:grpSp>
      <p:sp>
        <p:nvSpPr>
          <p:cNvPr id="111" name="Flowchart: Magnetic Disk 2"/>
          <p:cNvSpPr/>
          <p:nvPr/>
        </p:nvSpPr>
        <p:spPr>
          <a:xfrm>
            <a:off x="957603" y="5938887"/>
            <a:ext cx="1370817" cy="348449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Sketch</a:t>
            </a:r>
            <a:endParaRPr lang="en-US" sz="2000" b="1" dirty="0"/>
          </a:p>
        </p:txBody>
      </p:sp>
      <p:grpSp>
        <p:nvGrpSpPr>
          <p:cNvPr id="112" name="Group 111"/>
          <p:cNvGrpSpPr/>
          <p:nvPr/>
        </p:nvGrpSpPr>
        <p:grpSpPr>
          <a:xfrm>
            <a:off x="3613654" y="5325521"/>
            <a:ext cx="512666" cy="602552"/>
            <a:chOff x="3613654" y="5263736"/>
            <a:chExt cx="512666" cy="602552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3654" y="5263736"/>
              <a:ext cx="512666" cy="512666"/>
            </a:xfrm>
            <a:prstGeom prst="rect">
              <a:avLst/>
            </a:prstGeom>
          </p:spPr>
        </p:pic>
        <p:cxnSp>
          <p:nvCxnSpPr>
            <p:cNvPr id="114" name="Straight Connector 113"/>
            <p:cNvCxnSpPr/>
            <p:nvPr/>
          </p:nvCxnSpPr>
          <p:spPr>
            <a:xfrm>
              <a:off x="3819870" y="5686516"/>
              <a:ext cx="50117" cy="179772"/>
            </a:xfrm>
            <a:prstGeom prst="line">
              <a:avLst/>
            </a:prstGeom>
            <a:ln w="15875">
              <a:solidFill>
                <a:srgbClr val="C0000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114"/>
          <p:cNvGrpSpPr/>
          <p:nvPr/>
        </p:nvGrpSpPr>
        <p:grpSpPr>
          <a:xfrm>
            <a:off x="5266201" y="5325521"/>
            <a:ext cx="515431" cy="621016"/>
            <a:chOff x="5266201" y="5325521"/>
            <a:chExt cx="515431" cy="621016"/>
          </a:xfrm>
        </p:grpSpPr>
        <p:cxnSp>
          <p:nvCxnSpPr>
            <p:cNvPr id="116" name="Straight Connector 115"/>
            <p:cNvCxnSpPr/>
            <p:nvPr/>
          </p:nvCxnSpPr>
          <p:spPr>
            <a:xfrm>
              <a:off x="5568443" y="5766765"/>
              <a:ext cx="50117" cy="179772"/>
            </a:xfrm>
            <a:prstGeom prst="line">
              <a:avLst/>
            </a:prstGeom>
            <a:ln w="15875">
              <a:solidFill>
                <a:srgbClr val="C0000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6201" y="5325521"/>
              <a:ext cx="515431" cy="515431"/>
            </a:xfrm>
            <a:prstGeom prst="rect">
              <a:avLst/>
            </a:prstGeom>
          </p:spPr>
        </p:pic>
      </p:grpSp>
      <p:grpSp>
        <p:nvGrpSpPr>
          <p:cNvPr id="118" name="Group 117"/>
          <p:cNvGrpSpPr/>
          <p:nvPr/>
        </p:nvGrpSpPr>
        <p:grpSpPr>
          <a:xfrm>
            <a:off x="1764999" y="5280175"/>
            <a:ext cx="484103" cy="592220"/>
            <a:chOff x="1764999" y="5280175"/>
            <a:chExt cx="484103" cy="592220"/>
          </a:xfrm>
        </p:grpSpPr>
        <p:cxnSp>
          <p:nvCxnSpPr>
            <p:cNvPr id="119" name="Straight Connector 118"/>
            <p:cNvCxnSpPr/>
            <p:nvPr/>
          </p:nvCxnSpPr>
          <p:spPr>
            <a:xfrm>
              <a:off x="2106615" y="5692376"/>
              <a:ext cx="67796" cy="180019"/>
            </a:xfrm>
            <a:prstGeom prst="line">
              <a:avLst/>
            </a:prstGeom>
            <a:ln w="15875">
              <a:solidFill>
                <a:srgbClr val="C0000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4999" y="5280175"/>
              <a:ext cx="484103" cy="484103"/>
            </a:xfrm>
            <a:prstGeom prst="rect">
              <a:avLst/>
            </a:prstGeom>
          </p:spPr>
        </p:pic>
      </p:grpSp>
      <p:grpSp>
        <p:nvGrpSpPr>
          <p:cNvPr id="121" name="Group 120"/>
          <p:cNvGrpSpPr/>
          <p:nvPr/>
        </p:nvGrpSpPr>
        <p:grpSpPr>
          <a:xfrm>
            <a:off x="10497718" y="5284860"/>
            <a:ext cx="542965" cy="648595"/>
            <a:chOff x="10497718" y="5284860"/>
            <a:chExt cx="542965" cy="648595"/>
          </a:xfrm>
        </p:grpSpPr>
        <p:cxnSp>
          <p:nvCxnSpPr>
            <p:cNvPr id="122" name="Straight Connector 121"/>
            <p:cNvCxnSpPr/>
            <p:nvPr/>
          </p:nvCxnSpPr>
          <p:spPr>
            <a:xfrm>
              <a:off x="10716143" y="5753683"/>
              <a:ext cx="50117" cy="179772"/>
            </a:xfrm>
            <a:prstGeom prst="line">
              <a:avLst/>
            </a:prstGeom>
            <a:ln w="15875">
              <a:solidFill>
                <a:srgbClr val="C0000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7718" y="5284860"/>
              <a:ext cx="542965" cy="542965"/>
            </a:xfrm>
            <a:prstGeom prst="rect">
              <a:avLst/>
            </a:prstGeom>
          </p:spPr>
        </p:pic>
      </p:grpSp>
      <p:sp>
        <p:nvSpPr>
          <p:cNvPr id="124" name="Flowchart: Magnetic Disk 2"/>
          <p:cNvSpPr/>
          <p:nvPr/>
        </p:nvSpPr>
        <p:spPr>
          <a:xfrm>
            <a:off x="2724346" y="5945489"/>
            <a:ext cx="1244339" cy="348449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Sketch</a:t>
            </a:r>
            <a:endParaRPr lang="en-US" sz="2000" b="1" dirty="0"/>
          </a:p>
        </p:txBody>
      </p:sp>
      <p:sp>
        <p:nvSpPr>
          <p:cNvPr id="125" name="Flowchart: Magnetic Disk 2"/>
          <p:cNvSpPr/>
          <p:nvPr/>
        </p:nvSpPr>
        <p:spPr>
          <a:xfrm>
            <a:off x="4401809" y="5938887"/>
            <a:ext cx="1370817" cy="348449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Sketch</a:t>
            </a:r>
            <a:endParaRPr lang="en-US" sz="2000" b="1" dirty="0"/>
          </a:p>
        </p:txBody>
      </p:sp>
      <p:sp>
        <p:nvSpPr>
          <p:cNvPr id="126" name="Flowchart: Magnetic Disk 2"/>
          <p:cNvSpPr/>
          <p:nvPr/>
        </p:nvSpPr>
        <p:spPr>
          <a:xfrm>
            <a:off x="6168552" y="5945489"/>
            <a:ext cx="1244339" cy="348449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Sketch</a:t>
            </a:r>
            <a:endParaRPr lang="en-US" sz="2000" b="1" dirty="0"/>
          </a:p>
        </p:txBody>
      </p:sp>
      <p:sp>
        <p:nvSpPr>
          <p:cNvPr id="127" name="Flowchart: Magnetic Disk 2"/>
          <p:cNvSpPr/>
          <p:nvPr/>
        </p:nvSpPr>
        <p:spPr>
          <a:xfrm>
            <a:off x="7857021" y="5932283"/>
            <a:ext cx="1370817" cy="348449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Sketch</a:t>
            </a:r>
            <a:endParaRPr lang="en-US" sz="2000" b="1" dirty="0"/>
          </a:p>
        </p:txBody>
      </p:sp>
      <p:sp>
        <p:nvSpPr>
          <p:cNvPr id="128" name="Flowchart: Magnetic Disk 2"/>
          <p:cNvSpPr/>
          <p:nvPr/>
        </p:nvSpPr>
        <p:spPr>
          <a:xfrm>
            <a:off x="9623764" y="5938885"/>
            <a:ext cx="1244339" cy="348449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Sketch</a:t>
            </a:r>
            <a:endParaRPr lang="en-US" sz="2000" b="1" dirty="0"/>
          </a:p>
        </p:txBody>
      </p:sp>
      <p:sp>
        <p:nvSpPr>
          <p:cNvPr id="129" name="TextBox 128"/>
          <p:cNvSpPr txBox="1"/>
          <p:nvPr/>
        </p:nvSpPr>
        <p:spPr>
          <a:xfrm>
            <a:off x="4897984" y="3121402"/>
            <a:ext cx="6974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Only “state” maintained is the </a:t>
            </a:r>
            <a:r>
              <a:rPr lang="en-US" sz="2800" smtClean="0"/>
              <a:t>sketch structure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11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903" y="328632"/>
            <a:ext cx="10974584" cy="1325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Sketch API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371600" y="3211665"/>
                <a:ext cx="10211088" cy="2802810"/>
              </a:xfrm>
            </p:spPr>
            <p:txBody>
              <a:bodyPr>
                <a:normAutofit fontScale="85000" lnSpcReduction="10000"/>
              </a:bodyPr>
              <a:lstStyle/>
              <a:p>
                <a:pPr>
                  <a:buFont typeface="Wingdings" charset="2"/>
                  <a:buChar char="§"/>
                </a:pPr>
                <a:r>
                  <a:rPr lang="en-US" dirty="0" smtClean="0">
                    <a:solidFill>
                      <a:schemeClr val="accent5"/>
                    </a:solidFill>
                  </a:rPr>
                  <a:t>Initialization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charset="0"/>
                      </a:rPr>
                      <m:t>Sketch</m:t>
                    </m:r>
                    <m:r>
                      <a:rPr lang="en-US" dirty="0">
                        <a:latin typeface="Cambria Math" charset="0"/>
                      </a:rPr>
                      <m:t>(</m:t>
                    </m:r>
                    <m:r>
                      <a:rPr lang="en-US" b="0" i="1" dirty="0" smtClean="0">
                        <a:latin typeface="Cambria Math" charset="0"/>
                      </a:rPr>
                      <m:t>∅</m:t>
                    </m:r>
                    <m:r>
                      <a:rPr lang="en-US" dirty="0">
                        <a:latin typeface="Cambria Math" charset="0"/>
                      </a:rPr>
                      <m:t>)</m:t>
                    </m:r>
                  </m:oMath>
                </a14:m>
                <a:endParaRPr lang="en-US" dirty="0" smtClean="0">
                  <a:solidFill>
                    <a:schemeClr val="accent5"/>
                  </a:solidFill>
                </a:endParaRPr>
              </a:p>
              <a:p>
                <a:pPr>
                  <a:buFont typeface="Wingdings" charset="2"/>
                  <a:buChar char="§"/>
                </a:pPr>
                <a:r>
                  <a:rPr lang="en-US" dirty="0" smtClean="0">
                    <a:solidFill>
                      <a:schemeClr val="accent5"/>
                    </a:solidFill>
                  </a:rPr>
                  <a:t>Estimator specification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</m:acc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dirty="0">
                        <a:latin typeface="Cambria Math" charset="0"/>
                      </a:rPr>
                      <m:t>Sketch</m:t>
                    </m:r>
                    <m:r>
                      <a:rPr lang="en-US" dirty="0">
                        <a:latin typeface="Cambria Math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dirty="0">
                        <a:latin typeface="Cambria Math" charset="0"/>
                      </a:rPr>
                      <m:t>D</m:t>
                    </m:r>
                    <m:r>
                      <a:rPr lang="en-US" dirty="0">
                        <a:latin typeface="Cambria Math" charset="0"/>
                      </a:rPr>
                      <m:t>)</m:t>
                    </m:r>
                    <m:r>
                      <a:rPr lang="en-US" i="1" dirty="0">
                        <a:latin typeface="Cambria Math"/>
                      </a:rPr>
                      <m:t>)</m:t>
                    </m:r>
                  </m:oMath>
                </a14:m>
                <a:endParaRPr lang="en-US" dirty="0" smtClean="0">
                  <a:solidFill>
                    <a:schemeClr val="accent5"/>
                  </a:solidFill>
                </a:endParaRPr>
              </a:p>
              <a:p>
                <a:pPr>
                  <a:buFont typeface="Wingdings" charset="2"/>
                  <a:buChar char="§"/>
                </a:pPr>
                <a:r>
                  <a:rPr lang="en-US" dirty="0">
                    <a:solidFill>
                      <a:schemeClr val="accent5"/>
                    </a:solidFill>
                  </a:rPr>
                  <a:t>Merge two sketches</a:t>
                </a:r>
                <a:r>
                  <a:rPr lang="en-US" dirty="0"/>
                  <a:t> Sketch</a:t>
                </a:r>
                <a14:m>
                  <m:oMath xmlns:m="http://schemas.openxmlformats.org/officeDocument/2006/math">
                    <m:r>
                      <a:rPr lang="en-US">
                        <a:latin typeface="Cambria Math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mtClean="0">
                        <a:solidFill>
                          <a:schemeClr val="accent6"/>
                        </a:solidFill>
                        <a:latin typeface="Cambria Math" charset="0"/>
                      </a:rPr>
                      <m:t>A</m:t>
                    </m:r>
                    <m:r>
                      <a:rPr lang="en-US" i="1">
                        <a:latin typeface="Cambria Math" charset="0"/>
                      </a:rPr>
                      <m:t>∪</m:t>
                    </m:r>
                    <m:r>
                      <m:rPr>
                        <m:sty m:val="p"/>
                      </m:rPr>
                      <a:rPr lang="en-US" smtClean="0">
                        <a:solidFill>
                          <a:srgbClr val="C00000"/>
                        </a:solidFill>
                        <a:latin typeface="Cambria Math" charset="0"/>
                      </a:rPr>
                      <m:t>B</m:t>
                    </m:r>
                    <m:r>
                      <a:rPr lang="en-US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b="1" dirty="0"/>
                  <a:t> from </a:t>
                </a:r>
                <a:r>
                  <a:rPr lang="en-US" dirty="0" smtClean="0">
                    <a:solidFill>
                      <a:schemeClr val="accent6"/>
                    </a:solidFill>
                  </a:rPr>
                  <a:t>Sketch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accent6"/>
                        </a:solidFill>
                        <a:latin typeface="Cambria Math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accent6"/>
                        </a:solidFill>
                        <a:latin typeface="Cambria Math" charset="0"/>
                      </a:rPr>
                      <m:t>A</m:t>
                    </m:r>
                    <m:r>
                      <a:rPr lang="en-US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b="1" dirty="0"/>
                  <a:t> and </a:t>
                </a:r>
                <a:r>
                  <a:rPr lang="en-US" dirty="0"/>
                  <a:t>Sketch</a:t>
                </a:r>
                <a14:m>
                  <m:oMath xmlns:m="http://schemas.openxmlformats.org/officeDocument/2006/math">
                    <m:r>
                      <a:rPr lang="en-US">
                        <a:latin typeface="Cambria Math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mtClean="0">
                        <a:solidFill>
                          <a:srgbClr val="C00000"/>
                        </a:solidFill>
                        <a:latin typeface="Cambria Math" charset="0"/>
                      </a:rPr>
                      <m:t>B</m:t>
                    </m:r>
                    <m:r>
                      <a:rPr lang="en-US">
                        <a:latin typeface="Cambria Math" charset="0"/>
                      </a:rPr>
                      <m:t>)</m:t>
                    </m:r>
                  </m:oMath>
                </a14:m>
                <a:endParaRPr lang="en-US" dirty="0" smtClean="0">
                  <a:solidFill>
                    <a:schemeClr val="accent5"/>
                  </a:solidFill>
                </a:endParaRPr>
              </a:p>
              <a:p>
                <a:pPr>
                  <a:buFont typeface="Wingdings" charset="2"/>
                  <a:buChar char="§"/>
                </a:pPr>
                <a:r>
                  <a:rPr lang="en-US" dirty="0" smtClean="0">
                    <a:solidFill>
                      <a:schemeClr val="accent5"/>
                    </a:solidFill>
                  </a:rPr>
                  <a:t>Process an element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charset="0"/>
                      </a:rPr>
                      <m:t>𝑒</m:t>
                    </m:r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charset="0"/>
                      </a:rPr>
                      <m:t>=(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charset="0"/>
                      </a:rPr>
                      <m:t>𝑒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charset="0"/>
                      </a:rPr>
                      <m:t>.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charset="0"/>
                      </a:rPr>
                      <m:t>𝑘𝑒𝑦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charset="0"/>
                      </a:rPr>
                      <m:t>,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charset="0"/>
                      </a:rPr>
                      <m:t>𝑒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charset="0"/>
                      </a:rPr>
                      <m:t>.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charset="0"/>
                      </a:rPr>
                      <m:t>𝑣𝑎𝑙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chemeClr val="accent5"/>
                    </a:solidFill>
                  </a:rPr>
                  <a:t>: </a:t>
                </a:r>
                <a:r>
                  <a:rPr lang="en-US" dirty="0"/>
                  <a:t>Sketch</a:t>
                </a:r>
                <a14:m>
                  <m:oMath xmlns:m="http://schemas.openxmlformats.org/officeDocument/2006/math">
                    <m:r>
                      <a:rPr lang="en-US">
                        <a:latin typeface="Cambria Math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A</m:t>
                    </m:r>
                    <m:r>
                      <a:rPr lang="en-US" i="1">
                        <a:latin typeface="Cambria Math" charset="0"/>
                      </a:rPr>
                      <m:t>∪</m:t>
                    </m:r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charset="0"/>
                      </a:rPr>
                      <m:t>𝑒</m:t>
                    </m:r>
                    <m:r>
                      <a:rPr lang="en-US" b="0" i="0" smtClean="0">
                        <a:latin typeface="Cambria Math" charset="0"/>
                      </a:rPr>
                      <m:t>)</m:t>
                    </m:r>
                    <m:r>
                      <a:rPr lang="en-US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b="1" dirty="0"/>
                  <a:t> from </a:t>
                </a:r>
                <a:r>
                  <a:rPr lang="en-US" dirty="0"/>
                  <a:t>Sketch</a:t>
                </a:r>
                <a14:m>
                  <m:oMath xmlns:m="http://schemas.openxmlformats.org/officeDocument/2006/math">
                    <m:r>
                      <a:rPr lang="en-US">
                        <a:latin typeface="Cambria Math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A</m:t>
                    </m:r>
                    <m:r>
                      <a:rPr lang="en-US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b="1" dirty="0"/>
                  <a:t> and</a:t>
                </a:r>
                <a:r>
                  <a:rPr lang="en-US" b="1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charset="0"/>
                      </a:rPr>
                      <m:t>𝑒</m:t>
                    </m:r>
                  </m:oMath>
                </a14:m>
                <a:endParaRPr lang="en-US" i="1" dirty="0" smtClean="0">
                  <a:solidFill>
                    <a:schemeClr val="accent2"/>
                  </a:solidFill>
                </a:endParaRPr>
              </a:p>
              <a:p>
                <a:pPr>
                  <a:buFont typeface="Wingdings" charset="2"/>
                  <a:buChar char="§"/>
                </a:pPr>
                <a:r>
                  <a:rPr lang="en-US" dirty="0" smtClean="0">
                    <a:solidFill>
                      <a:schemeClr val="accent5"/>
                    </a:solidFill>
                  </a:rPr>
                  <a:t>Delete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2"/>
                        </a:solidFill>
                        <a:latin typeface="Cambria Math" charset="0"/>
                      </a:rPr>
                      <m:t>𝑒</m:t>
                    </m:r>
                  </m:oMath>
                </a14:m>
                <a:endParaRPr lang="en-US" i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3211665"/>
                <a:ext cx="10211088" cy="2802810"/>
              </a:xfrm>
              <a:blipFill rotWithShape="0">
                <a:blip r:embed="rId4"/>
                <a:stretch>
                  <a:fillRect l="-955" t="-3478" b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2819400" y="1219200"/>
            <a:ext cx="6219208" cy="1821483"/>
            <a:chOff x="2525195" y="3714750"/>
            <a:chExt cx="7317145" cy="25488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Flowchart: Magnetic Disk 5"/>
                <p:cNvSpPr/>
                <p:nvPr/>
              </p:nvSpPr>
              <p:spPr>
                <a:xfrm>
                  <a:off x="2525195" y="3714750"/>
                  <a:ext cx="3276600" cy="1600200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dirty="0" smtClean="0"/>
                    <a:t>Data </a:t>
                  </a:r>
                  <a14:m>
                    <m:oMath xmlns:m="http://schemas.openxmlformats.org/officeDocument/2006/math">
                      <m:r>
                        <a:rPr lang="en-US" sz="4000" b="1" i="1" dirty="0" smtClean="0">
                          <a:latin typeface="Cambria Math" charset="0"/>
                        </a:rPr>
                        <m:t>𝑫</m:t>
                      </m:r>
                    </m:oMath>
                  </a14:m>
                  <a:endParaRPr lang="en-US" sz="4000" b="1" dirty="0"/>
                </a:p>
              </p:txBody>
            </p:sp>
          </mc:Choice>
          <mc:Fallback xmlns="">
            <p:sp>
              <p:nvSpPr>
                <p:cNvPr id="6" name="Flowchart: Magnetic Disk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5195" y="3714750"/>
                  <a:ext cx="3276600" cy="1600200"/>
                </a:xfrm>
                <a:prstGeom prst="flowChartMagneticDisk">
                  <a:avLst/>
                </a:prstGeom>
                <a:blipFill rotWithShape="0">
                  <a:blip r:embed="rId6"/>
                  <a:stretch>
                    <a:fillRect b="-110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Flowchart: Magnetic Disk 6"/>
                <p:cNvSpPr/>
                <p:nvPr/>
              </p:nvSpPr>
              <p:spPr>
                <a:xfrm>
                  <a:off x="7895156" y="4190999"/>
                  <a:ext cx="1907140" cy="647699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smtClean="0"/>
                    <a:t>Sketch</a:t>
                  </a:r>
                  <a:r>
                    <a:rPr lang="en-US" sz="2000" dirty="0"/>
                    <a:t> </a:t>
                  </a:r>
                  <a14:m>
                    <m:oMath xmlns:m="http://schemas.openxmlformats.org/officeDocument/2006/math">
                      <m:r>
                        <a:rPr lang="en-US" sz="2000" b="1" i="1" dirty="0" smtClean="0">
                          <a:latin typeface="Cambria Math" charset="0"/>
                        </a:rPr>
                        <m:t>(</m:t>
                      </m:r>
                      <m:r>
                        <a:rPr lang="en-US" sz="2000" b="1" i="1" dirty="0" smtClean="0">
                          <a:latin typeface="Cambria Math" charset="0"/>
                        </a:rPr>
                        <m:t>𝑫</m:t>
                      </m:r>
                      <m:r>
                        <a:rPr lang="en-US" sz="2000" b="1" i="1" dirty="0" smtClean="0">
                          <a:latin typeface="Cambria Math" charset="0"/>
                        </a:rPr>
                        <m:t>)</m:t>
                      </m:r>
                    </m:oMath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7" name="Flowchart: Magnetic Disk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5156" y="4190999"/>
                  <a:ext cx="1907140" cy="647699"/>
                </a:xfrm>
                <a:prstGeom prst="flowChartMagneticDisk">
                  <a:avLst/>
                </a:prstGeom>
                <a:blipFill rotWithShape="0">
                  <a:blip r:embed="rId7"/>
                  <a:stretch>
                    <a:fillRect b="-358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/>
            <p:cNvCxnSpPr>
              <a:endCxn id="10" idx="1"/>
            </p:cNvCxnSpPr>
            <p:nvPr/>
          </p:nvCxnSpPr>
          <p:spPr>
            <a:xfrm>
              <a:off x="4163495" y="3714750"/>
              <a:ext cx="4819650" cy="476250"/>
            </a:xfrm>
            <a:prstGeom prst="line">
              <a:avLst/>
            </a:prstGeom>
            <a:ln w="15875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endCxn id="10" idx="3"/>
            </p:cNvCxnSpPr>
            <p:nvPr/>
          </p:nvCxnSpPr>
          <p:spPr>
            <a:xfrm flipV="1">
              <a:off x="4163495" y="4838700"/>
              <a:ext cx="4819650" cy="476250"/>
            </a:xfrm>
            <a:prstGeom prst="line">
              <a:avLst/>
            </a:prstGeom>
            <a:ln w="15875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2882289" y="5531447"/>
                  <a:ext cx="1925151" cy="7321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/>
                    <a:t>Q: </a:t>
                  </a:r>
                  <a14:m>
                    <m:oMath xmlns:m="http://schemas.openxmlformats.org/officeDocument/2006/math">
                      <m:r>
                        <a:rPr lang="en-US" sz="2800" i="1" dirty="0">
                          <a:latin typeface="Cambria Math"/>
                        </a:rPr>
                        <m:t>𝑓</m:t>
                      </m:r>
                      <m:r>
                        <a:rPr lang="en-US" sz="2800" b="1" i="1" dirty="0">
                          <a:latin typeface="Cambria Math"/>
                        </a:rPr>
                        <m:t>(</m:t>
                      </m:r>
                      <m:r>
                        <a:rPr lang="en-US" sz="2800" b="1" i="1" dirty="0" smtClean="0">
                          <a:latin typeface="Cambria Math" charset="0"/>
                        </a:rPr>
                        <m:t>𝑫</m:t>
                      </m:r>
                      <m:r>
                        <a:rPr lang="en-US" sz="2800" b="1" i="1" dirty="0">
                          <a:latin typeface="Cambria Math"/>
                        </a:rPr>
                        <m:t>)</m:t>
                      </m:r>
                    </m:oMath>
                  </a14:m>
                  <a:r>
                    <a:rPr lang="en-US" sz="2800" b="1" dirty="0"/>
                    <a:t> ?</a:t>
                  </a: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2289" y="5531447"/>
                  <a:ext cx="1925151" cy="73215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7435" t="-11628" r="-6691" b="-325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7104325" y="5420341"/>
                  <a:ext cx="2738015" cy="7660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800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𝑓</m:t>
                            </m:r>
                          </m:e>
                        </m:acc>
                        <m:r>
                          <a:rPr lang="en-US" sz="2800" i="1" dirty="0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charset="0"/>
                          </a:rPr>
                          <m:t>Sketch</m:t>
                        </m:r>
                        <m:r>
                          <a:rPr lang="en-US" sz="2800" b="0" i="0" dirty="0" smtClean="0">
                            <a:latin typeface="Cambria Math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charset="0"/>
                          </a:rPr>
                          <m:t>D</m:t>
                        </m:r>
                        <m:r>
                          <a:rPr lang="en-US" sz="2800" b="0" i="0" dirty="0" smtClean="0">
                            <a:latin typeface="Cambria Math" charset="0"/>
                          </a:rPr>
                          <m:t>)</m:t>
                        </m:r>
                        <m:r>
                          <a:rPr lang="en-US" sz="2800" i="1" dirty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4325" y="5420341"/>
                  <a:ext cx="2738015" cy="766074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/>
            <p:cNvCxnSpPr/>
            <p:nvPr/>
          </p:nvCxnSpPr>
          <p:spPr>
            <a:xfrm flipV="1">
              <a:off x="5105400" y="5809918"/>
              <a:ext cx="2133599" cy="13914"/>
            </a:xfrm>
            <a:prstGeom prst="straightConnector1">
              <a:avLst/>
            </a:prstGeom>
            <a:ln w="15875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Content Placeholder 2"/>
          <p:cNvSpPr txBox="1">
            <a:spLocks/>
          </p:cNvSpPr>
          <p:nvPr/>
        </p:nvSpPr>
        <p:spPr>
          <a:xfrm>
            <a:off x="1962900" y="6109128"/>
            <a:ext cx="7470406" cy="523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mtClean="0"/>
              <a:t>Seek to optimize </a:t>
            </a:r>
            <a:r>
              <a:rPr lang="en-US" dirty="0">
                <a:solidFill>
                  <a:srgbClr val="C00000"/>
                </a:solidFill>
              </a:rPr>
              <a:t>sketch-size </a:t>
            </a:r>
            <a:r>
              <a:rPr lang="en-US" dirty="0"/>
              <a:t>vs.</a:t>
            </a:r>
            <a:r>
              <a:rPr lang="en-US" dirty="0">
                <a:solidFill>
                  <a:srgbClr val="C00000"/>
                </a:solidFill>
              </a:rPr>
              <a:t> estimate </a:t>
            </a:r>
            <a:r>
              <a:rPr lang="en-US" dirty="0" smtClean="0">
                <a:solidFill>
                  <a:srgbClr val="C00000"/>
                </a:solidFill>
              </a:rPr>
              <a:t>quality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12935" y="5105400"/>
            <a:ext cx="1294499" cy="540314"/>
            <a:chOff x="212935" y="5105400"/>
            <a:chExt cx="1294499" cy="540314"/>
          </a:xfrm>
        </p:grpSpPr>
        <p:cxnSp>
          <p:nvCxnSpPr>
            <p:cNvPr id="36" name="Straight Arrow Connector 35"/>
            <p:cNvCxnSpPr>
              <a:stCxn id="38" idx="3"/>
            </p:cNvCxnSpPr>
            <p:nvPr/>
          </p:nvCxnSpPr>
          <p:spPr>
            <a:xfrm>
              <a:off x="1177366" y="5290066"/>
              <a:ext cx="330068" cy="3556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212935" y="5105400"/>
              <a:ext cx="964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optional</a:t>
              </a:r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46903" y="4147066"/>
            <a:ext cx="660531" cy="838200"/>
            <a:chOff x="846903" y="4147066"/>
            <a:chExt cx="660531" cy="838200"/>
          </a:xfrm>
        </p:grpSpPr>
        <p:sp>
          <p:nvSpPr>
            <p:cNvPr id="4" name="Left Brace 3"/>
            <p:cNvSpPr/>
            <p:nvPr/>
          </p:nvSpPr>
          <p:spPr>
            <a:xfrm>
              <a:off x="1193931" y="4147066"/>
              <a:ext cx="313503" cy="838200"/>
            </a:xfrm>
            <a:prstGeom prst="leftBrac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 rot="5400000">
                  <a:off x="843857" y="4304556"/>
                  <a:ext cx="52931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≻</m:t>
                        </m:r>
                      </m:oMath>
                    </m:oMathPara>
                  </a14:m>
                  <a:endParaRPr lang="en-US" sz="28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843857" y="4304556"/>
                  <a:ext cx="529311" cy="52322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13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831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629" y="168293"/>
            <a:ext cx="9982200" cy="6498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Easy sketches</a:t>
            </a:r>
            <a:r>
              <a:rPr lang="en-US" dirty="0"/>
              <a:t>: min, max, sum,  </a:t>
            </a:r>
            <a:r>
              <a:rPr lang="en-US" dirty="0" smtClean="0"/>
              <a:t>…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3954" y="2537791"/>
                <a:ext cx="5715000" cy="2187238"/>
              </a:xfr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r>
                  <a:rPr lang="en-US" u="sng" dirty="0" smtClean="0"/>
                  <a:t>Sum</a:t>
                </a:r>
              </a:p>
              <a:p>
                <a:pPr>
                  <a:buFont typeface="Wingdings" charset="2"/>
                  <a:buChar char="§"/>
                </a:pPr>
                <a:r>
                  <a:rPr lang="en-US" b="1" dirty="0" smtClean="0">
                    <a:solidFill>
                      <a:schemeClr val="tx2"/>
                    </a:solidFill>
                  </a:rPr>
                  <a:t>Initialize: </a:t>
                </a:r>
                <a14:m>
                  <m:oMath xmlns:m="http://schemas.openxmlformats.org/officeDocument/2006/math">
                    <m:r>
                      <a:rPr lang="en-US" b="0" i="1" dirty="0">
                        <a:solidFill>
                          <a:schemeClr val="tx2"/>
                        </a:solidFill>
                        <a:latin typeface="Cambria Math"/>
                      </a:rPr>
                      <m:t>𝑠</m:t>
                    </m:r>
                    <m:r>
                      <a:rPr lang="en-US" b="1" i="1" dirty="0">
                        <a:solidFill>
                          <a:schemeClr val="tx2"/>
                        </a:solidFill>
                        <a:latin typeface="Cambria Math"/>
                      </a:rPr>
                      <m:t> ←</m:t>
                    </m:r>
                  </m:oMath>
                </a14:m>
                <a:r>
                  <a:rPr lang="en-US" b="1" dirty="0">
                    <a:solidFill>
                      <a:schemeClr val="tx2"/>
                    </a:solidFill>
                  </a:rPr>
                  <a:t> 0   </a:t>
                </a:r>
              </a:p>
              <a:p>
                <a:pPr>
                  <a:buFont typeface="Wingdings" charset="2"/>
                  <a:buChar char="§"/>
                </a:pPr>
                <a:r>
                  <a:rPr lang="en-US" b="1" dirty="0" smtClean="0">
                    <a:solidFill>
                      <a:schemeClr val="tx2"/>
                    </a:solidFill>
                  </a:rPr>
                  <a:t>Process </a:t>
                </a:r>
                <a:r>
                  <a:rPr lang="en-US" b="1" dirty="0">
                    <a:solidFill>
                      <a:schemeClr val="tx2"/>
                    </a:solidFill>
                  </a:rPr>
                  <a:t>element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𝑒</m:t>
                    </m:r>
                  </m:oMath>
                </a14:m>
                <a:r>
                  <a:rPr lang="en-US" b="1" dirty="0">
                    <a:solidFill>
                      <a:schemeClr val="tx2"/>
                    </a:solidFill>
                  </a:rPr>
                  <a:t> </a:t>
                </a:r>
                <a:r>
                  <a:rPr lang="en-US" b="1" dirty="0" smtClean="0">
                    <a:solidFill>
                      <a:schemeClr val="tx2"/>
                    </a:solidFill>
                  </a:rPr>
                  <a:t>:  </a:t>
                </a:r>
                <a14:m>
                  <m:oMath xmlns:m="http://schemas.openxmlformats.org/officeDocument/2006/math">
                    <m:r>
                      <a:rPr lang="en-US" b="0" i="1" dirty="0">
                        <a:solidFill>
                          <a:schemeClr val="tx2"/>
                        </a:solidFill>
                        <a:latin typeface="Cambria Math"/>
                      </a:rPr>
                      <m:t>𝑠</m:t>
                    </m:r>
                    <m:r>
                      <a:rPr lang="en-US" b="0" i="1" dirty="0">
                        <a:solidFill>
                          <a:schemeClr val="tx2"/>
                        </a:solidFill>
                        <a:latin typeface="Cambria Math"/>
                      </a:rPr>
                      <m:t> ← </m:t>
                    </m:r>
                    <m:r>
                      <a:rPr lang="en-US" b="0" i="1" dirty="0" err="1">
                        <a:solidFill>
                          <a:schemeClr val="tx2"/>
                        </a:solidFill>
                        <a:latin typeface="Cambria Math"/>
                      </a:rPr>
                      <m:t>𝑠</m:t>
                    </m:r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/>
                      </a:rPr>
                      <m:t>+</m:t>
                    </m:r>
                    <m:r>
                      <a:rPr lang="en-US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𝑒</m:t>
                    </m:r>
                    <m:r>
                      <a:rPr lang="en-US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.</m:t>
                    </m:r>
                    <m:r>
                      <a:rPr lang="en-US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𝑣𝑎𝑙</m:t>
                    </m:r>
                    <m:r>
                      <a:rPr lang="en-US" b="0" i="1" dirty="0">
                        <a:solidFill>
                          <a:schemeClr val="tx2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b="0" dirty="0" smtClean="0">
                  <a:solidFill>
                    <a:schemeClr val="tx2"/>
                  </a:solidFill>
                </a:endParaRPr>
              </a:p>
              <a:p>
                <a:pPr>
                  <a:buFont typeface="Wingdings" charset="2"/>
                  <a:buChar char="§"/>
                </a:pPr>
                <a:r>
                  <a:rPr lang="en-US" b="1" dirty="0" smtClean="0">
                    <a:solidFill>
                      <a:schemeClr val="tx2"/>
                    </a:solidFill>
                  </a:rPr>
                  <a:t>Merge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 s, s’:    </a:t>
                </a:r>
                <a14:m>
                  <m:oMath xmlns:m="http://schemas.openxmlformats.org/officeDocument/2006/math">
                    <m:r>
                      <a:rPr lang="en-US" b="0" i="1" dirty="0">
                        <a:solidFill>
                          <a:schemeClr val="tx2"/>
                        </a:solidFill>
                        <a:latin typeface="Cambria Math"/>
                      </a:rPr>
                      <m:t>𝑠</m:t>
                    </m:r>
                    <m:r>
                      <a:rPr lang="en-US" b="0" i="1" dirty="0">
                        <a:solidFill>
                          <a:schemeClr val="tx2"/>
                        </a:solidFill>
                        <a:latin typeface="Cambria Math"/>
                      </a:rPr>
                      <m:t> ← </m:t>
                    </m:r>
                    <m:r>
                      <a:rPr lang="en-US" b="0" i="1" dirty="0" err="1">
                        <a:solidFill>
                          <a:schemeClr val="tx2"/>
                        </a:solidFill>
                        <a:latin typeface="Cambria Math"/>
                      </a:rPr>
                      <m:t>𝑠</m:t>
                    </m:r>
                    <m:r>
                      <a:rPr lang="en-US" b="1" i="1" dirty="0">
                        <a:solidFill>
                          <a:schemeClr val="tx2"/>
                        </a:solidFill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𝑠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dirty="0" smtClean="0">
                  <a:solidFill>
                    <a:schemeClr val="tx2"/>
                  </a:solidFill>
                </a:endParaRPr>
              </a:p>
              <a:p>
                <a:pPr>
                  <a:buFont typeface="Wingdings" charset="2"/>
                  <a:buChar char="§"/>
                </a:pPr>
                <a:r>
                  <a:rPr lang="en-US" b="1" dirty="0" smtClean="0">
                    <a:solidFill>
                      <a:schemeClr val="tx2"/>
                    </a:solidFill>
                  </a:rPr>
                  <a:t>Delete element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2"/>
                        </a:solidFill>
                        <a:latin typeface="Cambria Math" charset="0"/>
                      </a:rPr>
                      <m:t>𝑒</m:t>
                    </m:r>
                  </m:oMath>
                </a14:m>
                <a:r>
                  <a:rPr lang="en-US" b="1" dirty="0">
                    <a:solidFill>
                      <a:schemeClr val="tx2"/>
                    </a:solidFill>
                  </a:rPr>
                  <a:t> : 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2"/>
                        </a:solidFill>
                        <a:latin typeface="Cambria Math"/>
                      </a:rPr>
                      <m:t>𝑠</m:t>
                    </m:r>
                    <m:r>
                      <a:rPr lang="en-US" i="1" dirty="0">
                        <a:solidFill>
                          <a:schemeClr val="tx2"/>
                        </a:solidFill>
                        <a:latin typeface="Cambria Math"/>
                      </a:rPr>
                      <m:t> ← </m:t>
                    </m:r>
                    <m:r>
                      <a:rPr lang="en-US" i="1" dirty="0" err="1">
                        <a:solidFill>
                          <a:schemeClr val="tx2"/>
                        </a:solidFill>
                        <a:latin typeface="Cambria Math"/>
                      </a:rPr>
                      <m:t>𝑠</m:t>
                    </m:r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−</m:t>
                    </m:r>
                    <m:r>
                      <a:rPr lang="en-US" i="1" dirty="0">
                        <a:solidFill>
                          <a:schemeClr val="tx2"/>
                        </a:solidFill>
                        <a:latin typeface="Cambria Math" charset="0"/>
                      </a:rPr>
                      <m:t>𝑒</m:t>
                    </m:r>
                    <m:r>
                      <a:rPr lang="en-US" i="1" dirty="0">
                        <a:solidFill>
                          <a:schemeClr val="tx2"/>
                        </a:solidFill>
                        <a:latin typeface="Cambria Math" charset="0"/>
                      </a:rPr>
                      <m:t>.</m:t>
                    </m:r>
                    <m:r>
                      <a:rPr lang="en-US" i="1" dirty="0">
                        <a:solidFill>
                          <a:schemeClr val="tx2"/>
                        </a:solidFill>
                        <a:latin typeface="Cambria Math" charset="0"/>
                      </a:rPr>
                      <m:t>𝑣𝑎𝑙</m:t>
                    </m:r>
                    <m:r>
                      <a:rPr lang="en-US" i="1" dirty="0">
                        <a:solidFill>
                          <a:schemeClr val="tx2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b="1" dirty="0" smtClean="0">
                  <a:solidFill>
                    <a:schemeClr val="tx2"/>
                  </a:solidFill>
                </a:endParaRPr>
              </a:p>
              <a:p>
                <a:pPr>
                  <a:buFont typeface="Wingdings" charset="2"/>
                  <a:buChar char="§"/>
                </a:pPr>
                <a:r>
                  <a:rPr lang="en-US" b="1" dirty="0" smtClean="0">
                    <a:solidFill>
                      <a:schemeClr val="tx2"/>
                    </a:solidFill>
                  </a:rPr>
                  <a:t>Query: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   return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2"/>
                        </a:solidFill>
                        <a:latin typeface="Cambria Math"/>
                      </a:rPr>
                      <m:t>𝑠</m:t>
                    </m:r>
                  </m:oMath>
                </a14:m>
                <a:endParaRPr lang="en-US" dirty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endParaRPr lang="en-US" dirty="0" smtClean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3954" y="2537791"/>
                <a:ext cx="5715000" cy="2187238"/>
              </a:xfrm>
              <a:blipFill rotWithShape="0">
                <a:blip r:embed="rId3"/>
                <a:stretch>
                  <a:fillRect l="-1387" t="-7521" b="-3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465446" y="1052645"/>
            <a:ext cx="704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32,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69485" y="1052644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112,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63879" y="1052644"/>
            <a:ext cx="704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14,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67918" y="1052643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9,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79896" y="1058086"/>
            <a:ext cx="704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37,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83935" y="1058085"/>
            <a:ext cx="704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83,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98860" y="1058085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115,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82368" y="1058084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2,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/>
              <p:cNvSpPr txBox="1">
                <a:spLocks/>
              </p:cNvSpPr>
              <p:nvPr/>
            </p:nvSpPr>
            <p:spPr>
              <a:xfrm>
                <a:off x="2844304" y="1808184"/>
                <a:ext cx="6233713" cy="57422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 smtClean="0"/>
                  <a:t>Exact, </a:t>
                </a:r>
                <a:r>
                  <a:rPr lang="en-US" dirty="0" err="1" smtClean="0"/>
                  <a:t>composable</a:t>
                </a:r>
                <a:r>
                  <a:rPr lang="en-US" dirty="0" smtClean="0"/>
                  <a:t>, Sketch is just a single register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2"/>
                        </a:solidFill>
                        <a:latin typeface="Cambria Math"/>
                      </a:rPr>
                      <m:t>𝑠</m:t>
                    </m:r>
                  </m:oMath>
                </a14:m>
                <a:r>
                  <a:rPr lang="en-US" dirty="0" smtClean="0"/>
                  <a:t>: </a:t>
                </a:r>
                <a:endParaRPr lang="en-US" dirty="0"/>
              </a:p>
            </p:txBody>
          </p:sp>
        </mc:Choice>
        <mc:Fallback xmlns="">
          <p:sp>
            <p:nvSpPr>
              <p:cNvPr id="1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4304" y="1808184"/>
                <a:ext cx="6233713" cy="574223"/>
              </a:xfrm>
              <a:prstGeom prst="rect">
                <a:avLst/>
              </a:prstGeom>
              <a:blipFill rotWithShape="0">
                <a:blip r:embed="rId4"/>
                <a:stretch>
                  <a:fillRect l="-1272" t="-18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/>
              <p:cNvSpPr txBox="1">
                <a:spLocks/>
              </p:cNvSpPr>
              <p:nvPr/>
            </p:nvSpPr>
            <p:spPr>
              <a:xfrm>
                <a:off x="6203729" y="2537791"/>
                <a:ext cx="5912071" cy="21872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u="sng" dirty="0" smtClean="0"/>
                  <a:t>Max</a:t>
                </a:r>
              </a:p>
              <a:p>
                <a:pPr>
                  <a:buFont typeface="Wingdings" charset="2"/>
                  <a:buChar char="§"/>
                </a:pPr>
                <a:r>
                  <a:rPr lang="en-US" b="1" dirty="0" smtClean="0">
                    <a:solidFill>
                      <a:schemeClr val="tx2"/>
                    </a:solidFill>
                  </a:rPr>
                  <a:t>Initialize: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2"/>
                        </a:solidFill>
                        <a:latin typeface="Cambria Math"/>
                      </a:rPr>
                      <m:t>𝑠</m:t>
                    </m:r>
                    <m:r>
                      <a:rPr lang="en-US" b="1" i="1" dirty="0">
                        <a:solidFill>
                          <a:schemeClr val="tx2"/>
                        </a:solidFill>
                        <a:latin typeface="Cambria Math"/>
                      </a:rPr>
                      <m:t> ←</m:t>
                    </m:r>
                  </m:oMath>
                </a14:m>
                <a:r>
                  <a:rPr lang="en-US" b="1" dirty="0">
                    <a:solidFill>
                      <a:schemeClr val="tx2"/>
                    </a:solidFill>
                  </a:rPr>
                  <a:t> 0   </a:t>
                </a:r>
              </a:p>
              <a:p>
                <a:pPr>
                  <a:buFont typeface="Wingdings" charset="2"/>
                  <a:buChar char="§"/>
                </a:pPr>
                <a:r>
                  <a:rPr lang="en-US" b="1" dirty="0" smtClean="0">
                    <a:solidFill>
                      <a:schemeClr val="tx2"/>
                    </a:solidFill>
                  </a:rPr>
                  <a:t>Process </a:t>
                </a:r>
                <a:r>
                  <a:rPr lang="en-US" b="1" dirty="0">
                    <a:solidFill>
                      <a:schemeClr val="tx2"/>
                    </a:solidFill>
                  </a:rPr>
                  <a:t>element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𝑒</m:t>
                    </m:r>
                  </m:oMath>
                </a14:m>
                <a:r>
                  <a:rPr lang="en-US" b="1" dirty="0">
                    <a:solidFill>
                      <a:schemeClr val="tx2"/>
                    </a:solidFill>
                  </a:rPr>
                  <a:t> </a:t>
                </a:r>
                <a:r>
                  <a:rPr lang="en-US" b="1" dirty="0" smtClean="0">
                    <a:solidFill>
                      <a:schemeClr val="tx2"/>
                    </a:solidFill>
                  </a:rPr>
                  <a:t>: 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2"/>
                        </a:solidFill>
                        <a:latin typeface="Cambria Math"/>
                      </a:rPr>
                      <m:t>𝑠</m:t>
                    </m:r>
                    <m:r>
                      <a:rPr lang="en-US" i="1" dirty="0">
                        <a:solidFill>
                          <a:schemeClr val="tx2"/>
                        </a:solidFill>
                        <a:latin typeface="Cambria Math"/>
                      </a:rPr>
                      <m:t> ← </m:t>
                    </m:r>
                    <m:r>
                      <m:rPr>
                        <m:sty m:val="p"/>
                      </m:rPr>
                      <a:rPr lang="en-US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max</m:t>
                    </m:r>
                    <m:r>
                      <a:rPr lang="en-US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(</m:t>
                    </m:r>
                    <m:r>
                      <a:rPr lang="en-US" i="1" dirty="0" err="1">
                        <a:solidFill>
                          <a:schemeClr val="tx2"/>
                        </a:solidFill>
                        <a:latin typeface="Cambria Math"/>
                      </a:rPr>
                      <m:t>𝑠</m:t>
                    </m:r>
                    <m:r>
                      <a:rPr lang="en-US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,</m:t>
                    </m:r>
                    <m:r>
                      <a:rPr lang="en-US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𝑒</m:t>
                    </m:r>
                    <m:r>
                      <a:rPr lang="en-US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.</m:t>
                    </m:r>
                    <m:r>
                      <a:rPr lang="en-US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𝑣𝑎𝑙</m:t>
                    </m:r>
                    <m:r>
                      <a:rPr lang="en-US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)</m:t>
                    </m:r>
                    <m:r>
                      <a:rPr lang="en-US" i="1" dirty="0">
                        <a:solidFill>
                          <a:schemeClr val="tx2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dirty="0" smtClean="0">
                  <a:solidFill>
                    <a:schemeClr val="tx2"/>
                  </a:solidFill>
                </a:endParaRPr>
              </a:p>
              <a:p>
                <a:pPr>
                  <a:buFont typeface="Wingdings" charset="2"/>
                  <a:buChar char="§"/>
                </a:pPr>
                <a:r>
                  <a:rPr lang="en-US" b="1" dirty="0" smtClean="0">
                    <a:solidFill>
                      <a:schemeClr val="tx2"/>
                    </a:solidFill>
                  </a:rPr>
                  <a:t>Merge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 s, s’:   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2"/>
                        </a:solidFill>
                        <a:latin typeface="Cambria Math"/>
                      </a:rPr>
                      <m:t>𝑠</m:t>
                    </m:r>
                    <m:r>
                      <a:rPr lang="en-US" i="1" dirty="0">
                        <a:solidFill>
                          <a:schemeClr val="tx2"/>
                        </a:solidFill>
                        <a:latin typeface="Cambria Math"/>
                      </a:rPr>
                      <m:t> ← </m:t>
                    </m:r>
                    <m:r>
                      <m:rPr>
                        <m:sty m:val="p"/>
                      </m:rPr>
                      <a:rPr lang="en-US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max</m:t>
                    </m:r>
                    <m:r>
                      <a:rPr lang="en-US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(</m:t>
                    </m:r>
                    <m:r>
                      <a:rPr lang="en-US" i="1" dirty="0" err="1">
                        <a:solidFill>
                          <a:schemeClr val="tx2"/>
                        </a:solidFill>
                        <a:latin typeface="Cambria Math"/>
                      </a:rPr>
                      <m:t>𝑠</m:t>
                    </m:r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,</m:t>
                    </m:r>
                    <m:sSup>
                      <m:sSupPr>
                        <m:ctrlPr>
                          <a:rPr lang="en-US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𝑠</m:t>
                        </m:r>
                      </m:e>
                      <m:sup>
                        <m:r>
                          <a:rPr lang="en-US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dirty="0" smtClean="0">
                  <a:solidFill>
                    <a:schemeClr val="tx2"/>
                  </a:solidFill>
                </a:endParaRPr>
              </a:p>
              <a:p>
                <a:pPr>
                  <a:buFont typeface="Wingdings" charset="2"/>
                  <a:buChar char="§"/>
                </a:pPr>
                <a:r>
                  <a:rPr lang="en-US" b="1" dirty="0" smtClean="0">
                    <a:solidFill>
                      <a:schemeClr val="tx2"/>
                    </a:solidFill>
                  </a:rPr>
                  <a:t>Query: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   return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2"/>
                        </a:solidFill>
                        <a:latin typeface="Cambria Math"/>
                      </a:rPr>
                      <m:t>𝑠</m:t>
                    </m:r>
                  </m:oMath>
                </a14:m>
                <a:endParaRPr lang="en-US" dirty="0" smtClean="0">
                  <a:solidFill>
                    <a:schemeClr val="tx2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3729" y="2537791"/>
                <a:ext cx="5912071" cy="2187238"/>
              </a:xfrm>
              <a:prstGeom prst="rect">
                <a:avLst/>
              </a:prstGeom>
              <a:blipFill rotWithShape="0">
                <a:blip r:embed="rId5"/>
                <a:stretch>
                  <a:fillRect l="-1753" t="-8357" r="-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669397" y="1051530"/>
            <a:ext cx="2486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Element values:</a:t>
            </a:r>
            <a:endParaRPr lang="en-US" sz="2800"/>
          </a:p>
        </p:txBody>
      </p:sp>
      <p:sp>
        <p:nvSpPr>
          <p:cNvPr id="17" name="TextBox 16"/>
          <p:cNvSpPr txBox="1"/>
          <p:nvPr/>
        </p:nvSpPr>
        <p:spPr>
          <a:xfrm>
            <a:off x="7603638" y="4725029"/>
            <a:ext cx="2453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No delete support</a:t>
            </a:r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14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1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5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77" y="348469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Frequent Keys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45409" y="1451712"/>
            <a:ext cx="300082" cy="40011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B050"/>
                </a:solidFill>
              </a:rPr>
              <a:t>  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19224" y="1451714"/>
            <a:ext cx="300082" cy="4001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  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3618" y="1451714"/>
            <a:ext cx="300082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  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17657" y="1451713"/>
            <a:ext cx="300082" cy="40011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29635" y="1457156"/>
            <a:ext cx="357790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smtClean="0">
                <a:solidFill>
                  <a:srgbClr val="7030A0"/>
                </a:solidFill>
              </a:rPr>
              <a:t>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3674" y="1457155"/>
            <a:ext cx="300082" cy="4001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  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48599" y="1457155"/>
            <a:ext cx="300082" cy="40011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32107" y="1457154"/>
            <a:ext cx="300082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38486" y="1451713"/>
            <a:ext cx="300082" cy="40011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F0"/>
                </a:solidFill>
              </a:rPr>
              <a:t>  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53411" y="1451713"/>
            <a:ext cx="300082" cy="4001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  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36919" y="1451712"/>
            <a:ext cx="300082" cy="40011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  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41174" y="3809999"/>
            <a:ext cx="6707507" cy="156410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u="sng" dirty="0" smtClean="0"/>
              <a:t>Example Applications: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Networking:  Find “elephant” IP flows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Search engines:  Find the most frequent queries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Text analysis:  Frequent terms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67846" y="5374755"/>
                <a:ext cx="6680835" cy="96180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2800" b="1" dirty="0" smtClean="0">
                    <a:solidFill>
                      <a:schemeClr val="tx2"/>
                    </a:solidFill>
                  </a:rPr>
                  <a:t>Zipf</a:t>
                </a:r>
                <a:r>
                  <a:rPr lang="en-US" sz="2800" b="1" dirty="0">
                    <a:solidFill>
                      <a:schemeClr val="tx2"/>
                    </a:solidFill>
                  </a:rPr>
                  <a:t> law</a:t>
                </a:r>
                <a:r>
                  <a:rPr lang="en-US" sz="2800" dirty="0" smtClean="0">
                    <a:solidFill>
                      <a:schemeClr val="tx2"/>
                    </a:solidFill>
                  </a:rPr>
                  <a:t>: Frequency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𝑖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800" dirty="0" smtClean="0">
                    <a:solidFill>
                      <a:schemeClr val="tx2"/>
                    </a:solidFill>
                  </a:rPr>
                  <a:t> heaviest key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∝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𝑖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𝑠</m:t>
                        </m:r>
                      </m:sup>
                    </m:sSup>
                  </m:oMath>
                </a14:m>
                <a:r>
                  <a:rPr lang="en-US" sz="2800" dirty="0" smtClean="0">
                    <a:solidFill>
                      <a:schemeClr val="tx2"/>
                    </a:solidFill>
                  </a:rPr>
                  <a:t>  </a:t>
                </a:r>
                <a:endParaRPr lang="en-US" sz="2800" dirty="0">
                  <a:solidFill>
                    <a:schemeClr val="tx2"/>
                  </a:solidFill>
                </a:endParaRPr>
              </a:p>
              <a:p>
                <a:r>
                  <a:rPr lang="en-US" sz="2800" dirty="0" smtClean="0">
                    <a:solidFill>
                      <a:schemeClr val="tx2"/>
                    </a:solidFill>
                  </a:rPr>
                  <a:t>Say </a:t>
                </a:r>
                <a:r>
                  <a:rPr lang="en-US" sz="2800" dirty="0">
                    <a:solidFill>
                      <a:schemeClr val="tx2"/>
                    </a:solidFill>
                  </a:rPr>
                  <a:t>top 10% </a:t>
                </a:r>
                <a:r>
                  <a:rPr lang="en-US" sz="2800" dirty="0" smtClean="0">
                    <a:solidFill>
                      <a:schemeClr val="tx2"/>
                    </a:solidFill>
                  </a:rPr>
                  <a:t>keys in </a:t>
                </a:r>
                <a:r>
                  <a:rPr lang="en-US" sz="2800" dirty="0">
                    <a:solidFill>
                      <a:schemeClr val="tx2"/>
                    </a:solidFill>
                  </a:rPr>
                  <a:t>90% of </a:t>
                </a:r>
                <a:r>
                  <a:rPr lang="en-US" sz="2800" dirty="0" smtClean="0">
                    <a:solidFill>
                      <a:schemeClr val="tx2"/>
                    </a:solidFill>
                  </a:rPr>
                  <a:t>elements</a:t>
                </a:r>
                <a:endParaRPr lang="en-US" sz="28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846" y="5374755"/>
                <a:ext cx="6680835" cy="961802"/>
              </a:xfrm>
              <a:prstGeom prst="rect">
                <a:avLst/>
              </a:prstGeom>
              <a:blipFill rotWithShape="0">
                <a:blip r:embed="rId3"/>
                <a:stretch>
                  <a:fillRect l="-1918" t="-5732" b="-178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ontent Placeholder 2"/>
          <p:cNvSpPr txBox="1">
            <a:spLocks/>
          </p:cNvSpPr>
          <p:nvPr/>
        </p:nvSpPr>
        <p:spPr>
          <a:xfrm>
            <a:off x="156085" y="2037302"/>
            <a:ext cx="6704356" cy="12527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dirty="0" smtClean="0"/>
              <a:t>Data is </a:t>
            </a:r>
            <a:r>
              <a:rPr lang="en-US" dirty="0" smtClean="0">
                <a:solidFill>
                  <a:schemeClr val="accent1"/>
                </a:solidFill>
              </a:rPr>
              <a:t>streamed</a:t>
            </a:r>
            <a:r>
              <a:rPr lang="en-US" dirty="0" smtClean="0"/>
              <a:t> or </a:t>
            </a:r>
            <a:r>
              <a:rPr lang="en-US" dirty="0" smtClean="0">
                <a:solidFill>
                  <a:schemeClr val="accent1"/>
                </a:solidFill>
              </a:rPr>
              <a:t>distributed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V</a:t>
            </a:r>
            <a:r>
              <a:rPr lang="en-US" dirty="0" smtClean="0"/>
              <a:t>ery </a:t>
            </a:r>
            <a:r>
              <a:rPr lang="en-US" dirty="0"/>
              <a:t>large </a:t>
            </a:r>
            <a:r>
              <a:rPr lang="en-US" dirty="0">
                <a:solidFill>
                  <a:schemeClr val="accent1"/>
                </a:solidFill>
              </a:rPr>
              <a:t>#</a:t>
            </a:r>
            <a:r>
              <a:rPr lang="en-US" dirty="0" smtClean="0">
                <a:solidFill>
                  <a:schemeClr val="accent1"/>
                </a:solidFill>
              </a:rPr>
              <a:t>distinct </a:t>
            </a:r>
            <a:r>
              <a:rPr lang="en-US" dirty="0">
                <a:solidFill>
                  <a:schemeClr val="accent1"/>
                </a:solidFill>
              </a:rPr>
              <a:t>keys</a:t>
            </a:r>
            <a:r>
              <a:rPr lang="en-US" dirty="0"/>
              <a:t>, huge </a:t>
            </a:r>
            <a:r>
              <a:rPr lang="en-US" dirty="0">
                <a:solidFill>
                  <a:schemeClr val="accent1"/>
                </a:solidFill>
              </a:rPr>
              <a:t>#elements</a:t>
            </a:r>
            <a:endParaRPr lang="en-US" dirty="0" smtClean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C00000"/>
                </a:solidFill>
              </a:rPr>
              <a:t>Find the keys that occur very often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757" y="2086806"/>
            <a:ext cx="2354416" cy="17635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5057" y="2037302"/>
            <a:ext cx="2413240" cy="18076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508704" y="173700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wikipedia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3809999"/>
            <a:ext cx="2438773" cy="211360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107457" y="5855656"/>
            <a:ext cx="3657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 smtClean="0"/>
              <a:t>brenocon.com</a:t>
            </a:r>
            <a:r>
              <a:rPr lang="en-US" sz="1400" dirty="0" smtClean="0"/>
              <a:t>/blog/2009/05</a:t>
            </a:r>
            <a:endParaRPr lang="en-US" sz="14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7640" y="3844903"/>
            <a:ext cx="1454833" cy="2797642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630074" y="3319175"/>
            <a:ext cx="4105559" cy="461665"/>
            <a:chOff x="630074" y="3319175"/>
            <a:chExt cx="4105559" cy="461665"/>
          </a:xfrm>
        </p:grpSpPr>
        <p:sp>
          <p:nvSpPr>
            <p:cNvPr id="28" name="TextBox 27"/>
            <p:cNvSpPr txBox="1"/>
            <p:nvPr/>
          </p:nvSpPr>
          <p:spPr>
            <a:xfrm>
              <a:off x="630074" y="3349953"/>
              <a:ext cx="300082" cy="40011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8100000" scaled="1"/>
              <a:tileRect/>
            </a:gra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B050"/>
                  </a:solidFill>
                </a:rPr>
                <a:t>  </a:t>
              </a:r>
              <a:endParaRPr lang="en-US" sz="2000" dirty="0">
                <a:solidFill>
                  <a:srgbClr val="00B05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181389" y="3349953"/>
              <a:ext cx="300082" cy="40011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3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3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38100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B050"/>
                  </a:solidFill>
                </a:rPr>
                <a:t>  </a:t>
              </a:r>
              <a:endParaRPr lang="en-US" sz="2000" dirty="0">
                <a:solidFill>
                  <a:srgbClr val="00B05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65726" y="3319175"/>
              <a:ext cx="31699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Occur in </a:t>
              </a:r>
              <a:r>
                <a:rPr lang="en-US" sz="2400" smtClean="0"/>
                <a:t>3/11  elements</a:t>
              </a:r>
              <a:endParaRPr lang="en-US" sz="240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15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2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build="p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Frequent Keys: Exact Solution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407670" y="2373658"/>
                <a:ext cx="9946130" cy="1292937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u="sng" dirty="0" smtClean="0"/>
                  <a:t>Exact solution: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dirty="0" smtClean="0"/>
                  <a:t>Create a counter for each distinct key on its first occurrence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dirty="0" smtClean="0"/>
                  <a:t>When processing an element with key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dirty="0" smtClean="0"/>
                  <a:t> , increment the counter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charset="0"/>
                      </a:rPr>
                      <m:t>𝑥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07670" y="2373658"/>
                <a:ext cx="9946130" cy="1292937"/>
              </a:xfrm>
              <a:blipFill rotWithShape="0">
                <a:blip r:embed="rId2"/>
                <a:stretch>
                  <a:fillRect l="-1042" t="-8491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315185" y="1451715"/>
            <a:ext cx="370614" cy="584775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 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19224" y="1451714"/>
            <a:ext cx="370614" cy="58477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  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3618" y="1451714"/>
            <a:ext cx="370614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  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17657" y="1451713"/>
            <a:ext cx="370614" cy="584775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29635" y="1457156"/>
            <a:ext cx="463588" cy="5847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smtClean="0">
                <a:solidFill>
                  <a:srgbClr val="7030A0"/>
                </a:solidFill>
              </a:rPr>
              <a:t>  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3674" y="1457155"/>
            <a:ext cx="370614" cy="58477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  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48599" y="1457155"/>
            <a:ext cx="370614" cy="584775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32107" y="1457154"/>
            <a:ext cx="370614" cy="5847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  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38486" y="1451713"/>
            <a:ext cx="370614" cy="58477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3810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F0"/>
                </a:solidFill>
              </a:rPr>
              <a:t>  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53411" y="1451713"/>
            <a:ext cx="370614" cy="58477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  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36919" y="1451712"/>
            <a:ext cx="370614" cy="58477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  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64106" y="3830055"/>
            <a:ext cx="322524" cy="461665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  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20544" y="3812772"/>
            <a:ext cx="322524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  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31566" y="3810003"/>
            <a:ext cx="322524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  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76304" y="3810002"/>
            <a:ext cx="391454" cy="46166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smtClean="0">
                <a:solidFill>
                  <a:srgbClr val="7030A0"/>
                </a:solidFill>
              </a:rPr>
              <a:t>  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82594" y="3810001"/>
            <a:ext cx="322524" cy="46166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3810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</a:rPr>
              <a:t>  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78476" y="3810000"/>
            <a:ext cx="322524" cy="46166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  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500382" y="4427434"/>
            <a:ext cx="128892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500382" y="4738157"/>
            <a:ext cx="128892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505454" y="5049254"/>
            <a:ext cx="128892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356820" y="4394774"/>
            <a:ext cx="128892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356820" y="4705497"/>
            <a:ext cx="128892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361892" y="5016594"/>
            <a:ext cx="128892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332288" y="4423043"/>
            <a:ext cx="128892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206170" y="4394774"/>
            <a:ext cx="128892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206170" y="4705497"/>
            <a:ext cx="128892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914676" y="4412732"/>
            <a:ext cx="128892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810558" y="4433169"/>
            <a:ext cx="128892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46592" y="5715181"/>
                <a:ext cx="117837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C00000"/>
                    </a:solidFill>
                  </a:rPr>
                  <a:t>Problem</a:t>
                </a:r>
                <a:r>
                  <a:rPr lang="en-US" sz="2400" dirty="0"/>
                  <a:t>:  </a:t>
                </a:r>
                <a:r>
                  <a:rPr lang="en-US" sz="2400" dirty="0" smtClean="0"/>
                  <a:t>Structure size is 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number of distinct keys.  What can we do with size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k</m:t>
                    </m:r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≪</m:t>
                    </m:r>
                    <m:r>
                      <a:rPr lang="en-US" sz="2400" i="1" dirty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</m:oMath>
                </a14:m>
                <a:r>
                  <a:rPr lang="en-US" sz="2400" dirty="0" smtClean="0"/>
                  <a:t>?</a:t>
                </a:r>
                <a:endParaRPr lang="en-US" sz="24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92" y="5715181"/>
                <a:ext cx="11783765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776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805158" y="5309492"/>
            <a:ext cx="1112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2D050"/>
                </a:solidFill>
              </a:rPr>
              <a:t>Properties</a:t>
            </a:r>
            <a:r>
              <a:rPr lang="en-US" sz="2400" dirty="0" smtClean="0"/>
              <a:t>:  Fully </a:t>
            </a:r>
            <a:r>
              <a:rPr lang="en-US" sz="2400" dirty="0" err="1" smtClean="0"/>
              <a:t>composable</a:t>
            </a:r>
            <a:r>
              <a:rPr lang="en-US" sz="2400" dirty="0" smtClean="0"/>
              <a:t>, exact, even supports deletions, recovers all frequencies</a:t>
            </a:r>
            <a:endParaRPr 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440679" y="6190632"/>
            <a:ext cx="1156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</a:rPr>
              <a:t>Solution</a:t>
            </a:r>
            <a:r>
              <a:rPr lang="en-US" sz="2400" dirty="0" smtClean="0"/>
              <a:t>: Sketch that got re-discovered many times </a:t>
            </a:r>
            <a:r>
              <a:rPr lang="en-US" sz="2400" dirty="0" smtClean="0">
                <a:solidFill>
                  <a:schemeClr val="accent1"/>
                </a:solidFill>
              </a:rPr>
              <a:t>[MG1982,DLM2002,KSP2003,MAA2006]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16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8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Frequent Keys: Streaming sketch </a:t>
            </a:r>
            <a:r>
              <a:rPr lang="en-US" dirty="0" smtClean="0">
                <a:solidFill>
                  <a:schemeClr val="accent1"/>
                </a:solidFill>
              </a:rPr>
              <a:t>[</a:t>
            </a:r>
            <a:r>
              <a:rPr lang="en-US" dirty="0" err="1" smtClean="0">
                <a:solidFill>
                  <a:schemeClr val="accent1"/>
                </a:solidFill>
              </a:rPr>
              <a:t>Misra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Gries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1982]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" y="2667000"/>
                <a:ext cx="7910502" cy="2230813"/>
              </a:xfr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u="sng" dirty="0" smtClean="0"/>
                  <a:t>Processing an element with key </a:t>
                </a:r>
                <a14:m>
                  <m:oMath xmlns:m="http://schemas.openxmlformats.org/officeDocument/2006/math">
                    <m:r>
                      <a:rPr lang="en-US" b="1" i="1" u="sng" dirty="0" smtClean="0">
                        <a:solidFill>
                          <a:schemeClr val="tx2"/>
                        </a:solidFill>
                        <a:latin typeface="Cambria Math"/>
                      </a:rPr>
                      <m:t>𝒙</m:t>
                    </m:r>
                  </m:oMath>
                </a14:m>
                <a:endParaRPr lang="en-US" b="1" u="sng" dirty="0" smtClean="0"/>
              </a:p>
              <a:p>
                <a:pPr>
                  <a:buFont typeface="Wingdings" pitchFamily="2" charset="2"/>
                  <a:buChar char="§"/>
                </a:pPr>
                <a:r>
                  <a:rPr lang="en-US" dirty="0" smtClean="0">
                    <a:solidFill>
                      <a:srgbClr val="00B050"/>
                    </a:solidFill>
                  </a:rPr>
                  <a:t>If</a:t>
                </a:r>
                <a:r>
                  <a:rPr lang="en-US" dirty="0" smtClean="0"/>
                  <a:t> we already have a counter for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dirty="0" smtClean="0"/>
                  <a:t>, increment it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dirty="0" smtClean="0">
                    <a:solidFill>
                      <a:srgbClr val="00B050"/>
                    </a:solidFill>
                  </a:rPr>
                  <a:t>Else, If </a:t>
                </a:r>
                <a:r>
                  <a:rPr lang="en-US" dirty="0" smtClean="0"/>
                  <a:t>there is no counter, but there are fewer than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2"/>
                        </a:solidFill>
                        <a:latin typeface="Cambria Math"/>
                      </a:rPr>
                      <m:t>𝑘</m:t>
                    </m:r>
                  </m:oMath>
                </a14:m>
                <a:r>
                  <a:rPr lang="en-US" dirty="0" smtClean="0"/>
                  <a:t> counters, create a counter for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dirty="0" smtClean="0"/>
                  <a:t> initialized to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/>
                      </a:rPr>
                      <m:t>𝟏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dirty="0" smtClean="0">
                    <a:solidFill>
                      <a:srgbClr val="00B050"/>
                    </a:solidFill>
                  </a:rPr>
                  <a:t>Else</a:t>
                </a:r>
                <a:r>
                  <a:rPr lang="en-US" dirty="0" smtClean="0"/>
                  <a:t>, decrease all counters by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/>
                      </a:rPr>
                      <m:t>𝟏</m:t>
                    </m:r>
                  </m:oMath>
                </a14:m>
                <a:r>
                  <a:rPr lang="en-US" dirty="0" smtClean="0"/>
                  <a:t>.  Remove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/>
                      </a:rPr>
                      <m:t>𝟎</m:t>
                    </m:r>
                  </m:oMath>
                </a14:m>
                <a:r>
                  <a:rPr lang="en-US" dirty="0" smtClean="0"/>
                  <a:t> counters.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" y="2667000"/>
                <a:ext cx="7910502" cy="2230813"/>
              </a:xfrm>
              <a:blipFill rotWithShape="0">
                <a:blip r:embed="rId3"/>
                <a:stretch>
                  <a:fillRect l="-1464" t="-4384" r="-1156" b="-5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315185" y="1451715"/>
            <a:ext cx="370614" cy="584775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 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19224" y="1451714"/>
            <a:ext cx="370614" cy="584775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  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3618" y="1447800"/>
            <a:ext cx="370614" cy="58477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  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17657" y="1451713"/>
            <a:ext cx="370614" cy="584775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29635" y="1457156"/>
            <a:ext cx="370614" cy="5847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 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3674" y="1457155"/>
            <a:ext cx="370614" cy="584775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  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48599" y="1457155"/>
            <a:ext cx="370614" cy="584775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32107" y="1457154"/>
            <a:ext cx="370614" cy="58477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  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38486" y="1451713"/>
            <a:ext cx="370614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381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F0"/>
                </a:solidFill>
              </a:rPr>
              <a:t>  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53411" y="1451713"/>
            <a:ext cx="370614" cy="584775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  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36919" y="1451712"/>
            <a:ext cx="277640" cy="58477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 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1472" y="5017536"/>
            <a:ext cx="300082" cy="40011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15872" y="5000253"/>
            <a:ext cx="300082" cy="40011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  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30272" y="4977253"/>
            <a:ext cx="300082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  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86964" y="4997483"/>
            <a:ext cx="357790" cy="40011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smtClean="0">
                <a:solidFill>
                  <a:srgbClr val="00B050"/>
                </a:solidFill>
              </a:rPr>
              <a:t>  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39042" y="4997482"/>
            <a:ext cx="300082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44872" y="4977253"/>
            <a:ext cx="300082" cy="40011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  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409815" y="5601567"/>
            <a:ext cx="128892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409815" y="5912290"/>
            <a:ext cx="128892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414887" y="6223387"/>
            <a:ext cx="128892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266253" y="5568907"/>
            <a:ext cx="128892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241721" y="5597176"/>
            <a:ext cx="128892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115603" y="5568907"/>
            <a:ext cx="128892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824109" y="5586865"/>
            <a:ext cx="128892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719991" y="5607302"/>
            <a:ext cx="128892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2159958" y="5467694"/>
            <a:ext cx="381266" cy="354825"/>
            <a:chOff x="7010134" y="5142656"/>
            <a:chExt cx="381266" cy="354825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2210888" y="5036646"/>
            <a:ext cx="381266" cy="354825"/>
            <a:chOff x="7010134" y="5142656"/>
            <a:chExt cx="381266" cy="354825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1283628" y="5811078"/>
            <a:ext cx="381266" cy="354825"/>
            <a:chOff x="7010134" y="5142656"/>
            <a:chExt cx="381266" cy="354825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3115534" y="5476496"/>
            <a:ext cx="381266" cy="354825"/>
            <a:chOff x="7010134" y="5142656"/>
            <a:chExt cx="381266" cy="354825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3125288" y="5036646"/>
            <a:ext cx="381266" cy="354825"/>
            <a:chOff x="7010134" y="5142656"/>
            <a:chExt cx="381266" cy="354825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3989284" y="5481078"/>
            <a:ext cx="381266" cy="354825"/>
            <a:chOff x="7010134" y="5142656"/>
            <a:chExt cx="381266" cy="354825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1283362" y="6122175"/>
            <a:ext cx="381266" cy="354825"/>
            <a:chOff x="7010134" y="5142656"/>
            <a:chExt cx="381266" cy="354825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3963754" y="5036646"/>
            <a:ext cx="381266" cy="354825"/>
            <a:chOff x="7010134" y="5142656"/>
            <a:chExt cx="381266" cy="354825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4649554" y="5062821"/>
            <a:ext cx="381266" cy="354825"/>
            <a:chOff x="7010134" y="5142656"/>
            <a:chExt cx="381266" cy="354825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4662780" y="5480877"/>
            <a:ext cx="381266" cy="354825"/>
            <a:chOff x="7010134" y="5142656"/>
            <a:chExt cx="381266" cy="354825"/>
          </a:xfrm>
        </p:grpSpPr>
        <p:cxnSp>
          <p:nvCxnSpPr>
            <p:cNvPr id="69" name="Straight Connector 68"/>
            <p:cNvCxnSpPr/>
            <p:nvPr/>
          </p:nvCxnSpPr>
          <p:spPr>
            <a:xfrm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70"/>
          <p:cNvSpPr txBox="1"/>
          <p:nvPr/>
        </p:nvSpPr>
        <p:spPr>
          <a:xfrm>
            <a:off x="6428509" y="5015439"/>
            <a:ext cx="300082" cy="40011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  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6513576" y="5625260"/>
            <a:ext cx="128892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8420614" y="5365932"/>
                <a:ext cx="3453061" cy="1384995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dirty="0">
                        <a:latin typeface="Cambria Math"/>
                      </a:rPr>
                      <m:t>𝑛</m:t>
                    </m:r>
                    <m:r>
                      <a:rPr lang="en-US" sz="2800" i="1" dirty="0">
                        <a:latin typeface="Cambria Math"/>
                      </a:rPr>
                      <m:t>=6</m:t>
                    </m:r>
                  </m:oMath>
                </a14:m>
                <a:r>
                  <a:rPr lang="en-US" sz="2800" dirty="0" smtClean="0"/>
                  <a:t> #distinct</a:t>
                </a:r>
                <a:endParaRPr lang="en-US" sz="2800" dirty="0"/>
              </a:p>
              <a:p>
                <a14:m>
                  <m:oMath xmlns:m="http://schemas.openxmlformats.org/officeDocument/2006/math">
                    <m:r>
                      <a:rPr lang="en-US" sz="2800" i="1" dirty="0">
                        <a:latin typeface="Cambria Math"/>
                      </a:rPr>
                      <m:t>𝑘</m:t>
                    </m:r>
                    <m:r>
                      <a:rPr lang="en-US" sz="2800" i="1" dirty="0">
                        <a:latin typeface="Cambria Math"/>
                      </a:rPr>
                      <m:t>=3</m:t>
                    </m:r>
                  </m:oMath>
                </a14:m>
                <a:r>
                  <a:rPr lang="en-US" sz="2800" i="1" dirty="0" smtClean="0">
                    <a:latin typeface="Cambria Math"/>
                  </a:rPr>
                  <a:t> </a:t>
                </a:r>
                <a:r>
                  <a:rPr lang="en-US" sz="2800" dirty="0" smtClean="0">
                    <a:latin typeface="Cambria Math"/>
                  </a:rPr>
                  <a:t>#structure size</a:t>
                </a:r>
                <a:endParaRPr lang="en-US" sz="2800" dirty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US" sz="2800" i="1" dirty="0">
                        <a:latin typeface="Cambria Math"/>
                      </a:rPr>
                      <m:t>𝑚</m:t>
                    </m:r>
                    <m:r>
                      <a:rPr lang="en-US" sz="2800" i="1" dirty="0">
                        <a:latin typeface="Cambria Math"/>
                      </a:rPr>
                      <m:t>=11</m:t>
                    </m:r>
                  </m:oMath>
                </a14:m>
                <a:r>
                  <a:rPr lang="en-US" sz="2800" dirty="0" smtClean="0"/>
                  <a:t> #element</a:t>
                </a:r>
                <a:endParaRPr lang="en-US" sz="2800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614" y="5365932"/>
                <a:ext cx="3453061" cy="1384995"/>
              </a:xfrm>
              <a:prstGeom prst="rect">
                <a:avLst/>
              </a:prstGeom>
              <a:blipFill rotWithShape="0">
                <a:blip r:embed="rId4"/>
                <a:stretch>
                  <a:fillRect t="-3493" r="-2285" b="-1135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4" name="Picture 7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6697" y="879268"/>
            <a:ext cx="724300" cy="90537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25257" y="18112"/>
            <a:ext cx="643552" cy="8611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38098" y="2215215"/>
                <a:ext cx="113477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tx2"/>
                    </a:solidFill>
                  </a:rPr>
                  <a:t>Sketch size parameter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tx2"/>
                        </a:solidFill>
                        <a:latin typeface="Cambria Math"/>
                      </a:rPr>
                      <m:t>𝑘</m:t>
                    </m:r>
                  </m:oMath>
                </a14:m>
                <a:r>
                  <a:rPr lang="en-US" sz="2400" dirty="0" smtClean="0">
                    <a:solidFill>
                      <a:schemeClr val="tx2"/>
                    </a:solidFill>
                  </a:rPr>
                  <a:t>:   Use (at most)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tx2"/>
                        </a:solidFill>
                        <a:latin typeface="Cambria Math"/>
                      </a:rPr>
                      <m:t>𝑘</m:t>
                    </m:r>
                  </m:oMath>
                </a14:m>
                <a:r>
                  <a:rPr lang="en-US" sz="2400" dirty="0" smtClean="0">
                    <a:solidFill>
                      <a:schemeClr val="tx2"/>
                    </a:solidFill>
                  </a:rPr>
                  <a:t>  counters indexed by keys.  Initially, no counters</a:t>
                </a:r>
                <a:endParaRPr lang="en-US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098" y="2215215"/>
                <a:ext cx="11347722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80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2"/>
              <p:cNvSpPr txBox="1">
                <a:spLocks/>
              </p:cNvSpPr>
              <p:nvPr/>
            </p:nvSpPr>
            <p:spPr>
              <a:xfrm>
                <a:off x="7986702" y="2859520"/>
                <a:ext cx="4129098" cy="167484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lIns="91440" tIns="45720" rIns="91440" bIns="45720" rtlCol="0">
                <a:normAutofit fontScale="8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u="sng" dirty="0"/>
                  <a:t>Query:  </a:t>
                </a:r>
                <a:r>
                  <a:rPr lang="en-US" u="sng" dirty="0" smtClean="0"/>
                  <a:t>#occurrences of  </a:t>
                </a:r>
                <a14:m>
                  <m:oMath xmlns:m="http://schemas.openxmlformats.org/officeDocument/2006/math">
                    <m:r>
                      <a:rPr lang="en-US" b="1" i="1" u="sng" dirty="0">
                        <a:solidFill>
                          <a:schemeClr val="tx2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u="sng" dirty="0" smtClean="0"/>
                  <a:t>?</a:t>
                </a:r>
                <a:endParaRPr lang="en-US" u="sng" dirty="0"/>
              </a:p>
              <a:p>
                <a:pPr>
                  <a:buFont typeface="Wingdings" pitchFamily="2" charset="2"/>
                  <a:buChar char="§"/>
                </a:pPr>
                <a:r>
                  <a:rPr lang="en-US" dirty="0">
                    <a:solidFill>
                      <a:srgbClr val="00B050"/>
                    </a:solidFill>
                  </a:rPr>
                  <a:t>If</a:t>
                </a:r>
                <a:r>
                  <a:rPr lang="en-US" dirty="0"/>
                  <a:t> we have  a counter for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tx2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dirty="0"/>
                  <a:t>, return its value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dirty="0">
                    <a:solidFill>
                      <a:srgbClr val="00B050"/>
                    </a:solidFill>
                  </a:rPr>
                  <a:t>Else</a:t>
                </a:r>
                <a:r>
                  <a:rPr lang="en-US" dirty="0"/>
                  <a:t>, </a:t>
                </a:r>
                <a:r>
                  <a:rPr lang="en-US" dirty="0" err="1"/>
                  <a:t>return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tx2"/>
                        </a:solidFill>
                        <a:latin typeface="Cambria Math"/>
                      </a:rPr>
                      <m:t>𝟎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7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6702" y="2859520"/>
                <a:ext cx="4129098" cy="1674845"/>
              </a:xfrm>
              <a:prstGeom prst="rect">
                <a:avLst/>
              </a:prstGeom>
              <a:blipFill rotWithShape="0">
                <a:blip r:embed="rId8"/>
                <a:stretch>
                  <a:fillRect l="-2802" t="-7636" b="-43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Box 76"/>
          <p:cNvSpPr txBox="1"/>
          <p:nvPr/>
        </p:nvSpPr>
        <p:spPr>
          <a:xfrm>
            <a:off x="8159472" y="4482314"/>
            <a:ext cx="3939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</a:t>
            </a:r>
            <a:r>
              <a:rPr lang="en-US" sz="2400" b="1" dirty="0" smtClean="0">
                <a:solidFill>
                  <a:srgbClr val="C00000"/>
                </a:solidFill>
              </a:rPr>
              <a:t>learly </a:t>
            </a:r>
            <a:r>
              <a:rPr lang="en-US" sz="2400" b="1" dirty="0">
                <a:solidFill>
                  <a:srgbClr val="C00000"/>
                </a:solidFill>
              </a:rPr>
              <a:t>an under-estimate.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What can we say precisely?</a:t>
            </a:r>
            <a:r>
              <a:rPr lang="en-US" sz="2400" dirty="0"/>
              <a:t>  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17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8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30" grpId="0" animBg="1"/>
      <p:bldP spid="32" grpId="0" animBg="1"/>
      <p:bldP spid="33" grpId="0" animBg="1"/>
      <p:bldP spid="71" grpId="0" animBg="1"/>
      <p:bldP spid="72" grpId="0" animBg="1"/>
      <p:bldP spid="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MG sketch: Analysis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4191000"/>
                <a:ext cx="11353800" cy="2423917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800" b="1" dirty="0" smtClean="0">
                    <a:solidFill>
                      <a:srgbClr val="00B050"/>
                    </a:solidFill>
                  </a:rPr>
                  <a:t>We bound the number of “decrease” steps </a:t>
                </a:r>
              </a:p>
              <a:p>
                <a:pPr marL="0" indent="0">
                  <a:buNone/>
                </a:pPr>
                <a:r>
                  <a:rPr lang="en-US" sz="2800" dirty="0" smtClean="0"/>
                  <a:t>Each decrease </a:t>
                </a:r>
                <a:r>
                  <a:rPr lang="en-US" sz="2800" dirty="0"/>
                  <a:t>step </a:t>
                </a:r>
                <a:r>
                  <a:rPr lang="en-US" sz="2800" dirty="0" smtClean="0"/>
                  <a:t>removes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2"/>
                        </a:solidFill>
                        <a:latin typeface="Cambria Math"/>
                      </a:rPr>
                      <m:t>𝑘</m:t>
                    </m:r>
                  </m:oMath>
                </a14:m>
                <a:r>
                  <a:rPr lang="en-US" sz="2800" dirty="0">
                    <a:solidFill>
                      <a:schemeClr val="tx2"/>
                    </a:solidFill>
                  </a:rPr>
                  <a:t> </a:t>
                </a:r>
                <a:r>
                  <a:rPr lang="en-US" sz="2800" dirty="0" smtClean="0">
                    <a:solidFill>
                      <a:schemeClr val="tx2"/>
                    </a:solidFill>
                  </a:rPr>
                  <a:t>“</a:t>
                </a:r>
                <a:r>
                  <a:rPr lang="en-US" sz="2800" dirty="0" smtClean="0"/>
                  <a:t>counts” </a:t>
                </a:r>
                <a:r>
                  <a:rPr lang="en-US" sz="2800" dirty="0"/>
                  <a:t>from structure, </a:t>
                </a:r>
                <a:r>
                  <a:rPr lang="en-US" sz="2800" dirty="0" smtClean="0"/>
                  <a:t>together with input element, it results in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2"/>
                        </a:solidFill>
                        <a:latin typeface="Cambria Math"/>
                      </a:rPr>
                      <m:t>𝑘</m:t>
                    </m:r>
                    <m:r>
                      <a:rPr lang="en-US" sz="2800" i="1" dirty="0" smtClean="0">
                        <a:solidFill>
                          <a:schemeClr val="tx2"/>
                        </a:solidFill>
                        <a:latin typeface="Cambria Math"/>
                      </a:rPr>
                      <m:t>+1</m:t>
                    </m:r>
                  </m:oMath>
                </a14:m>
                <a:r>
                  <a:rPr lang="en-US" sz="2800" dirty="0">
                    <a:solidFill>
                      <a:schemeClr val="tx2"/>
                    </a:solidFill>
                  </a:rPr>
                  <a:t> </a:t>
                </a:r>
                <a:r>
                  <a:rPr lang="en-US" sz="2800" dirty="0"/>
                  <a:t>“uncounted” </a:t>
                </a:r>
                <a:r>
                  <a:rPr lang="en-US" sz="2800" dirty="0" smtClean="0"/>
                  <a:t>elements.</a:t>
                </a:r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en-US" sz="2800" dirty="0"/>
                  <a:t>  </a:t>
                </a:r>
                <a:r>
                  <a:rPr lang="en-US" sz="2800" dirty="0" smtClean="0"/>
                  <a:t>Number of decrement steps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𝑚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𝑘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4191000"/>
                <a:ext cx="11353800" cy="2423917"/>
              </a:xfrm>
              <a:blipFill rotWithShape="0">
                <a:blip r:embed="rId2"/>
                <a:stretch>
                  <a:fillRect l="-1074" t="-2519" b="-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1143000" y="1066800"/>
                <a:ext cx="9906000" cy="990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800" b="1" u="sng" dirty="0" smtClean="0">
                    <a:solidFill>
                      <a:schemeClr val="tx2"/>
                    </a:solidFill>
                  </a:rPr>
                  <a:t>Lemma:</a:t>
                </a:r>
                <a:r>
                  <a:rPr lang="en-US" sz="2800" b="1" dirty="0" smtClean="0">
                    <a:solidFill>
                      <a:schemeClr val="tx2"/>
                    </a:solidFill>
                  </a:rPr>
                  <a:t> Estimate is smaller than true count by at most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𝒎</m:t>
                            </m:r>
                            <m: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𝒌</m:t>
                        </m:r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b="1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066800"/>
                <a:ext cx="9906000" cy="990600"/>
              </a:xfrm>
              <a:prstGeom prst="rect">
                <a:avLst/>
              </a:prstGeom>
              <a:blipFill rotWithShape="0">
                <a:blip r:embed="rId3"/>
                <a:stretch>
                  <a:fillRect l="-1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38200" y="22098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38626" y="1948190"/>
                <a:ext cx="1171474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2"/>
                        </a:solidFill>
                        <a:latin typeface="Cambria Math"/>
                      </a:rPr>
                      <m:t>𝑚</m:t>
                    </m:r>
                    <m:r>
                      <a:rPr lang="en-US" sz="2800" i="1">
                        <a:solidFill>
                          <a:schemeClr val="tx2"/>
                        </a:solidFill>
                        <a:latin typeface="Cambria Math"/>
                      </a:rPr>
                      <m:t>′ </m:t>
                    </m:r>
                  </m:oMath>
                </a14:m>
                <a:r>
                  <a:rPr lang="en-US" sz="2800" dirty="0"/>
                  <a:t>: Sum of counters in structure;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2"/>
                        </a:solidFill>
                        <a:latin typeface="Cambria Math"/>
                      </a:rPr>
                      <m:t>𝑚</m:t>
                    </m:r>
                  </m:oMath>
                </a14:m>
                <a:r>
                  <a:rPr lang="en-US" sz="2800" dirty="0">
                    <a:solidFill>
                      <a:schemeClr val="tx2"/>
                    </a:solidFill>
                  </a:rPr>
                  <a:t>:</a:t>
                </a:r>
                <a:r>
                  <a:rPr lang="en-US" sz="2800" dirty="0"/>
                  <a:t> </a:t>
                </a:r>
                <a:r>
                  <a:rPr lang="en-US" sz="2800" dirty="0" smtClean="0"/>
                  <a:t>#elements </a:t>
                </a:r>
                <a:r>
                  <a:rPr lang="en-US" sz="2800" dirty="0"/>
                  <a:t>in stream</a:t>
                </a:r>
                <a:r>
                  <a:rPr lang="en-US" sz="2800" dirty="0" smtClean="0"/>
                  <a:t>;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2"/>
                        </a:solidFill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sz="2800" dirty="0"/>
                  <a:t>: structure </a:t>
                </a:r>
                <a:r>
                  <a:rPr lang="en-US" sz="2800" dirty="0" smtClean="0"/>
                  <a:t>size </a:t>
                </a:r>
                <a:endParaRPr lang="en-US" sz="28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26" y="1948190"/>
                <a:ext cx="11714747" cy="523220"/>
              </a:xfrm>
              <a:prstGeom prst="rect">
                <a:avLst/>
              </a:prstGeom>
              <a:blipFill rotWithShape="0">
                <a:blip r:embed="rId4"/>
                <a:stretch>
                  <a:fillRect t="-11765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/>
          <p:cNvSpPr txBox="1">
            <a:spLocks/>
          </p:cNvSpPr>
          <p:nvPr/>
        </p:nvSpPr>
        <p:spPr>
          <a:xfrm>
            <a:off x="419099" y="2446983"/>
            <a:ext cx="11353800" cy="16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b="1" dirty="0" smtClean="0">
                <a:solidFill>
                  <a:srgbClr val="00B050"/>
                </a:solidFill>
              </a:rPr>
              <a:t>We charge each “missed count” to a “decrease” step</a:t>
            </a:r>
            <a:r>
              <a:rPr lang="en-US" sz="2800" b="1" dirty="0" smtClean="0"/>
              <a:t>:</a:t>
            </a:r>
          </a:p>
          <a:p>
            <a:pPr>
              <a:buFont typeface="Wingdings" charset="2"/>
              <a:buChar char="§"/>
            </a:pPr>
            <a:r>
              <a:rPr lang="en-US" sz="2800" dirty="0" smtClean="0"/>
              <a:t>If key in structure, any decrease in count is due to “decrease” step.</a:t>
            </a:r>
          </a:p>
          <a:p>
            <a:pPr>
              <a:buFont typeface="Wingdings" charset="2"/>
              <a:buChar char="§"/>
            </a:pPr>
            <a:r>
              <a:rPr lang="en-US" sz="2800" dirty="0" smtClean="0"/>
              <a:t>Element processed and not counted results in decrease step.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7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MG sketch: Analysis (contd.)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95400" y="1215189"/>
                <a:ext cx="9906000" cy="182880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tx2"/>
                    </a:solidFill>
                  </a:rPr>
                  <a:t>Estimate is smaller than true count by at most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𝒎</m:t>
                            </m:r>
                            <m: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𝒌</m:t>
                        </m:r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b="1" dirty="0">
                    <a:solidFill>
                      <a:srgbClr val="C00000"/>
                    </a:solidFill>
                  </a:rPr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en-US" b="1" dirty="0" smtClean="0">
                    <a:solidFill>
                      <a:schemeClr val="tx2"/>
                    </a:solidFill>
                  </a:rPr>
                  <a:t> 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We get good estimates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2"/>
                        </a:solidFill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with frequency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≫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𝑚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𝑚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′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𝑘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+1</m:t>
                        </m:r>
                      </m:den>
                    </m:f>
                  </m:oMath>
                </a14:m>
                <a:endParaRPr lang="en-US" dirty="0" smtClean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95400" y="1215189"/>
                <a:ext cx="9906000" cy="1828800"/>
              </a:xfrm>
              <a:blipFill rotWithShape="0">
                <a:blip r:embed="rId2"/>
                <a:stretch>
                  <a:fillRect l="-1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609600" y="3043989"/>
                <a:ext cx="11277600" cy="3200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itchFamily="2" charset="2"/>
                  <a:buChar char="§"/>
                </a:pPr>
                <a:r>
                  <a:rPr lang="en-US" dirty="0">
                    <a:solidFill>
                      <a:srgbClr val="C00000"/>
                    </a:solidFill>
                  </a:rPr>
                  <a:t>Error bound </a:t>
                </a:r>
                <a:r>
                  <a:rPr lang="en-US" dirty="0">
                    <a:solidFill>
                      <a:schemeClr val="tx2"/>
                    </a:solidFill>
                  </a:rPr>
                  <a:t>is inversely proportional to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2"/>
                        </a:solidFill>
                        <a:latin typeface="Cambria Math"/>
                      </a:rPr>
                      <m:t>𝑘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.  Typical tradeoff of sketch-size and quality of estimate.</a:t>
                </a:r>
                <a:endParaRPr lang="en-US" dirty="0">
                  <a:solidFill>
                    <a:schemeClr val="tx2"/>
                  </a:solidFill>
                </a:endParaRPr>
              </a:p>
              <a:p>
                <a:pPr>
                  <a:buFont typeface="Wingdings" pitchFamily="2" charset="2"/>
                  <a:buChar char="§"/>
                </a:pPr>
                <a:r>
                  <a:rPr lang="en-US" dirty="0" smtClean="0">
                    <a:solidFill>
                      <a:srgbClr val="C00000"/>
                    </a:solidFill>
                  </a:rPr>
                  <a:t>Error </a:t>
                </a:r>
                <a:r>
                  <a:rPr lang="en-US" dirty="0">
                    <a:solidFill>
                      <a:srgbClr val="C00000"/>
                    </a:solidFill>
                  </a:rPr>
                  <a:t>bound </a:t>
                </a:r>
                <a:r>
                  <a:rPr lang="en-US" dirty="0">
                    <a:solidFill>
                      <a:schemeClr val="tx2"/>
                    </a:solidFill>
                  </a:rPr>
                  <a:t>can be computed with 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sketch: Track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2"/>
                        </a:solidFill>
                        <a:latin typeface="Cambria Math"/>
                      </a:rPr>
                      <m:t>𝑚</m:t>
                    </m:r>
                  </m:oMath>
                </a14:m>
                <a:r>
                  <a:rPr lang="en-US" dirty="0">
                    <a:solidFill>
                      <a:schemeClr val="tx2"/>
                    </a:solidFill>
                  </a:rPr>
                  <a:t> 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(element </a:t>
                </a:r>
                <a:r>
                  <a:rPr lang="en-US" dirty="0">
                    <a:solidFill>
                      <a:schemeClr val="tx2"/>
                    </a:solidFill>
                  </a:rPr>
                  <a:t>count), know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2"/>
                        </a:solidFill>
                        <a:latin typeface="Cambria Math"/>
                      </a:rPr>
                      <m:t>𝑚</m:t>
                    </m:r>
                    <m:r>
                      <a:rPr lang="en-US" i="1" dirty="0">
                        <a:solidFill>
                          <a:schemeClr val="tx2"/>
                        </a:solidFill>
                        <a:latin typeface="Cambria Math"/>
                      </a:rPr>
                      <m:t>’</m:t>
                    </m:r>
                  </m:oMath>
                </a14:m>
                <a:r>
                  <a:rPr lang="en-US" dirty="0">
                    <a:solidFill>
                      <a:schemeClr val="tx2"/>
                    </a:solidFill>
                  </a:rPr>
                  <a:t> (can be computed from structure) and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2"/>
                        </a:solidFill>
                        <a:latin typeface="Cambria Math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2"/>
                    </a:solidFill>
                  </a:rPr>
                  <a:t>. 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2"/>
                    </a:solidFill>
                  </a:rPr>
                  <a:t>MG works because typical frequency distributions have few very popular 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keys </a:t>
                </a:r>
                <a:r>
                  <a:rPr lang="en-US" dirty="0">
                    <a:solidFill>
                      <a:schemeClr val="tx2"/>
                    </a:solidFill>
                  </a:rPr>
                  <a:t>“</a:t>
                </a:r>
                <a:r>
                  <a:rPr lang="en-US" dirty="0" err="1">
                    <a:solidFill>
                      <a:schemeClr val="tx2"/>
                    </a:solidFill>
                  </a:rPr>
                  <a:t>Zipf</a:t>
                </a:r>
                <a:r>
                  <a:rPr lang="en-US" dirty="0">
                    <a:solidFill>
                      <a:schemeClr val="tx2"/>
                    </a:solidFill>
                  </a:rPr>
                  <a:t> law”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043989"/>
                <a:ext cx="11277600" cy="3200400"/>
              </a:xfrm>
              <a:prstGeom prst="rect">
                <a:avLst/>
              </a:prstGeom>
              <a:blipFill rotWithShape="0">
                <a:blip r:embed="rId3"/>
                <a:stretch>
                  <a:fillRect l="-1189" t="-2286" r="-86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0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809999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/>
              <a:t>Tuesdays 16:00-19:00, Sherman </a:t>
            </a:r>
            <a:r>
              <a:rPr lang="en-US" dirty="0" smtClean="0"/>
              <a:t>002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Slides for (most or all) lectures will be posted on the course web page: </a:t>
            </a:r>
            <a:r>
              <a:rPr lang="en-US" b="1" dirty="0">
                <a:solidFill>
                  <a:schemeClr val="tx2"/>
                </a:solidFill>
              </a:rPr>
              <a:t>http://</a:t>
            </a:r>
            <a:r>
              <a:rPr lang="en-US" b="1" dirty="0" err="1">
                <a:solidFill>
                  <a:schemeClr val="tx2"/>
                </a:solidFill>
              </a:rPr>
              <a:t>www.cohenwang.com</a:t>
            </a:r>
            <a:r>
              <a:rPr lang="en-US" b="1" dirty="0">
                <a:solidFill>
                  <a:schemeClr val="tx2"/>
                </a:solidFill>
              </a:rPr>
              <a:t>/</a:t>
            </a:r>
            <a:r>
              <a:rPr lang="en-US" b="1" dirty="0" err="1">
                <a:solidFill>
                  <a:schemeClr val="tx2"/>
                </a:solidFill>
              </a:rPr>
              <a:t>edith</a:t>
            </a:r>
            <a:r>
              <a:rPr lang="en-US" b="1" dirty="0">
                <a:solidFill>
                  <a:schemeClr val="tx2"/>
                </a:solidFill>
              </a:rPr>
              <a:t>/dataminingclass2017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Office hours:  Email instructors to set a time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Grade:  70% final exam,  30% on 5 problem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2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MG fully </a:t>
            </a:r>
            <a:r>
              <a:rPr lang="en-US" dirty="0" err="1"/>
              <a:t>C</a:t>
            </a:r>
            <a:r>
              <a:rPr lang="en-US" dirty="0" err="1" smtClean="0"/>
              <a:t>omposable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Merging two MG sketches  </a:t>
            </a:r>
            <a:r>
              <a:rPr lang="en-US" sz="3100" dirty="0" smtClean="0">
                <a:solidFill>
                  <a:schemeClr val="accent1"/>
                </a:solidFill>
              </a:rPr>
              <a:t>[MAA 2006, ACHPWY </a:t>
            </a:r>
            <a:r>
              <a:rPr lang="en-US" sz="3100" dirty="0">
                <a:solidFill>
                  <a:schemeClr val="accent1"/>
                </a:solidFill>
              </a:rPr>
              <a:t>2012]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4400" y="1600201"/>
                <a:ext cx="10141150" cy="24384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 smtClean="0">
                    <a:solidFill>
                      <a:schemeClr val="tx2"/>
                    </a:solidFill>
                  </a:rPr>
                  <a:t>Basic merge: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dirty="0" smtClean="0"/>
                  <a:t> If a key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 smtClean="0"/>
                  <a:t> is in both structures, keep one counter with sum of the two counts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dirty="0" smtClean="0"/>
                  <a:t> If a key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 smtClean="0"/>
                  <a:t> is in one structure, keep the counter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600201"/>
                <a:ext cx="10141150" cy="2438400"/>
              </a:xfrm>
              <a:blipFill rotWithShape="0">
                <a:blip r:embed="rId2"/>
                <a:stretch>
                  <a:fillRect l="-1502" t="-3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914400" y="4114800"/>
                <a:ext cx="9296400" cy="21227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b="1" dirty="0">
                    <a:solidFill>
                      <a:schemeClr val="tx2"/>
                    </a:solidFill>
                  </a:rPr>
                  <a:t>Reduce: If there are more than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2"/>
                        </a:solidFill>
                        <a:latin typeface="Cambria Math"/>
                      </a:rPr>
                      <m:t>𝒌</m:t>
                    </m:r>
                  </m:oMath>
                </a14:m>
                <a:r>
                  <a:rPr lang="en-US" b="1" dirty="0">
                    <a:solidFill>
                      <a:schemeClr val="tx2"/>
                    </a:solidFill>
                  </a:rPr>
                  <a:t> counters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dirty="0"/>
                  <a:t> Take the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𝑘</m:t>
                        </m:r>
                        <m:r>
                          <a:rPr lang="en-US" i="1">
                            <a:latin typeface="Cambria Math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baseline="30000" dirty="0" err="1"/>
                  <a:t>th</a:t>
                </a:r>
                <a:r>
                  <a:rPr lang="en-US" dirty="0"/>
                  <a:t> largest counter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dirty="0"/>
                  <a:t> Subtract its value from all other counters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dirty="0"/>
                  <a:t> Delete non-positive counters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114800"/>
                <a:ext cx="9296400" cy="2122712"/>
              </a:xfrm>
              <a:prstGeom prst="rect">
                <a:avLst/>
              </a:prstGeom>
              <a:blipFill rotWithShape="0">
                <a:blip r:embed="rId3"/>
                <a:stretch>
                  <a:fillRect l="-1508" t="-5747" b="-40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9220200" y="198439"/>
            <a:ext cx="2819400" cy="761999"/>
            <a:chOff x="2062453" y="5257801"/>
            <a:chExt cx="4440357" cy="794158"/>
          </a:xfrm>
        </p:grpSpPr>
        <p:sp>
          <p:nvSpPr>
            <p:cNvPr id="5" name="Plus 4"/>
            <p:cNvSpPr/>
            <p:nvPr/>
          </p:nvSpPr>
          <p:spPr>
            <a:xfrm>
              <a:off x="3190289" y="5536198"/>
              <a:ext cx="457200" cy="272644"/>
            </a:xfrm>
            <a:prstGeom prst="mathPl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Arrow 5"/>
            <p:cNvSpPr/>
            <p:nvPr/>
          </p:nvSpPr>
          <p:spPr>
            <a:xfrm>
              <a:off x="4953001" y="5566526"/>
              <a:ext cx="523163" cy="24231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 descr="C:\Users\edith\AppData\Local\Microsoft\Windows\Temporary Internet Files\Content.IE5\X4KHPXE6\MC900359611[1]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2453" y="5257802"/>
              <a:ext cx="955091" cy="794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C:\Users\edith\AppData\Local\Microsoft\Windows\Temporary Internet Files\Content.IE5\X4KHPXE6\MC900359611[1]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9309" y="5257801"/>
              <a:ext cx="955091" cy="794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edith\AppData\Local\Microsoft\Windows\Temporary Internet Files\Content.IE5\X4KHPXE6\MC900359611[1]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7719" y="5257801"/>
              <a:ext cx="955091" cy="794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20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6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Merging two </a:t>
            </a:r>
            <a:r>
              <a:rPr lang="en-US" dirty="0" err="1"/>
              <a:t>Misra</a:t>
            </a:r>
            <a:r>
              <a:rPr lang="en-US" dirty="0"/>
              <a:t> </a:t>
            </a:r>
            <a:r>
              <a:rPr lang="en-US" dirty="0" err="1"/>
              <a:t>Gries</a:t>
            </a:r>
            <a:r>
              <a:rPr lang="en-US" dirty="0"/>
              <a:t> </a:t>
            </a:r>
            <a:r>
              <a:rPr lang="en-US" dirty="0" smtClean="0"/>
              <a:t>Sketches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21336" y="1882395"/>
            <a:ext cx="322524" cy="46166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  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7626" y="1882394"/>
            <a:ext cx="322524" cy="46166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381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</a:rPr>
              <a:t>  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83276" y="1900535"/>
            <a:ext cx="322524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  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851202" y="2395430"/>
            <a:ext cx="128892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851202" y="2706153"/>
            <a:ext cx="128892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559708" y="2413388"/>
            <a:ext cx="128892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024508" y="2451967"/>
            <a:ext cx="128892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8029159" y="2728871"/>
            <a:ext cx="128892" cy="463123"/>
            <a:chOff x="5035231" y="2565972"/>
            <a:chExt cx="128892" cy="463123"/>
          </a:xfrm>
        </p:grpSpPr>
        <p:sp>
          <p:nvSpPr>
            <p:cNvPr id="22" name="Oval 21"/>
            <p:cNvSpPr/>
            <p:nvPr/>
          </p:nvSpPr>
          <p:spPr>
            <a:xfrm>
              <a:off x="5035231" y="2565972"/>
              <a:ext cx="128892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5035231" y="2876695"/>
              <a:ext cx="128892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338281" y="1777713"/>
            <a:ext cx="2438400" cy="1676400"/>
            <a:chOff x="1814281" y="1777713"/>
            <a:chExt cx="2438400" cy="1676400"/>
          </a:xfrm>
        </p:grpSpPr>
        <p:sp>
          <p:nvSpPr>
            <p:cNvPr id="4" name="TextBox 3"/>
            <p:cNvSpPr txBox="1"/>
            <p:nvPr/>
          </p:nvSpPr>
          <p:spPr>
            <a:xfrm>
              <a:off x="2115876" y="1900535"/>
              <a:ext cx="322524" cy="461665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  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954076" y="1900535"/>
              <a:ext cx="322524" cy="461665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38100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B050"/>
                  </a:solidFill>
                </a:rPr>
                <a:t>  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716076" y="1900535"/>
              <a:ext cx="322524" cy="46166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tint val="66000"/>
                    <a:satMod val="160000"/>
                  </a:schemeClr>
                </a:gs>
                <a:gs pos="50000">
                  <a:schemeClr val="tx2">
                    <a:tint val="44500"/>
                    <a:satMod val="160000"/>
                  </a:schemeClr>
                </a:gs>
                <a:gs pos="100000">
                  <a:schemeClr val="tx2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381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2"/>
                  </a:solidFill>
                </a:rPr>
                <a:t>  </a:t>
              </a:r>
              <a:endParaRPr lang="en-US" sz="2400" dirty="0">
                <a:solidFill>
                  <a:schemeClr val="tx2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177043" y="2446232"/>
              <a:ext cx="128892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177043" y="2756955"/>
              <a:ext cx="128892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Oval 11"/>
            <p:cNvSpPr/>
            <p:nvPr/>
          </p:nvSpPr>
          <p:spPr>
            <a:xfrm>
              <a:off x="2182115" y="3068052"/>
              <a:ext cx="128892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Oval 12"/>
            <p:cNvSpPr/>
            <p:nvPr/>
          </p:nvSpPr>
          <p:spPr>
            <a:xfrm>
              <a:off x="3033481" y="2413572"/>
              <a:ext cx="128892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Oval 13"/>
            <p:cNvSpPr/>
            <p:nvPr/>
          </p:nvSpPr>
          <p:spPr>
            <a:xfrm>
              <a:off x="3033481" y="2724295"/>
              <a:ext cx="128892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3038553" y="3035392"/>
              <a:ext cx="128892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3808783" y="2441841"/>
              <a:ext cx="128892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814281" y="1777713"/>
              <a:ext cx="2438400" cy="1676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6340508" y="1792224"/>
            <a:ext cx="2438400" cy="1676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4572000" y="4525688"/>
            <a:ext cx="1981200" cy="1391652"/>
            <a:chOff x="3047999" y="4525688"/>
            <a:chExt cx="1981200" cy="1391652"/>
          </a:xfrm>
        </p:grpSpPr>
        <p:sp>
          <p:nvSpPr>
            <p:cNvPr id="28" name="TextBox 27"/>
            <p:cNvSpPr txBox="1"/>
            <p:nvPr/>
          </p:nvSpPr>
          <p:spPr>
            <a:xfrm>
              <a:off x="3047999" y="4545740"/>
              <a:ext cx="322524" cy="461665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  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995819" y="4528457"/>
              <a:ext cx="322524" cy="461665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38100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B050"/>
                  </a:solidFill>
                </a:rPr>
                <a:t>  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706675" y="4525688"/>
              <a:ext cx="322524" cy="46166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tint val="66000"/>
                    <a:satMod val="160000"/>
                  </a:schemeClr>
                </a:gs>
                <a:gs pos="50000">
                  <a:schemeClr val="tx2">
                    <a:tint val="44500"/>
                    <a:satMod val="160000"/>
                  </a:schemeClr>
                </a:gs>
                <a:gs pos="100000">
                  <a:schemeClr val="tx2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381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2"/>
                  </a:solidFill>
                </a:rPr>
                <a:t>  </a:t>
              </a:r>
              <a:endParaRPr lang="en-US" sz="2400" dirty="0">
                <a:solidFill>
                  <a:schemeClr val="tx2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3184767" y="5143120"/>
              <a:ext cx="128892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184767" y="5453843"/>
              <a:ext cx="128892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189839" y="5764940"/>
              <a:ext cx="128892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041205" y="5110460"/>
              <a:ext cx="128892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041205" y="5421183"/>
              <a:ext cx="128892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046277" y="5732280"/>
              <a:ext cx="128892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809047" y="5130515"/>
              <a:ext cx="128892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333048" y="4536003"/>
            <a:ext cx="1685676" cy="1741994"/>
            <a:chOff x="4809047" y="4536003"/>
            <a:chExt cx="1685676" cy="1741994"/>
          </a:xfrm>
        </p:grpSpPr>
        <p:sp>
          <p:nvSpPr>
            <p:cNvPr id="38" name="TextBox 37"/>
            <p:cNvSpPr txBox="1"/>
            <p:nvPr/>
          </p:nvSpPr>
          <p:spPr>
            <a:xfrm>
              <a:off x="5493313" y="4536004"/>
              <a:ext cx="322524" cy="46166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4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4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38100">
              <a:solidFill>
                <a:schemeClr val="accent4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7030A0"/>
                  </a:solidFill>
                </a:rPr>
                <a:t>  </a:t>
              </a:r>
              <a:endParaRPr lang="en-US" sz="2400" dirty="0">
                <a:solidFill>
                  <a:srgbClr val="7030A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72199" y="4536003"/>
              <a:ext cx="322524" cy="46166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5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5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38100"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B0F0"/>
                  </a:solidFill>
                </a:rPr>
                <a:t>  </a:t>
              </a:r>
              <a:endParaRPr lang="en-US" sz="2400" dirty="0">
                <a:solidFill>
                  <a:srgbClr val="00B0F0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5604852" y="5120777"/>
              <a:ext cx="128892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604852" y="5431500"/>
              <a:ext cx="128892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6313358" y="5138735"/>
              <a:ext cx="128892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4809047" y="5441238"/>
              <a:ext cx="128892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4809047" y="5814874"/>
              <a:ext cx="128892" cy="463123"/>
              <a:chOff x="5035231" y="2565972"/>
              <a:chExt cx="128892" cy="463123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5035231" y="2565972"/>
                <a:ext cx="128892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5035231" y="2876695"/>
                <a:ext cx="128892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9" name="Rounded Rectangle 48"/>
          <p:cNvSpPr/>
          <p:nvPr/>
        </p:nvSpPr>
        <p:spPr>
          <a:xfrm>
            <a:off x="3984161" y="4470932"/>
            <a:ext cx="4712695" cy="204598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Arrow Connector 50"/>
          <p:cNvCxnSpPr>
            <a:stCxn id="25" idx="2"/>
            <a:endCxn id="49" idx="0"/>
          </p:cNvCxnSpPr>
          <p:nvPr/>
        </p:nvCxnSpPr>
        <p:spPr>
          <a:xfrm>
            <a:off x="4557482" y="3454113"/>
            <a:ext cx="1783027" cy="1016818"/>
          </a:xfrm>
          <a:prstGeom prst="straightConnector1">
            <a:avLst/>
          </a:prstGeom>
          <a:ln w="15875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26" idx="2"/>
            <a:endCxn id="49" idx="0"/>
          </p:cNvCxnSpPr>
          <p:nvPr/>
        </p:nvCxnSpPr>
        <p:spPr>
          <a:xfrm flipH="1">
            <a:off x="6340508" y="3468625"/>
            <a:ext cx="1219200" cy="1002307"/>
          </a:xfrm>
          <a:prstGeom prst="straightConnector1">
            <a:avLst/>
          </a:prstGeom>
          <a:ln w="15875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934024" y="3708167"/>
            <a:ext cx="2053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Basic Merge: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21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7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Merging two </a:t>
            </a:r>
            <a:r>
              <a:rPr lang="en-US" dirty="0" err="1"/>
              <a:t>Misra</a:t>
            </a:r>
            <a:r>
              <a:rPr lang="en-US" dirty="0"/>
              <a:t> </a:t>
            </a:r>
            <a:r>
              <a:rPr lang="en-US" dirty="0" err="1"/>
              <a:t>Gries</a:t>
            </a:r>
            <a:r>
              <a:rPr lang="en-US" dirty="0"/>
              <a:t> Summaries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32919" y="1406816"/>
            <a:ext cx="4712695" cy="2045983"/>
            <a:chOff x="2460160" y="4470931"/>
            <a:chExt cx="4712695" cy="2045983"/>
          </a:xfrm>
        </p:grpSpPr>
        <p:grpSp>
          <p:nvGrpSpPr>
            <p:cNvPr id="57" name="Group 56"/>
            <p:cNvGrpSpPr/>
            <p:nvPr/>
          </p:nvGrpSpPr>
          <p:grpSpPr>
            <a:xfrm>
              <a:off x="3015731" y="4588115"/>
              <a:ext cx="1958748" cy="1329225"/>
              <a:chOff x="3015731" y="4588115"/>
              <a:chExt cx="1958748" cy="1329225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3015731" y="4608167"/>
                <a:ext cx="322524" cy="461665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 w="381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</a:rPr>
                  <a:t>  </a:t>
                </a:r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872169" y="4590884"/>
                <a:ext cx="391454" cy="461665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38100">
                <a:solidFill>
                  <a:srgbClr val="00B05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B050"/>
                    </a:solidFill>
                  </a:rPr>
                  <a:t>   </a:t>
                </a:r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583025" y="4588115"/>
                <a:ext cx="391454" cy="46166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8100">
                <a:solidFill>
                  <a:schemeClr val="tx2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tx2"/>
                    </a:solidFill>
                  </a:rPr>
                  <a:t>   </a:t>
                </a:r>
                <a:endParaRPr lang="en-US" sz="24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3184767" y="5143120"/>
                <a:ext cx="128892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3184767" y="5453843"/>
                <a:ext cx="128892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3189839" y="5764940"/>
                <a:ext cx="128892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4041205" y="5110460"/>
                <a:ext cx="128892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4041205" y="5421183"/>
                <a:ext cx="128892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4046277" y="5732280"/>
                <a:ext cx="128892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4809047" y="5130515"/>
                <a:ext cx="128892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4809047" y="4598430"/>
              <a:ext cx="1761994" cy="1679567"/>
              <a:chOff x="4809047" y="4598430"/>
              <a:chExt cx="1761994" cy="1679567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5442227" y="4599167"/>
                <a:ext cx="391454" cy="46166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4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4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 w="38100">
                <a:solidFill>
                  <a:srgbClr val="7030A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solidFill>
                      <a:srgbClr val="7030A0"/>
                    </a:solidFill>
                  </a:rPr>
                  <a:t> </a:t>
                </a:r>
                <a:r>
                  <a:rPr lang="en-US" sz="2400" smtClean="0">
                    <a:solidFill>
                      <a:srgbClr val="7030A0"/>
                    </a:solidFill>
                  </a:rPr>
                  <a:t>  </a:t>
                </a:r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248517" y="4598430"/>
                <a:ext cx="322524" cy="46166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accent5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accent5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 w="38100"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B0F0"/>
                    </a:solidFill>
                  </a:rPr>
                  <a:t>  </a:t>
                </a:r>
                <a:endParaRPr lang="en-US" sz="2400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604852" y="5120777"/>
                <a:ext cx="128892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604852" y="5431500"/>
                <a:ext cx="128892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6313358" y="5138735"/>
                <a:ext cx="128892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4809047" y="5441238"/>
                <a:ext cx="128892" cy="152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4809047" y="5814874"/>
                <a:ext cx="128892" cy="463123"/>
                <a:chOff x="5035231" y="2565972"/>
                <a:chExt cx="128892" cy="463123"/>
              </a:xfrm>
            </p:grpSpPr>
            <p:sp>
              <p:nvSpPr>
                <p:cNvPr id="47" name="Oval 46"/>
                <p:cNvSpPr/>
                <p:nvPr/>
              </p:nvSpPr>
              <p:spPr>
                <a:xfrm>
                  <a:off x="5035231" y="2565972"/>
                  <a:ext cx="128892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5035231" y="2876695"/>
                  <a:ext cx="128892" cy="1524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9" name="Rounded Rectangle 48"/>
            <p:cNvSpPr/>
            <p:nvPr/>
          </p:nvSpPr>
          <p:spPr>
            <a:xfrm>
              <a:off x="2460160" y="4470931"/>
              <a:ext cx="4712695" cy="204598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Up Arrow Callout 20"/>
          <p:cNvSpPr/>
          <p:nvPr/>
        </p:nvSpPr>
        <p:spPr>
          <a:xfrm>
            <a:off x="5847479" y="3452798"/>
            <a:ext cx="1643178" cy="914400"/>
          </a:xfrm>
          <a:prstGeom prst="upArrowCallou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</a:t>
            </a:r>
            <a:r>
              <a:rPr lang="en-US" sz="2800" baseline="30000" dirty="0">
                <a:solidFill>
                  <a:schemeClr val="tx1"/>
                </a:solidFill>
              </a:rPr>
              <a:t>th</a:t>
            </a:r>
            <a:r>
              <a:rPr lang="en-US" sz="2800" dirty="0">
                <a:solidFill>
                  <a:schemeClr val="tx1"/>
                </a:solidFill>
              </a:rPr>
              <a:t> largest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4031338" y="2313340"/>
            <a:ext cx="381266" cy="354825"/>
            <a:chOff x="7010134" y="5142656"/>
            <a:chExt cx="381266" cy="354825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4031338" y="2599612"/>
            <a:ext cx="381266" cy="354825"/>
            <a:chOff x="7010134" y="5142656"/>
            <a:chExt cx="381266" cy="354825"/>
          </a:xfrm>
        </p:grpSpPr>
        <p:cxnSp>
          <p:nvCxnSpPr>
            <p:cNvPr id="61" name="Straight Connector 60"/>
            <p:cNvCxnSpPr/>
            <p:nvPr/>
          </p:nvCxnSpPr>
          <p:spPr>
            <a:xfrm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4887776" y="2266172"/>
            <a:ext cx="381266" cy="354825"/>
            <a:chOff x="7010134" y="5142656"/>
            <a:chExt cx="381266" cy="354825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4887776" y="2573346"/>
            <a:ext cx="381266" cy="354825"/>
            <a:chOff x="7010134" y="5142656"/>
            <a:chExt cx="381266" cy="354825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5655618" y="2675812"/>
            <a:ext cx="381266" cy="354825"/>
            <a:chOff x="7010134" y="5142656"/>
            <a:chExt cx="381266" cy="354825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5655618" y="2972777"/>
            <a:ext cx="381266" cy="354825"/>
            <a:chOff x="7010134" y="5142656"/>
            <a:chExt cx="381266" cy="354825"/>
          </a:xfrm>
        </p:grpSpPr>
        <p:cxnSp>
          <p:nvCxnSpPr>
            <p:cNvPr id="73" name="Straight Connector 72"/>
            <p:cNvCxnSpPr/>
            <p:nvPr/>
          </p:nvCxnSpPr>
          <p:spPr>
            <a:xfrm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6451423" y="1945132"/>
            <a:ext cx="381266" cy="354825"/>
            <a:chOff x="7010134" y="5142656"/>
            <a:chExt cx="381266" cy="354825"/>
          </a:xfrm>
        </p:grpSpPr>
        <p:cxnSp>
          <p:nvCxnSpPr>
            <p:cNvPr id="76" name="Straight Connector 75"/>
            <p:cNvCxnSpPr/>
            <p:nvPr/>
          </p:nvCxnSpPr>
          <p:spPr>
            <a:xfrm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6451423" y="2244787"/>
            <a:ext cx="381266" cy="354825"/>
            <a:chOff x="7010134" y="5142656"/>
            <a:chExt cx="381266" cy="354825"/>
          </a:xfrm>
        </p:grpSpPr>
        <p:cxnSp>
          <p:nvCxnSpPr>
            <p:cNvPr id="79" name="Straight Connector 78"/>
            <p:cNvCxnSpPr/>
            <p:nvPr/>
          </p:nvCxnSpPr>
          <p:spPr>
            <a:xfrm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>
            <a:off x="6451423" y="1576547"/>
            <a:ext cx="381266" cy="354825"/>
            <a:chOff x="7010134" y="5142656"/>
            <a:chExt cx="381266" cy="354825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7132263" y="2012560"/>
            <a:ext cx="381266" cy="354825"/>
            <a:chOff x="7010134" y="5142656"/>
            <a:chExt cx="381266" cy="354825"/>
          </a:xfrm>
        </p:grpSpPr>
        <p:cxnSp>
          <p:nvCxnSpPr>
            <p:cNvPr id="85" name="Straight Connector 84"/>
            <p:cNvCxnSpPr/>
            <p:nvPr/>
          </p:nvCxnSpPr>
          <p:spPr>
            <a:xfrm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/>
          <p:nvPr/>
        </p:nvGrpSpPr>
        <p:grpSpPr>
          <a:xfrm>
            <a:off x="7148709" y="1648756"/>
            <a:ext cx="381266" cy="354825"/>
            <a:chOff x="7010134" y="5142656"/>
            <a:chExt cx="381266" cy="354825"/>
          </a:xfrm>
        </p:grpSpPr>
        <p:cxnSp>
          <p:nvCxnSpPr>
            <p:cNvPr id="88" name="Straight Connector 87"/>
            <p:cNvCxnSpPr/>
            <p:nvPr/>
          </p:nvCxnSpPr>
          <p:spPr>
            <a:xfrm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H="1">
              <a:off x="7010134" y="5142656"/>
              <a:ext cx="381266" cy="354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/>
              <p:cNvSpPr txBox="1">
                <a:spLocks/>
              </p:cNvSpPr>
              <p:nvPr/>
            </p:nvSpPr>
            <p:spPr>
              <a:xfrm>
                <a:off x="1981200" y="4572000"/>
                <a:ext cx="8229600" cy="21227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b="1" dirty="0">
                    <a:solidFill>
                      <a:schemeClr val="tx2"/>
                    </a:solidFill>
                  </a:rPr>
                  <a:t>Reduce since there are more than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2"/>
                        </a:solidFill>
                        <a:latin typeface="Cambria Math"/>
                      </a:rPr>
                      <m:t>𝒌</m:t>
                    </m:r>
                    <m:r>
                      <a:rPr lang="en-US" b="1" i="1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r>
                      <a:rPr lang="en-US" b="1" i="1">
                        <a:solidFill>
                          <a:schemeClr val="tx2"/>
                        </a:solidFill>
                        <a:latin typeface="Cambria Math"/>
                      </a:rPr>
                      <m:t>𝟑</m:t>
                    </m:r>
                  </m:oMath>
                </a14:m>
                <a:r>
                  <a:rPr lang="en-US" b="1" dirty="0">
                    <a:solidFill>
                      <a:schemeClr val="tx2"/>
                    </a:solidFill>
                  </a:rPr>
                  <a:t> counters :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dirty="0"/>
                  <a:t> Take the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𝑘</m:t>
                        </m:r>
                        <m:r>
                          <a:rPr lang="en-US" i="1">
                            <a:latin typeface="Cambria Math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baseline="30000" dirty="0" err="1"/>
                  <a:t>th</a:t>
                </a:r>
                <a:r>
                  <a:rPr lang="en-US" dirty="0"/>
                  <a:t> = 4</a:t>
                </a:r>
                <a:r>
                  <a:rPr lang="en-US" baseline="30000" dirty="0"/>
                  <a:t>th</a:t>
                </a:r>
                <a:r>
                  <a:rPr lang="en-US" dirty="0"/>
                  <a:t> largest counter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dirty="0"/>
                  <a:t> Subtract its value (2) from all other counters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dirty="0"/>
                  <a:t> Delete non-positive counters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9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572000"/>
                <a:ext cx="8229600" cy="2122712"/>
              </a:xfrm>
              <a:prstGeom prst="rect">
                <a:avLst/>
              </a:prstGeom>
              <a:blipFill rotWithShape="1">
                <a:blip r:embed="rId2"/>
                <a:stretch>
                  <a:fillRect l="-1704" t="-5747" r="-1185" b="-40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Merging </a:t>
            </a:r>
            <a:r>
              <a:rPr lang="en-US" dirty="0" smtClean="0"/>
              <a:t>MG Summaries: Correctness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/>
              <p:cNvSpPr txBox="1">
                <a:spLocks/>
              </p:cNvSpPr>
              <p:nvPr/>
            </p:nvSpPr>
            <p:spPr>
              <a:xfrm>
                <a:off x="1981200" y="1676400"/>
                <a:ext cx="8229600" cy="19812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b="1" u="sng" dirty="0">
                    <a:solidFill>
                      <a:schemeClr val="tx2"/>
                    </a:solidFill>
                  </a:rPr>
                  <a:t>Claim</a:t>
                </a:r>
                <a:r>
                  <a:rPr lang="en-US" u="sng" dirty="0">
                    <a:solidFill>
                      <a:schemeClr val="tx2"/>
                    </a:solidFill>
                  </a:rPr>
                  <a:t>:</a:t>
                </a:r>
                <a:r>
                  <a:rPr lang="en-US" dirty="0">
                    <a:solidFill>
                      <a:schemeClr val="tx2"/>
                    </a:solidFill>
                  </a:rPr>
                  <a:t> Final 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merged sketch </a:t>
                </a:r>
                <a:r>
                  <a:rPr lang="en-US" dirty="0">
                    <a:solidFill>
                      <a:schemeClr val="tx2"/>
                    </a:solidFill>
                  </a:rPr>
                  <a:t>has at most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2"/>
                        </a:solidFill>
                        <a:latin typeface="Cambria Math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schemeClr val="tx2"/>
                    </a:solidFill>
                  </a:rPr>
                  <a:t> counters</a:t>
                </a:r>
              </a:p>
              <a:p>
                <a:pPr marL="0" indent="0">
                  <a:buNone/>
                </a:pPr>
                <a:r>
                  <a:rPr lang="en-US" u="sng" dirty="0"/>
                  <a:t>Proof:</a:t>
                </a:r>
                <a:r>
                  <a:rPr lang="en-US" dirty="0"/>
                  <a:t> We subtract the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</a:rPr>
                      <m:t>𝑘</m:t>
                    </m:r>
                    <m:r>
                      <a:rPr lang="en-US" i="1" dirty="0">
                        <a:latin typeface="Cambria Math"/>
                      </a:rPr>
                      <m:t>+ 1)</m:t>
                    </m:r>
                  </m:oMath>
                </a14:m>
                <a:r>
                  <a:rPr lang="en-US" baseline="30000" dirty="0" err="1"/>
                  <a:t>th</a:t>
                </a:r>
                <a:r>
                  <a:rPr lang="en-US" dirty="0"/>
                  <a:t> largest from everything, </a:t>
                </a:r>
                <a:r>
                  <a:rPr lang="en-US" dirty="0" smtClean="0"/>
                  <a:t>so </a:t>
                </a:r>
                <a:r>
                  <a:rPr lang="en-US" dirty="0"/>
                  <a:t>at most the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𝑘</m:t>
                    </m:r>
                  </m:oMath>
                </a14:m>
                <a:r>
                  <a:rPr lang="en-US" dirty="0"/>
                  <a:t> largest can remain positive.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9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676400"/>
                <a:ext cx="8229600" cy="1981200"/>
              </a:xfrm>
              <a:prstGeom prst="rect">
                <a:avLst/>
              </a:prstGeom>
              <a:blipFill rotWithShape="0">
                <a:blip r:embed="rId2"/>
                <a:stretch>
                  <a:fillRect l="-1704" t="-6154" b="-2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ntent Placeholder 2"/>
              <p:cNvSpPr txBox="1">
                <a:spLocks/>
              </p:cNvSpPr>
              <p:nvPr/>
            </p:nvSpPr>
            <p:spPr>
              <a:xfrm>
                <a:off x="1981200" y="4114800"/>
                <a:ext cx="8229600" cy="1524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b="1" u="sng" dirty="0">
                    <a:solidFill>
                      <a:schemeClr val="tx2"/>
                    </a:solidFill>
                  </a:rPr>
                  <a:t>Claim</a:t>
                </a:r>
                <a:r>
                  <a:rPr lang="en-US" dirty="0">
                    <a:solidFill>
                      <a:schemeClr val="tx2"/>
                    </a:solidFill>
                  </a:rPr>
                  <a:t>: For each 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key, merged sketch </a:t>
                </a:r>
                <a:r>
                  <a:rPr lang="en-US" dirty="0">
                    <a:solidFill>
                      <a:schemeClr val="tx2"/>
                    </a:solidFill>
                  </a:rPr>
                  <a:t>count is smaller than true count by at most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𝑚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𝑚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′</m:t>
                        </m:r>
                      </m:num>
                      <m:den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𝑘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+1</m:t>
                        </m:r>
                      </m:den>
                    </m:f>
                  </m:oMath>
                </a14:m>
                <a:endParaRPr lang="en-US" dirty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9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4114800"/>
                <a:ext cx="8229600" cy="1524000"/>
              </a:xfrm>
              <a:prstGeom prst="rect">
                <a:avLst/>
              </a:prstGeom>
              <a:blipFill rotWithShape="0">
                <a:blip r:embed="rId3"/>
                <a:stretch>
                  <a:fillRect l="-1852" t="-5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5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Merging </a:t>
            </a:r>
            <a:r>
              <a:rPr lang="en-US" dirty="0" smtClean="0"/>
              <a:t>MG Summaries: Correctness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47800" y="3850430"/>
                <a:ext cx="3882409" cy="19663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00B050"/>
                    </a:solidFill>
                  </a:rPr>
                  <a:t>Part 1</a:t>
                </a:r>
                <a:r>
                  <a:rPr lang="en-US" sz="2800" dirty="0"/>
                  <a:t>:</a:t>
                </a:r>
              </a:p>
              <a:p>
                <a:r>
                  <a:rPr lang="en-US" sz="2800" dirty="0"/>
                  <a:t>Total </a:t>
                </a:r>
                <a:r>
                  <a:rPr lang="en-US" sz="2800" dirty="0" smtClean="0"/>
                  <a:t>elements: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/>
              </a:p>
              <a:p>
                <a:r>
                  <a:rPr lang="en-US" sz="2800" dirty="0" smtClean="0"/>
                  <a:t>Count in </a:t>
                </a:r>
                <a:r>
                  <a:rPr lang="en-US" sz="2800" dirty="0"/>
                  <a:t>structure: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/>
                      </a:rPr>
                      <m:t>′</m:t>
                    </m:r>
                  </m:oMath>
                </a14:m>
                <a:endParaRPr lang="en-US" sz="2800" dirty="0"/>
              </a:p>
              <a:p>
                <a:r>
                  <a:rPr lang="en-US" sz="2800" b="1" dirty="0">
                    <a:solidFill>
                      <a:srgbClr val="00B050"/>
                    </a:solidFill>
                  </a:rPr>
                  <a:t>Count </a:t>
                </a:r>
                <a:r>
                  <a:rPr lang="en-US" sz="2800" b="1" dirty="0" smtClean="0">
                    <a:solidFill>
                      <a:srgbClr val="00B050"/>
                    </a:solidFill>
                  </a:rPr>
                  <a:t>missed: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B050"/>
                        </a:solidFill>
                        <a:latin typeface="Cambria Math"/>
                      </a:rPr>
                      <m:t>≤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1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  <m:r>
                          <a:rPr lang="en-US" sz="2800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b="1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  <m:r>
                          <a:rPr lang="en-US" sz="2800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′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𝒌</m:t>
                        </m:r>
                        <m:r>
                          <a:rPr lang="en-US" sz="2800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800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𝟏</m:t>
                        </m:r>
                      </m:den>
                    </m:f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3850430"/>
                <a:ext cx="3882409" cy="1966372"/>
              </a:xfrm>
              <a:prstGeom prst="rect">
                <a:avLst/>
              </a:prstGeom>
              <a:blipFill rotWithShape="0">
                <a:blip r:embed="rId2"/>
                <a:stretch>
                  <a:fillRect l="-3302" t="-3106" b="-3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108032" y="3722093"/>
                <a:ext cx="3794244" cy="19663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00B050"/>
                    </a:solidFill>
                  </a:rPr>
                  <a:t>Part 2</a:t>
                </a:r>
                <a:r>
                  <a:rPr lang="en-US" sz="2800" dirty="0"/>
                  <a:t>:</a:t>
                </a:r>
              </a:p>
              <a:p>
                <a:r>
                  <a:rPr lang="en-US" sz="2800" dirty="0"/>
                  <a:t>Total </a:t>
                </a:r>
                <a:r>
                  <a:rPr lang="en-US" sz="2800" dirty="0" smtClean="0"/>
                  <a:t>elements: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/>
              </a:p>
              <a:p>
                <a:r>
                  <a:rPr lang="en-US" sz="2800" dirty="0" smtClean="0"/>
                  <a:t>Count in </a:t>
                </a:r>
                <a:r>
                  <a:rPr lang="en-US" sz="2800" dirty="0"/>
                  <a:t>structure: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/>
                      </a:rPr>
                      <m:t>′</m:t>
                    </m:r>
                  </m:oMath>
                </a14:m>
                <a:endParaRPr lang="en-US" sz="2800" dirty="0"/>
              </a:p>
              <a:p>
                <a:r>
                  <a:rPr lang="en-US" sz="2800" b="1" dirty="0">
                    <a:solidFill>
                      <a:srgbClr val="00B050"/>
                    </a:solidFill>
                  </a:rPr>
                  <a:t>Count </a:t>
                </a:r>
                <a:r>
                  <a:rPr lang="en-US" sz="2800" b="1" dirty="0" smtClean="0">
                    <a:solidFill>
                      <a:srgbClr val="00B050"/>
                    </a:solidFill>
                  </a:rPr>
                  <a:t>missed: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B050"/>
                        </a:solidFill>
                        <a:latin typeface="Cambria Math"/>
                      </a:rPr>
                      <m:t>≤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1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  <m:r>
                          <a:rPr lang="en-US" sz="2800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b="1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  <m:r>
                          <a:rPr lang="en-US" sz="2800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′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𝒌</m:t>
                        </m:r>
                        <m:r>
                          <a:rPr lang="en-US" sz="2800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800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𝟏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032" y="3722093"/>
                <a:ext cx="3794244" cy="1966372"/>
              </a:xfrm>
              <a:prstGeom prst="rect">
                <a:avLst/>
              </a:prstGeom>
              <a:blipFill rotWithShape="0">
                <a:blip r:embed="rId3"/>
                <a:stretch>
                  <a:fillRect l="-3376" t="-3106" b="-3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838200" y="2490537"/>
                <a:ext cx="11201400" cy="1295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b="1" dirty="0"/>
                  <a:t>Proof</a:t>
                </a:r>
                <a:r>
                  <a:rPr lang="en-US" dirty="0"/>
                  <a:t>: “Counts” for </a:t>
                </a:r>
                <a:r>
                  <a:rPr lang="en-US" dirty="0" smtClean="0"/>
                  <a:t>key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/>
                  <a:t> can be  </a:t>
                </a:r>
                <a:r>
                  <a:rPr lang="en-US" dirty="0" smtClean="0"/>
                  <a:t>missed </a:t>
                </a:r>
                <a:r>
                  <a:rPr lang="en-US" dirty="0"/>
                  <a:t>in </a:t>
                </a:r>
                <a:r>
                  <a:rPr lang="en-US" dirty="0">
                    <a:solidFill>
                      <a:srgbClr val="00B050"/>
                    </a:solidFill>
                  </a:rPr>
                  <a:t>part1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rgbClr val="00B050"/>
                    </a:solidFill>
                  </a:rPr>
                  <a:t>part2</a:t>
                </a:r>
                <a:r>
                  <a:rPr lang="en-US" dirty="0"/>
                  <a:t>, or in the </a:t>
                </a:r>
                <a:r>
                  <a:rPr lang="en-US" dirty="0">
                    <a:solidFill>
                      <a:srgbClr val="7030A0"/>
                    </a:solidFill>
                  </a:rPr>
                  <a:t>reduce component of the merge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We add up the bounds on the </a:t>
                </a:r>
                <a:r>
                  <a:rPr lang="en-US" dirty="0" smtClean="0"/>
                  <a:t>misses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490537"/>
                <a:ext cx="11201400" cy="1295400"/>
              </a:xfrm>
              <a:prstGeom prst="rect">
                <a:avLst/>
              </a:prstGeom>
              <a:blipFill rotWithShape="0">
                <a:blip r:embed="rId4"/>
                <a:stretch>
                  <a:fillRect l="-1306" t="-12264" b="-14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9600" y="5752958"/>
                <a:ext cx="1043939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7030A0"/>
                    </a:solidFill>
                  </a:rPr>
                  <a:t>“Reduce” missed count per key </a:t>
                </a:r>
                <a:r>
                  <a:rPr lang="en-US" sz="2800" dirty="0"/>
                  <a:t>is at most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 charset="0"/>
                      </a:rPr>
                      <m:t>𝑹</m:t>
                    </m:r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/>
                      </a:rPr>
                      <m:t>=</m:t>
                    </m:r>
                    <m:r>
                      <m:rPr>
                        <m:nor/>
                      </m:rPr>
                      <a:rPr lang="en-US" sz="2800" dirty="0"/>
                      <m:t>the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/>
                      </a:rPr>
                      <m:t>(</m:t>
                    </m:r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/>
                      </a:rPr>
                      <m:t>𝒌</m:t>
                    </m:r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/>
                      </a:rPr>
                      <m:t>+</m:t>
                    </m:r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/>
                      </a:rPr>
                      <m:t>𝟏</m:t>
                    </m:r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2800" baseline="30000" dirty="0" err="1"/>
                  <a:t>th</a:t>
                </a:r>
                <a:r>
                  <a:rPr lang="en-US" sz="2800" dirty="0"/>
                  <a:t>  largest count before reduce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752958"/>
                <a:ext cx="10439399" cy="954107"/>
              </a:xfrm>
              <a:prstGeom prst="rect">
                <a:avLst/>
              </a:prstGeom>
              <a:blipFill rotWithShape="0">
                <a:blip r:embed="rId5"/>
                <a:stretch>
                  <a:fillRect l="-1168" t="-6410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1957137" y="1280319"/>
                <a:ext cx="8229600" cy="12342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b="1" u="sng" dirty="0">
                    <a:solidFill>
                      <a:schemeClr val="tx2"/>
                    </a:solidFill>
                  </a:rPr>
                  <a:t>Claim</a:t>
                </a:r>
                <a:r>
                  <a:rPr lang="en-US" dirty="0">
                    <a:solidFill>
                      <a:schemeClr val="tx2"/>
                    </a:solidFill>
                  </a:rPr>
                  <a:t>: For each 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key, merged sketch </a:t>
                </a:r>
                <a:r>
                  <a:rPr lang="en-US" dirty="0">
                    <a:solidFill>
                      <a:schemeClr val="tx2"/>
                    </a:solidFill>
                  </a:rPr>
                  <a:t>count is smaller than true count by at most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𝑚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𝑚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′</m:t>
                        </m:r>
                      </m:num>
                      <m:den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𝑘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+1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137" y="1280319"/>
                <a:ext cx="8229600" cy="1234281"/>
              </a:xfrm>
              <a:prstGeom prst="rect">
                <a:avLst/>
              </a:prstGeom>
              <a:blipFill rotWithShape="0">
                <a:blip r:embed="rId6"/>
                <a:stretch>
                  <a:fillRect l="-1852" t="-10345" b="-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1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Merging </a:t>
            </a:r>
            <a:r>
              <a:rPr lang="en-US" dirty="0" smtClean="0"/>
              <a:t>MG Summaries: Correctness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70372" y="3185886"/>
                <a:ext cx="3882409" cy="19663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00B050"/>
                    </a:solidFill>
                  </a:rPr>
                  <a:t>Part 1</a:t>
                </a:r>
                <a:r>
                  <a:rPr lang="en-US" sz="2800" dirty="0"/>
                  <a:t>:</a:t>
                </a:r>
              </a:p>
              <a:p>
                <a:r>
                  <a:rPr lang="en-US" sz="2800" dirty="0"/>
                  <a:t>Total </a:t>
                </a:r>
                <a:r>
                  <a:rPr lang="en-US" sz="2800" dirty="0" smtClean="0"/>
                  <a:t>elements: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/>
              </a:p>
              <a:p>
                <a:r>
                  <a:rPr lang="en-US" sz="2800" dirty="0" smtClean="0"/>
                  <a:t>Count in </a:t>
                </a:r>
                <a:r>
                  <a:rPr lang="en-US" sz="2800" dirty="0"/>
                  <a:t>structure: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/>
                      </a:rPr>
                      <m:t>′</m:t>
                    </m:r>
                  </m:oMath>
                </a14:m>
                <a:endParaRPr lang="en-US" sz="2800" dirty="0"/>
              </a:p>
              <a:p>
                <a:r>
                  <a:rPr lang="en-US" sz="2800" b="1" dirty="0">
                    <a:solidFill>
                      <a:srgbClr val="00B050"/>
                    </a:solidFill>
                  </a:rPr>
                  <a:t>Count </a:t>
                </a:r>
                <a:r>
                  <a:rPr lang="en-US" sz="2800" b="1" dirty="0" smtClean="0">
                    <a:solidFill>
                      <a:srgbClr val="00B050"/>
                    </a:solidFill>
                  </a:rPr>
                  <a:t>missed: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B050"/>
                        </a:solidFill>
                        <a:latin typeface="Cambria Math"/>
                      </a:rPr>
                      <m:t>≤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1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  <m:r>
                          <a:rPr lang="en-US" sz="2800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b="1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  <m:r>
                          <a:rPr lang="en-US" sz="2800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′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𝒌</m:t>
                        </m:r>
                        <m:r>
                          <a:rPr lang="en-US" sz="2800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800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𝟏</m:t>
                        </m:r>
                      </m:den>
                    </m:f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372" y="3185886"/>
                <a:ext cx="3882409" cy="1966372"/>
              </a:xfrm>
              <a:prstGeom prst="rect">
                <a:avLst/>
              </a:prstGeom>
              <a:blipFill rotWithShape="0">
                <a:blip r:embed="rId2"/>
                <a:stretch>
                  <a:fillRect l="-3297" t="-3106" b="-3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195260" y="3185886"/>
                <a:ext cx="3882409" cy="19663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00B050"/>
                    </a:solidFill>
                  </a:rPr>
                  <a:t>Part 2</a:t>
                </a:r>
                <a:r>
                  <a:rPr lang="en-US" sz="2800" dirty="0"/>
                  <a:t>:</a:t>
                </a:r>
              </a:p>
              <a:p>
                <a:r>
                  <a:rPr lang="en-US" sz="2800" dirty="0"/>
                  <a:t>Total </a:t>
                </a:r>
                <a:r>
                  <a:rPr lang="en-US" sz="2800" dirty="0" smtClean="0"/>
                  <a:t>elements: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/>
              </a:p>
              <a:p>
                <a:r>
                  <a:rPr lang="en-US" sz="2800" dirty="0" smtClean="0"/>
                  <a:t>Count in </a:t>
                </a:r>
                <a:r>
                  <a:rPr lang="en-US" sz="2800" dirty="0"/>
                  <a:t>structure: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/>
                      </a:rPr>
                      <m:t>′</m:t>
                    </m:r>
                  </m:oMath>
                </a14:m>
                <a:endParaRPr lang="en-US" sz="2800" dirty="0"/>
              </a:p>
              <a:p>
                <a:r>
                  <a:rPr lang="en-US" sz="2800" b="1" dirty="0">
                    <a:solidFill>
                      <a:srgbClr val="00B050"/>
                    </a:solidFill>
                  </a:rPr>
                  <a:t>Count </a:t>
                </a:r>
                <a:r>
                  <a:rPr lang="en-US" sz="2800" b="1" dirty="0" smtClean="0">
                    <a:solidFill>
                      <a:srgbClr val="00B050"/>
                    </a:solidFill>
                  </a:rPr>
                  <a:t>missed: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B050"/>
                        </a:solidFill>
                        <a:latin typeface="Cambria Math"/>
                      </a:rPr>
                      <m:t>≤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1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  <m:r>
                          <a:rPr lang="en-US" sz="2800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b="1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  <m:r>
                          <a:rPr lang="en-US" sz="2800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′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𝒌</m:t>
                        </m:r>
                        <m:r>
                          <a:rPr lang="en-US" sz="2800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800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𝟏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5260" y="3185886"/>
                <a:ext cx="3882409" cy="1966372"/>
              </a:xfrm>
              <a:prstGeom prst="rect">
                <a:avLst/>
              </a:prstGeom>
              <a:blipFill rotWithShape="0">
                <a:blip r:embed="rId3"/>
                <a:stretch>
                  <a:fillRect l="-3140" t="-3106" b="-3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1170372" y="1426029"/>
                <a:ext cx="9878628" cy="1295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⇒  </m:t>
                    </m:r>
                  </m:oMath>
                </a14:m>
                <a:r>
                  <a:rPr lang="en-US" dirty="0"/>
                  <a:t>“Count </a:t>
                </a:r>
                <a:r>
                  <a:rPr lang="en-US" dirty="0" smtClean="0"/>
                  <a:t>missed” </a:t>
                </a:r>
                <a:r>
                  <a:rPr lang="en-US" dirty="0"/>
                  <a:t>of one </a:t>
                </a:r>
                <a:r>
                  <a:rPr lang="en-US" dirty="0" smtClean="0"/>
                  <a:t>key in merged sketch is </a:t>
                </a:r>
                <a:r>
                  <a:rPr lang="en-US" dirty="0"/>
                  <a:t>at most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00B050"/>
                    </a:solidFill>
                  </a:rPr>
                  <a:t>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1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b="1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′</m:t>
                        </m:r>
                      </m:num>
                      <m:den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𝒌</m:t>
                        </m:r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𝟏</m:t>
                        </m:r>
                      </m:den>
                    </m:f>
                    <m:r>
                      <a:rPr lang="en-US" b="1" i="1">
                        <a:solidFill>
                          <a:srgbClr val="00B050"/>
                        </a:solidFill>
                        <a:latin typeface="Cambria Math"/>
                      </a:rPr>
                      <m:t>+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1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b="1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′</m:t>
                        </m:r>
                      </m:num>
                      <m:den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𝒌</m:t>
                        </m:r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𝟏</m:t>
                        </m:r>
                      </m:den>
                    </m:f>
                    <m:r>
                      <a:rPr lang="en-US" b="1" i="1">
                        <a:solidFill>
                          <a:srgbClr val="00B050"/>
                        </a:solidFill>
                        <a:latin typeface="Cambria Math"/>
                      </a:rPr>
                      <m:t>+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𝑹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372" y="1426029"/>
                <a:ext cx="9878628" cy="1295400"/>
              </a:xfrm>
              <a:prstGeom prst="rect">
                <a:avLst/>
              </a:prstGeom>
              <a:blipFill rotWithShape="0">
                <a:blip r:embed="rId4"/>
                <a:stretch>
                  <a:fillRect t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1000" y="5422243"/>
                <a:ext cx="1135379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7030A0"/>
                    </a:solidFill>
                  </a:rPr>
                  <a:t>“Reduce” missed count per key </a:t>
                </a:r>
                <a:r>
                  <a:rPr lang="en-US" sz="2800" dirty="0"/>
                  <a:t>is at most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7030A0"/>
                        </a:solidFill>
                        <a:latin typeface="Cambria Math" charset="0"/>
                      </a:rPr>
                      <m:t>𝑹</m:t>
                    </m:r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/>
                      </a:rPr>
                      <m:t>=</m:t>
                    </m:r>
                    <m:r>
                      <m:rPr>
                        <m:nor/>
                      </m:rPr>
                      <a:rPr lang="en-US" sz="2800" dirty="0"/>
                      <m:t>the</m:t>
                    </m:r>
                  </m:oMath>
                </a14:m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/>
                      </a:rPr>
                      <m:t>(</m:t>
                    </m:r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/>
                      </a:rPr>
                      <m:t>𝒌</m:t>
                    </m:r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/>
                      </a:rPr>
                      <m:t>+</m:t>
                    </m:r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/>
                      </a:rPr>
                      <m:t>𝟏</m:t>
                    </m:r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2800" baseline="30000" dirty="0" err="1"/>
                  <a:t>th</a:t>
                </a:r>
                <a:r>
                  <a:rPr lang="en-US" sz="2800" dirty="0"/>
                  <a:t>  largest </a:t>
                </a:r>
                <a:r>
                  <a:rPr lang="en-US" sz="2800" dirty="0" smtClean="0"/>
                  <a:t>count before reduce</a:t>
                </a:r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422243"/>
                <a:ext cx="11353799" cy="954107"/>
              </a:xfrm>
              <a:prstGeom prst="rect">
                <a:avLst/>
              </a:prstGeom>
              <a:blipFill rotWithShape="0">
                <a:blip r:embed="rId5"/>
                <a:stretch>
                  <a:fillRect l="-1128"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urved Connector 4"/>
          <p:cNvCxnSpPr/>
          <p:nvPr/>
        </p:nvCxnSpPr>
        <p:spPr>
          <a:xfrm rot="16200000" flipV="1">
            <a:off x="2659176" y="2957853"/>
            <a:ext cx="1768248" cy="1295400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rot="10800000">
            <a:off x="4648201" y="2819401"/>
            <a:ext cx="4144475" cy="1676399"/>
          </a:xfrm>
          <a:prstGeom prst="curvedConnector3">
            <a:avLst>
              <a:gd name="adj1" fmla="val 10031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5400000" flipH="1" flipV="1">
            <a:off x="4242622" y="3805540"/>
            <a:ext cx="2888346" cy="458867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5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Merging </a:t>
            </a:r>
            <a:r>
              <a:rPr lang="en-US" dirty="0" smtClean="0"/>
              <a:t>MG Summaries: Correctness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249713" y="1119153"/>
                <a:ext cx="7592143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Counted </a:t>
                </a:r>
                <a:r>
                  <a:rPr lang="en-US" sz="2800" dirty="0" smtClean="0"/>
                  <a:t>elements </a:t>
                </a:r>
                <a:r>
                  <a:rPr lang="en-US" sz="2800" dirty="0"/>
                  <a:t>in structure: 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sz="2800" dirty="0"/>
                  <a:t>After basic merge and before reduce: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lang="en-US" sz="2800" i="1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  <m:sup>
                            <m:r>
                              <a:rPr lang="en-US" sz="2800" i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′</m:t>
                            </m:r>
                          </m:sup>
                        </m:sSubSup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chemeClr val="tx2"/>
                        </a:solidFill>
                        <a:latin typeface="Cambria Math"/>
                      </a:rPr>
                      <m:t>′</m:t>
                    </m:r>
                  </m:oMath>
                </a14:m>
                <a:endParaRPr lang="en-US" sz="2800" dirty="0">
                  <a:solidFill>
                    <a:schemeClr val="tx2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sz="2800" dirty="0"/>
                  <a:t>After reduce: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9713" y="1119153"/>
                <a:ext cx="7592143" cy="1384995"/>
              </a:xfrm>
              <a:prstGeom prst="rect">
                <a:avLst/>
              </a:prstGeom>
              <a:blipFill rotWithShape="0">
                <a:blip r:embed="rId2"/>
                <a:stretch>
                  <a:fillRect l="-1606" t="-4405" b="-1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609600" y="2647737"/>
                <a:ext cx="10744200" cy="1600200"/>
              </a:xfrm>
              <a:prstGeom prst="rect">
                <a:avLst/>
              </a:prstGeom>
              <a:ln>
                <a:solidFill>
                  <a:srgbClr val="7030A0"/>
                </a:solidFill>
              </a:ln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b="1" dirty="0" smtClean="0"/>
                  <a:t>Claim</a:t>
                </a:r>
                <a:r>
                  <a:rPr lang="en-US" dirty="0"/>
                  <a:t>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m</m:t>
                        </m:r>
                      </m:e>
                      <m:sub>
                        <m:r>
                          <a:rPr lang="en-US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>
                            <a:latin typeface="Cambria Math"/>
                          </a:rPr>
                          <m:t>′</m:t>
                        </m:r>
                      </m:sup>
                    </m:sSubSup>
                    <m:r>
                      <a:rPr lang="en-US">
                        <a:latin typeface="Cambria Math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m</m:t>
                        </m:r>
                      </m:e>
                      <m:sub>
                        <m:r>
                          <a:rPr lang="en-US"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en-US">
                            <a:latin typeface="Cambria Math"/>
                          </a:rPr>
                          <m:t>′</m:t>
                        </m:r>
                      </m:sup>
                    </m:sSubSup>
                    <m:r>
                      <a:rPr lang="en-US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≥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𝑅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𝑘</m:t>
                        </m:r>
                        <m:r>
                          <a:rPr lang="en-US" i="1">
                            <a:latin typeface="Cambria Math"/>
                          </a:rPr>
                          <m:t>+1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Proof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charset="0"/>
                      </a:rPr>
                      <m:t>𝑅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are erased in the reduce step in each of the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𝑘</m:t>
                    </m:r>
                    <m:r>
                      <a:rPr lang="en-US" i="1" dirty="0">
                        <a:latin typeface="Cambria Math"/>
                      </a:rPr>
                      <m:t>+1</m:t>
                    </m:r>
                  </m:oMath>
                </a14:m>
                <a:r>
                  <a:rPr lang="en-US" dirty="0"/>
                  <a:t> largest counters.  </a:t>
                </a:r>
                <a:r>
                  <a:rPr lang="en-US" sz="3000" dirty="0"/>
                  <a:t>Maybe more in smaller counters.</a:t>
                </a:r>
                <a:endParaRPr lang="en-US" dirty="0"/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647737"/>
                <a:ext cx="10744200" cy="1600200"/>
              </a:xfrm>
              <a:prstGeom prst="rect">
                <a:avLst/>
              </a:prstGeom>
              <a:blipFill rotWithShape="0">
                <a:blip r:embed="rId3"/>
                <a:stretch>
                  <a:fillRect l="-1360" t="-7170" b="-6038"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>
              <a:xfrm>
                <a:off x="914400" y="4419600"/>
                <a:ext cx="10668000" cy="16002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  </m:t>
                    </m:r>
                  </m:oMath>
                </a14:m>
                <a:r>
                  <a:rPr lang="en-US" sz="3800" dirty="0"/>
                  <a:t>“Count </a:t>
                </a:r>
                <a:r>
                  <a:rPr lang="en-US" sz="3800" dirty="0" smtClean="0"/>
                  <a:t>missed” </a:t>
                </a:r>
                <a:r>
                  <a:rPr lang="en-US" sz="3800" dirty="0"/>
                  <a:t>of one </a:t>
                </a:r>
                <a:r>
                  <a:rPr lang="en-US" sz="3800" dirty="0" smtClean="0"/>
                  <a:t>key </a:t>
                </a:r>
                <a:r>
                  <a:rPr lang="en-US" sz="3800" dirty="0"/>
                  <a:t>is at most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00B050"/>
                    </a:solidFill>
                  </a:rPr>
                  <a:t>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1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b="1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′</m:t>
                        </m:r>
                      </m:num>
                      <m:den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𝒌</m:t>
                        </m:r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𝟏</m:t>
                        </m:r>
                      </m:den>
                    </m:f>
                    <m:r>
                      <a:rPr lang="en-US" b="1" i="1">
                        <a:solidFill>
                          <a:srgbClr val="00B050"/>
                        </a:solidFill>
                        <a:latin typeface="Cambria Math"/>
                      </a:rPr>
                      <m:t>+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1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b="1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′</m:t>
                        </m:r>
                      </m:num>
                      <m:den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𝒌</m:t>
                        </m:r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𝟏</m:t>
                        </m:r>
                      </m:den>
                    </m:f>
                    <m:r>
                      <a:rPr lang="en-US" b="1" i="1">
                        <a:solidFill>
                          <a:srgbClr val="00B050"/>
                        </a:solidFill>
                        <a:latin typeface="Cambria Math"/>
                      </a:rPr>
                      <m:t>+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𝑹</m:t>
                    </m:r>
                    <m:r>
                      <a:rPr lang="en-US" b="1" i="1">
                        <a:latin typeface="Cambria Math"/>
                      </a:rPr>
                      <m:t>≤</m:t>
                    </m:r>
                    <m:f>
                      <m:fPr>
                        <m:ctrlPr>
                          <a:rPr lang="en-US" b="1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b="1" i="1">
                            <a:latin typeface="Cambria Math"/>
                          </a:rPr>
                          <m:t>𝒌</m:t>
                        </m:r>
                        <m:r>
                          <a:rPr lang="en-US" b="1" i="1">
                            <a:latin typeface="Cambria Math"/>
                          </a:rPr>
                          <m:t>+</m:t>
                        </m:r>
                        <m:r>
                          <a:rPr lang="en-US" b="1" i="1">
                            <a:latin typeface="Cambria Math"/>
                          </a:rPr>
                          <m:t>𝟏</m:t>
                        </m:r>
                      </m:den>
                    </m:f>
                    <m:d>
                      <m:dPr>
                        <m:ctrlPr>
                          <a:rPr lang="en-US" b="1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b="1" i="1"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  <m:r>
                          <a:rPr lang="en-US" b="1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b="1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b="1" i="1"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  <m:r>
                          <a:rPr lang="en-US" b="1" i="1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en-US" b="1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/>
                              </a:rPr>
                              <m:t>𝒎</m:t>
                            </m:r>
                          </m:e>
                          <m:sup>
                            <m:r>
                              <a:rPr lang="en-US" b="1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1" i="1" smtClean="0">
                        <a:latin typeface="Cambria Math" charset="0"/>
                      </a:rPr>
                      <m:t>=</m:t>
                    </m:r>
                    <m:r>
                      <a:rPr lang="en-US">
                        <a:solidFill>
                          <a:schemeClr val="tx2"/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𝑚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𝑚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′</m:t>
                        </m:r>
                      </m:num>
                      <m:den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𝑘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+1</m:t>
                        </m:r>
                      </m:den>
                    </m:f>
                  </m:oMath>
                </a14:m>
                <a:endParaRPr lang="en-US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419600"/>
                <a:ext cx="10668000" cy="1600200"/>
              </a:xfrm>
              <a:prstGeom prst="rect">
                <a:avLst/>
              </a:prstGeom>
              <a:blipFill rotWithShape="0">
                <a:blip r:embed="rId4"/>
                <a:stretch>
                  <a:fillRect l="-229" t="-6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6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Probabilistic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057400"/>
            <a:ext cx="8229600" cy="29718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§"/>
            </a:pPr>
            <a:r>
              <a:rPr lang="en-US" dirty="0" err="1" smtClean="0"/>
              <a:t>Misra</a:t>
            </a:r>
            <a:r>
              <a:rPr lang="en-US" dirty="0" smtClean="0"/>
              <a:t> </a:t>
            </a:r>
            <a:r>
              <a:rPr lang="en-US" dirty="0" err="1" smtClean="0"/>
              <a:t>Gries</a:t>
            </a:r>
            <a:r>
              <a:rPr lang="en-US" dirty="0" smtClean="0"/>
              <a:t> is a </a:t>
            </a:r>
            <a:r>
              <a:rPr lang="en-US" i="1" dirty="0" smtClean="0"/>
              <a:t>deterministic</a:t>
            </a:r>
            <a:r>
              <a:rPr lang="en-US" dirty="0" smtClean="0"/>
              <a:t> structure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The outcome is determined uniquely by the input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Probabilistic structures/algorithms  can be much more powerful</a:t>
            </a:r>
          </a:p>
          <a:p>
            <a:pPr lvl="1">
              <a:buFont typeface="Arial" charset="0"/>
              <a:buChar char="•"/>
            </a:pPr>
            <a:r>
              <a:rPr lang="en-US" i="1" dirty="0" smtClean="0"/>
              <a:t>Provide privacy/robustness to outliers</a:t>
            </a:r>
          </a:p>
          <a:p>
            <a:pPr lvl="1">
              <a:buFont typeface="Arial" charset="0"/>
              <a:buChar char="•"/>
            </a:pPr>
            <a:r>
              <a:rPr lang="en-US" i="1" dirty="0" smtClean="0"/>
              <a:t>Provide efficiency/size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980" y="4419600"/>
            <a:ext cx="3384550" cy="224574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5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27060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Set membership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30" y="3473402"/>
            <a:ext cx="10775764" cy="273122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u="sng" dirty="0" smtClean="0"/>
              <a:t>Example applications: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chemeClr val="tx2"/>
                </a:solidFill>
              </a:rPr>
              <a:t>Spell checker</a:t>
            </a:r>
            <a:r>
              <a:rPr lang="en-US" dirty="0" smtClean="0"/>
              <a:t>:  Insert a corpus of words.  Check if word is in corpus.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chemeClr val="tx2"/>
                </a:solidFill>
              </a:rPr>
              <a:t>Web crawler</a:t>
            </a:r>
            <a:r>
              <a:rPr lang="en-US" dirty="0" smtClean="0"/>
              <a:t>:   Insert all </a:t>
            </a:r>
            <a:r>
              <a:rPr lang="en-US" dirty="0" err="1" smtClean="0"/>
              <a:t>urls</a:t>
            </a:r>
            <a:r>
              <a:rPr lang="en-US" dirty="0" smtClean="0"/>
              <a:t> that were visited.  Check if current </a:t>
            </a:r>
            <a:r>
              <a:rPr lang="en-US" dirty="0" err="1" smtClean="0"/>
              <a:t>url</a:t>
            </a:r>
            <a:r>
              <a:rPr lang="en-US" dirty="0" smtClean="0"/>
              <a:t> was explored.</a:t>
            </a:r>
            <a:endParaRPr lang="en-US" dirty="0"/>
          </a:p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chemeClr val="tx2"/>
                </a:solidFill>
              </a:rPr>
              <a:t>Distributed caches</a:t>
            </a:r>
            <a:r>
              <a:rPr lang="en-US" dirty="0" smtClean="0"/>
              <a:t>: Maintain a </a:t>
            </a:r>
            <a:r>
              <a:rPr lang="en-US" dirty="0"/>
              <a:t>”summary” of </a:t>
            </a:r>
            <a:r>
              <a:rPr lang="en-US" dirty="0" smtClean="0"/>
              <a:t>keys of cached resources.  Send requests to a cache that has the resource.</a:t>
            </a:r>
            <a:endParaRPr lang="en-US" dirty="0"/>
          </a:p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chemeClr val="tx2"/>
                </a:solidFill>
              </a:rPr>
              <a:t>Blacklisted IP addresses</a:t>
            </a:r>
            <a:r>
              <a:rPr lang="en-US" dirty="0" smtClean="0"/>
              <a:t>:  Intercept traffic from blacklisted sources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lowchart: Magnetic Disk 5"/>
              <p:cNvSpPr/>
              <p:nvPr/>
            </p:nvSpPr>
            <p:spPr>
              <a:xfrm>
                <a:off x="7190419" y="1222837"/>
                <a:ext cx="4448006" cy="1303430"/>
              </a:xfrm>
              <a:prstGeom prst="flowChartMagneticDisk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/>
                  <a:t>Data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latin typeface="Cambria Math" charset="0"/>
                      </a:rPr>
                      <m:t>𝑫</m:t>
                    </m:r>
                  </m:oMath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5" name="Flowchart: Magnetic Dis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0419" y="1222837"/>
                <a:ext cx="4448006" cy="1303430"/>
              </a:xfrm>
              <a:prstGeom prst="flowChartMagneticDisk">
                <a:avLst/>
              </a:prstGeom>
              <a:blipFill rotWithShape="0">
                <a:blip r:embed="rId2"/>
                <a:stretch>
                  <a:fillRect b="-4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7405996" y="457200"/>
            <a:ext cx="4293246" cy="1201412"/>
            <a:chOff x="2653124" y="2315818"/>
            <a:chExt cx="4293246" cy="120141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3124" y="2686157"/>
              <a:ext cx="772548" cy="7725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5433" y="2950968"/>
              <a:ext cx="566262" cy="566262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7329" y="2921981"/>
              <a:ext cx="654942" cy="59524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9027" y="2525029"/>
              <a:ext cx="772548" cy="77254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8823" y="2554543"/>
              <a:ext cx="817547" cy="74303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7748" y="2665428"/>
              <a:ext cx="712681" cy="64772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6495" y="2315818"/>
              <a:ext cx="817547" cy="81754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9617" y="2597135"/>
              <a:ext cx="712681" cy="712681"/>
            </a:xfrm>
            <a:prstGeom prst="rect">
              <a:avLst/>
            </a:prstGeom>
          </p:spPr>
        </p:pic>
      </p:grpSp>
      <p:sp>
        <p:nvSpPr>
          <p:cNvPr id="31" name="Content Placeholder 2"/>
          <p:cNvSpPr txBox="1">
            <a:spLocks/>
          </p:cNvSpPr>
          <p:nvPr/>
        </p:nvSpPr>
        <p:spPr>
          <a:xfrm>
            <a:off x="274209" y="1360987"/>
            <a:ext cx="6570995" cy="11086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dirty="0" smtClean="0"/>
              <a:t>Data is </a:t>
            </a:r>
            <a:r>
              <a:rPr lang="en-US" dirty="0" smtClean="0">
                <a:solidFill>
                  <a:schemeClr val="accent1"/>
                </a:solidFill>
              </a:rPr>
              <a:t>streamed</a:t>
            </a:r>
            <a:r>
              <a:rPr lang="en-US" dirty="0" smtClean="0"/>
              <a:t> or </a:t>
            </a:r>
            <a:r>
              <a:rPr lang="en-US" dirty="0" smtClean="0">
                <a:solidFill>
                  <a:schemeClr val="accent1"/>
                </a:solidFill>
              </a:rPr>
              <a:t>distributed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V</a:t>
            </a:r>
            <a:r>
              <a:rPr lang="en-US" dirty="0" smtClean="0"/>
              <a:t>ery </a:t>
            </a:r>
            <a:r>
              <a:rPr lang="en-US" dirty="0"/>
              <a:t>large </a:t>
            </a:r>
            <a:r>
              <a:rPr lang="en-US" dirty="0">
                <a:solidFill>
                  <a:schemeClr val="accent1"/>
                </a:solidFill>
              </a:rPr>
              <a:t>#</a:t>
            </a:r>
            <a:r>
              <a:rPr lang="en-US" dirty="0" smtClean="0">
                <a:solidFill>
                  <a:schemeClr val="accent1"/>
                </a:solidFill>
              </a:rPr>
              <a:t>distinct </a:t>
            </a:r>
            <a:r>
              <a:rPr lang="en-US" dirty="0">
                <a:solidFill>
                  <a:schemeClr val="accent1"/>
                </a:solidFill>
              </a:rPr>
              <a:t>keys</a:t>
            </a:r>
            <a:r>
              <a:rPr lang="en-US" dirty="0"/>
              <a:t>, huge </a:t>
            </a:r>
            <a:r>
              <a:rPr lang="en-US" dirty="0">
                <a:solidFill>
                  <a:schemeClr val="accent1"/>
                </a:solidFill>
              </a:rPr>
              <a:t>#</a:t>
            </a:r>
            <a:r>
              <a:rPr lang="en-US" dirty="0" smtClean="0">
                <a:solidFill>
                  <a:schemeClr val="accent1"/>
                </a:solidFill>
              </a:rPr>
              <a:t>elements</a:t>
            </a:r>
            <a:r>
              <a:rPr lang="en-US" dirty="0" smtClean="0"/>
              <a:t>, large representation of keys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2"/>
              <p:cNvSpPr txBox="1">
                <a:spLocks/>
              </p:cNvSpPr>
              <p:nvPr/>
            </p:nvSpPr>
            <p:spPr>
              <a:xfrm>
                <a:off x="113100" y="2644408"/>
                <a:ext cx="10215541" cy="75088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b="1" dirty="0" smtClean="0">
                    <a:solidFill>
                      <a:srgbClr val="C00000"/>
                    </a:solidFill>
                  </a:rPr>
                  <a:t>Structure that supports membership queries:  </a:t>
                </a:r>
                <a:r>
                  <a:rPr lang="en-US" dirty="0" smtClean="0"/>
                  <a:t>Is        </a:t>
                </a:r>
                <a:r>
                  <a:rPr lang="en-US" dirty="0"/>
                  <a:t>in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charset="0"/>
                      </a:rPr>
                      <m:t>𝐷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0" indent="0">
                  <a:buNone/>
                </a:pPr>
                <a:endParaRPr lang="en-US" b="1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00" y="2644408"/>
                <a:ext cx="10215541" cy="750885"/>
              </a:xfrm>
              <a:prstGeom prst="rect">
                <a:avLst/>
              </a:prstGeom>
              <a:blipFill rotWithShape="0">
                <a:blip r:embed="rId10"/>
                <a:stretch>
                  <a:fillRect l="-1552" t="-9756" b="-48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2967" y="2690091"/>
            <a:ext cx="504406" cy="50440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04557" y="6217883"/>
            <a:ext cx="11526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Exact solution:</a:t>
            </a:r>
            <a:r>
              <a:rPr lang="en-US" sz="2400" dirty="0" smtClean="0"/>
              <a:t> Dictionary (hash map) structure. </a:t>
            </a:r>
            <a:r>
              <a:rPr lang="en-US" sz="2400" b="1" dirty="0" smtClean="0">
                <a:solidFill>
                  <a:srgbClr val="C00000"/>
                </a:solidFill>
              </a:rPr>
              <a:t>Problem:</a:t>
            </a:r>
            <a:r>
              <a:rPr lang="en-US" sz="2400" dirty="0" smtClean="0"/>
              <a:t>  stores representation of all keys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28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0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Set membership: Bloom Filters </a:t>
            </a:r>
            <a:r>
              <a:rPr lang="en-US" dirty="0" smtClean="0">
                <a:solidFill>
                  <a:schemeClr val="accent1"/>
                </a:solidFill>
              </a:rPr>
              <a:t>[Bloom 1970]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3781"/>
            <a:ext cx="10058400" cy="405881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§"/>
            </a:pPr>
            <a:r>
              <a:rPr lang="en-US" dirty="0" smtClean="0"/>
              <a:t>Very popular in many applications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Probabilistic data structure </a:t>
            </a:r>
          </a:p>
          <a:p>
            <a:pPr>
              <a:buFont typeface="Wingdings" charset="2"/>
              <a:buChar char="§"/>
            </a:pPr>
            <a:r>
              <a:rPr lang="en-US" dirty="0"/>
              <a:t>Reduces representation size to </a:t>
            </a:r>
            <a:r>
              <a:rPr lang="en-US" dirty="0">
                <a:solidFill>
                  <a:srgbClr val="00B050"/>
                </a:solidFill>
              </a:rPr>
              <a:t>few bits (8) per key</a:t>
            </a:r>
            <a:endParaRPr lang="en-US" dirty="0" smtClean="0"/>
          </a:p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rgbClr val="FF0000"/>
                </a:solidFill>
              </a:rPr>
              <a:t>False </a:t>
            </a:r>
            <a:r>
              <a:rPr lang="en-US" dirty="0">
                <a:solidFill>
                  <a:srgbClr val="FF0000"/>
                </a:solidFill>
              </a:rPr>
              <a:t>positives </a:t>
            </a:r>
            <a:r>
              <a:rPr lang="en-US" dirty="0"/>
              <a:t>possible, no false </a:t>
            </a:r>
            <a:r>
              <a:rPr lang="en-US" dirty="0" smtClean="0"/>
              <a:t>negatives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Tradeoff between size and false positive rate</a:t>
            </a:r>
            <a:endParaRPr lang="en-US" dirty="0" smtClean="0">
              <a:solidFill>
                <a:srgbClr val="00B05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dirty="0" err="1" smtClean="0">
                <a:solidFill>
                  <a:srgbClr val="00B050"/>
                </a:solidFill>
              </a:rPr>
              <a:t>Composable</a:t>
            </a:r>
            <a:endParaRPr lang="en-US" dirty="0" smtClean="0">
              <a:solidFill>
                <a:srgbClr val="00B05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dirty="0"/>
              <a:t>Analysis </a:t>
            </a:r>
            <a:r>
              <a:rPr lang="en-US" dirty="0">
                <a:solidFill>
                  <a:srgbClr val="FF0000"/>
                </a:solidFill>
              </a:rPr>
              <a:t>relies</a:t>
            </a:r>
            <a:r>
              <a:rPr lang="en-US" dirty="0"/>
              <a:t> on having independent random hash functions (practice work well, theoretical issues)</a:t>
            </a:r>
          </a:p>
          <a:p>
            <a:pPr>
              <a:buFont typeface="Wingdings" charset="2"/>
              <a:buChar char="§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417638"/>
            <a:ext cx="8915400" cy="2514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C</a:t>
            </a:r>
            <a:r>
              <a:rPr lang="en-US" dirty="0" smtClean="0">
                <a:solidFill>
                  <a:schemeClr val="tx2"/>
                </a:solidFill>
              </a:rPr>
              <a:t>ollected:</a:t>
            </a:r>
            <a:r>
              <a:rPr lang="en-US" dirty="0" smtClean="0"/>
              <a:t> network activity, people activity, measurements, search/assistant queries, location, online interactions and transactions, text, media,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Generated (processed) data</a:t>
            </a:r>
            <a:r>
              <a:rPr lang="en-US" dirty="0" smtClean="0"/>
              <a:t>:  parameters in large scale model,   partly curated raw data,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22783" y="4465638"/>
            <a:ext cx="83820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1"/>
                </a:solidFill>
              </a:rPr>
              <a:t>Scale</a:t>
            </a:r>
            <a:r>
              <a:rPr lang="en-US" dirty="0"/>
              <a:t>:  petabytes -&gt; </a:t>
            </a:r>
            <a:r>
              <a:rPr lang="en-US" dirty="0" err="1"/>
              <a:t>exabytes</a:t>
            </a:r>
            <a:r>
              <a:rPr lang="en-US" dirty="0"/>
              <a:t> -&gt;  …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1"/>
                </a:solidFill>
              </a:rPr>
              <a:t>Diverse formats</a:t>
            </a:r>
            <a:r>
              <a:rPr lang="en-US" dirty="0"/>
              <a:t>: relational, logs, text, media, measurements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1"/>
                </a:solidFill>
              </a:rPr>
              <a:t>Location: </a:t>
            </a:r>
            <a:r>
              <a:rPr lang="en-US" dirty="0"/>
              <a:t>distributed, streamed,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650" y="274638"/>
            <a:ext cx="2552700" cy="103409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6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Independent Random Hash Functions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0" y="1543855"/>
                <a:ext cx="9144000" cy="310434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 smtClean="0"/>
                  <a:t>Domain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00B050"/>
                        </a:solidFill>
                        <a:latin typeface="Cambria Math"/>
                      </a:rPr>
                      <m:t>𝑫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smtClean="0"/>
                  <a:t>of keys; probability </a:t>
                </a:r>
                <a:r>
                  <a:rPr lang="en-US" sz="2800" dirty="0"/>
                  <a:t>distribution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7030A0"/>
                        </a:solidFill>
                        <a:latin typeface="Cambria Math"/>
                      </a:rPr>
                      <m:t>𝑭</m:t>
                    </m:r>
                  </m:oMath>
                </a14:m>
                <a:r>
                  <a:rPr lang="en-US" sz="2800" b="1" dirty="0" smtClean="0"/>
                  <a:t> </a:t>
                </a:r>
                <a:r>
                  <a:rPr lang="en-US" sz="2800" dirty="0" smtClean="0"/>
                  <a:t>over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latin typeface="Cambria Math"/>
                      </a:rPr>
                      <m:t>𝑹</m:t>
                    </m:r>
                  </m:oMath>
                </a14:m>
                <a:endParaRPr lang="en-US" sz="2800" b="1" dirty="0" smtClean="0"/>
              </a:p>
              <a:p>
                <a:pPr marL="0" indent="0">
                  <a:buNone/>
                </a:pPr>
                <a:r>
                  <a:rPr lang="en-US" sz="2800" dirty="0"/>
                  <a:t>D</a:t>
                </a:r>
                <a:r>
                  <a:rPr lang="en-US" sz="2800" dirty="0" smtClean="0"/>
                  <a:t>istribution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chemeClr val="tx2"/>
                        </a:solidFill>
                        <a:latin typeface="Cambria Math"/>
                      </a:rPr>
                      <m:t>𝑯</m:t>
                    </m:r>
                    <m:r>
                      <a:rPr lang="en-US" sz="2800" b="1" i="1" dirty="0">
                        <a:solidFill>
                          <a:schemeClr val="tx2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800" dirty="0" smtClean="0"/>
                  <a:t>of </a:t>
                </a:r>
                <a:r>
                  <a:rPr lang="en-US" sz="2800" i="1" dirty="0" smtClean="0"/>
                  <a:t>hash functions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rgbClr val="00B050"/>
                        </a:solidFill>
                        <a:latin typeface="Cambria Math"/>
                      </a:rPr>
                      <m:t>h</m:t>
                    </m:r>
                    <m:r>
                      <a:rPr lang="en-US" sz="2800" dirty="0">
                        <a:solidFill>
                          <a:srgbClr val="00B050"/>
                        </a:solidFill>
                        <a:latin typeface="Cambria Math"/>
                      </a:rPr>
                      <m:t>:</m:t>
                    </m:r>
                    <m:r>
                      <a:rPr lang="en-US" sz="2800" b="1" i="1" dirty="0">
                        <a:solidFill>
                          <a:srgbClr val="00B050"/>
                        </a:solidFill>
                        <a:latin typeface="Cambria Math"/>
                      </a:rPr>
                      <m:t>𝑫</m:t>
                    </m:r>
                    <m:r>
                      <a:rPr lang="en-US" sz="2800" b="1" i="1" dirty="0">
                        <a:solidFill>
                          <a:srgbClr val="00B050"/>
                        </a:solidFill>
                        <a:latin typeface="Cambria Math"/>
                      </a:rPr>
                      <m:t>→</m:t>
                    </m:r>
                    <m:r>
                      <a:rPr lang="en-US" sz="2800" b="1" i="1" dirty="0">
                        <a:solidFill>
                          <a:srgbClr val="00B050"/>
                        </a:solidFill>
                        <a:latin typeface="Cambria Math"/>
                      </a:rPr>
                      <m:t>𝑹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smtClean="0"/>
                  <a:t> with the following properties:</a:t>
                </a:r>
              </a:p>
              <a:p>
                <a:pPr marL="0" indent="0">
                  <a:buNone/>
                </a:pPr>
                <a:r>
                  <a:rPr lang="en-US" sz="2800" dirty="0" smtClean="0"/>
                  <a:t>Over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h</m:t>
                    </m:r>
                    <m:r>
                      <a:rPr lang="en-US" sz="2800" i="1">
                        <a:latin typeface="Cambria Math"/>
                      </a:rPr>
                      <m:t>∼</m:t>
                    </m:r>
                    <m:r>
                      <a:rPr lang="en-US" sz="2800" i="1">
                        <a:latin typeface="Cambria Math"/>
                      </a:rPr>
                      <m:t>𝐻</m:t>
                    </m:r>
                  </m:oMath>
                </a14:m>
                <a:r>
                  <a:rPr lang="en-US" sz="2800" dirty="0"/>
                  <a:t> </a:t>
                </a:r>
              </a:p>
              <a:p>
                <a:pPr marL="342900" lvl="1" indent="-342900"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/>
                      </a:rPr>
                      <m:t>𝑥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/>
                      </a:rPr>
                      <m:t>∈</m:t>
                    </m:r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/>
                      </a:rPr>
                      <m:t>𝑫</m:t>
                    </m:r>
                  </m:oMath>
                </a14:m>
                <a:r>
                  <a:rPr lang="en-US" b="0" i="1" dirty="0" smtClean="0">
                    <a:solidFill>
                      <a:srgbClr val="00B050"/>
                    </a:solidFill>
                    <a:latin typeface="Cambria Math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h</m:t>
                    </m:r>
                    <m:d>
                      <m:dPr>
                        <m:ctrlPr>
                          <a:rPr lang="en-US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 dirty="0">
                            <a:solidFill>
                              <a:schemeClr val="tx2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i="1" dirty="0">
                        <a:solidFill>
                          <a:schemeClr val="tx2"/>
                        </a:solidFill>
                        <a:latin typeface="Cambria Math"/>
                      </a:rPr>
                      <m:t>∼</m:t>
                    </m:r>
                    <m:r>
                      <a:rPr lang="en-US" b="1" i="1" dirty="0">
                        <a:solidFill>
                          <a:srgbClr val="7030A0"/>
                        </a:solidFill>
                        <a:latin typeface="Cambria Math"/>
                      </a:rPr>
                      <m:t>𝑭</m:t>
                    </m:r>
                  </m:oMath>
                </a14:m>
                <a:r>
                  <a:rPr lang="en-US" b="0" dirty="0" smtClean="0">
                    <a:solidFill>
                      <a:schemeClr val="tx1"/>
                    </a:solidFill>
                    <a:latin typeface="Cambria Math"/>
                  </a:rPr>
                  <a:t> (over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h</m:t>
                    </m:r>
                    <m:r>
                      <a:rPr lang="en-US" i="1">
                        <a:latin typeface="Cambria Math"/>
                      </a:rPr>
                      <m:t>∼</m:t>
                    </m:r>
                    <m:r>
                      <a:rPr lang="en-US" i="1">
                        <a:latin typeface="Cambria Math"/>
                      </a:rPr>
                      <m:t>𝐻</m:t>
                    </m:r>
                  </m:oMath>
                </a14:m>
                <a:r>
                  <a:rPr lang="en-US" dirty="0" smtClean="0"/>
                  <a:t> ) </a:t>
                </a:r>
                <a:endParaRPr lang="en-US" b="0" i="1" dirty="0" smtClean="0">
                  <a:solidFill>
                    <a:schemeClr val="tx1"/>
                  </a:solidFill>
                  <a:latin typeface="Cambria Math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chemeClr val="tx2"/>
                        </a:solidFill>
                        <a:latin typeface="Cambria Math"/>
                      </a:rPr>
                      <m:t>h</m:t>
                    </m:r>
                    <m:d>
                      <m:dPr>
                        <m:ctrlPr>
                          <a:rPr lang="en-US" sz="28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800" i="1" dirty="0">
                            <a:solidFill>
                              <a:schemeClr val="tx2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800" dirty="0" smtClean="0"/>
                  <a:t> are </a:t>
                </a:r>
                <a:r>
                  <a:rPr lang="en-US" sz="2800" dirty="0"/>
                  <a:t>independent for </a:t>
                </a:r>
                <a:r>
                  <a:rPr lang="en-US" sz="2800" dirty="0" smtClean="0"/>
                  <a:t>different keys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𝑥</m:t>
                    </m:r>
                    <m:r>
                      <a:rPr lang="en-US" sz="2800" i="1">
                        <a:latin typeface="Cambria Math"/>
                      </a:rPr>
                      <m:t>∈</m:t>
                    </m:r>
                    <m:r>
                      <a:rPr lang="en-US" sz="2800" b="1" i="1" smtClean="0">
                        <a:solidFill>
                          <a:srgbClr val="00B050"/>
                        </a:solidFill>
                        <a:latin typeface="Cambria Math"/>
                      </a:rPr>
                      <m:t>𝑫</m:t>
                    </m:r>
                  </m:oMath>
                </a14:m>
                <a:endParaRPr lang="en-US" sz="28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0" y="1543855"/>
                <a:ext cx="9144000" cy="3104345"/>
              </a:xfrm>
              <a:blipFill rotWithShape="0">
                <a:blip r:embed="rId2"/>
                <a:stretch>
                  <a:fillRect l="-1333" t="-1765" r="-867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699985" y="4832455"/>
            <a:ext cx="8411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We use random hash functions  as a way to </a:t>
            </a:r>
            <a:r>
              <a:rPr lang="en-US" sz="2800" dirty="0" smtClean="0">
                <a:solidFill>
                  <a:srgbClr val="C00000"/>
                </a:solidFill>
              </a:rPr>
              <a:t>have </a:t>
            </a:r>
            <a:r>
              <a:rPr lang="en-US" sz="2800" smtClean="0">
                <a:solidFill>
                  <a:srgbClr val="C00000"/>
                </a:solidFill>
              </a:rPr>
              <a:t>random draws with </a:t>
            </a:r>
            <a:r>
              <a:rPr lang="en-US" sz="2800" dirty="0" smtClean="0">
                <a:solidFill>
                  <a:srgbClr val="C00000"/>
                </a:solidFill>
              </a:rPr>
              <a:t>“memory”: Attach </a:t>
            </a:r>
            <a:r>
              <a:rPr lang="en-US" sz="2800" dirty="0">
                <a:solidFill>
                  <a:srgbClr val="C00000"/>
                </a:solidFill>
              </a:rPr>
              <a:t>a “permanent” random value to </a:t>
            </a:r>
            <a:r>
              <a:rPr lang="en-US" sz="2800" dirty="0" smtClean="0">
                <a:solidFill>
                  <a:srgbClr val="C00000"/>
                </a:solidFill>
              </a:rPr>
              <a:t>a key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2401" y="1108706"/>
            <a:ext cx="3886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Simplified and Idealized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0" y="274638"/>
            <a:ext cx="1066800" cy="707853"/>
          </a:xfrm>
          <a:prstGeom prst="rect">
            <a:avLst/>
          </a:prstGeom>
        </p:spPr>
      </p:pic>
      <p:pic>
        <p:nvPicPr>
          <p:cNvPr id="12" name="Picture 11" descr="C:\Users\edith\AppData\Local\Microsoft\Windows\Temporary Internet Files\Content.IE5\7V25XCQL\MC900432556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1" y="381001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6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Set membership warmup: </a:t>
            </a:r>
            <a:r>
              <a:rPr lang="en-US" dirty="0" smtClean="0"/>
              <a:t>Hash solution</a:t>
            </a:r>
            <a:endParaRPr lang="en-US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66800" y="1262225"/>
                <a:ext cx="8991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Parameter: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charset="0"/>
                      </a:rPr>
                      <m:t>𝑚</m:t>
                    </m:r>
                  </m:oMath>
                </a14:m>
                <a:endParaRPr lang="en-US" sz="2400" dirty="0" smtClean="0">
                  <a:solidFill>
                    <a:schemeClr val="accent6"/>
                  </a:solidFill>
                </a:endParaRPr>
              </a:p>
              <a:p>
                <a:r>
                  <a:rPr lang="en-US" sz="2400" dirty="0" smtClean="0"/>
                  <a:t>Structure:   Boolean array of size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charset="0"/>
                      </a:rPr>
                      <m:t>𝑚</m:t>
                    </m:r>
                  </m:oMath>
                </a14:m>
                <a:endParaRPr lang="en-US" sz="2400" dirty="0" smtClean="0">
                  <a:solidFill>
                    <a:srgbClr val="7030A0"/>
                  </a:solidFill>
                </a:endParaRPr>
              </a:p>
              <a:p>
                <a:r>
                  <a:rPr lang="en-US" sz="2400" dirty="0" smtClean="0"/>
                  <a:t>Random hash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h</m:t>
                    </m:r>
                  </m:oMath>
                </a14:m>
                <a:r>
                  <a:rPr lang="en-US" sz="2400" dirty="0" smtClean="0"/>
                  <a:t> 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h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∼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[1,…,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𝑚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]</m:t>
                    </m:r>
                  </m:oMath>
                </a14:m>
                <a:endParaRPr lang="en-US" sz="2400" dirty="0" smtClean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262225"/>
                <a:ext cx="8991600" cy="1200329"/>
              </a:xfrm>
              <a:prstGeom prst="rect">
                <a:avLst/>
              </a:prstGeom>
              <a:blipFill rotWithShape="0">
                <a:blip r:embed="rId2"/>
                <a:stretch>
                  <a:fillRect l="-1017" t="-406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5346" y="2479091"/>
                <a:ext cx="4419600" cy="120032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 smtClean="0"/>
                  <a:t>Initialize</a:t>
                </a:r>
                <a:r>
                  <a:rPr lang="en-US" sz="2400" dirty="0" smtClean="0"/>
                  <a:t>: </a:t>
                </a:r>
              </a:p>
              <a:p>
                <a:r>
                  <a:rPr lang="en-US" sz="2400" b="1" dirty="0" smtClean="0"/>
                  <a:t>Declare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boolean</a:t>
                </a:r>
                <a:r>
                  <a:rPr lang="en-US" sz="2400" dirty="0" smtClean="0"/>
                  <a:t> array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𝑆</m:t>
                    </m:r>
                  </m:oMath>
                </a14:m>
                <a:r>
                  <a:rPr lang="en-US" sz="2400" dirty="0" smtClean="0"/>
                  <a:t> of </a:t>
                </a:r>
                <a:r>
                  <a:rPr lang="en-US" sz="2400" dirty="0" smtClean="0">
                    <a:solidFill>
                      <a:srgbClr val="7030A0"/>
                    </a:solidFill>
                  </a:rPr>
                  <a:t>size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7030A0"/>
                        </a:solidFill>
                        <a:latin typeface="Cambria Math" charset="0"/>
                      </a:rPr>
                      <m:t>𝑚</m:t>
                    </m:r>
                  </m:oMath>
                </a14:m>
                <a:r>
                  <a:rPr lang="en-US" sz="2400" dirty="0" smtClean="0"/>
                  <a:t>;   </a:t>
                </a:r>
              </a:p>
              <a:p>
                <a:r>
                  <a:rPr lang="en-US" sz="2400" b="1" dirty="0" smtClean="0"/>
                  <a:t>For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𝑖</m:t>
                    </m:r>
                    <m:r>
                      <a:rPr lang="en-US" sz="240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=1,…,</m:t>
                    </m:r>
                    <m:r>
                      <a:rPr lang="en-US" sz="240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𝑚</m:t>
                    </m:r>
                  </m:oMath>
                </a14:m>
                <a:r>
                  <a:rPr lang="en-US" sz="2400" dirty="0" smtClean="0"/>
                  <a:t>: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[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𝑖</m:t>
                    </m:r>
                    <m:r>
                      <a:rPr lang="en-US" sz="2400" i="1">
                        <a:solidFill>
                          <a:schemeClr val="tx2"/>
                        </a:solidFill>
                        <a:latin typeface="Cambria Math" charset="0"/>
                      </a:rPr>
                      <m:t>]←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𝐹</m:t>
                    </m:r>
                  </m:oMath>
                </a14:m>
                <a:endParaRPr lang="en-US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46" y="2479091"/>
                <a:ext cx="4419600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2207" t="-4061" r="-662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65346" y="3751698"/>
                <a:ext cx="3814955" cy="83099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u="sng" dirty="0" smtClean="0"/>
                  <a:t>Process element with key </a:t>
                </a:r>
                <a14:m>
                  <m:oMath xmlns:m="http://schemas.openxmlformats.org/officeDocument/2006/math">
                    <m:r>
                      <a:rPr lang="en-US" sz="2400" b="0" i="1" u="sng" smtClean="0">
                        <a:solidFill>
                          <a:schemeClr val="tx2"/>
                        </a:solidFill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sz="2400" dirty="0" smtClean="0"/>
                  <a:t>: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charset="0"/>
                        </a:rPr>
                        <m:t>𝑆</m:t>
                      </m:r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charset="0"/>
                        </a:rPr>
                        <m:t>[</m:t>
                      </m:r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charset="0"/>
                        </a:rPr>
                        <m:t>]←</m:t>
                      </m:r>
                      <m:r>
                        <a:rPr lang="en-US" sz="2400" b="0" i="1" smtClean="0">
                          <a:solidFill>
                            <a:schemeClr val="tx2"/>
                          </a:solidFill>
                          <a:latin typeface="Cambria Math" charset="0"/>
                        </a:rPr>
                        <m:t>𝑇</m:t>
                      </m:r>
                    </m:oMath>
                  </m:oMathPara>
                </a14:m>
                <a:endParaRPr lang="en-US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46" y="3751698"/>
                <a:ext cx="3814955" cy="830997"/>
              </a:xfrm>
              <a:prstGeom prst="rect">
                <a:avLst/>
              </a:prstGeom>
              <a:blipFill rotWithShape="0">
                <a:blip r:embed="rId4"/>
                <a:stretch>
                  <a:fillRect l="-2556" t="-5839" r="-1438" b="-10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97660" y="4842246"/>
                <a:ext cx="6027096" cy="83099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 smtClean="0"/>
                  <a:t>Membership query for </a:t>
                </a:r>
                <a14:m>
                  <m:oMath xmlns:m="http://schemas.openxmlformats.org/officeDocument/2006/math">
                    <m:r>
                      <a:rPr lang="en-US" sz="2400" b="0" i="1" u="sng" smtClean="0">
                        <a:solidFill>
                          <a:schemeClr val="tx2"/>
                        </a:solidFill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sz="2400" dirty="0" smtClean="0"/>
                  <a:t>: </a:t>
                </a:r>
              </a:p>
              <a:p>
                <a:r>
                  <a:rPr lang="en-US" sz="2400" b="1" dirty="0" smtClean="0"/>
                  <a:t>Return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S</m:t>
                    </m:r>
                    <m: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h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]</m:t>
                    </m:r>
                  </m:oMath>
                </a14:m>
                <a:r>
                  <a:rPr lang="en-US" sz="2400" dirty="0" smtClean="0">
                    <a:solidFill>
                      <a:schemeClr val="tx2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660" y="4842246"/>
                <a:ext cx="6027096" cy="830997"/>
              </a:xfrm>
              <a:prstGeom prst="rect">
                <a:avLst/>
              </a:prstGeom>
              <a:blipFill rotWithShape="0">
                <a:blip r:embed="rId5"/>
                <a:stretch>
                  <a:fillRect l="-1618" t="-583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6248400" y="4281292"/>
            <a:ext cx="4784985" cy="666974"/>
            <a:chOff x="5939886" y="3359958"/>
            <a:chExt cx="4784985" cy="666974"/>
          </a:xfrm>
        </p:grpSpPr>
        <p:sp>
          <p:nvSpPr>
            <p:cNvPr id="9" name="Rectangle 8"/>
            <p:cNvSpPr/>
            <p:nvPr/>
          </p:nvSpPr>
          <p:spPr>
            <a:xfrm>
              <a:off x="5939886" y="3359958"/>
              <a:ext cx="304800" cy="2836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429438" y="3359958"/>
              <a:ext cx="304800" cy="2836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898094" y="3359958"/>
              <a:ext cx="304800" cy="2836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408542" y="3359958"/>
              <a:ext cx="304800" cy="2836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18990" y="3359958"/>
              <a:ext cx="304800" cy="2836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387646" y="3359958"/>
              <a:ext cx="304800" cy="2836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877198" y="3359958"/>
              <a:ext cx="304800" cy="2836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366750" y="3359958"/>
              <a:ext cx="304800" cy="2836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856302" y="3359958"/>
              <a:ext cx="304800" cy="2836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345854" y="3359958"/>
              <a:ext cx="304800" cy="2836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39886" y="36576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25028" y="36576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395312" y="36576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910170" y="36576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65596" y="36576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880454" y="36576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821022" y="36576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335880" y="36576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850738" y="36576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7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306167" y="36576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10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9303239" y="2462554"/>
                <a:ext cx="21612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𝑚</m:t>
                      </m:r>
                      <m:r>
                        <a:rPr lang="en-US" sz="24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=10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3239" y="2462554"/>
                <a:ext cx="2161292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4" name="Group 63"/>
          <p:cNvGrpSpPr/>
          <p:nvPr/>
        </p:nvGrpSpPr>
        <p:grpSpPr>
          <a:xfrm>
            <a:off x="6693365" y="2961998"/>
            <a:ext cx="572020" cy="1319294"/>
            <a:chOff x="6693365" y="2961998"/>
            <a:chExt cx="572020" cy="13192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3365" y="2961998"/>
              <a:ext cx="572020" cy="572020"/>
            </a:xfrm>
            <a:prstGeom prst="rect">
              <a:avLst/>
            </a:prstGeom>
          </p:spPr>
        </p:pic>
        <p:cxnSp>
          <p:nvCxnSpPr>
            <p:cNvPr id="34" name="Straight Arrow Connector 33"/>
            <p:cNvCxnSpPr>
              <a:stCxn id="32" idx="2"/>
              <a:endCxn id="10" idx="0"/>
            </p:cNvCxnSpPr>
            <p:nvPr/>
          </p:nvCxnSpPr>
          <p:spPr>
            <a:xfrm flipH="1">
              <a:off x="6890352" y="3534018"/>
              <a:ext cx="89023" cy="74727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7869456" y="2953495"/>
            <a:ext cx="1889686" cy="1327797"/>
            <a:chOff x="7869456" y="2953495"/>
            <a:chExt cx="1889686" cy="1327797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46476" y="2953495"/>
              <a:ext cx="512666" cy="512666"/>
            </a:xfrm>
            <a:prstGeom prst="rect">
              <a:avLst/>
            </a:prstGeom>
          </p:spPr>
        </p:pic>
        <p:cxnSp>
          <p:nvCxnSpPr>
            <p:cNvPr id="48" name="Straight Arrow Connector 47"/>
            <p:cNvCxnSpPr>
              <a:stCxn id="43" idx="2"/>
              <a:endCxn id="12" idx="0"/>
            </p:cNvCxnSpPr>
            <p:nvPr/>
          </p:nvCxnSpPr>
          <p:spPr>
            <a:xfrm flipH="1">
              <a:off x="7869456" y="3466161"/>
              <a:ext cx="1633353" cy="815131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8031216" y="2527697"/>
            <a:ext cx="2775552" cy="1753595"/>
            <a:chOff x="8031216" y="2527697"/>
            <a:chExt cx="2775552" cy="175359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1216" y="2527697"/>
              <a:ext cx="504406" cy="434301"/>
            </a:xfrm>
            <a:prstGeom prst="rect">
              <a:avLst/>
            </a:prstGeom>
          </p:spPr>
        </p:pic>
        <p:cxnSp>
          <p:nvCxnSpPr>
            <p:cNvPr id="55" name="Straight Arrow Connector 54"/>
            <p:cNvCxnSpPr>
              <a:stCxn id="54" idx="2"/>
              <a:endCxn id="18" idx="0"/>
            </p:cNvCxnSpPr>
            <p:nvPr/>
          </p:nvCxnSpPr>
          <p:spPr>
            <a:xfrm>
              <a:off x="8283419" y="2961998"/>
              <a:ext cx="2523349" cy="1319294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/>
          <p:cNvSpPr txBox="1"/>
          <p:nvPr/>
        </p:nvSpPr>
        <p:spPr>
          <a:xfrm>
            <a:off x="6733542" y="425101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7684508" y="4255033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grpSp>
        <p:nvGrpSpPr>
          <p:cNvPr id="76" name="Group 75"/>
          <p:cNvGrpSpPr/>
          <p:nvPr/>
        </p:nvGrpSpPr>
        <p:grpSpPr>
          <a:xfrm>
            <a:off x="7187939" y="5022384"/>
            <a:ext cx="2631426" cy="461665"/>
            <a:chOff x="7300285" y="5960903"/>
            <a:chExt cx="2631426" cy="461665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17858" y="5988267"/>
              <a:ext cx="504406" cy="4343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/>
                <p:cNvSpPr txBox="1"/>
                <p:nvPr/>
              </p:nvSpPr>
              <p:spPr>
                <a:xfrm>
                  <a:off x="7300285" y="5960903"/>
                  <a:ext cx="263142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F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⇒</m:t>
                      </m:r>
                    </m:oMath>
                  </a14:m>
                  <a:r>
                    <a:rPr lang="en-US" sz="2400" dirty="0" smtClean="0"/>
                    <a:t>           not in set</a:t>
                  </a:r>
                  <a:endParaRPr lang="en-US" sz="2400" dirty="0"/>
                </a:p>
              </p:txBody>
            </p:sp>
          </mc:Choice>
          <mc:Fallback xmlns="">
            <p:sp>
              <p:nvSpPr>
                <p:cNvPr id="75" name="TextBox 7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0285" y="5960903"/>
                  <a:ext cx="2631426" cy="4616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463" t="-10526" r="-3009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7" name="TextBox 76"/>
          <p:cNvSpPr txBox="1"/>
          <p:nvPr/>
        </p:nvSpPr>
        <p:spPr>
          <a:xfrm>
            <a:off x="345293" y="5882450"/>
            <a:ext cx="988674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Merge:</a:t>
            </a:r>
            <a:r>
              <a:rPr lang="en-US" sz="2400" dirty="0" smtClean="0"/>
              <a:t>  Two structures of same size and same hash function.  Take bitwise OR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31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7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30" grpId="0"/>
      <p:bldP spid="67" grpId="0"/>
      <p:bldP spid="72" grpId="0"/>
      <p:bldP spid="7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19134"/>
          </a:xfrm>
        </p:spPr>
        <p:txBody>
          <a:bodyPr>
            <a:normAutofit/>
          </a:bodyPr>
          <a:lstStyle/>
          <a:p>
            <a:r>
              <a:rPr lang="en-US" smtClean="0"/>
              <a:t>Hash solution: </a:t>
            </a:r>
            <a:r>
              <a:rPr lang="en-US" dirty="0"/>
              <a:t>Probability of a </a:t>
            </a:r>
            <a:r>
              <a:rPr lang="en-US" dirty="0">
                <a:solidFill>
                  <a:srgbClr val="C00000"/>
                </a:solidFill>
              </a:rPr>
              <a:t>false </a:t>
            </a:r>
            <a:r>
              <a:rPr lang="en-US" dirty="0" smtClean="0">
                <a:solidFill>
                  <a:srgbClr val="C00000"/>
                </a:solidFill>
              </a:rPr>
              <a:t>positive</a:t>
            </a:r>
            <a:endParaRPr lang="en-US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600" y="1135609"/>
                <a:ext cx="10972800" cy="953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charset="0"/>
                      </a:rPr>
                      <m:t>𝑚</m:t>
                    </m:r>
                  </m:oMath>
                </a14:m>
                <a:r>
                  <a:rPr lang="en-US" sz="2400" dirty="0" smtClean="0"/>
                  <a:t>: Structure size; </a:t>
                </a:r>
                <a:r>
                  <a:rPr lang="en-US" sz="2400" dirty="0" smtClean="0">
                    <a:solidFill>
                      <a:schemeClr val="accent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sz="2400" dirty="0" smtClean="0">
                    <a:solidFill>
                      <a:schemeClr val="tx2"/>
                    </a:solidFill>
                  </a:rPr>
                  <a:t> </a:t>
                </a:r>
                <a:r>
                  <a:rPr lang="en-US" sz="2400" dirty="0" smtClean="0"/>
                  <a:t>number of distinct keys inserted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rgbClr val="C00000"/>
                        </a:solidFill>
                        <a:latin typeface="Cambria Math" charset="0"/>
                      </a:rPr>
                      <m:t>b</m:t>
                    </m:r>
                    <m:r>
                      <a:rPr lang="en-US" sz="240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𝑚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n</m:t>
                        </m:r>
                      </m:den>
                    </m:f>
                  </m:oMath>
                </a14:m>
                <a:r>
                  <a:rPr lang="en-US" sz="2400" dirty="0"/>
                  <a:t> , </a:t>
                </a:r>
                <a:r>
                  <a:rPr lang="en-US" sz="2400" dirty="0">
                    <a:solidFill>
                      <a:srgbClr val="C00000"/>
                    </a:solidFill>
                  </a:rPr>
                  <a:t>number of bits we use 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in structure per </a:t>
                </a:r>
                <a:r>
                  <a:rPr lang="en-US" sz="2400" dirty="0">
                    <a:solidFill>
                      <a:srgbClr val="C00000"/>
                    </a:solidFill>
                  </a:rPr>
                  <a:t>distinct 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key in data</a:t>
                </a:r>
                <a:endParaRPr lang="en-US" sz="2400" dirty="0" smtClean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135609"/>
                <a:ext cx="10972800" cy="953915"/>
              </a:xfrm>
              <a:prstGeom prst="rect">
                <a:avLst/>
              </a:prstGeom>
              <a:blipFill rotWithShape="0">
                <a:blip r:embed="rId3"/>
                <a:stretch>
                  <a:fillRect t="-5096" b="-5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961460" y="2618078"/>
                <a:ext cx="5704318" cy="2263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Probability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𝜀</m:t>
                    </m:r>
                  </m:oMath>
                </a14:m>
                <a:r>
                  <a:rPr lang="en-US" sz="2400" dirty="0" smtClean="0"/>
                  <a:t> of 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false </a:t>
                </a:r>
                <a:r>
                  <a:rPr lang="en-US" sz="2400" dirty="0">
                    <a:solidFill>
                      <a:srgbClr val="C00000"/>
                    </a:solidFill>
                  </a:rPr>
                  <a:t>positive </a:t>
                </a:r>
                <a:r>
                  <a:rPr lang="en-US" sz="2400" dirty="0"/>
                  <a:t>for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𝑥</m:t>
                    </m:r>
                    <m:r>
                      <a:rPr lang="en-US" sz="24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 smtClean="0"/>
                  <a:t>: 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P</a:t>
                </a:r>
                <a:r>
                  <a:rPr lang="en-US" sz="2400" dirty="0" smtClean="0"/>
                  <a:t>robability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h</m:t>
                    </m:r>
                    <m:r>
                      <a:rPr lang="en-US" sz="2400" b="0" i="1" smtClean="0">
                        <a:latin typeface="Cambria Math" charset="0"/>
                      </a:rPr>
                      <m:t>(</m:t>
                    </m:r>
                    <m:r>
                      <a:rPr lang="en-US" sz="2400" b="0" i="1" smtClean="0">
                        <a:latin typeface="Cambria Math" charset="0"/>
                      </a:rPr>
                      <m:t>𝑥</m:t>
                    </m:r>
                    <m:r>
                      <a:rPr lang="en-US" sz="24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 smtClean="0"/>
                  <a:t> hitting an occupied  cell: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a:rPr lang="en-US" sz="24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𝜀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</m:t>
                          </m:r>
                          <m:limLow>
                            <m:limLow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charset="0"/>
                                </a:rPr>
                                <m:t>Pr</m:t>
                              </m:r>
                            </m:e>
                            <m:lim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h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∼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𝐻</m:t>
                              </m:r>
                            </m:lim>
                          </m:limLow>
                        </m:fName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[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𝑆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2400" b="0" i="1" smtClean="0">
                              <a:latin typeface="Cambria Math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𝑇</m:t>
                          </m:r>
                        </m:e>
                      </m:func>
                      <m:r>
                        <a:rPr lang="en-US" sz="2400" b="0" i="0" smtClean="0">
                          <a:latin typeface="Cambria Math" charset="0"/>
                        </a:rPr>
                        <m:t>]</m:t>
                      </m:r>
                      <m:r>
                        <a:rPr lang="en-US" sz="2400" b="0" i="1" smtClean="0">
                          <a:latin typeface="Cambria Math" charset="0"/>
                        </a:rPr>
                        <m:t>≈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n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𝑚</m:t>
                          </m:r>
                        </m:den>
                      </m:f>
                      <m:r>
                        <a:rPr lang="en-US" sz="2400" b="0" i="0" smtClean="0">
                          <a:solidFill>
                            <a:schemeClr val="tx2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b</m:t>
                          </m:r>
                        </m:den>
                      </m:f>
                    </m:oMath>
                  </m:oMathPara>
                </a14:m>
                <a:endParaRPr lang="en-US" sz="2400" dirty="0" smtClean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460" y="2618078"/>
                <a:ext cx="5704318" cy="2263568"/>
              </a:xfrm>
              <a:prstGeom prst="rect">
                <a:avLst/>
              </a:prstGeom>
              <a:blipFill rotWithShape="0">
                <a:blip r:embed="rId4"/>
                <a:stretch>
                  <a:fillRect l="-1711" t="-20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2386177" y="5524382"/>
                <a:ext cx="770757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 Too high for many applications!! (IP address is 32 bits</a:t>
                </a:r>
                <a:r>
                  <a:rPr lang="mr-IN" sz="2400" dirty="0" smtClean="0"/>
                  <a:t>…</a:t>
                </a:r>
                <a:r>
                  <a:rPr lang="en-US" sz="2400" dirty="0" smtClean="0"/>
                  <a:t>) </a:t>
                </a:r>
              </a:p>
              <a:p>
                <a:r>
                  <a:rPr lang="en-US" sz="2400" dirty="0" smtClean="0"/>
                  <a:t>Can we get a better tradeoff between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𝜀</m:t>
                    </m:r>
                  </m:oMath>
                </a14:m>
                <a:r>
                  <a:rPr lang="en-US" sz="2400" dirty="0" smtClean="0"/>
                  <a:t> 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rgbClr val="C00000"/>
                        </a:solidFill>
                        <a:latin typeface="Cambria Math" charset="0"/>
                      </a:rPr>
                      <m:t>b</m:t>
                    </m:r>
                  </m:oMath>
                </a14:m>
                <a:r>
                  <a:rPr lang="en-US" sz="2400" dirty="0" smtClean="0"/>
                  <a:t> ?</a:t>
                </a:r>
                <a:endParaRPr lang="en-US" sz="24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177" y="5524382"/>
                <a:ext cx="7707578" cy="830997"/>
              </a:xfrm>
              <a:prstGeom prst="rect">
                <a:avLst/>
              </a:prstGeom>
              <a:blipFill rotWithShape="0">
                <a:blip r:embed="rId5"/>
                <a:stretch>
                  <a:fillRect l="-1186" t="-583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7162800" y="2058247"/>
            <a:ext cx="4758931" cy="1929825"/>
            <a:chOff x="6248400" y="2462554"/>
            <a:chExt cx="5216131" cy="2485712"/>
          </a:xfrm>
        </p:grpSpPr>
        <p:grpSp>
          <p:nvGrpSpPr>
            <p:cNvPr id="60" name="Group 59"/>
            <p:cNvGrpSpPr/>
            <p:nvPr/>
          </p:nvGrpSpPr>
          <p:grpSpPr>
            <a:xfrm>
              <a:off x="6248400" y="4281292"/>
              <a:ext cx="4784985" cy="666974"/>
              <a:chOff x="5939886" y="3359958"/>
              <a:chExt cx="4784985" cy="666974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5939886" y="3359958"/>
                <a:ext cx="304800" cy="28365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6429438" y="3359958"/>
                <a:ext cx="304800" cy="28365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7898094" y="3359958"/>
                <a:ext cx="304800" cy="28365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7408542" y="3359958"/>
                <a:ext cx="304800" cy="28365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6918990" y="3359958"/>
                <a:ext cx="304800" cy="28365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8387646" y="3359958"/>
                <a:ext cx="304800" cy="28365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8877198" y="3359958"/>
                <a:ext cx="304800" cy="28365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9366750" y="3359958"/>
                <a:ext cx="304800" cy="28365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9856302" y="3359958"/>
                <a:ext cx="304800" cy="28365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10345854" y="3359958"/>
                <a:ext cx="304800" cy="28365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5939886" y="36576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6425028" y="36576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</a:t>
                </a:r>
                <a:endParaRPr lang="en-US" dirty="0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7395312" y="36576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</a:t>
                </a:r>
                <a:endParaRPr lang="en-US" dirty="0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6910170" y="36576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</a:t>
                </a:r>
                <a:endParaRPr lang="en-US" dirty="0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8365596" y="36576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6</a:t>
                </a:r>
                <a:endParaRPr lang="en-US" dirty="0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7880454" y="36576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5</a:t>
                </a:r>
                <a:endParaRPr lang="en-US" dirty="0"/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9821022" y="36576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9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9335880" y="36576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8</a:t>
                </a: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8850738" y="36576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7</a:t>
                </a: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10306167" y="36576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10</a:t>
                </a:r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9303239" y="2462554"/>
                  <a:ext cx="216129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𝑚</m:t>
                        </m:r>
                        <m: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=10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03239" y="2462554"/>
                  <a:ext cx="2161292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241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6" name="Group 95"/>
            <p:cNvGrpSpPr/>
            <p:nvPr/>
          </p:nvGrpSpPr>
          <p:grpSpPr>
            <a:xfrm>
              <a:off x="6693365" y="2961998"/>
              <a:ext cx="572020" cy="1319294"/>
              <a:chOff x="6693365" y="2961998"/>
              <a:chExt cx="572020" cy="1319294"/>
            </a:xfrm>
          </p:grpSpPr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93365" y="2961998"/>
                <a:ext cx="572020" cy="572020"/>
              </a:xfrm>
              <a:prstGeom prst="rect">
                <a:avLst/>
              </a:prstGeom>
            </p:spPr>
          </p:pic>
          <p:cxnSp>
            <p:nvCxnSpPr>
              <p:cNvPr id="98" name="Straight Arrow Connector 97"/>
              <p:cNvCxnSpPr>
                <a:stCxn id="104" idx="2"/>
                <a:endCxn id="82" idx="0"/>
              </p:cNvCxnSpPr>
              <p:nvPr/>
            </p:nvCxnSpPr>
            <p:spPr>
              <a:xfrm flipH="1">
                <a:off x="6890352" y="3534018"/>
                <a:ext cx="89023" cy="747274"/>
              </a:xfrm>
              <a:prstGeom prst="straightConnector1">
                <a:avLst/>
              </a:prstGeom>
              <a:ln w="28575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Group 98"/>
            <p:cNvGrpSpPr/>
            <p:nvPr/>
          </p:nvGrpSpPr>
          <p:grpSpPr>
            <a:xfrm>
              <a:off x="7869456" y="2953495"/>
              <a:ext cx="1889686" cy="1327797"/>
              <a:chOff x="7869456" y="2953495"/>
              <a:chExt cx="1889686" cy="1327797"/>
            </a:xfrm>
          </p:grpSpPr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46476" y="2953495"/>
                <a:ext cx="512666" cy="512666"/>
              </a:xfrm>
              <a:prstGeom prst="rect">
                <a:avLst/>
              </a:prstGeom>
            </p:spPr>
          </p:pic>
          <p:cxnSp>
            <p:nvCxnSpPr>
              <p:cNvPr id="101" name="Straight Arrow Connector 100"/>
              <p:cNvCxnSpPr>
                <a:endCxn id="84" idx="0"/>
              </p:cNvCxnSpPr>
              <p:nvPr/>
            </p:nvCxnSpPr>
            <p:spPr>
              <a:xfrm flipH="1">
                <a:off x="7869456" y="3466161"/>
                <a:ext cx="1633353" cy="815131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Group 101"/>
            <p:cNvGrpSpPr/>
            <p:nvPr/>
          </p:nvGrpSpPr>
          <p:grpSpPr>
            <a:xfrm>
              <a:off x="8031216" y="2527697"/>
              <a:ext cx="2775552" cy="1753595"/>
              <a:chOff x="8031216" y="2527697"/>
              <a:chExt cx="2775552" cy="1753595"/>
            </a:xfrm>
          </p:grpSpPr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31216" y="2527697"/>
                <a:ext cx="504406" cy="434301"/>
              </a:xfrm>
              <a:prstGeom prst="rect">
                <a:avLst/>
              </a:prstGeom>
            </p:spPr>
          </p:pic>
          <p:cxnSp>
            <p:nvCxnSpPr>
              <p:cNvPr id="104" name="Straight Arrow Connector 103"/>
              <p:cNvCxnSpPr>
                <a:endCxn id="90" idx="0"/>
              </p:cNvCxnSpPr>
              <p:nvPr/>
            </p:nvCxnSpPr>
            <p:spPr>
              <a:xfrm>
                <a:off x="8283419" y="2961998"/>
                <a:ext cx="2523349" cy="1319294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TextBox 104"/>
            <p:cNvSpPr txBox="1"/>
            <p:nvPr/>
          </p:nvSpPr>
          <p:spPr>
            <a:xfrm>
              <a:off x="6733542" y="4251018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</a:t>
              </a:r>
              <a:endParaRPr lang="en-US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7684508" y="4255033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3572694" y="4630808"/>
                <a:ext cx="47465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 smtClean="0">
                    <a:solidFill>
                      <a:schemeClr val="tx2"/>
                    </a:solidFill>
                  </a:rPr>
                  <a:t>Example: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>
                          <a:latin typeface="Cambria Math" charset="0"/>
                        </a:rPr>
                        <m:t>𝜀</m:t>
                      </m:r>
                      <m:r>
                        <a:rPr lang="en-US" sz="2400" b="0" i="1" dirty="0" smtClean="0">
                          <a:latin typeface="Cambria Math" charset="0"/>
                        </a:rPr>
                        <m:t>=</m:t>
                      </m:r>
                      <m:r>
                        <a:rPr lang="en-US" sz="2400" i="1" dirty="0">
                          <a:latin typeface="Cambria Math" charset="0"/>
                        </a:rPr>
                        <m:t>0.02</m:t>
                      </m:r>
                      <m:r>
                        <a:rPr lang="en-US" sz="2400" b="0" i="1" dirty="0" smtClean="0">
                          <a:latin typeface="Cambria Math" charset="0"/>
                        </a:rPr>
                        <m:t> </m:t>
                      </m:r>
                      <m:r>
                        <a:rPr lang="en-US" sz="24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⟹</m:t>
                      </m:r>
                      <m:r>
                        <a:rPr lang="en-US" sz="24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sz="2400" i="1" dirty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=50</m:t>
                      </m:r>
                    </m:oMath>
                  </m:oMathPara>
                </a14:m>
                <a:endParaRPr lang="en-US" sz="2400" b="0" dirty="0" smtClean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2694" y="4630808"/>
                <a:ext cx="4746575" cy="830997"/>
              </a:xfrm>
              <a:prstGeom prst="rect">
                <a:avLst/>
              </a:prstGeom>
              <a:blipFill rotWithShape="0">
                <a:blip r:embed="rId10"/>
                <a:stretch>
                  <a:fillRect l="-1926" t="-13971" b="-72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32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9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6" grpId="0"/>
      <p:bldP spid="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Set membership: Bloom Filters </a:t>
            </a:r>
            <a:r>
              <a:rPr lang="en-US" dirty="0" smtClean="0">
                <a:solidFill>
                  <a:schemeClr val="accent1"/>
                </a:solidFill>
              </a:rPr>
              <a:t>[Bloom 1970]</a:t>
            </a:r>
            <a:endParaRPr lang="en-US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66800" y="1262225"/>
                <a:ext cx="8991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Two parameters: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charset="0"/>
                      </a:rPr>
                      <m:t>𝑚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accent6"/>
                        </a:solidFill>
                        <a:latin typeface="Cambria Math" charset="0"/>
                      </a:rPr>
                      <m:t>𝑘</m:t>
                    </m:r>
                  </m:oMath>
                </a14:m>
                <a:endParaRPr lang="en-US" sz="2400" dirty="0" smtClean="0">
                  <a:solidFill>
                    <a:schemeClr val="accent6"/>
                  </a:solidFill>
                </a:endParaRPr>
              </a:p>
              <a:p>
                <a:r>
                  <a:rPr lang="en-US" sz="2400" dirty="0" smtClean="0"/>
                  <a:t>Structure:   Boolean array of size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charset="0"/>
                      </a:rPr>
                      <m:t>𝑚</m:t>
                    </m:r>
                  </m:oMath>
                </a14:m>
                <a:endParaRPr lang="en-US" sz="2400" dirty="0" smtClean="0">
                  <a:solidFill>
                    <a:srgbClr val="7030A0"/>
                  </a:solidFill>
                </a:endParaRPr>
              </a:p>
              <a:p>
                <a:r>
                  <a:rPr lang="en-US" sz="2400" dirty="0" smtClean="0"/>
                  <a:t>Independent hash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6"/>
                            </a:solidFill>
                            <a:latin typeface="Cambria Math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 smtClean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∼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[1,…,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𝑚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]</m:t>
                    </m:r>
                  </m:oMath>
                </a14:m>
                <a:endParaRPr lang="en-US" sz="2400" dirty="0" smtClean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262225"/>
                <a:ext cx="8991600" cy="1200329"/>
              </a:xfrm>
              <a:prstGeom prst="rect">
                <a:avLst/>
              </a:prstGeom>
              <a:blipFill rotWithShape="0">
                <a:blip r:embed="rId2"/>
                <a:stretch>
                  <a:fillRect l="-1017" t="-406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1000" y="2552334"/>
                <a:ext cx="4419600" cy="120032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 smtClean="0"/>
                  <a:t>Initialize</a:t>
                </a:r>
                <a:r>
                  <a:rPr lang="en-US" sz="2400" dirty="0" smtClean="0"/>
                  <a:t>: </a:t>
                </a:r>
              </a:p>
              <a:p>
                <a:r>
                  <a:rPr lang="en-US" sz="2400" b="1" dirty="0" smtClean="0"/>
                  <a:t>Declare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boolean</a:t>
                </a:r>
                <a:r>
                  <a:rPr lang="en-US" sz="2400" dirty="0" smtClean="0"/>
                  <a:t> array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𝑆</m:t>
                    </m:r>
                  </m:oMath>
                </a14:m>
                <a:r>
                  <a:rPr lang="en-US" sz="2400" dirty="0" smtClean="0"/>
                  <a:t> of </a:t>
                </a:r>
                <a:r>
                  <a:rPr lang="en-US" sz="2400" dirty="0" smtClean="0">
                    <a:solidFill>
                      <a:srgbClr val="7030A0"/>
                    </a:solidFill>
                  </a:rPr>
                  <a:t>size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7030A0"/>
                        </a:solidFill>
                        <a:latin typeface="Cambria Math" charset="0"/>
                      </a:rPr>
                      <m:t>𝑚</m:t>
                    </m:r>
                  </m:oMath>
                </a14:m>
                <a:r>
                  <a:rPr lang="en-US" sz="2400" dirty="0" smtClean="0"/>
                  <a:t>;   </a:t>
                </a:r>
              </a:p>
              <a:p>
                <a:r>
                  <a:rPr lang="en-US" sz="2400" b="1" dirty="0" smtClean="0"/>
                  <a:t>For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𝑖</m:t>
                    </m:r>
                    <m:r>
                      <a:rPr lang="en-US" sz="240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=1,…,</m:t>
                    </m:r>
                    <m:r>
                      <a:rPr lang="en-US" sz="240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𝑚</m:t>
                    </m:r>
                  </m:oMath>
                </a14:m>
                <a:r>
                  <a:rPr lang="en-US" sz="2400" dirty="0" smtClean="0"/>
                  <a:t>: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[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𝑖</m:t>
                    </m:r>
                    <m:r>
                      <a:rPr lang="en-US" sz="2400" i="1">
                        <a:solidFill>
                          <a:schemeClr val="tx2"/>
                        </a:solidFill>
                        <a:latin typeface="Cambria Math" charset="0"/>
                      </a:rPr>
                      <m:t>]←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𝐹</m:t>
                    </m:r>
                  </m:oMath>
                </a14:m>
                <a:endParaRPr lang="en-US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552334"/>
                <a:ext cx="4419600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2207" t="-4061" r="-662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1000" y="3911566"/>
                <a:ext cx="4136710" cy="83099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u="sng" dirty="0" smtClean="0"/>
                  <a:t>Process element with key </a:t>
                </a:r>
                <a14:m>
                  <m:oMath xmlns:m="http://schemas.openxmlformats.org/officeDocument/2006/math">
                    <m:r>
                      <a:rPr lang="en-US" sz="2400" b="0" i="1" u="sng" smtClean="0">
                        <a:solidFill>
                          <a:schemeClr val="tx2"/>
                        </a:solidFill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sz="2400" dirty="0" smtClean="0"/>
                  <a:t>:  </a:t>
                </a:r>
              </a:p>
              <a:p>
                <a:r>
                  <a:rPr lang="en-US" sz="2400" b="1" dirty="0" smtClean="0"/>
                  <a:t>For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𝑖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=1,…,</m:t>
                    </m:r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sz="2400" dirty="0" smtClean="0">
                    <a:solidFill>
                      <a:schemeClr val="tx2"/>
                    </a:solidFill>
                  </a:rPr>
                  <a:t>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𝑆</m:t>
                        </m:r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[</m:t>
                        </m:r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]←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𝑇</m:t>
                    </m:r>
                  </m:oMath>
                </a14:m>
                <a:endParaRPr lang="en-US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911566"/>
                <a:ext cx="4136710" cy="830997"/>
              </a:xfrm>
              <a:prstGeom prst="rect">
                <a:avLst/>
              </a:prstGeom>
              <a:blipFill rotWithShape="0">
                <a:blip r:embed="rId4"/>
                <a:stretch>
                  <a:fillRect l="-2360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72147" y="4987648"/>
                <a:ext cx="6027096" cy="83099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 smtClean="0"/>
                  <a:t>Membership query for </a:t>
                </a:r>
                <a14:m>
                  <m:oMath xmlns:m="http://schemas.openxmlformats.org/officeDocument/2006/math">
                    <m:r>
                      <a:rPr lang="en-US" sz="2400" b="0" i="1" u="sng" smtClean="0">
                        <a:solidFill>
                          <a:schemeClr val="tx2"/>
                        </a:solidFill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sz="2400" dirty="0" smtClean="0"/>
                  <a:t>: </a:t>
                </a:r>
              </a:p>
              <a:p>
                <a:r>
                  <a:rPr lang="en-US" sz="2400" b="1" dirty="0" smtClean="0"/>
                  <a:t>Return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𝑆</m:t>
                        </m:r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[</m:t>
                        </m:r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]</m:t>
                    </m:r>
                  </m:oMath>
                </a14:m>
                <a:r>
                  <a:rPr lang="en-US" sz="2400" dirty="0" smtClean="0">
                    <a:solidFill>
                      <a:schemeClr val="tx2"/>
                    </a:solidFill>
                  </a:rPr>
                  <a:t> </a:t>
                </a:r>
                <a:r>
                  <a:rPr lang="en-US" sz="2400" b="1" dirty="0" smtClean="0"/>
                  <a:t>and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𝑆</m:t>
                        </m:r>
                        <m: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[</m:t>
                        </m:r>
                        <m: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i="1">
                        <a:solidFill>
                          <a:schemeClr val="tx2"/>
                        </a:solidFill>
                        <a:latin typeface="Cambria Math" charset="0"/>
                      </a:rPr>
                      <m:t>]</m:t>
                    </m:r>
                  </m:oMath>
                </a14:m>
                <a:r>
                  <a:rPr lang="en-US" sz="2400" dirty="0" smtClean="0">
                    <a:solidFill>
                      <a:schemeClr val="tx2"/>
                    </a:solidFill>
                  </a:rPr>
                  <a:t> </a:t>
                </a:r>
                <a:r>
                  <a:rPr lang="en-US" sz="2400" b="1" dirty="0" smtClean="0"/>
                  <a:t>and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⋯</m:t>
                    </m:r>
                  </m:oMath>
                </a14:m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𝑆</m:t>
                        </m:r>
                        <m: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[</m:t>
                        </m:r>
                        <m: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6"/>
                            </a:solidFill>
                            <a:latin typeface="Cambria Math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sz="2400" i="1">
                        <a:solidFill>
                          <a:schemeClr val="tx2"/>
                        </a:solidFill>
                        <a:latin typeface="Cambria Math" charset="0"/>
                      </a:rPr>
                      <m:t>]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</a:t>
                </a:r>
                <a:r>
                  <a:rPr lang="en-US" sz="2400" dirty="0" smtClean="0">
                    <a:solidFill>
                      <a:schemeClr val="tx2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47" y="4987648"/>
                <a:ext cx="6027096" cy="830997"/>
              </a:xfrm>
              <a:prstGeom prst="rect">
                <a:avLst/>
              </a:prstGeom>
              <a:blipFill rotWithShape="0">
                <a:blip r:embed="rId5"/>
                <a:stretch>
                  <a:fillRect l="-1517" t="-5839" r="-910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6248400" y="4281292"/>
            <a:ext cx="4784985" cy="666974"/>
            <a:chOff x="5939886" y="3359958"/>
            <a:chExt cx="4784985" cy="666974"/>
          </a:xfrm>
        </p:grpSpPr>
        <p:sp>
          <p:nvSpPr>
            <p:cNvPr id="9" name="Rectangle 8"/>
            <p:cNvSpPr/>
            <p:nvPr/>
          </p:nvSpPr>
          <p:spPr>
            <a:xfrm>
              <a:off x="5939886" y="3359958"/>
              <a:ext cx="304800" cy="2836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429438" y="3359958"/>
              <a:ext cx="304800" cy="2836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898094" y="3359958"/>
              <a:ext cx="304800" cy="2836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408542" y="3359958"/>
              <a:ext cx="304800" cy="2836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18990" y="3359958"/>
              <a:ext cx="304800" cy="2836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387646" y="3359958"/>
              <a:ext cx="304800" cy="2836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877198" y="3359958"/>
              <a:ext cx="304800" cy="2836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366750" y="3359958"/>
              <a:ext cx="304800" cy="2836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856302" y="3359958"/>
              <a:ext cx="304800" cy="2836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345854" y="3359958"/>
              <a:ext cx="304800" cy="28365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39886" y="36576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25028" y="36576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395312" y="36576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910170" y="36576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65596" y="36576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880454" y="36576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821022" y="36576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335880" y="36576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850738" y="36576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7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306167" y="36576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10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9303239" y="2462554"/>
                <a:ext cx="21612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𝑚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=10</m:t>
                    </m:r>
                  </m:oMath>
                </a14:m>
                <a:r>
                  <a:rPr lang="en-US" sz="2400" dirty="0" smtClean="0">
                    <a:solidFill>
                      <a:schemeClr val="accent4"/>
                    </a:solidFill>
                  </a:rPr>
                  <a:t> </a:t>
                </a:r>
                <a:r>
                  <a:rPr lang="en-US" sz="2400" dirty="0" smtClean="0"/>
                  <a:t>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charset="0"/>
                      </a:rPr>
                      <m:t>𝑘</m:t>
                    </m:r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charset="0"/>
                      </a:rPr>
                      <m:t>=3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3239" y="2462554"/>
                <a:ext cx="2161292" cy="461665"/>
              </a:xfrm>
              <a:prstGeom prst="rect">
                <a:avLst/>
              </a:prstGeom>
              <a:blipFill rotWithShape="0">
                <a:blip r:embed="rId6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4" name="Group 63"/>
          <p:cNvGrpSpPr/>
          <p:nvPr/>
        </p:nvGrpSpPr>
        <p:grpSpPr>
          <a:xfrm>
            <a:off x="6693365" y="2961998"/>
            <a:ext cx="3623851" cy="1319294"/>
            <a:chOff x="6693365" y="2961998"/>
            <a:chExt cx="3623851" cy="13192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3365" y="2961998"/>
              <a:ext cx="572020" cy="572020"/>
            </a:xfrm>
            <a:prstGeom prst="rect">
              <a:avLst/>
            </a:prstGeom>
          </p:spPr>
        </p:pic>
        <p:cxnSp>
          <p:nvCxnSpPr>
            <p:cNvPr id="34" name="Straight Arrow Connector 33"/>
            <p:cNvCxnSpPr>
              <a:stCxn id="32" idx="2"/>
              <a:endCxn id="10" idx="0"/>
            </p:cNvCxnSpPr>
            <p:nvPr/>
          </p:nvCxnSpPr>
          <p:spPr>
            <a:xfrm flipH="1">
              <a:off x="6890352" y="3534018"/>
              <a:ext cx="89023" cy="74727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32" idx="2"/>
              <a:endCxn id="12" idx="0"/>
            </p:cNvCxnSpPr>
            <p:nvPr/>
          </p:nvCxnSpPr>
          <p:spPr>
            <a:xfrm>
              <a:off x="6979375" y="3534018"/>
              <a:ext cx="890081" cy="74727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32" idx="2"/>
              <a:endCxn id="17" idx="0"/>
            </p:cNvCxnSpPr>
            <p:nvPr/>
          </p:nvCxnSpPr>
          <p:spPr>
            <a:xfrm>
              <a:off x="6979375" y="3534018"/>
              <a:ext cx="3337841" cy="747274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7379904" y="2953495"/>
            <a:ext cx="2447760" cy="1327797"/>
            <a:chOff x="7379904" y="2953495"/>
            <a:chExt cx="2447760" cy="1327797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46476" y="2953495"/>
              <a:ext cx="512666" cy="512666"/>
            </a:xfrm>
            <a:prstGeom prst="rect">
              <a:avLst/>
            </a:prstGeom>
          </p:spPr>
        </p:pic>
        <p:cxnSp>
          <p:nvCxnSpPr>
            <p:cNvPr id="44" name="Straight Arrow Connector 43"/>
            <p:cNvCxnSpPr>
              <a:stCxn id="43" idx="2"/>
              <a:endCxn id="16" idx="0"/>
            </p:cNvCxnSpPr>
            <p:nvPr/>
          </p:nvCxnSpPr>
          <p:spPr>
            <a:xfrm>
              <a:off x="9502809" y="3466161"/>
              <a:ext cx="324855" cy="815131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43" idx="2"/>
              <a:endCxn id="12" idx="0"/>
            </p:cNvCxnSpPr>
            <p:nvPr/>
          </p:nvCxnSpPr>
          <p:spPr>
            <a:xfrm flipH="1">
              <a:off x="7869456" y="3466161"/>
              <a:ext cx="1633353" cy="815131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43" idx="2"/>
              <a:endCxn id="13" idx="0"/>
            </p:cNvCxnSpPr>
            <p:nvPr/>
          </p:nvCxnSpPr>
          <p:spPr>
            <a:xfrm flipH="1">
              <a:off x="7379904" y="3466161"/>
              <a:ext cx="2122905" cy="815131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7379904" y="2527697"/>
            <a:ext cx="3426864" cy="1753595"/>
            <a:chOff x="7379904" y="2527697"/>
            <a:chExt cx="3426864" cy="175359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1216" y="2527697"/>
              <a:ext cx="504406" cy="434301"/>
            </a:xfrm>
            <a:prstGeom prst="rect">
              <a:avLst/>
            </a:prstGeom>
          </p:spPr>
        </p:pic>
        <p:cxnSp>
          <p:nvCxnSpPr>
            <p:cNvPr id="55" name="Straight Arrow Connector 54"/>
            <p:cNvCxnSpPr>
              <a:stCxn id="54" idx="2"/>
              <a:endCxn id="18" idx="0"/>
            </p:cNvCxnSpPr>
            <p:nvPr/>
          </p:nvCxnSpPr>
          <p:spPr>
            <a:xfrm>
              <a:off x="8283419" y="2961998"/>
              <a:ext cx="2523349" cy="1319294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54" idx="2"/>
              <a:endCxn id="16" idx="0"/>
            </p:cNvCxnSpPr>
            <p:nvPr/>
          </p:nvCxnSpPr>
          <p:spPr>
            <a:xfrm>
              <a:off x="8283419" y="2961998"/>
              <a:ext cx="1544245" cy="1319294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54" idx="2"/>
              <a:endCxn id="13" idx="0"/>
            </p:cNvCxnSpPr>
            <p:nvPr/>
          </p:nvCxnSpPr>
          <p:spPr>
            <a:xfrm flipH="1">
              <a:off x="7379904" y="2961998"/>
              <a:ext cx="903515" cy="1319294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6733542" y="4244453"/>
            <a:ext cx="3697934" cy="375897"/>
            <a:chOff x="6769734" y="5462130"/>
            <a:chExt cx="3697934" cy="375897"/>
          </a:xfrm>
        </p:grpSpPr>
        <p:sp>
          <p:nvSpPr>
            <p:cNvPr id="67" name="TextBox 66"/>
            <p:cNvSpPr txBox="1"/>
            <p:nvPr/>
          </p:nvSpPr>
          <p:spPr>
            <a:xfrm>
              <a:off x="6769734" y="5468695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</a:t>
              </a:r>
              <a:endParaRPr lang="en-US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734340" y="5468695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</a:t>
              </a:r>
              <a:endParaRPr lang="en-US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0170792" y="5462130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</a:t>
              </a:r>
              <a:endParaRPr lang="en-US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275335" y="4191000"/>
            <a:ext cx="2706865" cy="421851"/>
            <a:chOff x="7275977" y="5581460"/>
            <a:chExt cx="2706865" cy="421851"/>
          </a:xfrm>
        </p:grpSpPr>
        <p:sp>
          <p:nvSpPr>
            <p:cNvPr id="71" name="TextBox 70"/>
            <p:cNvSpPr txBox="1"/>
            <p:nvPr/>
          </p:nvSpPr>
          <p:spPr>
            <a:xfrm>
              <a:off x="7275977" y="5633979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</a:t>
              </a:r>
              <a:endParaRPr lang="en-US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685966" y="5581460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</a:t>
              </a:r>
              <a:endParaRPr lang="en-US" dirty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7035061" y="5290511"/>
            <a:ext cx="4198137" cy="466284"/>
            <a:chOff x="7147407" y="6229030"/>
            <a:chExt cx="4198137" cy="466284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3033" y="6229030"/>
              <a:ext cx="504406" cy="4343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/>
                <p:cNvSpPr txBox="1"/>
                <p:nvPr/>
              </p:nvSpPr>
              <p:spPr>
                <a:xfrm>
                  <a:off x="7147407" y="6233649"/>
                  <a:ext cx="419813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T</m:t>
                      </m:r>
                      <m:r>
                        <a:rPr lang="en-US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∧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T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∧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F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F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⇒</m:t>
                      </m:r>
                    </m:oMath>
                  </a14:m>
                  <a:r>
                    <a:rPr lang="en-US" sz="2400" dirty="0" smtClean="0"/>
                    <a:t>           not in set</a:t>
                  </a:r>
                  <a:endParaRPr lang="en-US" sz="2400" dirty="0"/>
                </a:p>
              </p:txBody>
            </p:sp>
          </mc:Choice>
          <mc:Fallback xmlns="">
            <p:sp>
              <p:nvSpPr>
                <p:cNvPr id="75" name="TextBox 7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7407" y="6233649"/>
                  <a:ext cx="4198137" cy="4616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290" t="-10667" r="-1451" b="-3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7" name="TextBox 76"/>
          <p:cNvSpPr txBox="1"/>
          <p:nvPr/>
        </p:nvSpPr>
        <p:spPr>
          <a:xfrm>
            <a:off x="352926" y="6059112"/>
            <a:ext cx="1077647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Merge:</a:t>
            </a:r>
            <a:r>
              <a:rPr lang="en-US" sz="2400" dirty="0" smtClean="0"/>
              <a:t>  Two structures of same size and same set of hash functions.  Take bitwise OR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33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2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30" grpId="0"/>
      <p:bldP spid="7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Bloom Filters Analysis: </a:t>
            </a:r>
            <a:r>
              <a:rPr lang="en-US" dirty="0"/>
              <a:t>Probability of a </a:t>
            </a:r>
            <a:r>
              <a:rPr lang="en-US" dirty="0">
                <a:solidFill>
                  <a:srgbClr val="C00000"/>
                </a:solidFill>
              </a:rPr>
              <a:t>false </a:t>
            </a:r>
            <a:r>
              <a:rPr lang="en-US" dirty="0" smtClean="0">
                <a:solidFill>
                  <a:srgbClr val="C00000"/>
                </a:solidFill>
              </a:rPr>
              <a:t>positive</a:t>
            </a:r>
            <a:endParaRPr lang="en-US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92419" y="1135524"/>
                <a:ext cx="10972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charset="0"/>
                      </a:rPr>
                      <m:t>𝑚</m:t>
                    </m:r>
                  </m:oMath>
                </a14:m>
                <a:r>
                  <a:rPr lang="en-US" sz="2400" dirty="0" smtClean="0"/>
                  <a:t>: Structure size  ;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accent6"/>
                        </a:solidFill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sz="2400" dirty="0" smtClean="0"/>
                  <a:t>: number of hash functions ; 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sz="2400" dirty="0" smtClean="0">
                    <a:solidFill>
                      <a:schemeClr val="tx2"/>
                    </a:solidFill>
                  </a:rPr>
                  <a:t> </a:t>
                </a:r>
                <a:r>
                  <a:rPr lang="en-US" sz="2400" dirty="0" smtClean="0"/>
                  <a:t>number of distinct keys inserted</a:t>
                </a:r>
                <a:endParaRPr lang="en-US" sz="2400" dirty="0" smtClean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19" y="1135524"/>
                <a:ext cx="10972800" cy="461665"/>
              </a:xfrm>
              <a:prstGeom prst="rect">
                <a:avLst/>
              </a:prstGeom>
              <a:blipFill rotWithShape="0">
                <a:blip r:embed="rId3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/>
          <p:cNvGrpSpPr/>
          <p:nvPr/>
        </p:nvGrpSpPr>
        <p:grpSpPr>
          <a:xfrm>
            <a:off x="7609532" y="1854825"/>
            <a:ext cx="4149331" cy="2804689"/>
            <a:chOff x="6248400" y="2462554"/>
            <a:chExt cx="5216131" cy="3217654"/>
          </a:xfrm>
        </p:grpSpPr>
        <p:grpSp>
          <p:nvGrpSpPr>
            <p:cNvPr id="29" name="Group 28"/>
            <p:cNvGrpSpPr/>
            <p:nvPr/>
          </p:nvGrpSpPr>
          <p:grpSpPr>
            <a:xfrm>
              <a:off x="6248400" y="4281292"/>
              <a:ext cx="4784985" cy="666974"/>
              <a:chOff x="5939886" y="3359958"/>
              <a:chExt cx="4784985" cy="666974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5939886" y="3359958"/>
                <a:ext cx="304800" cy="28365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429438" y="3359958"/>
                <a:ext cx="304800" cy="28365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898094" y="3359958"/>
                <a:ext cx="304800" cy="28365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408542" y="3359958"/>
                <a:ext cx="304800" cy="28365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918990" y="3359958"/>
                <a:ext cx="304800" cy="28365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8387646" y="3359958"/>
                <a:ext cx="304800" cy="28365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877198" y="3359958"/>
                <a:ext cx="304800" cy="28365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9366750" y="3359958"/>
                <a:ext cx="304800" cy="28365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9856302" y="3359958"/>
                <a:ext cx="304800" cy="28365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0345854" y="3359958"/>
                <a:ext cx="304800" cy="28365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939886" y="36576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425028" y="36576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</a:t>
                </a:r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395312" y="36576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</a:t>
                </a:r>
                <a:endParaRPr lang="en-US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910170" y="36576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</a:t>
                </a:r>
                <a:endParaRPr lang="en-US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8365596" y="36576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6</a:t>
                </a:r>
                <a:endParaRPr lang="en-US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880454" y="36576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5</a:t>
                </a:r>
                <a:endParaRPr lang="en-US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821022" y="36576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9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9335880" y="36576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8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8850738" y="36576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7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0306167" y="36576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10</a:t>
                </a:r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9303239" y="2462554"/>
                  <a:ext cx="2161292" cy="4237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𝑚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=10</m:t>
                      </m:r>
                    </m:oMath>
                  </a14:m>
                  <a:r>
                    <a:rPr lang="en-US" dirty="0" smtClean="0">
                      <a:solidFill>
                        <a:schemeClr val="accent4"/>
                      </a:solidFill>
                    </a:rPr>
                    <a:t> </a:t>
                  </a:r>
                  <a:r>
                    <a:rPr lang="en-US" dirty="0" smtClean="0"/>
                    <a:t>;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charset="0"/>
                        </a:rPr>
                        <m:t>𝑘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charset="0"/>
                        </a:rPr>
                        <m:t>=3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03239" y="2462554"/>
                  <a:ext cx="2161292" cy="42371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4" name="Group 63"/>
            <p:cNvGrpSpPr/>
            <p:nvPr/>
          </p:nvGrpSpPr>
          <p:grpSpPr>
            <a:xfrm>
              <a:off x="6693365" y="2961998"/>
              <a:ext cx="3623851" cy="1319294"/>
              <a:chOff x="6693365" y="2961998"/>
              <a:chExt cx="3623851" cy="1319294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93365" y="2961998"/>
                <a:ext cx="572020" cy="572020"/>
              </a:xfrm>
              <a:prstGeom prst="rect">
                <a:avLst/>
              </a:prstGeom>
            </p:spPr>
          </p:pic>
          <p:cxnSp>
            <p:nvCxnSpPr>
              <p:cNvPr id="34" name="Straight Arrow Connector 33"/>
              <p:cNvCxnSpPr>
                <a:stCxn id="32" idx="2"/>
                <a:endCxn id="10" idx="0"/>
              </p:cNvCxnSpPr>
              <p:nvPr/>
            </p:nvCxnSpPr>
            <p:spPr>
              <a:xfrm flipH="1">
                <a:off x="6890352" y="3534018"/>
                <a:ext cx="89023" cy="747274"/>
              </a:xfrm>
              <a:prstGeom prst="straightConnector1">
                <a:avLst/>
              </a:prstGeom>
              <a:ln w="28575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stCxn id="32" idx="2"/>
                <a:endCxn id="12" idx="0"/>
              </p:cNvCxnSpPr>
              <p:nvPr/>
            </p:nvCxnSpPr>
            <p:spPr>
              <a:xfrm>
                <a:off x="6979375" y="3534018"/>
                <a:ext cx="890081" cy="747274"/>
              </a:xfrm>
              <a:prstGeom prst="straightConnector1">
                <a:avLst/>
              </a:prstGeom>
              <a:ln w="28575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>
                <a:stCxn id="32" idx="2"/>
                <a:endCxn id="17" idx="0"/>
              </p:cNvCxnSpPr>
              <p:nvPr/>
            </p:nvCxnSpPr>
            <p:spPr>
              <a:xfrm>
                <a:off x="6979375" y="3534018"/>
                <a:ext cx="3337841" cy="747274"/>
              </a:xfrm>
              <a:prstGeom prst="straightConnector1">
                <a:avLst/>
              </a:prstGeom>
              <a:ln w="28575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/>
            <p:cNvGrpSpPr/>
            <p:nvPr/>
          </p:nvGrpSpPr>
          <p:grpSpPr>
            <a:xfrm>
              <a:off x="7379904" y="2953495"/>
              <a:ext cx="2447760" cy="1327797"/>
              <a:chOff x="7379904" y="2953495"/>
              <a:chExt cx="2447760" cy="1327797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46476" y="2953495"/>
                <a:ext cx="512666" cy="512666"/>
              </a:xfrm>
              <a:prstGeom prst="rect">
                <a:avLst/>
              </a:prstGeom>
            </p:spPr>
          </p:pic>
          <p:cxnSp>
            <p:nvCxnSpPr>
              <p:cNvPr id="44" name="Straight Arrow Connector 43"/>
              <p:cNvCxnSpPr>
                <a:stCxn id="43" idx="2"/>
                <a:endCxn id="16" idx="0"/>
              </p:cNvCxnSpPr>
              <p:nvPr/>
            </p:nvCxnSpPr>
            <p:spPr>
              <a:xfrm>
                <a:off x="9502809" y="3466161"/>
                <a:ext cx="324855" cy="815131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>
                <a:stCxn id="43" idx="2"/>
                <a:endCxn id="12" idx="0"/>
              </p:cNvCxnSpPr>
              <p:nvPr/>
            </p:nvCxnSpPr>
            <p:spPr>
              <a:xfrm flipH="1">
                <a:off x="7869456" y="3466161"/>
                <a:ext cx="1633353" cy="815131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>
                <a:stCxn id="43" idx="2"/>
                <a:endCxn id="13" idx="0"/>
              </p:cNvCxnSpPr>
              <p:nvPr/>
            </p:nvCxnSpPr>
            <p:spPr>
              <a:xfrm flipH="1">
                <a:off x="7379904" y="3466161"/>
                <a:ext cx="2122905" cy="815131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/>
            <p:cNvGrpSpPr/>
            <p:nvPr/>
          </p:nvGrpSpPr>
          <p:grpSpPr>
            <a:xfrm>
              <a:off x="7379904" y="2527697"/>
              <a:ext cx="3426864" cy="1753595"/>
              <a:chOff x="7379904" y="2527697"/>
              <a:chExt cx="3426864" cy="1753595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31216" y="2527697"/>
                <a:ext cx="504406" cy="434301"/>
              </a:xfrm>
              <a:prstGeom prst="rect">
                <a:avLst/>
              </a:prstGeom>
            </p:spPr>
          </p:pic>
          <p:cxnSp>
            <p:nvCxnSpPr>
              <p:cNvPr id="55" name="Straight Arrow Connector 54"/>
              <p:cNvCxnSpPr>
                <a:stCxn id="54" idx="2"/>
                <a:endCxn id="18" idx="0"/>
              </p:cNvCxnSpPr>
              <p:nvPr/>
            </p:nvCxnSpPr>
            <p:spPr>
              <a:xfrm>
                <a:off x="8283419" y="2961998"/>
                <a:ext cx="2523349" cy="1319294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>
                <a:stCxn id="54" idx="2"/>
                <a:endCxn id="16" idx="0"/>
              </p:cNvCxnSpPr>
              <p:nvPr/>
            </p:nvCxnSpPr>
            <p:spPr>
              <a:xfrm>
                <a:off x="8283419" y="2961998"/>
                <a:ext cx="1544245" cy="1319294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>
                <a:stCxn id="54" idx="2"/>
                <a:endCxn id="13" idx="0"/>
              </p:cNvCxnSpPr>
              <p:nvPr/>
            </p:nvCxnSpPr>
            <p:spPr>
              <a:xfrm flipH="1">
                <a:off x="7379904" y="2961998"/>
                <a:ext cx="903515" cy="1319294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/>
            <p:cNvGrpSpPr/>
            <p:nvPr/>
          </p:nvGrpSpPr>
          <p:grpSpPr>
            <a:xfrm>
              <a:off x="6733542" y="4244453"/>
              <a:ext cx="3697934" cy="375897"/>
              <a:chOff x="6769734" y="5462130"/>
              <a:chExt cx="3697934" cy="375897"/>
            </a:xfrm>
          </p:grpSpPr>
          <p:sp>
            <p:nvSpPr>
              <p:cNvPr id="67" name="TextBox 66"/>
              <p:cNvSpPr txBox="1"/>
              <p:nvPr/>
            </p:nvSpPr>
            <p:spPr>
              <a:xfrm>
                <a:off x="6769734" y="5468695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</a:t>
                </a:r>
                <a:endParaRPr lang="en-US" dirty="0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7734340" y="5468695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</a:t>
                </a:r>
                <a:endParaRPr lang="en-US" dirty="0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10170792" y="5462130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</a:t>
                </a:r>
                <a:endParaRPr lang="en-US" dirty="0"/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7275335" y="4191000"/>
              <a:ext cx="2706865" cy="421851"/>
              <a:chOff x="7275977" y="5581460"/>
              <a:chExt cx="2706865" cy="421851"/>
            </a:xfrm>
          </p:grpSpPr>
          <p:sp>
            <p:nvSpPr>
              <p:cNvPr id="71" name="TextBox 70"/>
              <p:cNvSpPr txBox="1"/>
              <p:nvPr/>
            </p:nvSpPr>
            <p:spPr>
              <a:xfrm>
                <a:off x="7275977" y="5633979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</a:t>
                </a:r>
                <a:endParaRPr lang="en-US" dirty="0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9685966" y="5581460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</a:t>
                </a:r>
                <a:endParaRPr lang="en-US" dirty="0"/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6525370" y="5152608"/>
              <a:ext cx="4198137" cy="527600"/>
              <a:chOff x="6637716" y="6091127"/>
              <a:chExt cx="4198137" cy="527600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02859" y="6184426"/>
                <a:ext cx="504406" cy="43430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TextBox 74"/>
                  <p:cNvSpPr txBox="1"/>
                  <p:nvPr/>
                </p:nvSpPr>
                <p:spPr>
                  <a:xfrm>
                    <a:off x="6637716" y="6091127"/>
                    <a:ext cx="4198137" cy="4616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T</m:t>
                        </m:r>
                        <m:r>
                          <a:rPr lang="en-US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∧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T</m:t>
                        </m:r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∧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F</m:t>
                        </m:r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F</m:t>
                        </m:r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⇒</m:t>
                        </m:r>
                      </m:oMath>
                    </a14:m>
                    <a:r>
                      <a:rPr lang="en-US" sz="2400" dirty="0" smtClean="0"/>
                      <a:t>           not in set</a:t>
                    </a:r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75" name="TextBox 7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37716" y="6091127"/>
                    <a:ext cx="4198137" cy="461666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365" t="-12121" r="-27555" b="-4848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05256" y="4702930"/>
                <a:ext cx="9123716" cy="1530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A 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false positive </a:t>
                </a:r>
                <a:r>
                  <a:rPr lang="en-US" sz="2400" dirty="0" smtClean="0"/>
                  <a:t>occurs for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sz="2400" dirty="0" smtClean="0"/>
                  <a:t> when </a:t>
                </a:r>
                <a:r>
                  <a:rPr lang="en-US" sz="2400" b="1" dirty="0" smtClean="0"/>
                  <a:t>all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6"/>
                        </a:solidFill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sz="2400" dirty="0" smtClean="0"/>
                  <a:t> cells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400" i="1"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400" dirty="0" smtClean="0"/>
                  <a:t>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𝑖</m:t>
                    </m:r>
                    <m:r>
                      <a:rPr lang="en-US" sz="2400" b="0" i="1" smtClean="0">
                        <a:latin typeface="Cambria Math" charset="0"/>
                      </a:rPr>
                      <m:t>=1,…,</m:t>
                    </m:r>
                    <m:r>
                      <a:rPr lang="en-US" sz="2400" b="0" i="1" smtClean="0">
                        <a:solidFill>
                          <a:schemeClr val="accent6"/>
                        </a:solidFill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sz="2400" dirty="0" smtClean="0"/>
                  <a:t> are 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𝜀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=1,…,,</m:t>
                          </m:r>
                          <m: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 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(1−</m:t>
                          </m:r>
                          <m:func>
                            <m:func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charset="0"/>
                                    </a:rPr>
                                    <m:t>Pr</m:t>
                                  </m:r>
                                </m:e>
                                <m:lim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h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∼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𝐻</m:t>
                                  </m:r>
                                </m:lim>
                              </m:limLow>
                              <m:r>
                                <a:rPr lang="en-US" sz="2400" i="1">
                                  <a:latin typeface="Cambria Math" charset="0"/>
                                </a:rPr>
                                <m:t>[</m:t>
                              </m:r>
                            </m:fName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𝑆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(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𝑥</m:t>
                                  </m:r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)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𝐹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]</m:t>
                              </m:r>
                            </m:e>
                          </m:func>
                        </m:e>
                      </m:nary>
                      <m:r>
                        <a:rPr lang="en-US" sz="2400" b="0" i="1" smtClean="0">
                          <a:latin typeface="Cambria Math" charset="0"/>
                        </a:rPr>
                        <m:t>)=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1−</m:t>
                                      </m:r>
                                      <m:f>
                                        <m:fPr>
                                          <m:ctrlPr>
                                            <a:rPr lang="en-US" sz="2400" b="0" i="1" smtClean="0">
                                              <a:latin typeface="Cambria Math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accent6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𝑛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256" y="4702930"/>
                <a:ext cx="9123716" cy="1530932"/>
              </a:xfrm>
              <a:prstGeom prst="rect">
                <a:avLst/>
              </a:prstGeom>
              <a:blipFill rotWithShape="0">
                <a:blip r:embed="rId9"/>
                <a:stretch>
                  <a:fillRect l="-1002" t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440169" y="1733945"/>
                <a:ext cx="6372385" cy="15224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Probability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(</m:t>
                    </m:r>
                    <m:r>
                      <a:rPr lang="en-US" sz="2400" b="0" i="1" smtClean="0">
                        <a:latin typeface="Cambria Math" charset="0"/>
                      </a:rPr>
                      <m:t>𝑥</m:t>
                    </m:r>
                    <m:r>
                      <a:rPr lang="en-US" sz="24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 smtClean="0"/>
                  <a:t> NOT hitting a particular cell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𝑗</m:t>
                    </m:r>
                  </m:oMath>
                </a14:m>
                <a:r>
                  <a:rPr lang="en-US" sz="2400" dirty="0" smtClean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charset="0"/>
                                </a:rPr>
                                <m:t>Pr</m:t>
                              </m:r>
                            </m:e>
                            <m:lim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h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∼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𝐻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[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≠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𝑗</m:t>
                          </m:r>
                        </m:e>
                      </m:func>
                      <m:r>
                        <a:rPr lang="en-US" sz="2400" b="0" i="0" smtClean="0">
                          <a:latin typeface="Cambria Math" charset="0"/>
                        </a:rPr>
                        <m:t>]=(1−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m</m:t>
                          </m:r>
                        </m:den>
                      </m:f>
                      <m:r>
                        <a:rPr lang="en-US" sz="2400" b="0" i="0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 smtClean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169" y="1733945"/>
                <a:ext cx="6372385" cy="1522468"/>
              </a:xfrm>
              <a:prstGeom prst="rect">
                <a:avLst/>
              </a:prstGeom>
              <a:blipFill rotWithShape="0">
                <a:blip r:embed="rId10"/>
                <a:stretch>
                  <a:fillRect l="-1434" t="-3200" r="-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354784" y="3076862"/>
                <a:ext cx="6656831" cy="1623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Probability that cell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𝑗</m:t>
                    </m:r>
                    <m:r>
                      <a:rPr lang="en-US" sz="24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 smtClean="0"/>
                  <a:t> is F is that none of the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𝑛𝑘</m:t>
                    </m:r>
                  </m:oMath>
                </a14:m>
                <a:r>
                  <a:rPr lang="en-US" sz="2400" dirty="0" smtClean="0"/>
                  <a:t> “dart throws” hits cell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𝑗</m:t>
                    </m:r>
                  </m:oMath>
                </a14:m>
                <a:r>
                  <a:rPr lang="en-US" sz="2400" dirty="0" smtClean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charset="0"/>
                                </a:rPr>
                                <m:t>Pr</m:t>
                              </m:r>
                            </m:e>
                            <m:lim>
                              <m:r>
                                <a:rPr lang="en-US" sz="2400" i="1">
                                  <a:latin typeface="Cambria Math" charset="0"/>
                                </a:rPr>
                                <m:t>h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∼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𝐻</m:t>
                              </m:r>
                            </m:lim>
                          </m:limLow>
                          <m:r>
                            <a:rPr lang="en-US" sz="2400" b="0" i="1" smtClean="0">
                              <a:latin typeface="Cambria Math" charset="0"/>
                            </a:rPr>
                            <m:t>[</m:t>
                          </m:r>
                        </m:fName>
                        <m:e>
                          <m:r>
                            <a:rPr lang="en-US" sz="2400" i="1" smtClean="0">
                              <a:latin typeface="Cambria Math" charset="0"/>
                            </a:rPr>
                            <m:t>𝑆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𝑗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𝐹</m:t>
                          </m:r>
                        </m:e>
                      </m:func>
                      <m:r>
                        <a:rPr lang="en-US" sz="2400">
                          <a:latin typeface="Cambria Math" charset="0"/>
                        </a:rPr>
                        <m:t>]=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>
                                  <a:latin typeface="Cambria Math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2400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m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  <m:t>k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n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784" y="3076862"/>
                <a:ext cx="6656831" cy="1623201"/>
              </a:xfrm>
              <a:prstGeom prst="rect">
                <a:avLst/>
              </a:prstGeom>
              <a:blipFill rotWithShape="0">
                <a:blip r:embed="rId11"/>
                <a:stretch>
                  <a:fillRect l="-1374" t="-29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914400" y="6362154"/>
                <a:ext cx="75368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* Assume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𝑘</m:t>
                    </m:r>
                    <m:r>
                      <a:rPr lang="en-US" b="0" i="1" smtClean="0">
                        <a:latin typeface="Cambria Math" charset="0"/>
                      </a:rPr>
                      <m:t>≪</m:t>
                    </m:r>
                    <m:r>
                      <a:rPr lang="en-US" b="0" i="1" smtClean="0">
                        <a:latin typeface="Cambria Math" charset="0"/>
                      </a:rPr>
                      <m:t>𝑚</m:t>
                    </m:r>
                  </m:oMath>
                </a14:m>
                <a:r>
                  <a:rPr lang="en-US" dirty="0" smtClean="0"/>
                  <a:t> 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/>
                  <a:t>  for different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𝑖</m:t>
                    </m:r>
                    <m:r>
                      <a:rPr lang="en-US" b="0" i="1" smtClean="0">
                        <a:latin typeface="Cambria Math" charset="0"/>
                      </a:rPr>
                      <m:t>=1,…,</m:t>
                    </m:r>
                    <m:r>
                      <a:rPr lang="en-US" b="0" i="1" smtClean="0"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dirty="0" smtClean="0"/>
                  <a:t> are very likely to be distinct</a:t>
                </a:r>
                <a:endParaRPr 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6362154"/>
                <a:ext cx="7536871" cy="369332"/>
              </a:xfrm>
              <a:prstGeom prst="rect">
                <a:avLst/>
              </a:prstGeom>
              <a:blipFill rotWithShape="0">
                <a:blip r:embed="rId12"/>
                <a:stretch>
                  <a:fillRect l="-647" t="-10000" r="-56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34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1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7" grpId="0"/>
      <p:bldP spid="59" grpId="0"/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Bloom Filters: </a:t>
            </a:r>
            <a:r>
              <a:rPr lang="en-US" dirty="0"/>
              <a:t>Probability of a </a:t>
            </a:r>
            <a:r>
              <a:rPr lang="en-US" dirty="0">
                <a:solidFill>
                  <a:srgbClr val="C00000"/>
                </a:solidFill>
              </a:rPr>
              <a:t>false </a:t>
            </a:r>
            <a:r>
              <a:rPr lang="en-US" dirty="0" smtClean="0">
                <a:solidFill>
                  <a:srgbClr val="C00000"/>
                </a:solidFill>
              </a:rPr>
              <a:t>positive </a:t>
            </a:r>
            <a:r>
              <a:rPr lang="en-US" dirty="0" smtClean="0"/>
              <a:t>(</a:t>
            </a:r>
            <a:r>
              <a:rPr lang="en-US" dirty="0" err="1" smtClean="0"/>
              <a:t>contd</a:t>
            </a:r>
            <a:r>
              <a:rPr lang="en-US" dirty="0" smtClean="0"/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92419" y="1135524"/>
                <a:ext cx="10972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charset="0"/>
                      </a:rPr>
                      <m:t>𝑚</m:t>
                    </m:r>
                  </m:oMath>
                </a14:m>
                <a:r>
                  <a:rPr lang="en-US" sz="2400" dirty="0" smtClean="0"/>
                  <a:t>: Structure size  ;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accent6"/>
                        </a:solidFill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sz="2400" dirty="0" smtClean="0"/>
                  <a:t>: number of hash functions ; 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sz="2400" dirty="0" smtClean="0">
                    <a:solidFill>
                      <a:schemeClr val="tx2"/>
                    </a:solidFill>
                  </a:rPr>
                  <a:t> </a:t>
                </a:r>
                <a:r>
                  <a:rPr lang="en-US" sz="2400" dirty="0" smtClean="0"/>
                  <a:t>number of distinct keys inserted</a:t>
                </a:r>
                <a:endParaRPr lang="en-US" sz="2400" dirty="0" smtClean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19" y="1135524"/>
                <a:ext cx="10972800" cy="461665"/>
              </a:xfrm>
              <a:prstGeom prst="rect">
                <a:avLst/>
              </a:prstGeom>
              <a:blipFill rotWithShape="0">
                <a:blip r:embed="rId3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24926" y="1458158"/>
                <a:ext cx="3654595" cy="1412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C00000"/>
                    </a:solidFill>
                  </a:rPr>
                  <a:t>False positive </a:t>
                </a:r>
                <a:r>
                  <a:rPr lang="en-US" sz="2400" dirty="0" smtClean="0"/>
                  <a:t>probability: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𝜀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≤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1−</m:t>
                                      </m:r>
                                      <m:f>
                                        <m:fPr>
                                          <m:ctrlPr>
                                            <a:rPr lang="en-US" sz="2400" b="0" i="1" smtClean="0">
                                              <a:latin typeface="Cambria Math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charset="0"/>
                                            </a:rPr>
                                            <m:t>𝑚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accent6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𝑛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926" y="1458158"/>
                <a:ext cx="3654595" cy="1412951"/>
              </a:xfrm>
              <a:prstGeom prst="rect">
                <a:avLst/>
              </a:prstGeom>
              <a:blipFill rotWithShape="0">
                <a:blip r:embed="rId4"/>
                <a:stretch>
                  <a:fillRect l="-2500" t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1182241" y="3459534"/>
                <a:ext cx="4301905" cy="1258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>
                                  <a:latin typeface="Cambria Math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2400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m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  <m:t>k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n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>
                                          <a:latin typeface="Cambria Math" charset="0"/>
                                        </a:rPr>
                                        <m:t>1−</m:t>
                                      </m:r>
                                      <m:f>
                                        <m:fPr>
                                          <m:ctrlPr>
                                            <a:rPr lang="en-US" sz="2400" i="1">
                                              <a:latin typeface="Cambria Math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>
                                              <a:latin typeface="Cambria Math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solidFill>
                                                <a:srgbClr val="7030A0"/>
                                              </a:solidFill>
                                              <a:latin typeface="Cambria Math" charset="0"/>
                                            </a:rPr>
                                            <m:t>m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𝑚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𝑘𝑛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𝑚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241" y="3459534"/>
                <a:ext cx="4301905" cy="125899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/>
          <p:cNvGrpSpPr/>
          <p:nvPr/>
        </p:nvGrpSpPr>
        <p:grpSpPr>
          <a:xfrm>
            <a:off x="3048000" y="2750947"/>
            <a:ext cx="1217699" cy="708587"/>
            <a:chOff x="3048000" y="2750947"/>
            <a:chExt cx="1217699" cy="708587"/>
          </a:xfrm>
        </p:grpSpPr>
        <p:sp>
          <p:nvSpPr>
            <p:cNvPr id="5" name="Left Brace 4"/>
            <p:cNvSpPr/>
            <p:nvPr/>
          </p:nvSpPr>
          <p:spPr>
            <a:xfrm rot="16200000">
              <a:off x="3463323" y="2335624"/>
              <a:ext cx="387053" cy="1217699"/>
            </a:xfrm>
            <a:prstGeom prst="leftBrac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>
              <a:stCxn id="5" idx="1"/>
              <a:endCxn id="59" idx="0"/>
            </p:cNvCxnSpPr>
            <p:nvPr/>
          </p:nvCxnSpPr>
          <p:spPr>
            <a:xfrm flipH="1">
              <a:off x="3333194" y="3138000"/>
              <a:ext cx="323656" cy="321534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245195" y="5397778"/>
                <a:ext cx="9533379" cy="5845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!! FP probability depends on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b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𝑚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n</m:t>
                        </m:r>
                      </m:den>
                    </m:f>
                  </m:oMath>
                </a14:m>
                <a:r>
                  <a:rPr lang="en-US" sz="2400" dirty="0" smtClean="0"/>
                  <a:t> , 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number of bits we use per distinct key</a:t>
                </a:r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5195" y="5397778"/>
                <a:ext cx="9533379" cy="584584"/>
              </a:xfrm>
              <a:prstGeom prst="rect">
                <a:avLst/>
              </a:prstGeom>
              <a:blipFill rotWithShape="0">
                <a:blip r:embed="rId6"/>
                <a:stretch>
                  <a:fillRect l="-959" r="-767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1245195" y="4939215"/>
                <a:ext cx="62433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We can see that FP probability decreases with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7030A0"/>
                        </a:solidFill>
                        <a:latin typeface="Cambria Math" charset="0"/>
                      </a:rPr>
                      <m:t>𝑚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5195" y="4939215"/>
                <a:ext cx="6243312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1465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4692447" y="2022225"/>
                <a:ext cx="2354926" cy="718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≈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400" b="0" i="1" smtClean="0"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𝑛</m:t>
                                      </m:r>
                                    </m:num>
                                    <m:den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𝑚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447" y="2022225"/>
                <a:ext cx="2354926" cy="71833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9278354" y="2860467"/>
                <a:ext cx="2279983" cy="78771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lim</m:t>
                          </m:r>
                        </m:e>
                        <m:lim>
                          <m:r>
                            <a:rPr lang="en-US" sz="2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→∞</m:t>
                          </m:r>
                        </m:lim>
                      </m:limLow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𝑖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𝑒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8354" y="2860467"/>
                <a:ext cx="2279983" cy="787716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5179521" y="3572827"/>
                <a:ext cx="2890272" cy="1006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≈ 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mr-IN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𝑒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𝑘𝑛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den>
                          </m:f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𝑘𝑛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9521" y="3572827"/>
                <a:ext cx="2890272" cy="100617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1752790" y="6089871"/>
                <a:ext cx="63044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Given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rgbClr val="C00000"/>
                        </a:solidFill>
                        <a:latin typeface="Cambria Math" charset="0"/>
                      </a:rPr>
                      <m:t>b</m:t>
                    </m:r>
                  </m:oMath>
                </a14:m>
                <a:r>
                  <a:rPr lang="en-US" sz="2400" dirty="0" smtClean="0"/>
                  <a:t>, which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accent6"/>
                        </a:solidFill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sz="2400" dirty="0" smtClean="0"/>
                  <a:t>  minimizes the FP probability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𝜀</m:t>
                    </m:r>
                  </m:oMath>
                </a14:m>
                <a:r>
                  <a:rPr lang="en-US" sz="2400" dirty="0" smtClean="0"/>
                  <a:t>?</a:t>
                </a:r>
                <a:endParaRPr lang="en-US" sz="24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790" y="6089871"/>
                <a:ext cx="6304418" cy="461665"/>
              </a:xfrm>
              <a:prstGeom prst="rect">
                <a:avLst/>
              </a:prstGeom>
              <a:blipFill rotWithShape="0">
                <a:blip r:embed="rId11"/>
                <a:stretch>
                  <a:fillRect l="-1547" t="-10526" r="-387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6624657" y="2043144"/>
                <a:ext cx="2354926" cy="736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400" b="0" i="1" smtClean="0"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num>
                                    <m:den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𝑏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4657" y="2043144"/>
                <a:ext cx="2354926" cy="736035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35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37" grpId="0"/>
      <p:bldP spid="62" grpId="0"/>
      <p:bldP spid="63" grpId="0"/>
      <p:bldP spid="42" grpId="0" animBg="1"/>
      <p:bldP spid="77" grpId="0"/>
      <p:bldP spid="78" grpId="0"/>
      <p:bldP spid="7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Bloom Filters: </a:t>
            </a:r>
            <a:r>
              <a:rPr lang="en-US" dirty="0"/>
              <a:t>Probability of a </a:t>
            </a:r>
            <a:r>
              <a:rPr lang="en-US" dirty="0">
                <a:solidFill>
                  <a:srgbClr val="C00000"/>
                </a:solidFill>
              </a:rPr>
              <a:t>false </a:t>
            </a:r>
            <a:r>
              <a:rPr lang="en-US" dirty="0" smtClean="0">
                <a:solidFill>
                  <a:srgbClr val="C00000"/>
                </a:solidFill>
              </a:rPr>
              <a:t>positive </a:t>
            </a:r>
            <a:r>
              <a:rPr lang="en-US" dirty="0" smtClean="0"/>
              <a:t>(</a:t>
            </a:r>
            <a:r>
              <a:rPr lang="en-US" dirty="0" err="1" smtClean="0"/>
              <a:t>contd</a:t>
            </a:r>
            <a:r>
              <a:rPr lang="en-US" dirty="0" smtClean="0"/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391400" y="1230489"/>
                <a:ext cx="4572000" cy="1692579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accent6"/>
                        </a:solidFill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sz="2400" dirty="0" smtClean="0"/>
                  <a:t>: number of hash functions </a:t>
                </a:r>
              </a:p>
              <a:p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charset="0"/>
                      </a:rPr>
                      <m:t>𝑚</m:t>
                    </m:r>
                  </m:oMath>
                </a14:m>
                <a:r>
                  <a:rPr lang="en-US" sz="2400" dirty="0"/>
                  <a:t>: Structure </a:t>
                </a:r>
                <a:r>
                  <a:rPr lang="en-US" sz="2400" dirty="0" smtClean="0"/>
                  <a:t>size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𝑛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r>
                  <a:rPr lang="en-US" sz="2400" dirty="0" smtClean="0">
                    <a:solidFill>
                      <a:schemeClr val="tx2"/>
                    </a:solidFill>
                  </a:rPr>
                  <a:t> </a:t>
                </a:r>
                <a:r>
                  <a:rPr lang="en-US" sz="2400" dirty="0" smtClean="0"/>
                  <a:t>number of distinct keys inserted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endParaRPr lang="en-US" sz="2400" dirty="0" smtClean="0">
                  <a:solidFill>
                    <a:srgbClr val="7030A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C00000"/>
                        </a:solidFill>
                        <a:latin typeface="Cambria Math" charset="0"/>
                      </a:rPr>
                      <m:t>𝑏</m:t>
                    </m:r>
                    <m:r>
                      <a:rPr lang="en-US" sz="240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𝑚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n</m:t>
                        </m:r>
                      </m:den>
                    </m:f>
                  </m:oMath>
                </a14:m>
                <a:r>
                  <a:rPr lang="en-US" sz="2400" dirty="0"/>
                  <a:t>: </a:t>
                </a:r>
                <a:r>
                  <a:rPr lang="en-US" sz="2400" dirty="0" smtClean="0"/>
                  <a:t>bits per key</a:t>
                </a:r>
                <a:endParaRPr lang="en-US" sz="2400" dirty="0" smtClean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1230489"/>
                <a:ext cx="4572000" cy="1692579"/>
              </a:xfrm>
              <a:prstGeom prst="rect">
                <a:avLst/>
              </a:prstGeom>
              <a:blipFill rotWithShape="0">
                <a:blip r:embed="rId3"/>
                <a:stretch>
                  <a:fillRect t="-2500" b="-2500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11605" y="1619704"/>
                <a:ext cx="6172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C00000"/>
                    </a:solidFill>
                  </a:rPr>
                  <a:t>False positive </a:t>
                </a:r>
                <a:r>
                  <a:rPr lang="en-US" sz="2400" dirty="0" smtClean="0"/>
                  <a:t>probability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charset="0"/>
                      </a:rPr>
                      <m:t>𝜀</m:t>
                    </m:r>
                  </m:oMath>
                </a14:m>
                <a:r>
                  <a:rPr lang="en-US" sz="2400" dirty="0" smtClean="0"/>
                  <a:t> (upper bound):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605" y="1619704"/>
                <a:ext cx="6172200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1481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605589" y="3084880"/>
                <a:ext cx="60914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Given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charset="0"/>
                      </a:rPr>
                      <m:t>𝑏</m:t>
                    </m:r>
                  </m:oMath>
                </a14:m>
                <a:r>
                  <a:rPr lang="en-US" sz="2400" dirty="0" smtClean="0"/>
                  <a:t>, which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accent6"/>
                        </a:solidFill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sz="2400" dirty="0" smtClean="0"/>
                  <a:t>  minimizes the FP probability?</a:t>
                </a:r>
                <a:endParaRPr lang="en-US" sz="24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89" y="3084880"/>
                <a:ext cx="6091411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1500" t="-10526" r="-300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447800" y="2215107"/>
                <a:ext cx="2354926" cy="718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𝜀</m:t>
                          </m:r>
                          <m:r>
                            <a:rPr lang="en-US" sz="2400" b="0" i="1" dirty="0" smtClean="0">
                              <a:latin typeface="Cambria Math" charset="0"/>
                            </a:rPr>
                            <m:t>≤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− </m:t>
                                  </m:r>
                                  <m:f>
                                    <m:fPr>
                                      <m:ctrlP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num>
                                    <m:den>
                                      <m:r>
                                        <a:rPr lang="en-US" sz="24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charset="0"/>
                                        </a:rPr>
                                        <m:t>𝑏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215107"/>
                <a:ext cx="2354926" cy="71833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33600" y="3748611"/>
                <a:ext cx="26774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accent6"/>
                        </a:solidFill>
                        <a:latin typeface="Cambria Math" charset="0"/>
                      </a:rPr>
                      <m:t>𝑘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≈</m:t>
                    </m:r>
                    <m:func>
                      <m:func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d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𝑏</m:t>
                        </m:r>
                      </m:e>
                    </m:func>
                  </m:oMath>
                </a14:m>
                <a:r>
                  <a:rPr lang="en-US" sz="2400" dirty="0">
                    <a:solidFill>
                      <a:schemeClr val="accent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≈</m:t>
                    </m:r>
                  </m:oMath>
                </a14:m>
                <a:r>
                  <a:rPr lang="en-US" sz="2400" dirty="0" smtClean="0"/>
                  <a:t> 0.7</a:t>
                </a:r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charset="0"/>
                      </a:rPr>
                      <m:t>𝑏</m:t>
                    </m:r>
                  </m:oMath>
                </a14:m>
                <a:r>
                  <a:rPr lang="en-US" sz="2400" dirty="0" smtClean="0"/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3748611"/>
                <a:ext cx="2677400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68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199530" y="4412342"/>
                <a:ext cx="1868139" cy="884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𝜀</m:t>
                          </m:r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≈</m:t>
                          </m:r>
                          <m:d>
                            <m:dPr>
                              <m:ctrlP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ln</m:t>
                          </m:r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2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530" y="4412342"/>
                <a:ext cx="1868139" cy="88453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391400" y="4579608"/>
                <a:ext cx="2238625" cy="7862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en-US" sz="2400" i="1" dirty="0" smtClean="0">
                          <a:latin typeface="Cambria Math" charset="0"/>
                        </a:rPr>
                        <m:t>≈1.44 </m:t>
                      </m:r>
                      <m:sSub>
                        <m:sSubPr>
                          <m:ctrlPr>
                            <a:rPr lang="en-US" sz="2400" i="1" dirty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dirty="0">
                              <a:latin typeface="Cambria Math" charset="0"/>
                            </a:rPr>
                            <m:t>log</m:t>
                          </m:r>
                        </m:e>
                        <m:sub>
                          <m:r>
                            <a:rPr lang="en-US" sz="2400" i="1" dirty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f>
                        <m:fPr>
                          <m:ctrlPr>
                            <a:rPr lang="en-US" sz="2400" b="0" i="1" dirty="0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charset="0"/>
                            </a:rPr>
                            <m:t>𝜀</m:t>
                          </m:r>
                        </m:den>
                      </m:f>
                    </m:oMath>
                  </m:oMathPara>
                </a14:m>
                <a:endParaRPr lang="en-US" sz="2400" b="0" dirty="0" smtClean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4579608"/>
                <a:ext cx="2238625" cy="78624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37673" y="5620091"/>
                <a:ext cx="5065874" cy="985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!! FP error decreases exponentially in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charset="0"/>
                      </a:rPr>
                      <m:t>𝑏</m:t>
                    </m:r>
                  </m:oMath>
                </a14:m>
                <a:endParaRPr lang="en-US" sz="2400" dirty="0" smtClean="0"/>
              </a:p>
              <a:p>
                <a:r>
                  <a:rPr lang="en-US" sz="2400" dirty="0" smtClean="0"/>
                  <a:t>(recall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charset="0"/>
                      </a:rPr>
                      <m:t>𝜀</m:t>
                    </m:r>
                    <m:r>
                      <a:rPr lang="en-US" sz="2400" b="0" i="1" dirty="0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2400" b="0" i="1" dirty="0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dirty="0" smtClean="0">
                            <a:latin typeface="Cambria Math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400" dirty="0" smtClean="0"/>
                  <a:t>  for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charset="0"/>
                      </a:rPr>
                      <m:t>𝑘</m:t>
                    </m:r>
                    <m:r>
                      <a:rPr lang="en-US" sz="2400" i="1" dirty="0">
                        <a:latin typeface="Cambria Math" charset="0"/>
                      </a:rPr>
                      <m:t>=</m:t>
                    </m:r>
                  </m:oMath>
                </a14:m>
                <a:r>
                  <a:rPr lang="en-US" sz="2400" dirty="0" smtClean="0"/>
                  <a:t>1)</a:t>
                </a:r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73" y="5620091"/>
                <a:ext cx="5065874" cy="985206"/>
              </a:xfrm>
              <a:prstGeom prst="rect">
                <a:avLst/>
              </a:prstGeom>
              <a:blipFill rotWithShape="0">
                <a:blip r:embed="rId10"/>
                <a:stretch>
                  <a:fillRect l="-1925" t="-4938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546173" y="4026733"/>
                <a:ext cx="45046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Compute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charset="0"/>
                      </a:rPr>
                      <m:t>𝑏</m:t>
                    </m:r>
                  </m:oMath>
                </a14:m>
                <a:r>
                  <a:rPr lang="en-US" sz="2400" dirty="0" smtClean="0"/>
                  <a:t>  for desired FP error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𝜀</m:t>
                    </m:r>
                  </m:oMath>
                </a14:m>
                <a:r>
                  <a:rPr lang="en-US" sz="2400" dirty="0" smtClean="0"/>
                  <a:t>: </a:t>
                </a:r>
                <a:endParaRPr lang="en-US" sz="24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173" y="4026733"/>
                <a:ext cx="4504695" cy="461665"/>
              </a:xfrm>
              <a:prstGeom prst="rect">
                <a:avLst/>
              </a:prstGeom>
              <a:blipFill rotWithShape="0">
                <a:blip r:embed="rId11"/>
                <a:stretch>
                  <a:fillRect l="-2165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391400" y="5548269"/>
                <a:ext cx="355481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u="sng" dirty="0" smtClean="0">
                    <a:solidFill>
                      <a:schemeClr val="tx2"/>
                    </a:solidFill>
                  </a:rPr>
                  <a:t>Example: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=8</m:t>
                      </m:r>
                      <m:r>
                        <a:rPr lang="en-US" sz="2400" b="0" i="1" dirty="0" smtClean="0">
                          <a:latin typeface="Cambria Math" charset="0"/>
                        </a:rPr>
                        <m:t>;</m:t>
                      </m:r>
                      <m:r>
                        <a:rPr lang="en-US" sz="2400" b="0" i="1" dirty="0" smtClean="0">
                          <a:solidFill>
                            <a:schemeClr val="accent6"/>
                          </a:solidFill>
                          <a:latin typeface="Cambria Math" charset="0"/>
                        </a:rPr>
                        <m:t>𝑘</m:t>
                      </m:r>
                      <m:r>
                        <a:rPr lang="en-US" sz="2400" b="0" i="1" dirty="0" smtClean="0">
                          <a:solidFill>
                            <a:schemeClr val="accent6"/>
                          </a:solidFill>
                          <a:latin typeface="Cambria Math" charset="0"/>
                        </a:rPr>
                        <m:t>=6 ;</m:t>
                      </m:r>
                      <m:r>
                        <a:rPr lang="en-US" sz="2400" b="0" i="1" dirty="0" smtClean="0">
                          <a:latin typeface="Cambria Math" charset="0"/>
                        </a:rPr>
                        <m:t>𝜀</m:t>
                      </m:r>
                      <m:r>
                        <a:rPr lang="en-US" sz="2400" b="0" i="1" dirty="0" smtClean="0">
                          <a:latin typeface="Cambria Math" charset="0"/>
                        </a:rPr>
                        <m:t>≈0.02</m:t>
                      </m:r>
                    </m:oMath>
                  </m:oMathPara>
                </a14:m>
                <a:endParaRPr lang="en-US" sz="2400" b="0" dirty="0" smtClean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5548269"/>
                <a:ext cx="3554819" cy="830997"/>
              </a:xfrm>
              <a:prstGeom prst="rect">
                <a:avLst/>
              </a:prstGeom>
              <a:blipFill rotWithShape="0">
                <a:blip r:embed="rId12"/>
                <a:stretch>
                  <a:fillRect l="-2744" t="-13235" b="-72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36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6" grpId="0"/>
      <p:bldP spid="19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review: Random Variables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52600" y="1524000"/>
                <a:ext cx="9601200" cy="4038600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Random variable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X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pPr marL="0" indent="0">
                  <a:buNone/>
                </a:pPr>
                <a:r>
                  <a:rPr lang="en-US" sz="3200" dirty="0" smtClean="0"/>
                  <a:t>Probability </a:t>
                </a:r>
                <a:r>
                  <a:rPr lang="en-US" sz="3200" dirty="0"/>
                  <a:t>Density Function (PDF</a:t>
                </a:r>
                <a:r>
                  <a:rPr lang="en-US" sz="3200" dirty="0" smtClean="0"/>
                  <a:t>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𝑓</m:t>
                    </m:r>
                    <m:r>
                      <a:rPr lang="en-US" sz="3200" b="0" i="1">
                        <a:solidFill>
                          <a:schemeClr val="tx2"/>
                        </a:solidFill>
                        <a:latin typeface="Cambria Math"/>
                      </a:rPr>
                      <m:t>(</m:t>
                    </m:r>
                    <m:r>
                      <a:rPr lang="en-US" sz="3200" b="0" i="1">
                        <a:solidFill>
                          <a:schemeClr val="tx2"/>
                        </a:solidFill>
                        <a:latin typeface="Cambria Math"/>
                      </a:rPr>
                      <m:t>𝑥</m:t>
                    </m:r>
                    <m:r>
                      <a:rPr lang="en-US" sz="3200" b="0" i="1">
                        <a:solidFill>
                          <a:schemeClr val="tx2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tx2"/>
                    </a:solidFill>
                  </a:rPr>
                  <a:t> </a:t>
                </a:r>
                <a:r>
                  <a:rPr lang="en-US" sz="3200" b="1" dirty="0" smtClean="0">
                    <a:solidFill>
                      <a:schemeClr val="tx2"/>
                    </a:solidFill>
                  </a:rPr>
                  <a:t>:</a:t>
                </a:r>
              </a:p>
              <a:p>
                <a:pPr marL="857250" lvl="2" indent="-457200">
                  <a:buFont typeface="Arial" charset="0"/>
                  <a:buChar char="•"/>
                </a:pPr>
                <a:r>
                  <a:rPr lang="en-US" b="1" dirty="0"/>
                  <a:t>Properties: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b="0" i="1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≥0    </m:t>
                    </m:r>
                    <m:nary>
                      <m:naryPr>
                        <m:limLoc m:val="undOvr"/>
                        <m:ctrlPr>
                          <a:rPr lang="en-US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b="0" i="1">
                            <a:solidFill>
                              <a:schemeClr val="tx2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∞</m:t>
                        </m:r>
                      </m:sub>
                      <m:sup>
                        <m:r>
                          <a:rPr lang="en-US" b="0" i="1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∞</m:t>
                        </m:r>
                      </m:sup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d>
                      </m:e>
                    </m:nary>
                    <m:r>
                      <a:rPr lang="en-US" b="0" i="1">
                        <a:solidFill>
                          <a:schemeClr val="tx2"/>
                        </a:solidFill>
                        <a:latin typeface="Cambria Math"/>
                      </a:rPr>
                      <m:t>𝑑𝑥</m:t>
                    </m:r>
                    <m:r>
                      <a:rPr lang="en-US" b="0" i="1">
                        <a:solidFill>
                          <a:schemeClr val="tx2"/>
                        </a:solidFill>
                        <a:latin typeface="Cambria Math"/>
                      </a:rPr>
                      <m:t>=1</m:t>
                    </m:r>
                  </m:oMath>
                </a14:m>
                <a:endParaRPr lang="en-US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Cumulative </a:t>
                </a:r>
                <a:r>
                  <a:rPr lang="en-US" dirty="0"/>
                  <a:t>D</a:t>
                </a:r>
                <a:r>
                  <a:rPr lang="en-US" dirty="0" smtClean="0"/>
                  <a:t>istribution </a:t>
                </a:r>
                <a:r>
                  <a:rPr lang="en-US" dirty="0"/>
                  <a:t>F</a:t>
                </a:r>
                <a:r>
                  <a:rPr lang="en-US" dirty="0" smtClean="0"/>
                  <a:t>unction (CDF</a:t>
                </a:r>
                <a:r>
                  <a:rPr lang="en-US" b="1" dirty="0" smtClean="0">
                    <a:solidFill>
                      <a:schemeClr val="tx1"/>
                    </a:solidFill>
                  </a:rPr>
                  <a:t>)</a:t>
                </a:r>
              </a:p>
              <a:p>
                <a:pPr marL="0" indent="0">
                  <a:buNone/>
                </a:pPr>
                <a:r>
                  <a:rPr lang="en-US" b="1" dirty="0"/>
                  <a:t> </a:t>
                </a:r>
                <a:r>
                  <a:rPr lang="en-US" b="1" dirty="0" smtClean="0"/>
                  <a:t>  </a:t>
                </a:r>
                <a:r>
                  <a:rPr lang="en-US" b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𝐹</m:t>
                    </m:r>
                    <m:d>
                      <m:dPr>
                        <m:ctrlPr>
                          <a:rPr lang="en-US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en-US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∞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𝑡</m:t>
                        </m:r>
                      </m:sup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</m:e>
                    </m:nary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𝑑𝑥</m:t>
                    </m:r>
                  </m:oMath>
                </a14:m>
                <a:r>
                  <a:rPr lang="en-US" b="1" dirty="0" smtClean="0">
                    <a:solidFill>
                      <a:schemeClr val="tx1"/>
                    </a:solidFill>
                  </a:rPr>
                  <a:t>:</a:t>
                </a:r>
                <a:r>
                  <a:rPr lang="en-US" b="1" dirty="0" smtClean="0"/>
                  <a:t>   </a:t>
                </a:r>
                <a:r>
                  <a:rPr lang="en-US" dirty="0" smtClean="0"/>
                  <a:t>probability that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𝑋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≤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 charset="0"/>
                        <a:ea typeface="Cambria Math"/>
                      </a:rPr>
                      <m:t>𝑡</m:t>
                    </m:r>
                  </m:oMath>
                </a14:m>
                <a:endParaRPr lang="en-US" dirty="0" smtClean="0"/>
              </a:p>
              <a:p>
                <a:pPr marL="857250" lvl="1" indent="-457200">
                  <a:buFont typeface="Arial" charset="0"/>
                  <a:buChar char="•"/>
                </a:pPr>
                <a:r>
                  <a:rPr lang="en-US" sz="3200" b="1" dirty="0"/>
                  <a:t>Properties: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𝐹</m:t>
                    </m:r>
                    <m:r>
                      <a:rPr lang="en-US" sz="320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∈</m:t>
                    </m:r>
                    <m:r>
                      <a:rPr lang="en-US" sz="32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[0,1]</m:t>
                    </m:r>
                  </m:oMath>
                </a14:m>
                <a:r>
                  <a:rPr lang="en-US" sz="3200" dirty="0">
                    <a:solidFill>
                      <a:schemeClr val="tx2"/>
                    </a:solidFill>
                  </a:rPr>
                  <a:t> monotone </a:t>
                </a:r>
                <a:r>
                  <a:rPr lang="en-US" sz="3200" dirty="0" smtClean="0">
                    <a:solidFill>
                      <a:schemeClr val="tx2"/>
                    </a:solidFill>
                  </a:rPr>
                  <a:t>non-decreasing</a:t>
                </a:r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52600" y="1524000"/>
                <a:ext cx="9601200" cy="4038600"/>
              </a:xfrm>
              <a:blipFill rotWithShape="0">
                <a:blip r:embed="rId3"/>
                <a:stretch>
                  <a:fillRect l="-1651" t="-1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C:\Users\edith\AppData\Local\Microsoft\Windows\Temporary Internet Files\Content.IE5\7V25XCQL\MC900432556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1" y="381001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484274"/>
            <a:ext cx="1066800" cy="70785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37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9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</a:t>
            </a:r>
            <a:r>
              <a:rPr lang="en-US" dirty="0" smtClean="0"/>
              <a:t>uick review: Expectation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90600" y="1524000"/>
                <a:ext cx="9906000" cy="4724400"/>
              </a:xfrm>
            </p:spPr>
            <p:txBody>
              <a:bodyPr>
                <a:normAutofit lnSpcReduction="10000"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b="1" i="1" dirty="0" smtClean="0">
                    <a:solidFill>
                      <a:schemeClr val="tx2"/>
                    </a:solidFill>
                  </a:rPr>
                  <a:t>Expectation</a:t>
                </a:r>
                <a:r>
                  <a:rPr lang="en-US" dirty="0" smtClean="0"/>
                  <a:t>: “average” value of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𝑿</m:t>
                    </m:r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b="1" dirty="0" smtClean="0">
                    <a:solidFill>
                      <a:schemeClr val="tx2"/>
                    </a:solidFill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tx2"/>
                    </a:solidFill>
                  </a:rPr>
                  <a:t> </a:t>
                </a:r>
                <a:r>
                  <a:rPr lang="en-US" b="1" dirty="0" smtClean="0">
                    <a:solidFill>
                      <a:schemeClr val="tx2"/>
                    </a:solidFill>
                  </a:rPr>
                  <a:t>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charset="0"/>
                            <a:ea typeface="Cambria Math"/>
                          </a:rPr>
                          <m:t>𝑋</m:t>
                        </m:r>
                      </m:sub>
                    </m:sSub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 charset="0"/>
                        <a:ea typeface="Cambria Math"/>
                      </a:rPr>
                      <m:t>≡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tx2"/>
                            </a:solidFill>
                            <a:latin typeface="Cambria Math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charset="0"/>
                            <a:ea typeface="Cambria Math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en-US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b="0" i="1">
                            <a:solidFill>
                              <a:schemeClr val="tx2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0" i="1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∞</m:t>
                        </m:r>
                      </m:sub>
                      <m:sup>
                        <m:r>
                          <a:rPr lang="en-US" b="0" i="1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∞</m:t>
                        </m:r>
                      </m:sup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𝑥𝑓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d>
                      </m:e>
                    </m:nary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𝑑𝑥</m:t>
                    </m:r>
                  </m:oMath>
                </a14:m>
                <a:endParaRPr lang="en-US" dirty="0" smtClean="0">
                  <a:solidFill>
                    <a:schemeClr val="tx2"/>
                  </a:solidFill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b="1" i="1" dirty="0" smtClean="0">
                    <a:solidFill>
                      <a:schemeClr val="tx2"/>
                    </a:solidFill>
                  </a:rPr>
                  <a:t>Linearity of </a:t>
                </a:r>
                <a:r>
                  <a:rPr lang="en-US" b="1" i="1" dirty="0">
                    <a:solidFill>
                      <a:schemeClr val="tx2"/>
                    </a:solidFill>
                  </a:rPr>
                  <a:t>E</a:t>
                </a:r>
                <a:r>
                  <a:rPr lang="en-US" b="1" i="1" dirty="0" smtClean="0">
                    <a:solidFill>
                      <a:schemeClr val="tx2"/>
                    </a:solidFill>
                  </a:rPr>
                  <a:t>xpectation</a:t>
                </a:r>
                <a:r>
                  <a:rPr lang="en-US" dirty="0" smtClean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2"/>
                          </a:solidFill>
                          <a:latin typeface="Cambria Math"/>
                        </a:rPr>
                        <m:t>𝐸</m:t>
                      </m:r>
                      <m:r>
                        <a:rPr lang="en-US" b="0" i="1" dirty="0" smtClean="0">
                          <a:solidFill>
                            <a:schemeClr val="tx2"/>
                          </a:solidFill>
                          <a:latin typeface="Cambria Math"/>
                        </a:rPr>
                        <m:t>[</m:t>
                      </m:r>
                      <m:r>
                        <a:rPr lang="en-US" b="0" i="1" dirty="0" smtClean="0">
                          <a:solidFill>
                            <a:schemeClr val="tx2"/>
                          </a:solidFill>
                          <a:latin typeface="Cambria Math" charset="0"/>
                        </a:rPr>
                        <m:t>𝑎𝑋</m:t>
                      </m:r>
                      <m:r>
                        <a:rPr lang="en-US" b="0" i="1" dirty="0" err="1" smtClean="0">
                          <a:solidFill>
                            <a:schemeClr val="tx2"/>
                          </a:solidFill>
                          <a:latin typeface="Cambria Math"/>
                        </a:rPr>
                        <m:t>+</m:t>
                      </m:r>
                      <m:r>
                        <a:rPr lang="en-US" b="0" i="1" dirty="0" err="1" smtClean="0">
                          <a:solidFill>
                            <a:schemeClr val="tx2"/>
                          </a:solidFill>
                          <a:latin typeface="Cambria Math"/>
                        </a:rPr>
                        <m:t>𝑏</m:t>
                      </m:r>
                      <m:r>
                        <a:rPr lang="en-US" b="0" i="1" dirty="0" smtClean="0">
                          <a:solidFill>
                            <a:schemeClr val="tx2"/>
                          </a:solidFill>
                          <a:latin typeface="Cambria Math"/>
                        </a:rPr>
                        <m:t>]=</m:t>
                      </m:r>
                      <m:r>
                        <a:rPr lang="en-US" b="0" i="1" dirty="0" err="1" smtClean="0">
                          <a:solidFill>
                            <a:schemeClr val="tx2"/>
                          </a:solidFill>
                          <a:latin typeface="Cambria Math"/>
                        </a:rPr>
                        <m:t>𝑎𝐸</m:t>
                      </m:r>
                      <m:r>
                        <a:rPr lang="en-US" b="0" i="1" dirty="0" smtClean="0">
                          <a:solidFill>
                            <a:schemeClr val="tx2"/>
                          </a:solidFill>
                          <a:latin typeface="Cambria Math"/>
                        </a:rPr>
                        <m:t>[</m:t>
                      </m:r>
                      <m:r>
                        <a:rPr lang="en-US" b="0" i="1" dirty="0" smtClean="0">
                          <a:solidFill>
                            <a:schemeClr val="tx2"/>
                          </a:solidFill>
                          <a:latin typeface="Cambria Math" charset="0"/>
                        </a:rPr>
                        <m:t>𝑋</m:t>
                      </m:r>
                      <m:r>
                        <a:rPr lang="en-US" b="0" i="1" dirty="0" smtClean="0">
                          <a:solidFill>
                            <a:schemeClr val="tx2"/>
                          </a:solidFill>
                          <a:latin typeface="Cambria Math"/>
                        </a:rPr>
                        <m:t>]+</m:t>
                      </m:r>
                      <m:r>
                        <a:rPr lang="en-US" b="0" i="1" dirty="0" smtClean="0">
                          <a:solidFill>
                            <a:schemeClr val="tx2"/>
                          </a:solidFill>
                          <a:latin typeface="Cambria Math"/>
                        </a:rPr>
                        <m:t>𝑏</m:t>
                      </m:r>
                    </m:oMath>
                  </m:oMathPara>
                </a14:m>
                <a:endParaRPr lang="en-US" dirty="0" smtClean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r>
                  <a:rPr lang="en-US" dirty="0" smtClean="0"/>
                  <a:t>    </a:t>
                </a:r>
              </a:p>
              <a:p>
                <a:pPr marL="0" indent="0">
                  <a:buNone/>
                </a:pPr>
                <a:r>
                  <a:rPr lang="en-US" dirty="0" smtClean="0"/>
                  <a:t>      For random variables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en-US" i="0" dirty="0" smtClean="0">
                        <a:solidFill>
                          <a:schemeClr val="tx2"/>
                        </a:solidFill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m:rPr>
                        <m:nor/>
                      </m:rPr>
                      <a:rPr lang="en-US" i="0" dirty="0" smtClean="0">
                        <a:solidFill>
                          <a:schemeClr val="tx2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m:rPr>
                        <m:nor/>
                      </m:rPr>
                      <a:rPr lang="en-US" dirty="0">
                        <a:solidFill>
                          <a:schemeClr val="tx2"/>
                        </a:solidFill>
                        <a:latin typeface="Cambria Math"/>
                      </a:rPr>
                      <m:t>, </m:t>
                    </m:r>
                    <m:r>
                      <m:rPr>
                        <m:nor/>
                      </m:rPr>
                      <a:rPr lang="en-US" i="0" dirty="0" smtClean="0">
                        <a:solidFill>
                          <a:schemeClr val="tx2"/>
                        </a:solidFill>
                        <a:latin typeface="Cambria Math"/>
                      </a:rPr>
                      <m:t>. . . ,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tx2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tx2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800" i="1">
                                  <a:solidFill>
                                    <a:schemeClr val="tx2"/>
                                  </a:solidFill>
                                  <a:latin typeface="Cambria Math" charset="0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sz="2800" b="0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800" b="0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dirty="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800" b="0" i="1" dirty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US" sz="2800" b="0" i="1" dirty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i="1">
                              <a:solidFill>
                                <a:schemeClr val="tx2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US" sz="2800" b="0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 dirty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dirty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𝐸</m:t>
                              </m:r>
                              <m:r>
                                <a:rPr lang="en-US" sz="2800" b="0" i="1" dirty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[</m:t>
                              </m:r>
                              <m:r>
                                <a:rPr lang="en-US" sz="2800" b="0" i="1" dirty="0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800" b="0" i="1" dirty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dirty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]</m:t>
                          </m:r>
                        </m:e>
                      </m:nary>
                      <m:r>
                        <a:rPr lang="en-US" sz="2800" b="0" i="1" dirty="0">
                          <a:solidFill>
                            <a:schemeClr val="tx2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0600" y="1524000"/>
                <a:ext cx="9906000" cy="4724400"/>
              </a:xfrm>
              <a:blipFill rotWithShape="0">
                <a:blip r:embed="rId3"/>
                <a:stretch>
                  <a:fillRect l="-1415" t="-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484274"/>
            <a:ext cx="1066800" cy="707853"/>
          </a:xfrm>
          <a:prstGeom prst="rect">
            <a:avLst/>
          </a:prstGeom>
        </p:spPr>
      </p:pic>
      <p:pic>
        <p:nvPicPr>
          <p:cNvPr id="7" name="Picture 2" descr="C:\Users\edith\AppData\Local\Microsoft\Windows\Temporary Internet Files\Content.IE5\7V25XCQL\MC900432556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1" y="381001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38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2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</a:t>
            </a:r>
            <a:r>
              <a:rPr lang="en-US" dirty="0" smtClean="0"/>
              <a:t>uick review: Variance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81200" y="1524000"/>
                <a:ext cx="8458200" cy="4800600"/>
              </a:xfrm>
            </p:spPr>
            <p:txBody>
              <a:bodyPr>
                <a:normAutofit fontScale="85000" lnSpcReduction="10000"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3800" i="1" dirty="0" smtClean="0">
                    <a:solidFill>
                      <a:schemeClr val="tx2"/>
                    </a:solidFill>
                  </a:rPr>
                  <a:t>Variance</a:t>
                </a:r>
                <a:r>
                  <a:rPr lang="en-US" sz="3800" dirty="0"/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b="1" dirty="0">
                          <a:solidFill>
                            <a:schemeClr val="tx2"/>
                          </a:solidFill>
                          <a:latin typeface="Cambria Math"/>
                        </a:rPr>
                        <m:t>𝐕</m:t>
                      </m:r>
                      <m:r>
                        <a:rPr lang="en-US" sz="3500" b="1" i="0" dirty="0" smtClean="0">
                          <a:solidFill>
                            <a:schemeClr val="tx2"/>
                          </a:solidFill>
                          <a:latin typeface="Cambria Math" charset="0"/>
                        </a:rPr>
                        <m:t>𝐚𝐫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500" b="1" i="1" dirty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500" b="1" i="1" dirty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𝑿</m:t>
                          </m:r>
                        </m:e>
                      </m:d>
                      <m:r>
                        <a:rPr lang="en-US" sz="3500" b="1" i="1" dirty="0" smtClean="0">
                          <a:solidFill>
                            <a:schemeClr val="tx2"/>
                          </a:solidFill>
                          <a:latin typeface="Cambria Math" charset="0"/>
                        </a:rPr>
                        <m:t>≡</m:t>
                      </m:r>
                      <m:sSubSup>
                        <m:sSubSupPr>
                          <m:ctrlPr>
                            <a:rPr lang="en-US" sz="3500" b="1" i="1" dirty="0" smtClean="0">
                              <a:solidFill>
                                <a:schemeClr val="tx2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3500" b="1" i="1" dirty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en-US" sz="3500" b="1" i="1" dirty="0" smtClean="0">
                              <a:solidFill>
                                <a:schemeClr val="tx2"/>
                              </a:solidFill>
                              <a:latin typeface="Cambria Math" charset="0"/>
                              <a:ea typeface="Cambria Math"/>
                            </a:rPr>
                            <m:t>𝑿</m:t>
                          </m:r>
                        </m:sub>
                        <m:sup>
                          <m:r>
                            <a:rPr lang="en-US" sz="3500" b="1" i="1" dirty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𝟐</m:t>
                          </m:r>
                        </m:sup>
                      </m:sSubSup>
                      <m:r>
                        <a:rPr lang="en-US" sz="3500" b="1" i="1" dirty="0" smtClean="0">
                          <a:solidFill>
                            <a:schemeClr val="tx2"/>
                          </a:solidFill>
                          <a:latin typeface="Cambria Math" charset="0"/>
                          <a:ea typeface="Cambria Math"/>
                        </a:rPr>
                        <m:t>=</m:t>
                      </m:r>
                      <m:r>
                        <a:rPr lang="en-US" sz="3500" b="1" i="1" dirty="0">
                          <a:solidFill>
                            <a:schemeClr val="tx2"/>
                          </a:solidFill>
                          <a:latin typeface="Cambria Math"/>
                        </a:rPr>
                        <m:t>𝑬</m:t>
                      </m:r>
                      <m:r>
                        <a:rPr lang="en-US" sz="3500" b="1" i="1" dirty="0">
                          <a:solidFill>
                            <a:schemeClr val="tx2"/>
                          </a:solidFill>
                          <a:latin typeface="Cambria Math"/>
                        </a:rPr>
                        <m:t>[</m:t>
                      </m:r>
                      <m:d>
                        <m:dPr>
                          <m:endChr m:val="]"/>
                          <m:ctrlPr>
                            <a:rPr lang="en-US" sz="3500" b="1" i="1" dirty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500" b="1" i="1" dirty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𝑿</m:t>
                          </m:r>
                          <m:r>
                            <a:rPr lang="en-US" sz="3500" b="1" i="1" dirty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500" b="1" i="1" dirty="0">
                                  <a:solidFill>
                                    <a:schemeClr val="tx2"/>
                                  </a:solidFill>
                                  <a:latin typeface="Cambria Math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3500" b="1" i="1" dirty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𝝁</m:t>
                              </m:r>
                              <m:r>
                                <a:rPr lang="en-US" sz="3500" b="1" i="1" dirty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3500" b="1" i="1" dirty="0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en-US" sz="3500" b="1" i="1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3500" b="1" i="1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3500" b="1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3500" b="1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sz="3500" b="1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3500" b="1" i="1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500" b="1" i="1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500" b="1" i="1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</a:rPr>
                                    <m:t>𝒙</m:t>
                                  </m:r>
                                  <m:r>
                                    <a:rPr lang="en-US" sz="3500" b="1" i="1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sz="3500" b="1" i="1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</a:rPr>
                                    <m:t>𝝁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500" b="1" i="1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500" b="1" i="1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𝒇</m:t>
                          </m:r>
                          <m:d>
                            <m:dPr>
                              <m:ctrlPr>
                                <a:rPr lang="en-US" sz="3500" b="1" i="1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3500" b="1" i="1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𝒙</m:t>
                              </m:r>
                            </m:e>
                          </m:d>
                          <m:r>
                            <a:rPr lang="en-US" sz="3500" b="1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𝒅𝒙</m:t>
                          </m:r>
                        </m:e>
                      </m:nary>
                    </m:oMath>
                  </m:oMathPara>
                </a14:m>
                <a:endParaRPr lang="en-US" sz="3500" b="1" i="1" dirty="0">
                  <a:solidFill>
                    <a:schemeClr val="tx2"/>
                  </a:solidFill>
                  <a:latin typeface="Cambria Math"/>
                  <a:ea typeface="Cambria Math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3800" dirty="0">
                    <a:ea typeface="Cambria Math"/>
                  </a:rPr>
                  <a:t>Useful relations</a:t>
                </a:r>
                <a:r>
                  <a:rPr lang="en-US" sz="3500" b="1" dirty="0">
                    <a:solidFill>
                      <a:schemeClr val="tx2"/>
                    </a:solidFill>
                    <a:ea typeface="Cambria Math"/>
                  </a:rPr>
                  <a:t>: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500" b="1" i="1" dirty="0" smtClean="0">
                            <a:solidFill>
                              <a:schemeClr val="tx2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bSupPr>
                      <m:e>
                        <m:r>
                          <a:rPr lang="en-US" sz="3500" b="1" i="1" dirty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𝝈</m:t>
                        </m:r>
                      </m:e>
                      <m:sub>
                        <m:r>
                          <a:rPr lang="en-US" sz="3500" b="1" i="1" dirty="0" smtClean="0">
                            <a:solidFill>
                              <a:schemeClr val="tx2"/>
                            </a:solidFill>
                            <a:latin typeface="Cambria Math" charset="0"/>
                            <a:ea typeface="Cambria Math"/>
                          </a:rPr>
                          <m:t>𝑿</m:t>
                        </m:r>
                      </m:sub>
                      <m:sup>
                        <m:r>
                          <a:rPr lang="en-US" sz="3500" b="1" i="1" dirty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𝟐</m:t>
                        </m:r>
                      </m:sup>
                    </m:sSubSup>
                    <m:r>
                      <a:rPr lang="en-US" sz="3500" b="1" i="1" dirty="0" smtClean="0">
                        <a:solidFill>
                          <a:schemeClr val="tx2"/>
                        </a:solidFill>
                        <a:latin typeface="Cambria Math" charset="0"/>
                        <a:ea typeface="Cambria Math"/>
                      </a:rPr>
                      <m:t>=</m:t>
                    </m:r>
                    <m:r>
                      <a:rPr lang="en-US" sz="3500" b="1" i="1" dirty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𝑬</m:t>
                    </m:r>
                    <m:d>
                      <m:dPr>
                        <m:begChr m:val="["/>
                        <m:endChr m:val="]"/>
                        <m:ctrlPr>
                          <a:rPr lang="en-US" sz="3500" b="1" i="1" dirty="0">
                            <a:solidFill>
                              <a:schemeClr val="tx2"/>
                            </a:solidFill>
                            <a:latin typeface="Cambria Math" charset="0"/>
                            <a:ea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500" b="1" i="1" dirty="0">
                                <a:solidFill>
                                  <a:schemeClr val="tx2"/>
                                </a:solidFill>
                                <a:latin typeface="Cambria Math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3500" b="1" i="1" dirty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  <a:ea typeface="Cambria Math"/>
                              </a:rPr>
                              <m:t>𝑿</m:t>
                            </m:r>
                          </m:e>
                          <m:sup>
                            <m:r>
                              <a:rPr lang="en-US" sz="3500" b="1" i="1" dirty="0">
                                <a:solidFill>
                                  <a:schemeClr val="tx2"/>
                                </a:solidFill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en-US" sz="3500" b="1" i="1" dirty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−</m:t>
                    </m:r>
                    <m:sSubSup>
                      <m:sSubSupPr>
                        <m:ctrlPr>
                          <a:rPr lang="en-US" sz="3500" b="1" i="1" dirty="0" smtClean="0">
                            <a:solidFill>
                              <a:schemeClr val="tx2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bSupPr>
                      <m:e>
                        <m:r>
                          <a:rPr lang="en-US" sz="3500" b="1" i="1" dirty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b>
                        <m:r>
                          <a:rPr lang="en-US" sz="3500" b="1" i="1" dirty="0" smtClean="0">
                            <a:solidFill>
                              <a:schemeClr val="tx2"/>
                            </a:solidFill>
                            <a:latin typeface="Cambria Math" charset="0"/>
                            <a:ea typeface="Cambria Math"/>
                          </a:rPr>
                          <m:t>𝑿</m:t>
                        </m:r>
                      </m:sub>
                      <m:sup>
                        <m:r>
                          <a:rPr lang="en-US" sz="3500" b="1" i="1" dirty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𝟐</m:t>
                        </m:r>
                      </m:sup>
                    </m:sSubSup>
                  </m:oMath>
                </a14:m>
                <a:endParaRPr lang="en-US" sz="3500" b="1" dirty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r>
                  <a:rPr lang="en-US" sz="3500" b="1" dirty="0">
                    <a:solidFill>
                      <a:schemeClr val="tx2"/>
                    </a:solidFill>
                  </a:rPr>
                  <a:t>                                       </a:t>
                </a:r>
                <a14:m>
                  <m:oMath xmlns:m="http://schemas.openxmlformats.org/officeDocument/2006/math">
                    <m:r>
                      <a:rPr lang="en-US" sz="3500" b="1" dirty="0">
                        <a:solidFill>
                          <a:schemeClr val="tx2"/>
                        </a:solidFill>
                        <a:latin typeface="Cambria Math"/>
                      </a:rPr>
                      <m:t>𝐕</m:t>
                    </m:r>
                    <m:r>
                      <a:rPr lang="en-US" sz="3500" b="1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𝐚𝐫</m:t>
                    </m:r>
                    <m:r>
                      <a:rPr lang="en-US" sz="3500" b="1" i="1" dirty="0">
                        <a:solidFill>
                          <a:schemeClr val="tx2"/>
                        </a:solidFill>
                        <a:latin typeface="Cambria Math"/>
                      </a:rPr>
                      <m:t>[</m:t>
                    </m:r>
                    <m:r>
                      <a:rPr lang="en-US" sz="3500" b="1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𝒂𝑿</m:t>
                    </m:r>
                    <m:r>
                      <a:rPr lang="en-US" sz="3500" b="1" i="1" dirty="0" err="1">
                        <a:solidFill>
                          <a:schemeClr val="tx2"/>
                        </a:solidFill>
                        <a:latin typeface="Cambria Math"/>
                      </a:rPr>
                      <m:t>+</m:t>
                    </m:r>
                    <m:r>
                      <a:rPr lang="en-US" sz="3500" b="1" i="1" dirty="0" err="1">
                        <a:solidFill>
                          <a:schemeClr val="tx2"/>
                        </a:solidFill>
                        <a:latin typeface="Cambria Math"/>
                      </a:rPr>
                      <m:t>𝒃</m:t>
                    </m:r>
                    <m:r>
                      <a:rPr lang="en-US" sz="3500" b="1" i="1" dirty="0">
                        <a:solidFill>
                          <a:schemeClr val="tx2"/>
                        </a:solidFill>
                        <a:latin typeface="Cambria Math"/>
                      </a:rPr>
                      <m:t>]=</m:t>
                    </m:r>
                    <m:sSup>
                      <m:sSupPr>
                        <m:ctrlPr>
                          <a:rPr lang="en-US" sz="3500" b="1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3500" b="1" i="1" dirty="0">
                            <a:solidFill>
                              <a:schemeClr val="tx2"/>
                            </a:solidFill>
                            <a:latin typeface="Cambria Math"/>
                          </a:rPr>
                          <m:t>𝒂</m:t>
                        </m:r>
                      </m:e>
                      <m:sup>
                        <m:r>
                          <a:rPr lang="en-US" sz="3500" b="1" i="1" dirty="0">
                            <a:solidFill>
                              <a:schemeClr val="tx2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sz="3500" b="1" i="1" dirty="0">
                        <a:solidFill>
                          <a:schemeClr val="tx2"/>
                        </a:solidFill>
                        <a:latin typeface="Cambria Math"/>
                      </a:rPr>
                      <m:t>𝑽</m:t>
                    </m:r>
                    <m:r>
                      <a:rPr lang="en-US" sz="3500" b="1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𝐚𝐫</m:t>
                    </m:r>
                    <m:r>
                      <a:rPr lang="en-US" sz="3500" b="1" i="1" dirty="0">
                        <a:solidFill>
                          <a:schemeClr val="tx2"/>
                        </a:solidFill>
                        <a:latin typeface="Cambria Math"/>
                      </a:rPr>
                      <m:t>[</m:t>
                    </m:r>
                    <m:r>
                      <a:rPr lang="en-US" sz="3500" b="1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𝑿</m:t>
                    </m:r>
                    <m:r>
                      <a:rPr lang="en-US" sz="3500" b="1" i="1" dirty="0">
                        <a:solidFill>
                          <a:schemeClr val="tx2"/>
                        </a:solidFill>
                        <a:latin typeface="Cambria Math"/>
                      </a:rPr>
                      <m:t>]</m:t>
                    </m:r>
                  </m:oMath>
                </a14:m>
                <a:endParaRPr lang="en-US" sz="3500" b="1" dirty="0">
                  <a:solidFill>
                    <a:schemeClr val="tx2"/>
                  </a:solidFill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3800" dirty="0"/>
                  <a:t>The </a:t>
                </a:r>
                <a:r>
                  <a:rPr lang="en-US" sz="3800" i="1" dirty="0">
                    <a:solidFill>
                      <a:schemeClr val="tx2"/>
                    </a:solidFill>
                  </a:rPr>
                  <a:t>standard deviation </a:t>
                </a:r>
                <a:r>
                  <a:rPr lang="en-US" sz="3800" dirty="0"/>
                  <a:t>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500" b="1" i="1" dirty="0" smtClean="0">
                            <a:solidFill>
                              <a:schemeClr val="tx2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3500" b="1" i="1" dirty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𝝈</m:t>
                        </m:r>
                      </m:e>
                      <m:sub>
                        <m:r>
                          <a:rPr lang="en-US" sz="3500" b="1" i="1" dirty="0" smtClean="0">
                            <a:solidFill>
                              <a:schemeClr val="tx2"/>
                            </a:solidFill>
                            <a:latin typeface="Cambria Math" charset="0"/>
                            <a:ea typeface="Cambria Math"/>
                          </a:rPr>
                          <m:t>𝑿</m:t>
                        </m:r>
                      </m:sub>
                    </m:sSub>
                    <m:r>
                      <a:rPr lang="en-US" sz="3500" b="1" i="1" dirty="0">
                        <a:solidFill>
                          <a:schemeClr val="tx2"/>
                        </a:solidFill>
                        <a:latin typeface="Cambria Math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en-US" sz="3500" b="1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US" sz="3500" b="1" i="1" dirty="0">
                            <a:solidFill>
                              <a:schemeClr val="tx2"/>
                            </a:solidFill>
                            <a:latin typeface="Cambria Math"/>
                          </a:rPr>
                          <m:t>𝑽</m:t>
                        </m:r>
                        <m:r>
                          <a:rPr lang="en-US" sz="3500" b="1" i="0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𝐚𝐫</m:t>
                        </m:r>
                        <m:r>
                          <a:rPr lang="en-US" sz="3500" b="1" i="1" dirty="0">
                            <a:solidFill>
                              <a:schemeClr val="tx2"/>
                            </a:solidFill>
                            <a:latin typeface="Cambria Math"/>
                          </a:rPr>
                          <m:t>[</m:t>
                        </m:r>
                        <m:r>
                          <a:rPr lang="en-US" sz="3500" b="1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𝑿</m:t>
                        </m:r>
                        <m:r>
                          <a:rPr lang="en-US" sz="3500" b="1" i="1" dirty="0">
                            <a:solidFill>
                              <a:schemeClr val="tx2"/>
                            </a:solidFill>
                            <a:latin typeface="Cambria Math"/>
                          </a:rPr>
                          <m:t>]</m:t>
                        </m:r>
                      </m:e>
                    </m:rad>
                  </m:oMath>
                </a14:m>
                <a:endParaRPr lang="en-US" sz="3500" b="1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3800" i="1" dirty="0">
                    <a:solidFill>
                      <a:schemeClr val="tx2"/>
                    </a:solidFill>
                  </a:rPr>
                  <a:t>Coefficient of Variation</a:t>
                </a:r>
                <a:r>
                  <a:rPr lang="en-US" sz="3800" b="1" i="1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b="1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3800" b="1" i="1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𝝈</m:t>
                        </m:r>
                      </m:num>
                      <m:den>
                        <m:r>
                          <a:rPr lang="en-US" sz="3800" b="1" i="1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𝝁</m:t>
                        </m:r>
                      </m:den>
                    </m:f>
                  </m:oMath>
                </a14:m>
                <a:r>
                  <a:rPr lang="en-US" sz="3800" dirty="0"/>
                  <a:t>  </a:t>
                </a:r>
                <a:r>
                  <a:rPr lang="en-US" sz="3800" dirty="0" smtClean="0"/>
                  <a:t>(normalized </a:t>
                </a:r>
                <a:r>
                  <a:rPr lang="en-US" sz="3800" dirty="0" err="1" smtClean="0"/>
                  <a:t>s.d.</a:t>
                </a:r>
                <a:r>
                  <a:rPr lang="en-US" sz="3800" dirty="0" smtClean="0"/>
                  <a:t>)  </a:t>
                </a:r>
                <a:endParaRPr lang="en-US" sz="3800" dirty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1200" y="1524000"/>
                <a:ext cx="8458200" cy="4800600"/>
              </a:xfrm>
              <a:blipFill rotWithShape="0">
                <a:blip r:embed="rId3"/>
                <a:stretch>
                  <a:fillRect l="-1585" t="-2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484274"/>
            <a:ext cx="1066800" cy="707853"/>
          </a:xfrm>
          <a:prstGeom prst="rect">
            <a:avLst/>
          </a:prstGeom>
        </p:spPr>
      </p:pic>
      <p:pic>
        <p:nvPicPr>
          <p:cNvPr id="7" name="Picture 6" descr="C:\Users\edith\AppData\Local\Microsoft\Windows\Temporary Internet Files\Content.IE5\7V25XCQL\MC900432556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1" y="381001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39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4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858" y="938593"/>
            <a:ext cx="1537559" cy="8639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382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Data to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4074" y="5486400"/>
            <a:ext cx="8282334" cy="86100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Social issues</a:t>
            </a:r>
            <a:r>
              <a:rPr lang="en-US" dirty="0" smtClean="0"/>
              <a:t>:  </a:t>
            </a:r>
            <a:endParaRPr lang="en-US" dirty="0"/>
          </a:p>
          <a:p>
            <a:pPr lvl="1">
              <a:buFont typeface="Wingdings" charset="2"/>
              <a:buChar char="§"/>
            </a:pPr>
            <a:r>
              <a:rPr lang="en-US" dirty="0" smtClean="0"/>
              <a:t>Privacy,  Fairness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43000" y="1574159"/>
            <a:ext cx="7116143" cy="11918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Mining and learning from data</a:t>
            </a:r>
          </a:p>
          <a:p>
            <a:pPr lvl="1">
              <a:buFont typeface="Wingdings" charset="2"/>
              <a:buChar char="§"/>
            </a:pPr>
            <a:r>
              <a:rPr lang="en-US" dirty="0" smtClean="0">
                <a:solidFill>
                  <a:schemeClr val="tx2"/>
                </a:solidFill>
              </a:rPr>
              <a:t>Aggregates</a:t>
            </a:r>
            <a:r>
              <a:rPr lang="en-US" dirty="0">
                <a:solidFill>
                  <a:schemeClr val="tx2"/>
                </a:solidFill>
              </a:rPr>
              <a:t>, statistics, </a:t>
            </a:r>
            <a:r>
              <a:rPr lang="en-US" dirty="0" smtClean="0">
                <a:solidFill>
                  <a:schemeClr val="tx2"/>
                </a:solidFill>
              </a:rPr>
              <a:t>properties</a:t>
            </a:r>
          </a:p>
          <a:p>
            <a:pPr lvl="1">
              <a:buFont typeface="Wingdings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M</a:t>
            </a:r>
            <a:r>
              <a:rPr lang="en-US" dirty="0" smtClean="0">
                <a:solidFill>
                  <a:schemeClr val="tx2"/>
                </a:solidFill>
              </a:rPr>
              <a:t>odels </a:t>
            </a:r>
            <a:r>
              <a:rPr lang="en-US" dirty="0">
                <a:solidFill>
                  <a:schemeClr val="tx2"/>
                </a:solidFill>
              </a:rPr>
              <a:t>that allow us to </a:t>
            </a:r>
            <a:r>
              <a:rPr lang="en-US" dirty="0" smtClean="0">
                <a:solidFill>
                  <a:schemeClr val="tx2"/>
                </a:solidFill>
              </a:rPr>
              <a:t>generalize/predict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589" y="472524"/>
            <a:ext cx="1913938" cy="7753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5209" y="601497"/>
            <a:ext cx="841199" cy="8411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4466" y="52086"/>
            <a:ext cx="1258345" cy="7550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2074" y="550747"/>
            <a:ext cx="919992" cy="91590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136374" y="2795789"/>
            <a:ext cx="10287000" cy="266555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2"/>
                </a:solidFill>
              </a:rPr>
              <a:t>Scalable (efficient, fast) computation:</a:t>
            </a:r>
          </a:p>
          <a:p>
            <a:pPr marL="742950" lvl="2" indent="-342900">
              <a:buFont typeface="Wingdings" charset="2"/>
              <a:buChar char="§"/>
            </a:pPr>
            <a:r>
              <a:rPr lang="en-US" dirty="0" smtClean="0">
                <a:solidFill>
                  <a:schemeClr val="tx2"/>
                </a:solidFill>
              </a:rPr>
              <a:t>Data available as streamed or distributed (limit data </a:t>
            </a:r>
            <a:r>
              <a:rPr lang="en-US" dirty="0" smtClean="0"/>
              <a:t>movement for efficiency/privacy)</a:t>
            </a:r>
          </a:p>
          <a:p>
            <a:pPr marL="742950" lvl="2" indent="-342900">
              <a:buFont typeface="Wingdings" charset="2"/>
              <a:buChar char="§"/>
            </a:pPr>
            <a:r>
              <a:rPr lang="en-US" dirty="0" smtClean="0">
                <a:solidFill>
                  <a:schemeClr val="tx2"/>
                </a:solidFill>
              </a:rPr>
              <a:t>Platforms that use computation resources (</a:t>
            </a:r>
            <a:r>
              <a:rPr lang="en-US" dirty="0" smtClean="0"/>
              <a:t>Map-reduce, Tensor-Flow,</a:t>
            </a:r>
            <a:r>
              <a:rPr lang="mr-IN" dirty="0" smtClean="0"/>
              <a:t>…</a:t>
            </a:r>
            <a:r>
              <a:rPr lang="en-US" dirty="0" smtClean="0"/>
              <a:t> )</a:t>
            </a:r>
            <a:r>
              <a:rPr lang="en-US" dirty="0" smtClean="0">
                <a:solidFill>
                  <a:schemeClr val="tx2"/>
                </a:solidFill>
              </a:rPr>
              <a:t> across scales:</a:t>
            </a:r>
          </a:p>
          <a:p>
            <a:pPr lvl="2">
              <a:buFont typeface="Arial" charset="0"/>
              <a:buChar char="•"/>
            </a:pPr>
            <a:r>
              <a:rPr lang="en-US" dirty="0" smtClean="0"/>
              <a:t>GPUs, multi-core CPUs, Data Center, wide area, federated (on device) computing</a:t>
            </a:r>
          </a:p>
          <a:p>
            <a:pPr lvl="1">
              <a:buFont typeface="Wingdings" charset="2"/>
              <a:buChar char="§"/>
            </a:pPr>
            <a:r>
              <a:rPr lang="en-US" dirty="0" smtClean="0">
                <a:solidFill>
                  <a:schemeClr val="tx2"/>
                </a:solidFill>
              </a:rPr>
              <a:t>Algorithm design: </a:t>
            </a:r>
            <a:r>
              <a:rPr lang="en-US" dirty="0" smtClean="0"/>
              <a:t> 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“linear” processing on large data, </a:t>
            </a:r>
          </a:p>
          <a:p>
            <a:pPr lvl="2">
              <a:buFont typeface="Wingdings" charset="2"/>
              <a:buChar char="§"/>
            </a:pPr>
            <a:r>
              <a:rPr lang="en-US" dirty="0" smtClean="0"/>
              <a:t>trade-off accuracy and computation cost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4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5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</a:t>
            </a:r>
            <a:r>
              <a:rPr lang="en-US" dirty="0" smtClean="0"/>
              <a:t>uick review: Covariance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0" y="2191303"/>
                <a:ext cx="9525000" cy="3948630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sz="3600" b="1" dirty="0" smtClean="0">
                    <a:solidFill>
                      <a:schemeClr val="tx2"/>
                    </a:solidFill>
                  </a:rPr>
                  <a:t>Cov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600" b="1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3600" b="1" i="1" dirty="0">
                            <a:solidFill>
                              <a:schemeClr val="tx2"/>
                            </a:solidFill>
                            <a:latin typeface="Cambria Math"/>
                          </a:rPr>
                          <m:t>𝑿</m:t>
                        </m:r>
                        <m:r>
                          <a:rPr lang="en-US" sz="3600" b="1" i="1" dirty="0">
                            <a:solidFill>
                              <a:schemeClr val="tx2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3600" b="1" i="1" dirty="0">
                            <a:solidFill>
                              <a:schemeClr val="tx2"/>
                            </a:solidFill>
                            <a:latin typeface="Cambria Math"/>
                          </a:rPr>
                          <m:t>𝒀</m:t>
                        </m:r>
                      </m:e>
                    </m:d>
                    <m:r>
                      <a:rPr lang="en-US" sz="3600" b="1" i="1" dirty="0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3600" b="1" i="1" dirty="0" smtClean="0">
                            <a:solidFill>
                              <a:schemeClr val="tx2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3600" b="1" i="1" dirty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𝝈</m:t>
                        </m:r>
                      </m:e>
                      <m:sub>
                        <m:r>
                          <a:rPr lang="en-US" sz="3600" b="1" i="1" dirty="0" smtClean="0">
                            <a:solidFill>
                              <a:schemeClr val="tx2"/>
                            </a:solidFill>
                            <a:latin typeface="Cambria Math" charset="0"/>
                            <a:ea typeface="Cambria Math"/>
                          </a:rPr>
                          <m:t>𝑿𝒀</m:t>
                        </m:r>
                      </m:sub>
                    </m:sSub>
                    <m:r>
                      <a:rPr lang="en-US" sz="3600" b="1" i="1" dirty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= </m:t>
                    </m:r>
                    <m:r>
                      <a:rPr lang="en-US" sz="3600" b="1" i="1" dirty="0">
                        <a:solidFill>
                          <a:schemeClr val="tx2"/>
                        </a:solidFill>
                        <a:latin typeface="Cambria Math"/>
                      </a:rPr>
                      <m:t>𝑬</m:t>
                    </m:r>
                    <m:d>
                      <m:dPr>
                        <m:begChr m:val="["/>
                        <m:endChr m:val="]"/>
                        <m:ctrlPr>
                          <a:rPr lang="en-US" sz="3600" b="1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3600" b="1" i="1" dirty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3600" b="1" i="1" dirty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𝑿</m:t>
                            </m:r>
                            <m:r>
                              <a:rPr lang="en-US" sz="3600" b="1" i="1" dirty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600" b="1" i="1" dirty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b="1" i="1" dirty="0">
                                    <a:solidFill>
                                      <a:schemeClr val="tx2"/>
                                    </a:solidFill>
                                    <a:latin typeface="Cambria Math"/>
                                    <a:ea typeface="Cambria Math"/>
                                  </a:rPr>
                                  <m:t>𝝁</m:t>
                                </m:r>
                              </m:e>
                              <m:sub>
                                <m:r>
                                  <a:rPr lang="en-US" sz="3600" b="1" i="1" dirty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𝑿</m:t>
                                </m:r>
                              </m:sub>
                            </m:sSub>
                          </m:e>
                        </m:d>
                        <m:r>
                          <a:rPr lang="en-US" sz="3600" b="1" i="1" dirty="0">
                            <a:solidFill>
                              <a:schemeClr val="tx2"/>
                            </a:solidFill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en-US" sz="3600" b="1" i="1" dirty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3600" b="1" i="1" dirty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𝒀</m:t>
                            </m:r>
                            <m:r>
                              <a:rPr lang="en-US" sz="3600" b="1" i="1" dirty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600" b="1" i="1" dirty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b="1" i="1" dirty="0">
                                    <a:solidFill>
                                      <a:schemeClr val="tx2"/>
                                    </a:solidFill>
                                    <a:latin typeface="Cambria Math"/>
                                    <a:ea typeface="Cambria Math"/>
                                  </a:rPr>
                                  <m:t>𝝁</m:t>
                                </m:r>
                              </m:e>
                              <m:sub>
                                <m:r>
                                  <a:rPr lang="en-US" sz="3600" b="1" i="1" dirty="0">
                                    <a:solidFill>
                                      <a:schemeClr val="tx2"/>
                                    </a:solidFill>
                                    <a:latin typeface="Cambria Math"/>
                                    <a:ea typeface="Cambria Math"/>
                                  </a:rPr>
                                  <m:t>𝒀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sz="3600" b="1" i="1" dirty="0">
                  <a:solidFill>
                    <a:schemeClr val="tx2"/>
                  </a:solidFill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dirty="0">
                          <a:solidFill>
                            <a:schemeClr val="tx2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600" b="1" dirty="0">
                          <a:solidFill>
                            <a:schemeClr val="tx2"/>
                          </a:solidFill>
                          <a:latin typeface="Cambria Math"/>
                        </a:rPr>
                        <m:t>𝐄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1" i="1" dirty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3600" b="1" dirty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𝐗𝐘</m:t>
                          </m:r>
                        </m:e>
                      </m:d>
                      <m:r>
                        <a:rPr lang="en-US" sz="3600" b="1" dirty="0">
                          <a:solidFill>
                            <a:schemeClr val="tx2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3600" b="1" i="1" dirty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600" b="1" i="1" dirty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𝝁</m:t>
                          </m:r>
                        </m:e>
                        <m:sub>
                          <m:r>
                            <a:rPr lang="en-US" sz="3600" b="1" i="1" dirty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𝑿</m:t>
                          </m:r>
                        </m:sub>
                      </m:sSub>
                      <m:sSub>
                        <m:sSubPr>
                          <m:ctrlPr>
                            <a:rPr lang="en-US" sz="3600" b="1" i="1" dirty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3600" b="1" i="1" dirty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𝝁</m:t>
                          </m:r>
                        </m:e>
                        <m:sub>
                          <m:r>
                            <a:rPr lang="en-US" sz="3600" b="1" i="1" dirty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𝒀</m:t>
                          </m:r>
                        </m:sub>
                      </m:sSub>
                    </m:oMath>
                  </m:oMathPara>
                </a14:m>
                <a:endParaRPr lang="en-US" sz="3600" b="1" i="1" dirty="0">
                  <a:solidFill>
                    <a:schemeClr val="tx2"/>
                  </a:solidFill>
                  <a:latin typeface="Cambria Math"/>
                  <a:ea typeface="Cambria Math"/>
                </a:endParaRPr>
              </a:p>
              <a:p>
                <a:pPr marL="0" indent="0">
                  <a:buNone/>
                </a:pPr>
                <a:endParaRPr lang="en-US" b="1" i="1" dirty="0" smtClean="0">
                  <a:solidFill>
                    <a:schemeClr val="tx2"/>
                  </a:solidFill>
                  <a:latin typeface="Cambria Math"/>
                  <a:ea typeface="Cambria Math"/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3600" b="1" i="1" dirty="0">
                        <a:solidFill>
                          <a:schemeClr val="tx2"/>
                        </a:solidFill>
                        <a:latin typeface="Cambria Math"/>
                      </a:rPr>
                      <m:t>𝑿</m:t>
                    </m:r>
                    <m:r>
                      <a:rPr lang="en-US" sz="3600" b="1" i="1" dirty="0">
                        <a:solidFill>
                          <a:schemeClr val="tx2"/>
                        </a:solidFill>
                        <a:latin typeface="Cambria Math"/>
                      </a:rPr>
                      <m:t>,</m:t>
                    </m:r>
                    <m:r>
                      <a:rPr lang="en-US" sz="3600" b="1" i="1" dirty="0">
                        <a:solidFill>
                          <a:schemeClr val="tx2"/>
                        </a:solidFill>
                        <a:latin typeface="Cambria Math"/>
                      </a:rPr>
                      <m:t>𝒀</m:t>
                    </m:r>
                  </m:oMath>
                </a14:m>
                <a:r>
                  <a:rPr lang="en-US" sz="3600" dirty="0"/>
                  <a:t> are independent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/>
                        <a:ea typeface="Cambria Math"/>
                      </a:rPr>
                      <m:t>⟹</m:t>
                    </m:r>
                    <m:r>
                      <a:rPr lang="en-US" sz="3600" i="1">
                        <a:latin typeface="Cambria Math"/>
                        <a:ea typeface="Cambria Math"/>
                      </a:rPr>
                      <m:t> </m:t>
                    </m:r>
                    <m:sSub>
                      <m:sSubPr>
                        <m:ctrlPr>
                          <a:rPr lang="en-US" sz="3600" b="1" i="1" dirty="0" smtClean="0">
                            <a:solidFill>
                              <a:schemeClr val="tx2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3600" b="1" i="1" dirty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𝝈</m:t>
                        </m:r>
                      </m:e>
                      <m:sub>
                        <m:r>
                          <a:rPr lang="en-US" sz="3600" b="1" i="1" dirty="0" smtClean="0">
                            <a:solidFill>
                              <a:schemeClr val="tx2"/>
                            </a:solidFill>
                            <a:latin typeface="Cambria Math" charset="0"/>
                            <a:ea typeface="Cambria Math"/>
                          </a:rPr>
                          <m:t>𝑿𝒀</m:t>
                        </m:r>
                      </m:sub>
                    </m:sSub>
                    <m:r>
                      <a:rPr lang="en-US" sz="3600" b="1" i="1" dirty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3600" b="1" i="1" dirty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𝟎</m:t>
                    </m:r>
                  </m:oMath>
                </a14:m>
                <a:endParaRPr lang="en-US" sz="3600" dirty="0"/>
              </a:p>
              <a:p>
                <a:endParaRPr lang="en-US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4100" dirty="0"/>
                  <a:t>Variance of the sum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1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4000" b="1" i="1" dirty="0">
                            <a:solidFill>
                              <a:schemeClr val="tx2"/>
                            </a:solidFill>
                            <a:latin typeface="Cambria Math"/>
                          </a:rPr>
                          <m:t>𝑿</m:t>
                        </m:r>
                      </m:e>
                      <m:sub>
                        <m:r>
                          <a:rPr lang="en-US" sz="4000" b="1" i="1" dirty="0">
                            <a:solidFill>
                              <a:schemeClr val="tx2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4100" dirty="0"/>
                  <a:t>,</a:t>
                </a:r>
                <a:r>
                  <a:rPr lang="en-US" sz="4000" b="1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1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4000" b="1" i="1" dirty="0">
                            <a:solidFill>
                              <a:schemeClr val="tx2"/>
                            </a:solidFill>
                            <a:latin typeface="Cambria Math"/>
                          </a:rPr>
                          <m:t>𝑿</m:t>
                        </m:r>
                      </m:e>
                      <m:sub>
                        <m:r>
                          <a:rPr lang="en-US" sz="4000" b="1" i="1" dirty="0">
                            <a:solidFill>
                              <a:schemeClr val="tx2"/>
                            </a:solidFill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4100" dirty="0"/>
                  <a:t>,…,</a:t>
                </a:r>
                <a:r>
                  <a:rPr lang="en-US" sz="4000" b="1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1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4000" b="1" i="1" dirty="0">
                            <a:solidFill>
                              <a:schemeClr val="tx2"/>
                            </a:solidFill>
                            <a:latin typeface="Cambria Math"/>
                          </a:rPr>
                          <m:t>𝑿</m:t>
                        </m:r>
                      </m:e>
                      <m:sub>
                        <m:r>
                          <a:rPr lang="en-US" sz="4000" b="1" i="1" dirty="0">
                            <a:solidFill>
                              <a:schemeClr val="tx2"/>
                            </a:solidFill>
                            <a:latin typeface="Cambria Math"/>
                          </a:rPr>
                          <m:t>𝒌</m:t>
                        </m:r>
                      </m:sub>
                    </m:sSub>
                  </m:oMath>
                </a14:m>
                <a:endParaRPr lang="en-US" sz="41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𝐕</m:t>
                      </m:r>
                      <m:r>
                        <a:rPr lang="en-US" b="1" i="0" smtClean="0">
                          <a:solidFill>
                            <a:schemeClr val="tx2"/>
                          </a:solidFill>
                          <a:latin typeface="Cambria Math" charset="0"/>
                          <a:ea typeface="Cambria Math"/>
                        </a:rPr>
                        <m:t>𝐚𝐫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1" i="1">
                              <a:solidFill>
                                <a:schemeClr val="tx2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b="1" i="1">
                                  <a:solidFill>
                                    <a:schemeClr val="tx2"/>
                                  </a:solidFill>
                                  <a:latin typeface="Cambria Math" charset="0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1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𝒊</m:t>
                              </m:r>
                              <m:r>
                                <a:rPr lang="en-US" b="1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=</m:t>
                              </m:r>
                              <m:r>
                                <a:rPr lang="en-US" b="1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US" b="1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𝒌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1" i="1" dirty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lang="en-US" b="1" i="1" dirty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US" b="1" i="1" dirty="0" smtClean="0">
                          <a:solidFill>
                            <a:schemeClr val="tx2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1" i="1" dirty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b="1" i="1" dirty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𝒊</m:t>
                          </m:r>
                          <m:r>
                            <a:rPr lang="en-US" b="1" i="1" dirty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b="1" i="1" dirty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𝟏</m:t>
                          </m:r>
                        </m:sub>
                        <m:sup>
                          <m:r>
                            <a:rPr lang="en-US" b="1" i="1" dirty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𝒌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b="1" i="1">
                                  <a:solidFill>
                                    <a:schemeClr val="tx2"/>
                                  </a:solidFill>
                                  <a:latin typeface="Cambria Math" charset="0"/>
                                  <a:ea typeface="Cambria Math"/>
                                </a:rPr>
                              </m:ctrlPr>
                            </m:naryPr>
                            <m:sub>
                              <m:r>
                                <a:rPr lang="en-US" b="1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𝒋</m:t>
                              </m:r>
                              <m:r>
                                <a:rPr lang="en-US" b="1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=</m:t>
                              </m:r>
                              <m:r>
                                <a:rPr lang="en-US" b="1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US" b="1" i="1">
                                  <a:solidFill>
                                    <a:schemeClr val="tx2"/>
                                  </a:solidFill>
                                  <a:latin typeface="Cambria Math"/>
                                  <a:ea typeface="Cambria Math"/>
                                </a:rPr>
                                <m:t>𝒌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1" i="1" dirty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dirty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𝐂𝐨𝐯</m:t>
                                  </m:r>
                                  <m:r>
                                    <a:rPr lang="en-US" b="1" i="1" dirty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[</m:t>
                                  </m:r>
                                  <m:r>
                                    <a:rPr lang="en-US" b="1" i="1" dirty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lang="en-US" b="1" i="1" dirty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b="1" i="1" dirty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1" i="1" dirty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dirty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lang="en-US" b="1" i="1" dirty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𝒋</m:t>
                                  </m:r>
                                </m:sub>
                              </m:sSub>
                              <m:r>
                                <a:rPr lang="en-US" b="1" i="1" dirty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]</m:t>
                              </m:r>
                            </m:e>
                          </m:nary>
                        </m:e>
                      </m:nary>
                      <m:r>
                        <a:rPr lang="en-US" b="1" i="1" dirty="0" smtClean="0">
                          <a:solidFill>
                            <a:schemeClr val="tx2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1" i="1" smtClean="0">
                              <a:solidFill>
                                <a:schemeClr val="tx2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1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𝒊</m:t>
                          </m:r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=</m:t>
                          </m:r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𝟏</m:t>
                          </m:r>
                        </m:sub>
                        <m:sup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𝒌</m:t>
                          </m:r>
                        </m:sup>
                        <m:e>
                          <m:sSub>
                            <m:sSubPr>
                              <m:ctrlPr>
                                <a:rPr lang="en-US" b="1" i="1" dirty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0" dirty="0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𝐕</m:t>
                              </m:r>
                              <m:r>
                                <a:rPr lang="en-US" b="1" i="0" dirty="0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  <m:t>𝐚𝐫</m:t>
                              </m:r>
                              <m:r>
                                <a:rPr lang="en-US" b="1" i="1" dirty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[</m:t>
                              </m:r>
                              <m:r>
                                <a:rPr lang="en-US" b="1" i="1" dirty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b="1" i="1" dirty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b="1" i="1" dirty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]</m:t>
                          </m:r>
                        </m:e>
                      </m:nary>
                      <m:r>
                        <a:rPr lang="en-US" b="1" i="1" dirty="0" smtClean="0">
                          <a:solidFill>
                            <a:schemeClr val="tx2"/>
                          </a:solidFill>
                          <a:latin typeface="Cambria Math"/>
                        </a:rPr>
                        <m:t>+</m:t>
                      </m:r>
                      <m:r>
                        <a:rPr lang="en-US" b="1" i="1" dirty="0">
                          <a:solidFill>
                            <a:schemeClr val="tx2"/>
                          </a:solidFill>
                          <a:latin typeface="Cambria Math"/>
                        </a:rPr>
                        <m:t> </m:t>
                      </m:r>
                      <m:nary>
                        <m:naryPr>
                          <m:chr m:val="∑"/>
                          <m:ctrlPr>
                            <a:rPr lang="en-US" b="1" i="1" smtClean="0">
                              <a:solidFill>
                                <a:schemeClr val="tx2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1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𝒊</m:t>
                          </m:r>
                          <m:r>
                            <a:rPr lang="en-US" b="1" i="1" smtClean="0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≠</m:t>
                          </m:r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𝒋</m:t>
                          </m:r>
                        </m:sub>
                        <m:sup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/>
                              <a:ea typeface="Cambria Math"/>
                            </a:rPr>
                            <m:t>𝒌</m:t>
                          </m:r>
                        </m:sup>
                        <m:e>
                          <m:sSub>
                            <m:sSubPr>
                              <m:ctrlPr>
                                <a:rPr lang="en-US" b="1" i="1" dirty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dirty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𝐂𝐨𝐯</m:t>
                              </m:r>
                              <m:r>
                                <a:rPr lang="en-US" b="1" i="1" dirty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[</m:t>
                              </m:r>
                              <m:r>
                                <a:rPr lang="en-US" b="1" i="1" dirty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b="1" i="1" dirty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b="1" i="1" dirty="0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1" i="1" dirty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 dirty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b="1" i="1" dirty="0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𝒋</m:t>
                              </m:r>
                            </m:sub>
                          </m:sSub>
                          <m:r>
                            <a:rPr lang="en-US" b="1" i="1" dirty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b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0" y="2191303"/>
                <a:ext cx="9525000" cy="3948630"/>
              </a:xfrm>
              <a:blipFill rotWithShape="0">
                <a:blip r:embed="rId3"/>
                <a:stretch>
                  <a:fillRect l="-1408" t="-3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6477000" y="4648200"/>
            <a:ext cx="4572000" cy="2014953"/>
            <a:chOff x="4343400" y="4572001"/>
            <a:chExt cx="4572000" cy="2014953"/>
          </a:xfrm>
        </p:grpSpPr>
        <p:cxnSp>
          <p:nvCxnSpPr>
            <p:cNvPr id="5" name="Straight Connector 4"/>
            <p:cNvCxnSpPr/>
            <p:nvPr/>
          </p:nvCxnSpPr>
          <p:spPr>
            <a:xfrm flipH="1" flipV="1">
              <a:off x="6934200" y="4724400"/>
              <a:ext cx="1371600" cy="11430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V="1">
              <a:off x="6934200" y="4572001"/>
              <a:ext cx="1066800" cy="129539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343400" y="6063734"/>
              <a:ext cx="457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When (pairwise) independent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484274"/>
            <a:ext cx="1066800" cy="707853"/>
          </a:xfrm>
          <a:prstGeom prst="rect">
            <a:avLst/>
          </a:prstGeom>
        </p:spPr>
      </p:pic>
      <p:pic>
        <p:nvPicPr>
          <p:cNvPr id="13" name="Picture 12" descr="C:\Users\edith\AppData\Local\Microsoft\Windows\Temporary Internet Files\Content.IE5\7V25XCQL\MC900432556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1" y="381001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>
              <a:xfrm>
                <a:off x="1238250" y="1393472"/>
                <a:ext cx="10096500" cy="61137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600"/>
                  <a:t>M</a:t>
                </a:r>
                <a:r>
                  <a:rPr lang="en-US" sz="3600" smtClean="0"/>
                  <a:t>easure </a:t>
                </a:r>
                <a:r>
                  <a:rPr lang="en-US" sz="3600" dirty="0" smtClean="0"/>
                  <a:t>of joint variability of two random variables)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tx2"/>
                        </a:solidFill>
                        <a:latin typeface="Cambria Math"/>
                      </a:rPr>
                      <m:t>𝑿</m:t>
                    </m:r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/>
                      </a:rPr>
                      <m:t>,</m:t>
                    </m:r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/>
                      </a:rPr>
                      <m:t>𝒀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50" y="1393472"/>
                <a:ext cx="10096500" cy="611377"/>
              </a:xfrm>
              <a:prstGeom prst="rect">
                <a:avLst/>
              </a:prstGeom>
              <a:blipFill rotWithShape="0">
                <a:blip r:embed="rId6"/>
                <a:stretch>
                  <a:fillRect l="-1630" t="-1400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40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3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Review: Estimators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419726" y="2862228"/>
                <a:ext cx="9781674" cy="3657600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b="1" i="1" dirty="0" smtClean="0">
                    <a:solidFill>
                      <a:schemeClr val="tx2"/>
                    </a:solidFill>
                  </a:rPr>
                  <a:t>Error</a:t>
                </a:r>
                <a:r>
                  <a:rPr lang="en-US" dirty="0" smtClean="0"/>
                  <a:t>  (random variable)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err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𝑓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>
                            <a:latin typeface="Cambria Math"/>
                          </a:rPr>
                          <m:t>𝑆</m:t>
                        </m:r>
                      </m:e>
                    </m:d>
                    <m:r>
                      <a:rPr lang="en-US" b="0" i="0" smtClean="0">
                        <a:latin typeface="Cambria Math"/>
                      </a:rPr>
                      <m:t>−</m:t>
                    </m:r>
                    <m:r>
                      <a:rPr lang="en-US" i="1">
                        <a:latin typeface="Cambria Math"/>
                      </a:rPr>
                      <m:t>𝑓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</a:rPr>
                      <m:t>𝐷</m:t>
                    </m:r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r>
                  <a:rPr lang="en-US" b="1" i="1" dirty="0" smtClean="0">
                    <a:solidFill>
                      <a:schemeClr val="tx2"/>
                    </a:solidFill>
                  </a:rPr>
                  <a:t>  ;  Relative Error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err</m:t>
                        </m:r>
                        <m:d>
                          <m:d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e>
                            </m:acc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f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D</m:t>
                            </m:r>
                          </m:e>
                        </m:d>
                      </m:den>
                    </m:f>
                  </m:oMath>
                </a14:m>
                <a:endParaRPr lang="en-US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b="1" i="1" dirty="0" smtClean="0">
                    <a:solidFill>
                      <a:schemeClr val="tx2"/>
                    </a:solidFill>
                  </a:rPr>
                  <a:t>Bias</a:t>
                </a:r>
                <a:r>
                  <a:rPr lang="en-US" dirty="0" smtClean="0"/>
                  <a:t>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Bias</m:t>
                    </m:r>
                    <m:r>
                      <a:rPr lang="en-US" b="0" i="0" smtClean="0">
                        <a:latin typeface="Cambria Math" charset="0"/>
                      </a:rPr>
                      <m:t>[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𝑓</m:t>
                        </m:r>
                      </m:e>
                    </m:acc>
                    <m:r>
                      <a:rPr lang="en-US" b="0" i="0" smtClean="0">
                        <a:latin typeface="Cambria Math"/>
                      </a:rPr>
                      <m:t>]=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E</m:t>
                    </m:r>
                    <m:r>
                      <a:rPr lang="en-US" b="0" i="1" smtClean="0">
                        <a:latin typeface="Cambria Math"/>
                      </a:rPr>
                      <m:t>[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e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rr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/>
                      </a:rPr>
                      <m:t>]=</m:t>
                    </m:r>
                    <m:r>
                      <a:rPr lang="en-US" b="0" i="1" smtClean="0">
                        <a:latin typeface="Cambria Math"/>
                      </a:rPr>
                      <m:t>𝐸</m:t>
                    </m:r>
                    <m:r>
                      <a:rPr lang="en-US" b="0" i="1" smtClean="0">
                        <a:latin typeface="Cambria Math"/>
                      </a:rPr>
                      <m:t>[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𝑓</m:t>
                        </m:r>
                      </m:e>
                    </m:acc>
                    <m:r>
                      <a:rPr lang="en-US" b="0" i="1" smtClean="0">
                        <a:latin typeface="Cambria Math"/>
                      </a:rPr>
                      <m:t>] −</m:t>
                    </m:r>
                    <m:r>
                      <a:rPr lang="en-US" b="0" i="1" smtClean="0">
                        <a:latin typeface="Cambria Math"/>
                      </a:rPr>
                      <m:t>𝑓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</a:rPr>
                      <m:t>𝐷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b="1" dirty="0" smtClean="0"/>
                  <a:t>   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When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/>
                      </a:rPr>
                      <m:t>Bias</m:t>
                    </m:r>
                    <m:r>
                      <a:rPr lang="en-US" i="1" dirty="0" smtClean="0">
                        <a:latin typeface="Cambria Math"/>
                      </a:rPr>
                      <m:t> = 0 </m:t>
                    </m:r>
                  </m:oMath>
                </a14:m>
                <a:r>
                  <a:rPr lang="en-US" dirty="0" smtClean="0"/>
                  <a:t>estimator is </a:t>
                </a:r>
                <a:r>
                  <a:rPr lang="en-US" b="1" i="1" dirty="0" smtClean="0">
                    <a:solidFill>
                      <a:schemeClr val="tx2"/>
                    </a:solidFill>
                  </a:rPr>
                  <a:t>unbiased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b="1" i="1" dirty="0" smtClean="0">
                    <a:solidFill>
                      <a:schemeClr val="tx2"/>
                    </a:solidFill>
                  </a:rPr>
                  <a:t>Mean Square Error (MSE):   </a:t>
                </a:r>
                <a:endParaRPr lang="en-US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            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err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 smtClean="0">
                                        <a:solidFill>
                                          <a:srgbClr val="7030A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𝑉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ar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0" i="1" dirty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Bias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b="0" i="1" dirty="0" smtClean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dirty="0" smtClean="0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b="1" i="1" dirty="0" smtClean="0">
                    <a:solidFill>
                      <a:schemeClr val="tx2"/>
                    </a:solidFill>
                  </a:rPr>
                  <a:t>Root </a:t>
                </a:r>
                <a:r>
                  <a:rPr lang="en-US" b="1" i="1" dirty="0">
                    <a:solidFill>
                      <a:schemeClr val="tx2"/>
                    </a:solidFill>
                  </a:rPr>
                  <a:t>M</a:t>
                </a:r>
                <a:r>
                  <a:rPr lang="en-US" b="1" i="1" dirty="0" smtClean="0">
                    <a:solidFill>
                      <a:schemeClr val="tx2"/>
                    </a:solidFill>
                  </a:rPr>
                  <a:t>ean </a:t>
                </a:r>
                <a:r>
                  <a:rPr lang="en-US" b="1" i="1" dirty="0">
                    <a:solidFill>
                      <a:schemeClr val="tx2"/>
                    </a:solidFill>
                  </a:rPr>
                  <a:t>S</a:t>
                </a:r>
                <a:r>
                  <a:rPr lang="en-US" b="1" i="1" dirty="0" smtClean="0">
                    <a:solidFill>
                      <a:schemeClr val="tx2"/>
                    </a:solidFill>
                  </a:rPr>
                  <a:t>quare Error (RMSE):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charset="0"/>
                          </a:rPr>
                          <m:t>𝑀𝑆𝐸</m:t>
                        </m:r>
                      </m:e>
                    </m:rad>
                  </m:oMath>
                </a14:m>
                <a:endParaRPr lang="en-US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b="1" i="1" dirty="0" smtClean="0">
                    <a:solidFill>
                      <a:schemeClr val="tx2"/>
                    </a:solidFill>
                  </a:rPr>
                  <a:t>Normalized Root </a:t>
                </a:r>
                <a:r>
                  <a:rPr lang="en-US" b="1" i="1" dirty="0">
                    <a:solidFill>
                      <a:schemeClr val="tx2"/>
                    </a:solidFill>
                  </a:rPr>
                  <a:t>Mean Square Error </a:t>
                </a:r>
                <a:r>
                  <a:rPr lang="en-US" b="1" i="1" dirty="0" smtClean="0">
                    <a:solidFill>
                      <a:schemeClr val="tx2"/>
                    </a:solidFill>
                  </a:rPr>
                  <a:t>(NRMSE</a:t>
                </a:r>
                <a:r>
                  <a:rPr lang="en-US" b="1" i="1" dirty="0">
                    <a:solidFill>
                      <a:schemeClr val="tx2"/>
                    </a:solidFill>
                  </a:rPr>
                  <a:t>):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𝑀𝑆𝐸</m:t>
                            </m:r>
                          </m:e>
                        </m:rad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</m:d>
                      </m:den>
                    </m:f>
                  </m:oMath>
                </a14:m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19726" y="2862228"/>
                <a:ext cx="9781674" cy="3657600"/>
              </a:xfrm>
              <a:blipFill rotWithShape="0">
                <a:blip r:embed="rId3"/>
                <a:stretch>
                  <a:fillRect l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1447800" y="1355271"/>
                <a:ext cx="9448800" cy="131172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6000">
                    <a:schemeClr val="accent1">
                      <a:tint val="44500"/>
                      <a:satMod val="160000"/>
                      <a:alpha val="67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 smtClean="0"/>
                  <a:t>A function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𝑓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</a:rPr>
                      <m:t>𝑆</m:t>
                    </m:r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applied </a:t>
                </a:r>
                <a:r>
                  <a:rPr lang="en-US" dirty="0"/>
                  <a:t>to </a:t>
                </a:r>
                <a:r>
                  <a:rPr lang="en-US" dirty="0" smtClean="0"/>
                  <a:t>a probabilistic sketch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𝑆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of </a:t>
                </a:r>
                <a:r>
                  <a:rPr lang="en-US" dirty="0" smtClean="0"/>
                  <a:t>data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charset="0"/>
                      </a:rPr>
                      <m:t>D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:r>
                  <a:rPr lang="en-US" dirty="0" smtClean="0"/>
                  <a:t>to </a:t>
                </a:r>
                <a:r>
                  <a:rPr lang="en-US" dirty="0"/>
                  <a:t>estimate </a:t>
                </a:r>
                <a:r>
                  <a:rPr lang="en-US" dirty="0" smtClean="0"/>
                  <a:t>a property/statistics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𝑓</m:t>
                    </m:r>
                    <m:r>
                      <a:rPr lang="en-US" dirty="0"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charset="0"/>
                      </a:rPr>
                      <m:t>D</m:t>
                    </m:r>
                    <m:r>
                      <a:rPr lang="en-US" dirty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 of the data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latin typeface="Cambria Math" charset="0"/>
                      </a:rPr>
                      <m:t>D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1355271"/>
                <a:ext cx="9448800" cy="1311729"/>
              </a:xfrm>
              <a:prstGeom prst="rect">
                <a:avLst/>
              </a:prstGeom>
              <a:blipFill rotWithShape="0">
                <a:blip r:embed="rId4"/>
                <a:stretch>
                  <a:fillRect l="-1548" t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484274"/>
            <a:ext cx="1066800" cy="707853"/>
          </a:xfrm>
          <a:prstGeom prst="rect">
            <a:avLst/>
          </a:prstGeom>
        </p:spPr>
      </p:pic>
      <p:pic>
        <p:nvPicPr>
          <p:cNvPr id="7" name="Picture 6" descr="C:\Users\edith\AppData\Local\Microsoft\Windows\Temporary Internet Files\Content.IE5\7V25XCQL\MC900432556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1" y="381001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41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0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Simple Counting (revisited)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141454" y="2115170"/>
                <a:ext cx="4988505" cy="1041307"/>
              </a:xfr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r>
                  <a:rPr lang="en-US" b="1" u="sng" dirty="0" smtClean="0">
                    <a:solidFill>
                      <a:schemeClr val="tx2"/>
                    </a:solidFill>
                  </a:rPr>
                  <a:t>Initialize:</a:t>
                </a:r>
                <a:r>
                  <a:rPr lang="en-US" b="1" dirty="0" smtClean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tx2"/>
                        </a:solidFill>
                        <a:latin typeface="Cambria Math"/>
                      </a:rPr>
                      <m:t>𝒔</m:t>
                    </m:r>
                    <m:r>
                      <a:rPr lang="en-US" b="1" i="1" dirty="0">
                        <a:solidFill>
                          <a:schemeClr val="tx2"/>
                        </a:solidFill>
                        <a:latin typeface="Cambria Math"/>
                      </a:rPr>
                      <m:t> ←</m:t>
                    </m:r>
                  </m:oMath>
                </a14:m>
                <a:r>
                  <a:rPr lang="en-US" b="1" dirty="0">
                    <a:solidFill>
                      <a:schemeClr val="tx2"/>
                    </a:solidFill>
                  </a:rPr>
                  <a:t> 0   </a:t>
                </a:r>
                <a:endParaRPr lang="en-US" b="1" dirty="0" smtClean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r>
                  <a:rPr lang="en-US" b="1" u="sng" dirty="0" smtClean="0">
                    <a:solidFill>
                      <a:schemeClr val="tx2"/>
                    </a:solidFill>
                  </a:rPr>
                  <a:t>Process element</a:t>
                </a:r>
                <a:r>
                  <a:rPr lang="en-US" b="1" dirty="0" smtClean="0">
                    <a:solidFill>
                      <a:schemeClr val="tx2"/>
                    </a:solidFill>
                  </a:rPr>
                  <a:t>: 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tx2"/>
                        </a:solidFill>
                        <a:latin typeface="Cambria Math"/>
                      </a:rPr>
                      <m:t>𝒔</m:t>
                    </m:r>
                    <m:r>
                      <a:rPr lang="en-US" b="1" i="1" dirty="0">
                        <a:solidFill>
                          <a:schemeClr val="tx2"/>
                        </a:solidFill>
                        <a:latin typeface="Cambria Math"/>
                      </a:rPr>
                      <m:t> ← </m:t>
                    </m:r>
                    <m:r>
                      <a:rPr lang="en-US" b="1" i="1" dirty="0" err="1">
                        <a:solidFill>
                          <a:schemeClr val="tx2"/>
                        </a:solidFill>
                        <a:latin typeface="Cambria Math"/>
                      </a:rPr>
                      <m:t>𝒔</m:t>
                    </m:r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/>
                      </a:rPr>
                      <m:t>+</m:t>
                    </m:r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/>
                      </a:rPr>
                      <m:t>𝟏</m:t>
                    </m:r>
                    <m:r>
                      <a:rPr lang="en-US" b="1" i="1" dirty="0">
                        <a:solidFill>
                          <a:schemeClr val="tx2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b="1" dirty="0" smtClean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r>
                  <a:rPr lang="en-US" b="1" u="sng" dirty="0">
                    <a:solidFill>
                      <a:schemeClr val="tx2"/>
                    </a:solidFill>
                  </a:rPr>
                  <a:t>Merge</a:t>
                </a:r>
                <a:r>
                  <a:rPr lang="en-US" dirty="0">
                    <a:solidFill>
                      <a:schemeClr val="tx2"/>
                    </a:solidFill>
                  </a:rPr>
                  <a:t> s, s’:   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2"/>
                        </a:solidFill>
                        <a:latin typeface="Cambria Math"/>
                      </a:rPr>
                      <m:t>𝑠</m:t>
                    </m:r>
                    <m:r>
                      <a:rPr lang="en-US" i="1" dirty="0">
                        <a:solidFill>
                          <a:schemeClr val="tx2"/>
                        </a:solidFill>
                        <a:latin typeface="Cambria Math"/>
                      </a:rPr>
                      <m:t> ← </m:t>
                    </m:r>
                    <m:r>
                      <a:rPr lang="en-US" i="1" dirty="0" err="1">
                        <a:solidFill>
                          <a:schemeClr val="tx2"/>
                        </a:solidFill>
                        <a:latin typeface="Cambria Math"/>
                      </a:rPr>
                      <m:t>𝑠</m:t>
                    </m:r>
                    <m:r>
                      <a:rPr lang="en-US" b="1" i="1" dirty="0">
                        <a:solidFill>
                          <a:schemeClr val="tx2"/>
                        </a:solidFill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𝑠</m:t>
                        </m:r>
                      </m:e>
                      <m:sup>
                        <m:r>
                          <a:rPr lang="en-US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b="1" dirty="0" smtClean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endParaRPr lang="en-US" b="1" dirty="0" smtClean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41454" y="2115170"/>
                <a:ext cx="4988505" cy="1041307"/>
              </a:xfrm>
              <a:blipFill rotWithShape="0">
                <a:blip r:embed="rId3"/>
                <a:stretch>
                  <a:fillRect l="-1587" t="-47953" b="-526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3141454" y="1371602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1,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45493" y="1371601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1,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39887" y="1371601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1,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43926" y="1371600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1,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55904" y="1377043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1,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9943" y="1377042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1,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74868" y="1377042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1,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58376" y="1377041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1,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/>
              <p:cNvSpPr txBox="1">
                <a:spLocks/>
              </p:cNvSpPr>
              <p:nvPr/>
            </p:nvSpPr>
            <p:spPr>
              <a:xfrm>
                <a:off x="1768629" y="3172519"/>
                <a:ext cx="8534400" cy="111778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u="sng" dirty="0" smtClean="0"/>
                  <a:t>Exact count</a:t>
                </a:r>
                <a:r>
                  <a:rPr lang="en-US" dirty="0" smtClean="0"/>
                  <a:t>:  Size </a:t>
                </a:r>
                <a:r>
                  <a:rPr lang="en-US" dirty="0"/>
                  <a:t>(bits) is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⌈</m:t>
                    </m:r>
                    <m:sSub>
                      <m:sSubPr>
                        <m:ctrlPr>
                          <a:rPr lang="en-US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dirty="0">
                            <a:latin typeface="Cambria Math"/>
                          </a:rPr>
                          <m:t>log</m:t>
                        </m:r>
                      </m:e>
                      <m:sub>
                        <m:r>
                          <a:rPr lang="en-US" dirty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dirty="0">
                        <a:latin typeface="Cambria Math"/>
                      </a:rPr>
                      <m:t> </m:t>
                    </m:r>
                    <m:r>
                      <a:rPr lang="en-US" i="1" dirty="0">
                        <a:latin typeface="Cambria Math"/>
                      </a:rPr>
                      <m:t>𝑛</m:t>
                    </m:r>
                    <m:r>
                      <a:rPr lang="en-US" i="1" dirty="0">
                        <a:latin typeface="Cambria Math"/>
                      </a:rPr>
                      <m:t>⌉</m:t>
                    </m:r>
                  </m:oMath>
                </a14:m>
                <a:r>
                  <a:rPr lang="en-US" dirty="0"/>
                  <a:t>  where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𝑛</m:t>
                    </m:r>
                  </m:oMath>
                </a14:m>
                <a:r>
                  <a:rPr lang="en-US" dirty="0"/>
                  <a:t> is the current </a:t>
                </a:r>
                <a:r>
                  <a:rPr lang="en-US" dirty="0" smtClean="0"/>
                  <a:t>count.</a:t>
                </a:r>
                <a:endParaRPr lang="en-US" dirty="0"/>
              </a:p>
            </p:txBody>
          </p:sp>
        </mc:Choice>
        <mc:Fallback xmlns="">
          <p:sp>
            <p:nvSpPr>
              <p:cNvPr id="2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8629" y="3172519"/>
                <a:ext cx="8534400" cy="1117785"/>
              </a:xfrm>
              <a:prstGeom prst="rect">
                <a:avLst/>
              </a:prstGeom>
              <a:blipFill rotWithShape="0">
                <a:blip r:embed="rId4"/>
                <a:stretch>
                  <a:fillRect l="-1786" t="-6522" r="-71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ontent Placeholder 2"/>
          <p:cNvSpPr txBox="1">
            <a:spLocks/>
          </p:cNvSpPr>
          <p:nvPr/>
        </p:nvSpPr>
        <p:spPr>
          <a:xfrm>
            <a:off x="1811932" y="4473497"/>
            <a:ext cx="8534400" cy="9186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Can we count </a:t>
            </a:r>
            <a:r>
              <a:rPr lang="en-US" dirty="0">
                <a:solidFill>
                  <a:srgbClr val="C00000"/>
                </a:solidFill>
              </a:rPr>
              <a:t>with </a:t>
            </a:r>
            <a:r>
              <a:rPr lang="en-US" i="1" dirty="0">
                <a:solidFill>
                  <a:srgbClr val="C00000"/>
                </a:solidFill>
              </a:rPr>
              <a:t>fewer</a:t>
            </a:r>
            <a:r>
              <a:rPr lang="en-US" dirty="0">
                <a:solidFill>
                  <a:srgbClr val="C00000"/>
                </a:solidFill>
              </a:rPr>
              <a:t> bits ?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Have to settle for an </a:t>
            </a:r>
            <a:r>
              <a:rPr lang="en-US" b="1" i="1" dirty="0">
                <a:solidFill>
                  <a:srgbClr val="C00000"/>
                </a:solidFill>
              </a:rPr>
              <a:t>approximate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count</a:t>
            </a:r>
            <a:r>
              <a:rPr lang="mr-IN" dirty="0" smtClean="0">
                <a:solidFill>
                  <a:srgbClr val="C00000"/>
                </a:solidFill>
              </a:rPr>
              <a:t>…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endParaRPr lang="en-US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1368506" y="5605974"/>
            <a:ext cx="8534400" cy="93980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 smtClean="0">
                <a:solidFill>
                  <a:srgbClr val="C00000"/>
                </a:solidFill>
              </a:rPr>
              <a:t>Applications</a:t>
            </a:r>
            <a:r>
              <a:rPr lang="en-US" dirty="0" smtClean="0">
                <a:solidFill>
                  <a:srgbClr val="C00000"/>
                </a:solidFill>
              </a:rPr>
              <a:t>: </a:t>
            </a:r>
            <a:r>
              <a:rPr lang="en-US" dirty="0" smtClean="0"/>
              <a:t>We </a:t>
            </a:r>
            <a:r>
              <a:rPr lang="en-US" dirty="0"/>
              <a:t>have </a:t>
            </a:r>
            <a:r>
              <a:rPr lang="en-US" dirty="0" smtClean="0"/>
              <a:t>very many quantities to </a:t>
            </a:r>
            <a:r>
              <a:rPr lang="en-US" dirty="0"/>
              <a:t>count, and fast </a:t>
            </a:r>
            <a:r>
              <a:rPr lang="en-US" dirty="0" smtClean="0"/>
              <a:t>memory is scarce </a:t>
            </a:r>
            <a:r>
              <a:rPr lang="en-US" dirty="0"/>
              <a:t>(say, inside a backbone </a:t>
            </a:r>
            <a:r>
              <a:rPr lang="en-US" dirty="0" smtClean="0"/>
              <a:t>router, ) or bandwidth is scarce (distributed training of a large ML model)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42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9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Morris Counter </a:t>
            </a:r>
            <a:r>
              <a:rPr lang="en-US" dirty="0">
                <a:solidFill>
                  <a:schemeClr val="accent1"/>
                </a:solidFill>
              </a:rPr>
              <a:t>[Morris 1978]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12051" y="1758132"/>
                <a:ext cx="7012934" cy="1256391"/>
              </a:xfr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accent1">
                    <a:shade val="95000"/>
                    <a:satMod val="10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2700"/>
                <a:bevelB h="12700"/>
              </a:sp3d>
            </p:spPr>
            <p:txBody>
              <a:bodyPr>
                <a:normAutofit fontScale="92500" lnSpcReduction="20000"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2800" b="1" dirty="0" smtClean="0"/>
                  <a:t>Initialize: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chemeClr val="tx2"/>
                        </a:solidFill>
                        <a:latin typeface="Cambria Math" charset="0"/>
                      </a:rPr>
                      <m:t>𝐬</m:t>
                    </m:r>
                    <m:r>
                      <a:rPr lang="en-US" sz="2800" b="1" i="0" smtClean="0">
                        <a:solidFill>
                          <a:schemeClr val="tx2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800" b="1" i="0" smtClean="0">
                        <a:solidFill>
                          <a:schemeClr val="tx2"/>
                        </a:solidFill>
                        <a:latin typeface="Cambria Math" charset="0"/>
                      </a:rPr>
                      <m:t>𝟎</m:t>
                    </m:r>
                  </m:oMath>
                </a14:m>
                <a:r>
                  <a:rPr lang="en-US" sz="2800" b="1" dirty="0" smtClean="0"/>
                  <a:t> 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2800" b="1" dirty="0" smtClean="0"/>
                  <a:t>Increment</a:t>
                </a:r>
                <a:r>
                  <a:rPr lang="en-US" sz="2800" dirty="0" smtClean="0"/>
                  <a:t>:  Increment 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schemeClr val="tx2"/>
                        </a:solidFill>
                        <a:latin typeface="Cambria Math" charset="0"/>
                      </a:rPr>
                      <m:t>𝐬</m:t>
                    </m:r>
                    <m:r>
                      <a:rPr lang="en-US" sz="2800" b="1" i="1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dirty="0" smtClean="0"/>
                  <a:t>with probability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𝟐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𝒔</m:t>
                        </m:r>
                      </m:sup>
                    </m:sSup>
                  </m:oMath>
                </a14:m>
                <a:endParaRPr lang="en-US" sz="2800" b="1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2800" b="1" dirty="0"/>
                  <a:t>Query</a:t>
                </a:r>
                <a:r>
                  <a:rPr lang="en-US" sz="2800" dirty="0"/>
                  <a:t>: </a:t>
                </a:r>
                <a:r>
                  <a:rPr lang="en-US" sz="2800" dirty="0" smtClean="0"/>
                  <a:t>Return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𝟐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𝒔</m:t>
                        </m:r>
                      </m:sup>
                    </m:sSup>
                    <m:r>
                      <a:rPr lang="en-US" sz="2800" b="1" i="1">
                        <a:solidFill>
                          <a:schemeClr val="tx2"/>
                        </a:solidFill>
                        <a:latin typeface="Cambria Math"/>
                      </a:rPr>
                      <m:t>−</m:t>
                    </m:r>
                    <m:r>
                      <a:rPr lang="en-US" sz="2800" b="1" i="1">
                        <a:solidFill>
                          <a:schemeClr val="tx2"/>
                        </a:solidFill>
                        <a:latin typeface="Cambria Math"/>
                      </a:rPr>
                      <m:t>𝟏</m:t>
                    </m:r>
                  </m:oMath>
                </a14:m>
                <a:endParaRPr lang="en-US" sz="2800" b="1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12051" y="1758132"/>
                <a:ext cx="7012934" cy="1256391"/>
              </a:xfrm>
              <a:blipFill rotWithShape="0">
                <a:blip r:embed="rId2"/>
                <a:stretch>
                  <a:fillRect l="-950" t="-7442" b="-6512"/>
                </a:stretch>
              </a:blipFill>
              <a:ln w="19050"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605380" y="3189939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1,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6369" y="3189938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1,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67358" y="3189938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1,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98347" y="3189937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1,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29336" y="3195380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1,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60325" y="3195379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1,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91314" y="3195379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1,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722302" y="3195378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1,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32497" y="3231954"/>
            <a:ext cx="1518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Stream: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700482" y="5345955"/>
                <a:ext cx="211231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tx2"/>
                    </a:solidFill>
                  </a:rPr>
                  <a:t>Counter</a:t>
                </a:r>
                <a:r>
                  <a:rPr lang="en-US" sz="3200" b="1" dirty="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dirty="0">
                        <a:solidFill>
                          <a:schemeClr val="tx2"/>
                        </a:solidFill>
                        <a:latin typeface="Cambria Math"/>
                      </a:rPr>
                      <m:t>𝒙</m:t>
                    </m:r>
                    <m:r>
                      <a:rPr lang="en-US" sz="3200" b="1" i="1" dirty="0">
                        <a:solidFill>
                          <a:srgbClr val="FFC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chemeClr val="tx2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82" y="5345954"/>
                <a:ext cx="2112310" cy="584775"/>
              </a:xfrm>
              <a:prstGeom prst="rect">
                <a:avLst/>
              </a:prstGeom>
              <a:blipFill rotWithShape="1">
                <a:blip r:embed="rId3"/>
                <a:stretch>
                  <a:fillRect l="-7514" t="-12500" r="-4913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3880183" y="534595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594429" y="4603665"/>
                <a:ext cx="171072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𝑝</m:t>
                    </m:r>
                    <m:r>
                      <a:rPr lang="en-US" sz="32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latin typeface="Cambria Math"/>
                          </a:rPr>
                          <m:t>−</m:t>
                        </m:r>
                        <m:r>
                          <a:rPr lang="en-US" sz="3200" i="1">
                            <a:latin typeface="Cambria Math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sz="3200" dirty="0"/>
                  <a:t>: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8" y="4603664"/>
                <a:ext cx="1710725" cy="584775"/>
              </a:xfrm>
              <a:prstGeom prst="rect">
                <a:avLst/>
              </a:prstGeom>
              <a:blipFill rotWithShape="1">
                <a:blip r:embed="rId15"/>
                <a:stretch>
                  <a:fillRect t="-12500" r="-8214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4176273" y="451427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56675" y="534595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87664" y="534595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18653" y="534595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49642" y="537010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80631" y="5345275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11620" y="534527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042609" y="534527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773597" y="534527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700483" y="6096001"/>
                <a:ext cx="222631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7030A0"/>
                    </a:solidFill>
                  </a:rPr>
                  <a:t>Estimate</a:t>
                </a:r>
                <a:r>
                  <a:rPr lang="en-US" sz="3200" b="1" dirty="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 dirty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3200" b="1" i="1" dirty="0">
                            <a:solidFill>
                              <a:srgbClr val="7030A0"/>
                            </a:solidFill>
                            <a:latin typeface="Cambria Math"/>
                          </a:rPr>
                          <m:t>𝒏</m:t>
                        </m:r>
                      </m:e>
                    </m:acc>
                    <m:r>
                      <a:rPr lang="en-US" sz="3200" b="1" i="1" dirty="0">
                        <a:solidFill>
                          <a:srgbClr val="FFC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7030A0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82" y="6096000"/>
                <a:ext cx="2226315" cy="584775"/>
              </a:xfrm>
              <a:prstGeom prst="rect">
                <a:avLst/>
              </a:prstGeom>
              <a:blipFill rotWithShape="1">
                <a:blip r:embed="rId5"/>
                <a:stretch>
                  <a:fillRect l="-7123" t="-12500" r="-5753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3910177" y="609600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629941" y="609600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336368" y="608511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118653" y="608511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849642" y="609600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580631" y="609600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67676" y="608511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042609" y="608511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773597" y="608244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7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605380" y="3774712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1,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336369" y="3774711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2,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067358" y="3774711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3,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798347" y="3774710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4,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529336" y="3780153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5,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260325" y="3780152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6,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991314" y="3780152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7,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722302" y="3780151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8,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2032496" y="3816727"/>
                <a:ext cx="167488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C000"/>
                    </a:solidFill>
                  </a:rPr>
                  <a:t>Count </a:t>
                </a:r>
                <a14:m>
                  <m:oMath xmlns:m="http://schemas.openxmlformats.org/officeDocument/2006/math">
                    <m:r>
                      <a:rPr lang="en-US" sz="3200" b="1" i="1" dirty="0">
                        <a:solidFill>
                          <a:srgbClr val="FFC000"/>
                        </a:solidFill>
                        <a:latin typeface="Cambria Math"/>
                      </a:rPr>
                      <m:t>𝒏</m:t>
                    </m:r>
                  </m:oMath>
                </a14:m>
                <a:r>
                  <a:rPr lang="en-US" sz="3200" b="1" dirty="0">
                    <a:solidFill>
                      <a:srgbClr val="FFC000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96" y="3816726"/>
                <a:ext cx="1674882" cy="584775"/>
              </a:xfrm>
              <a:prstGeom prst="rect">
                <a:avLst/>
              </a:prstGeom>
              <a:blipFill rotWithShape="1">
                <a:blip r:embed="rId6"/>
                <a:stretch>
                  <a:fillRect l="-9091" t="-12500" r="-80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4901469" y="4412804"/>
                <a:ext cx="450764" cy="787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7469" y="4412804"/>
                <a:ext cx="450764" cy="78771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5565325" y="4412804"/>
                <a:ext cx="450764" cy="787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325" y="4412804"/>
                <a:ext cx="450764" cy="78771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6354309" y="4412804"/>
                <a:ext cx="450764" cy="787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309" y="4412804"/>
                <a:ext cx="450764" cy="78771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7145732" y="4412804"/>
                <a:ext cx="450764" cy="787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1732" y="4412804"/>
                <a:ext cx="450764" cy="787716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7825425" y="4412804"/>
                <a:ext cx="450764" cy="787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425" y="4412804"/>
                <a:ext cx="450764" cy="787716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8663766" y="4412804"/>
                <a:ext cx="450764" cy="787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9766" y="4412804"/>
                <a:ext cx="450764" cy="787716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9316927" y="4412804"/>
                <a:ext cx="450764" cy="787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2927" y="4412804"/>
                <a:ext cx="450764" cy="787716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10070717" y="4412804"/>
                <a:ext cx="450764" cy="7877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6717" y="4412804"/>
                <a:ext cx="450764" cy="78771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Connector 60"/>
          <p:cNvCxnSpPr/>
          <p:nvPr/>
        </p:nvCxnSpPr>
        <p:spPr>
          <a:xfrm>
            <a:off x="3866165" y="3218400"/>
            <a:ext cx="0" cy="34488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705189" y="3774709"/>
            <a:ext cx="88162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659211" y="4359484"/>
            <a:ext cx="88162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1700482" y="5345271"/>
            <a:ext cx="88162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716087" y="6096000"/>
            <a:ext cx="88162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3312" y="296196"/>
            <a:ext cx="642373" cy="74434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2" name="Content Placeholder 2"/>
              <p:cNvSpPr txBox="1">
                <a:spLocks/>
              </p:cNvSpPr>
              <p:nvPr/>
            </p:nvSpPr>
            <p:spPr>
              <a:xfrm>
                <a:off x="451263" y="1204767"/>
                <a:ext cx="11129651" cy="574333"/>
              </a:xfrm>
              <a:prstGeom prst="rect">
                <a:avLst/>
              </a:prstGeom>
              <a:noFill/>
              <a:ln w="19050">
                <a:noFill/>
              </a:ln>
              <a:scene3d>
                <a:camera prst="orthographicFront"/>
                <a:lightRig rig="threePt" dir="t"/>
              </a:scene3d>
              <a:sp3d>
                <a:bevelT w="12700"/>
                <a:bevelB h="12700"/>
              </a:sp3d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800" dirty="0" smtClean="0"/>
                  <a:t>Probabilistic stream counter:  Maintain e </a:t>
                </a:r>
                <a:r>
                  <a:rPr lang="en-US" sz="2800" dirty="0" smtClean="0"/>
                  <a:t>“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log</m:t>
                    </m:r>
                    <m:r>
                      <a:rPr lang="en-US" sz="280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sz="2800" dirty="0" smtClean="0"/>
                  <a:t>” instead of </a:t>
                </a:r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chemeClr val="tx2"/>
                        </a:solidFill>
                        <a:latin typeface="Cambria Math" charset="0"/>
                      </a:rPr>
                      <m:t>𝑛</m:t>
                    </m:r>
                    <m:r>
                      <a:rPr lang="en-US" sz="280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,</m:t>
                    </m:r>
                  </m:oMath>
                </a14:m>
                <a:r>
                  <a:rPr lang="en-US" sz="2800" dirty="0" smtClean="0"/>
                  <a:t> use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log</m:t>
                    </m:r>
                    <m:r>
                      <a:rPr lang="en-US" sz="280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log</m:t>
                    </m:r>
                    <m:r>
                      <a:rPr lang="en-US" sz="280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800" i="1" dirty="0">
                        <a:solidFill>
                          <a:schemeClr val="tx2"/>
                        </a:solidFill>
                        <a:latin typeface="Cambria Math" charset="0"/>
                      </a:rPr>
                      <m:t>𝑛</m:t>
                    </m:r>
                    <m:r>
                      <a:rPr lang="en-US" sz="2800" i="1" dirty="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dirty="0" smtClean="0"/>
                  <a:t> bits</a:t>
                </a:r>
                <a:endParaRPr lang="en-US" sz="2800" b="1" dirty="0" smtClean="0"/>
              </a:p>
            </p:txBody>
          </p:sp>
        </mc:Choice>
        <mc:Fallback>
          <p:sp>
            <p:nvSpPr>
              <p:cNvPr id="6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63" y="1204767"/>
                <a:ext cx="11129651" cy="574333"/>
              </a:xfrm>
              <a:prstGeom prst="rect">
                <a:avLst/>
              </a:prstGeom>
              <a:blipFill rotWithShape="0">
                <a:blip r:embed="rId17"/>
                <a:stretch>
                  <a:fillRect l="-874" t="-6061" b="-10101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43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4" name="TextBox 63"/>
              <p:cNvSpPr txBox="1"/>
              <p:nvPr/>
            </p:nvSpPr>
            <p:spPr>
              <a:xfrm>
                <a:off x="8515614" y="1771230"/>
                <a:ext cx="3284297" cy="120032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𝑛</m:t>
                    </m:r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sz="2400" dirty="0" smtClean="0"/>
                  <a:t>, </a:t>
                </a:r>
                <a:endParaRPr lang="en-US" sz="2400" b="0" dirty="0" smtClean="0"/>
              </a:p>
              <a:p>
                <a:r>
                  <a:rPr lang="en-US" sz="2400" dirty="0" smtClean="0"/>
                  <a:t>Exact: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charset="0"/>
                          </a:rPr>
                          <m:t>log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9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≈30</m:t>
                    </m:r>
                  </m:oMath>
                </a14:m>
                <a:r>
                  <a:rPr lang="en-US" sz="2400" b="0" dirty="0" smtClean="0"/>
                  <a:t>bits</a:t>
                </a:r>
                <a:endParaRPr lang="en-US" sz="2400" b="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charset="0"/>
                          </a:rPr>
                          <m:t>log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latin typeface="Cambria Math" charset="0"/>
                          </a:rPr>
                          <m:t>9</m:t>
                        </m:r>
                      </m:sup>
                    </m:sSup>
                    <m:r>
                      <a:rPr lang="en-US" sz="2400" i="1">
                        <a:latin typeface="Cambria Math" charset="0"/>
                      </a:rPr>
                      <m:t>≈</m:t>
                    </m:r>
                    <m:r>
                      <a:rPr lang="en-US" sz="2400" b="0" i="1" smtClean="0">
                        <a:latin typeface="Cambria Math" charset="0"/>
                      </a:rPr>
                      <m:t>5</m:t>
                    </m:r>
                  </m:oMath>
                </a14:m>
                <a:r>
                  <a:rPr lang="en-US" sz="2400" dirty="0"/>
                  <a:t>bits</a:t>
                </a:r>
              </a:p>
            </p:txBody>
          </p:sp>
        </mc:Choice>
        <mc:Fallback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614" y="1771230"/>
                <a:ext cx="3284297" cy="1200329"/>
              </a:xfrm>
              <a:prstGeom prst="rect">
                <a:avLst/>
              </a:prstGeom>
              <a:blipFill rotWithShape="0">
                <a:blip r:embed="rId18"/>
                <a:stretch>
                  <a:fillRect l="-2773" t="-3535" r="-1664" b="-4949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203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Morris Counter: Unbiasedness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76400" y="2362200"/>
                <a:ext cx="8305800" cy="4191000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When </a:t>
                </a:r>
                <a14:m>
                  <m:oMath xmlns:m="http://schemas.openxmlformats.org/officeDocument/2006/math">
                    <m:r>
                      <a:rPr lang="en-US" b="0" i="1" dirty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b="0" i="1" dirty="0">
                        <a:solidFill>
                          <a:schemeClr val="tx2"/>
                        </a:solidFill>
                        <a:latin typeface="Cambria Math"/>
                      </a:rPr>
                      <m:t>=0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>
                        <a:solidFill>
                          <a:schemeClr val="tx2"/>
                        </a:solidFill>
                        <a:latin typeface="Cambria Math" charset="0"/>
                      </a:rPr>
                      <m:t>𝑠</m:t>
                    </m:r>
                    <m:r>
                      <a:rPr lang="en-US" b="0" i="1" dirty="0">
                        <a:solidFill>
                          <a:schemeClr val="tx2"/>
                        </a:solidFill>
                        <a:latin typeface="Cambria Math"/>
                      </a:rPr>
                      <m:t> =</m:t>
                    </m:r>
                    <m:r>
                      <a:rPr lang="en-US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0</m:t>
                    </m:r>
                  </m:oMath>
                </a14:m>
                <a:r>
                  <a:rPr lang="en-US" dirty="0" smtClean="0"/>
                  <a:t>,  estimate </a:t>
                </a:r>
                <a:r>
                  <a:rPr lang="en-US" dirty="0"/>
                  <a:t>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𝑛</m:t>
                            </m:r>
                          </m:e>
                        </m:acc>
                        <m:r>
                          <a:rPr lang="en-US" b="1" i="1" dirty="0">
                            <a:solidFill>
                              <a:schemeClr val="tx2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b="1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𝟐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𝟎</m:t>
                        </m:r>
                      </m:sup>
                    </m:sSup>
                    <m:r>
                      <a:rPr lang="en-US" b="1" i="1">
                        <a:solidFill>
                          <a:schemeClr val="tx2"/>
                        </a:solidFill>
                        <a:latin typeface="Cambria Math"/>
                      </a:rPr>
                      <m:t>−</m:t>
                    </m:r>
                    <m:r>
                      <a:rPr lang="en-US" b="1" i="1">
                        <a:solidFill>
                          <a:schemeClr val="tx2"/>
                        </a:solidFill>
                        <a:latin typeface="Cambria Math"/>
                      </a:rPr>
                      <m:t>𝟏</m:t>
                    </m:r>
                    <m:r>
                      <a:rPr lang="en-US" b="1" i="1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𝟎</m:t>
                    </m:r>
                  </m:oMath>
                </a14:m>
                <a:endParaRPr lang="en-US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When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b="0" i="1" dirty="0" smtClean="0">
                        <a:solidFill>
                          <a:schemeClr val="tx2"/>
                        </a:solidFill>
                        <a:latin typeface="Cambria Math"/>
                      </a:rPr>
                      <m:t>=1</m:t>
                    </m:r>
                  </m:oMath>
                </a14:m>
                <a:r>
                  <a:rPr lang="en-US" dirty="0" smtClean="0"/>
                  <a:t>,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𝑠</m:t>
                    </m:r>
                    <m:r>
                      <a:rPr lang="en-US" b="0" i="1" dirty="0" smtClean="0">
                        <a:solidFill>
                          <a:schemeClr val="tx2"/>
                        </a:solidFill>
                        <a:latin typeface="Cambria Math"/>
                      </a:rPr>
                      <m:t> =1</m:t>
                    </m:r>
                  </m:oMath>
                </a14:m>
                <a:r>
                  <a:rPr lang="en-US" dirty="0" smtClean="0"/>
                  <a:t>, estimate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b="1" i="1" dirty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𝑛</m:t>
                            </m:r>
                          </m:e>
                        </m:acc>
                        <m:r>
                          <a:rPr lang="en-US" b="1" i="1" dirty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𝟐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𝟏</m:t>
                        </m:r>
                      </m:sup>
                    </m:sSup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/>
                      </a:rPr>
                      <m:t>−</m:t>
                    </m:r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/>
                      </a:rPr>
                      <m:t>𝟏</m:t>
                    </m:r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/>
                      </a:rPr>
                      <m:t>𝟏</m:t>
                    </m:r>
                  </m:oMath>
                </a14:m>
                <a:endParaRPr lang="en-US" b="1" dirty="0" smtClean="0">
                  <a:solidFill>
                    <a:schemeClr val="tx2"/>
                  </a:solidFill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/>
                  <a:t>When </a:t>
                </a:r>
                <a14:m>
                  <m:oMath xmlns:m="http://schemas.openxmlformats.org/officeDocument/2006/math">
                    <m:r>
                      <a:rPr lang="en-US" b="0" i="1" dirty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b="0" i="1" dirty="0">
                        <a:solidFill>
                          <a:schemeClr val="tx2"/>
                        </a:solidFill>
                        <a:latin typeface="Cambria Math"/>
                      </a:rPr>
                      <m:t>=2</m:t>
                    </m:r>
                  </m:oMath>
                </a14:m>
                <a:r>
                  <a:rPr lang="en-US" dirty="0"/>
                  <a:t>, </a:t>
                </a: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      with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𝑝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 smtClean="0"/>
                  <a:t> 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s</m:t>
                    </m:r>
                    <m:r>
                      <a:rPr lang="en-US" b="1" i="1" dirty="0">
                        <a:solidFill>
                          <a:schemeClr val="tx2"/>
                        </a:solidFill>
                        <a:latin typeface="Cambria Math"/>
                      </a:rPr>
                      <m:t> =</m:t>
                    </m:r>
                    <m:r>
                      <a:rPr lang="en-US" b="1" i="1" dirty="0">
                        <a:solidFill>
                          <a:schemeClr val="tx2"/>
                        </a:solidFill>
                        <a:latin typeface="Cambria Math"/>
                      </a:rPr>
                      <m:t>𝟏</m:t>
                    </m:r>
                  </m:oMath>
                </a14:m>
                <a:r>
                  <a:rPr lang="en-US" b="1" dirty="0" smtClean="0">
                    <a:solidFill>
                      <a:schemeClr val="tx2"/>
                    </a:solidFill>
                  </a:rPr>
                  <a:t>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𝑛</m:t>
                        </m:r>
                      </m:e>
                    </m:acc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/>
                      </a:rPr>
                      <m:t>𝟏</m:t>
                    </m:r>
                  </m:oMath>
                </a14:m>
                <a:endParaRPr lang="en-US" b="1" dirty="0" smtClean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r>
                  <a:rPr lang="en-US" dirty="0" smtClean="0"/>
                  <a:t>          with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𝑝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𝒔</m:t>
                    </m:r>
                    <m:r>
                      <a:rPr lang="en-US" b="1" i="1" dirty="0">
                        <a:solidFill>
                          <a:schemeClr val="tx2"/>
                        </a:solidFill>
                        <a:latin typeface="Cambria Math"/>
                      </a:rPr>
                      <m:t> =</m:t>
                    </m:r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/>
                      </a:rPr>
                      <m:t>𝟐</m:t>
                    </m:r>
                  </m:oMath>
                </a14:m>
                <a:r>
                  <a:rPr lang="en-US" b="1" dirty="0">
                    <a:solidFill>
                      <a:schemeClr val="tx2"/>
                    </a:solidFill>
                  </a:rPr>
                  <a:t>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i="1" dirty="0">
                            <a:solidFill>
                              <a:schemeClr val="tx2"/>
                            </a:solidFill>
                            <a:latin typeface="Cambria Math"/>
                          </a:rPr>
                          <m:t>𝑛</m:t>
                        </m:r>
                      </m:e>
                    </m:acc>
                    <m:r>
                      <a:rPr lang="en-US" b="1" i="1" dirty="0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1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𝟐</m:t>
                        </m:r>
                      </m:e>
                      <m:sup>
                        <m:r>
                          <a:rPr lang="en-US" b="1" i="1" dirty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/>
                      </a:rPr>
                      <m:t>−</m:t>
                    </m:r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/>
                      </a:rPr>
                      <m:t>𝟏</m:t>
                    </m:r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/>
                      </a:rPr>
                      <m:t>𝟑</m:t>
                    </m:r>
                  </m:oMath>
                </a14:m>
                <a:endParaRPr lang="en-US" b="1" dirty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 smtClean="0">
                    <a:solidFill>
                      <a:schemeClr val="tx2"/>
                    </a:solidFill>
                  </a:rPr>
                  <a:t>  Expectation: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1" i="1" smtClean="0">
                        <a:solidFill>
                          <a:schemeClr val="tx2"/>
                        </a:solidFill>
                        <a:latin typeface="Cambria Math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b="1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𝒏</m:t>
                            </m:r>
                          </m:e>
                        </m:acc>
                      </m:e>
                    </m:d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𝟐</m:t>
                        </m:r>
                      </m:den>
                    </m:f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/>
                      </a:rPr>
                      <m:t>∗</m:t>
                    </m:r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/>
                      </a:rPr>
                      <m:t>𝟏</m:t>
                    </m:r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b="1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𝟐</m:t>
                        </m:r>
                      </m:den>
                    </m:f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/>
                      </a:rPr>
                      <m:t>∗</m:t>
                    </m:r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/>
                      </a:rPr>
                      <m:t>𝟑</m:t>
                    </m:r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/>
                      </a:rPr>
                      <m:t>𝟐</m:t>
                    </m:r>
                  </m:oMath>
                </a14:m>
                <a:endParaRPr lang="en-US" b="1" dirty="0" smtClean="0">
                  <a:solidFill>
                    <a:schemeClr val="tx2"/>
                  </a:solidFill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tx2"/>
                        </a:solidFill>
                        <a:latin typeface="Cambria Math"/>
                      </a:rPr>
                      <m:t>𝒏</m:t>
                    </m:r>
                    <m:r>
                      <a:rPr lang="en-US" b="1" i="1" dirty="0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/>
                      </a:rPr>
                      <m:t>𝟑</m:t>
                    </m:r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/>
                      </a:rPr>
                      <m:t>,</m:t>
                    </m:r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/>
                      </a:rPr>
                      <m:t>𝟒</m:t>
                    </m:r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/>
                      </a:rPr>
                      <m:t>,</m:t>
                    </m:r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/>
                      </a:rPr>
                      <m:t>𝟓</m:t>
                    </m:r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/>
                      </a:rPr>
                      <m:t>… </m:t>
                    </m:r>
                  </m:oMath>
                </a14:m>
                <a:r>
                  <a:rPr lang="en-US" dirty="0" smtClean="0"/>
                  <a:t>   by induction</a:t>
                </a:r>
                <a:r>
                  <a:rPr lang="en-US" b="1" dirty="0" smtClean="0">
                    <a:solidFill>
                      <a:schemeClr val="tx2"/>
                    </a:solidFill>
                  </a:rPr>
                  <a:t>….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76400" y="2362200"/>
                <a:ext cx="8305800" cy="4191000"/>
              </a:xfrm>
              <a:blipFill rotWithShape="0">
                <a:blip r:embed="rId2"/>
                <a:stretch>
                  <a:fillRect l="-1467" t="-2620" b="-4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3200400" y="1287847"/>
                <a:ext cx="5486400" cy="106232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accent1">
                    <a:shade val="95000"/>
                    <a:satMod val="10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2700"/>
                <a:bevelB h="12700"/>
              </a:sp3d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2800" b="1" dirty="0" smtClean="0"/>
                  <a:t>Initialize: </a:t>
                </a:r>
                <a14:m>
                  <m:oMath xmlns:m="http://schemas.openxmlformats.org/officeDocument/2006/math">
                    <m:r>
                      <a:rPr lang="en-US" sz="2800" b="1" smtClean="0">
                        <a:solidFill>
                          <a:schemeClr val="tx2"/>
                        </a:solidFill>
                        <a:latin typeface="Cambria Math" charset="0"/>
                      </a:rPr>
                      <m:t>𝐬</m:t>
                    </m:r>
                    <m:r>
                      <a:rPr lang="en-US" sz="2800" b="1" smtClean="0">
                        <a:solidFill>
                          <a:schemeClr val="tx2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800" b="1" smtClean="0">
                        <a:solidFill>
                          <a:schemeClr val="tx2"/>
                        </a:solidFill>
                        <a:latin typeface="Cambria Math" charset="0"/>
                      </a:rPr>
                      <m:t>𝟎</m:t>
                    </m:r>
                  </m:oMath>
                </a14:m>
                <a:r>
                  <a:rPr lang="en-US" sz="2800" b="1" dirty="0" smtClean="0"/>
                  <a:t> 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2800" b="1" dirty="0" smtClean="0"/>
                  <a:t>Increment</a:t>
                </a:r>
                <a:r>
                  <a:rPr lang="en-US" sz="2800" dirty="0" smtClean="0"/>
                  <a:t>:  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schemeClr val="tx2"/>
                        </a:solidFill>
                        <a:latin typeface="Cambria Math" charset="0"/>
                      </a:rPr>
                      <m:t>𝐬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charset="0"/>
                      </a:rPr>
                      <m:t>←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𝒔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𝟏</m:t>
                    </m:r>
                  </m:oMath>
                </a14:m>
                <a:r>
                  <a:rPr lang="en-US" sz="2800" dirty="0" smtClean="0"/>
                  <a:t> with probability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𝟐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𝒔</m:t>
                        </m:r>
                      </m:sup>
                    </m:sSup>
                  </m:oMath>
                </a14:m>
                <a:endParaRPr lang="en-US" sz="2800" b="1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2800" b="1" dirty="0"/>
                  <a:t>Query</a:t>
                </a:r>
                <a:r>
                  <a:rPr lang="en-US" sz="2800" dirty="0"/>
                  <a:t>: </a:t>
                </a:r>
                <a:r>
                  <a:rPr lang="en-US" sz="2800" dirty="0" smtClean="0"/>
                  <a:t>Return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𝟐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𝒔</m:t>
                        </m:r>
                      </m:sup>
                    </m:sSup>
                    <m:r>
                      <a:rPr lang="en-US" sz="2800" b="1" i="1">
                        <a:solidFill>
                          <a:schemeClr val="tx2"/>
                        </a:solidFill>
                        <a:latin typeface="Cambria Math"/>
                      </a:rPr>
                      <m:t>−</m:t>
                    </m:r>
                    <m:r>
                      <a:rPr lang="en-US" sz="2800" b="1" i="1">
                        <a:solidFill>
                          <a:schemeClr val="tx2"/>
                        </a:solidFill>
                        <a:latin typeface="Cambria Math"/>
                      </a:rPr>
                      <m:t>𝟏</m:t>
                    </m:r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287847"/>
                <a:ext cx="5486400" cy="1062321"/>
              </a:xfrm>
              <a:prstGeom prst="rect">
                <a:avLst/>
              </a:prstGeom>
              <a:blipFill rotWithShape="0">
                <a:blip r:embed="rId3"/>
                <a:stretch>
                  <a:fillRect l="-771" t="-6557" b="-6557"/>
                </a:stretch>
              </a:blipFill>
              <a:ln w="19050"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44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2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Morris Counter: Unbiasedness (</a:t>
            </a:r>
            <a:r>
              <a:rPr lang="en-US" dirty="0" err="1" smtClean="0"/>
              <a:t>contd</a:t>
            </a:r>
            <a:r>
              <a:rPr lang="en-US" dirty="0" smtClean="0"/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19200" y="3886200"/>
                <a:ext cx="10134600" cy="2285999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Suppose the counter value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solidFill>
                          <a:schemeClr val="tx2"/>
                        </a:solidFill>
                        <a:latin typeface="Cambria Math" charset="0"/>
                      </a:rPr>
                      <m:t>s</m:t>
                    </m:r>
                  </m:oMath>
                </a14:m>
                <a:endParaRPr lang="en-US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We increase with probability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𝟐</m:t>
                        </m:r>
                      </m:e>
                      <m:sup>
                        <m:r>
                          <a:rPr lang="en-US" b="1" i="1">
                            <a:solidFill>
                              <a:schemeClr val="tx2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1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𝒔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The expected increase in the estimate 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  <m:t>𝑠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((</m:t>
                          </m:r>
                          <m:r>
                            <a:rPr lang="en-US" b="0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2</m:t>
                          </m:r>
                        </m:e>
                        <m:sup>
                          <m:r>
                            <a:rPr lang="en-US" b="0" i="1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𝑠</m:t>
                          </m:r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+1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 charset="0"/>
                        </a:rPr>
                        <m:t>−1)</m:t>
                      </m:r>
                      <m:r>
                        <a:rPr lang="en-US" b="0" i="0" smtClean="0">
                          <a:solidFill>
                            <a:schemeClr val="tx2"/>
                          </a:solidFill>
                          <a:latin typeface="Cambria Math" charset="0"/>
                        </a:rPr>
                        <m:t> −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(2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s</m:t>
                          </m:r>
                        </m:sup>
                      </m:sSup>
                      <m:r>
                        <a:rPr lang="en-US" b="0" i="0" smtClean="0">
                          <a:solidFill>
                            <a:schemeClr val="tx2"/>
                          </a:solidFill>
                          <a:latin typeface="Cambria Math" charset="0"/>
                        </a:rPr>
                        <m:t>−1))+(1−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2</m:t>
                          </m:r>
                        </m:e>
                        <m:sup>
                          <m:r>
                            <a:rPr lang="en-US" b="0" i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s</m:t>
                          </m:r>
                        </m:sup>
                      </m:sSup>
                      <m:r>
                        <a:rPr lang="en-US" b="0" i="0" smtClean="0">
                          <a:solidFill>
                            <a:schemeClr val="tx2"/>
                          </a:solidFill>
                          <a:latin typeface="Cambria Math" charset="0"/>
                        </a:rPr>
                        <m:t>)0</m:t>
                      </m:r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b="0" i="1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b="0" i="1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  <m:t>𝑠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b="0" i="1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𝑠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 charset="0"/>
                        </a:rPr>
                        <m:t>=1</m:t>
                      </m:r>
                    </m:oMath>
                  </m:oMathPara>
                </a14:m>
                <a:endParaRPr lang="en-US" b="0" dirty="0" smtClean="0">
                  <a:solidFill>
                    <a:schemeClr val="tx2"/>
                  </a:solidFill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9200" y="3886200"/>
                <a:ext cx="10134600" cy="2285999"/>
              </a:xfrm>
              <a:blipFill rotWithShape="0">
                <a:blip r:embed="rId2"/>
                <a:stretch>
                  <a:fillRect l="-1323" t="-3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1447800" y="2514600"/>
                <a:ext cx="10134600" cy="10668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 smtClean="0"/>
                  <a:t>It suffices to show that the </a:t>
                </a:r>
                <a:r>
                  <a:rPr lang="en-US" dirty="0" smtClean="0">
                    <a:solidFill>
                      <a:schemeClr val="accent1"/>
                    </a:solidFill>
                  </a:rPr>
                  <a:t>expected increase of the estimate</a:t>
                </a:r>
                <a:r>
                  <a:rPr lang="en-US" dirty="0" smtClean="0"/>
                  <a:t> is always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2"/>
                        </a:solidFill>
                        <a:latin typeface="Cambria Math"/>
                      </a:rPr>
                      <m:t>1</m:t>
                    </m:r>
                  </m:oMath>
                </a14:m>
                <a:endParaRPr lang="en-US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514600"/>
                <a:ext cx="10134600" cy="1066800"/>
              </a:xfrm>
              <a:prstGeom prst="rect">
                <a:avLst/>
              </a:prstGeom>
              <a:blipFill rotWithShape="0">
                <a:blip r:embed="rId3"/>
                <a:stretch>
                  <a:fillRect l="-1564" t="-7429" b="-18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3200400" y="1287847"/>
                <a:ext cx="5486400" cy="106232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accent1">
                    <a:shade val="95000"/>
                    <a:satMod val="10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2700"/>
                <a:bevelB h="12700"/>
              </a:sp3d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2800" b="1" dirty="0" smtClean="0"/>
                  <a:t>Initialize: </a:t>
                </a:r>
                <a14:m>
                  <m:oMath xmlns:m="http://schemas.openxmlformats.org/officeDocument/2006/math">
                    <m:r>
                      <a:rPr lang="en-US" sz="2800" b="1" smtClean="0">
                        <a:solidFill>
                          <a:schemeClr val="tx2"/>
                        </a:solidFill>
                        <a:latin typeface="Cambria Math" charset="0"/>
                      </a:rPr>
                      <m:t>𝐬</m:t>
                    </m:r>
                    <m:r>
                      <a:rPr lang="en-US" sz="2800" b="1" smtClean="0">
                        <a:solidFill>
                          <a:schemeClr val="tx2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800" b="1" smtClean="0">
                        <a:solidFill>
                          <a:schemeClr val="tx2"/>
                        </a:solidFill>
                        <a:latin typeface="Cambria Math" charset="0"/>
                      </a:rPr>
                      <m:t>𝟎</m:t>
                    </m:r>
                  </m:oMath>
                </a14:m>
                <a:r>
                  <a:rPr lang="en-US" sz="2800" b="1" dirty="0" smtClean="0"/>
                  <a:t> 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2800" b="1" dirty="0" smtClean="0"/>
                  <a:t>Increment</a:t>
                </a:r>
                <a:r>
                  <a:rPr lang="en-US" sz="2800" dirty="0" smtClean="0"/>
                  <a:t>:  </a:t>
                </a:r>
                <a14:m>
                  <m:oMath xmlns:m="http://schemas.openxmlformats.org/officeDocument/2006/math">
                    <m:r>
                      <a:rPr lang="en-US" sz="2800" b="1">
                        <a:solidFill>
                          <a:schemeClr val="tx2"/>
                        </a:solidFill>
                        <a:latin typeface="Cambria Math" charset="0"/>
                      </a:rPr>
                      <m:t>𝐬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charset="0"/>
                      </a:rPr>
                      <m:t>←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𝒔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800" b="1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𝟏</m:t>
                    </m:r>
                  </m:oMath>
                </a14:m>
                <a:r>
                  <a:rPr lang="en-US" sz="2800" dirty="0" smtClean="0"/>
                  <a:t> with probability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𝟐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𝒔</m:t>
                        </m:r>
                      </m:sup>
                    </m:sSup>
                  </m:oMath>
                </a14:m>
                <a:endParaRPr lang="en-US" sz="2800" b="1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2800" b="1" dirty="0"/>
                  <a:t>Query</a:t>
                </a:r>
                <a:r>
                  <a:rPr lang="en-US" sz="2800" dirty="0"/>
                  <a:t>: </a:t>
                </a:r>
                <a:r>
                  <a:rPr lang="en-US" sz="2800" dirty="0" smtClean="0"/>
                  <a:t>Return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𝟐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𝒔</m:t>
                        </m:r>
                      </m:sup>
                    </m:sSup>
                    <m:r>
                      <a:rPr lang="en-US" sz="2800" b="1" i="1">
                        <a:solidFill>
                          <a:schemeClr val="tx2"/>
                        </a:solidFill>
                        <a:latin typeface="Cambria Math"/>
                      </a:rPr>
                      <m:t>−</m:t>
                    </m:r>
                    <m:r>
                      <a:rPr lang="en-US" sz="2800" b="1" i="1">
                        <a:solidFill>
                          <a:schemeClr val="tx2"/>
                        </a:solidFill>
                        <a:latin typeface="Cambria Math"/>
                      </a:rPr>
                      <m:t>𝟏</m:t>
                    </m:r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287847"/>
                <a:ext cx="5486400" cy="1062321"/>
              </a:xfrm>
              <a:prstGeom prst="rect">
                <a:avLst/>
              </a:prstGeom>
              <a:blipFill rotWithShape="0">
                <a:blip r:embed="rId4"/>
                <a:stretch>
                  <a:fillRect l="-771" t="-6557" b="-6557"/>
                </a:stretch>
              </a:blipFill>
              <a:ln w="19050"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45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8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Morris Counter: Variance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77516" y="1417638"/>
                <a:ext cx="11614484" cy="4038599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 smtClean="0">
                    <a:solidFill>
                      <a:srgbClr val="C00000"/>
                    </a:solidFill>
                  </a:rPr>
                  <a:t>How good is our estimate? </a:t>
                </a:r>
                <a:endParaRPr lang="en-US" i="1" dirty="0" smtClean="0">
                  <a:solidFill>
                    <a:srgbClr val="C00000"/>
                  </a:solidFill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2"/>
                            </a:solidFill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2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smtClean="0"/>
                  <a:t> : random variable of counter with input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</m:oMath>
                </a14:m>
                <a:endParaRPr lang="en-US" dirty="0" smtClean="0">
                  <a:solidFill>
                    <a:schemeClr val="tx2"/>
                  </a:solidFill>
                </a:endParaRPr>
              </a:p>
              <a:p>
                <a:pPr>
                  <a:buFont typeface="Wingdings" charset="2"/>
                  <a:buChar char="§"/>
                </a:pPr>
                <a:r>
                  <a:rPr lang="en-US" dirty="0" smtClean="0"/>
                  <a:t>Our estimate is the random variable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𝑛</m:t>
                        </m:r>
                      </m:e>
                    </m:acc>
                    <m:r>
                      <a:rPr lang="en-US" b="0" i="1" dirty="0" smtClean="0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2</m:t>
                        </m:r>
                      </m:e>
                      <m:sup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sup>
                    </m:sSup>
                    <m:r>
                      <a:rPr lang="en-US" b="0" i="1" dirty="0" smtClean="0">
                        <a:solidFill>
                          <a:schemeClr val="tx2"/>
                        </a:solidFill>
                        <a:latin typeface="Cambria Math"/>
                      </a:rPr>
                      <m:t>−1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2"/>
                          </a:solidFill>
                          <a:latin typeface="Cambria Math"/>
                        </a:rPr>
                        <m:t>V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2"/>
                          </a:solidFill>
                          <a:latin typeface="Cambria Math" charset="0"/>
                        </a:rPr>
                        <m:t>ar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 dirty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</m:acc>
                        </m:e>
                      </m:d>
                      <m:r>
                        <a:rPr lang="en-US" b="0" i="1" dirty="0" smtClean="0">
                          <a:solidFill>
                            <a:schemeClr val="tx2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tx2"/>
                          </a:solidFill>
                          <a:latin typeface="Cambria Math"/>
                        </a:rPr>
                        <m:t>𝑉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2"/>
                          </a:solidFill>
                          <a:latin typeface="Cambria Math" charset="0"/>
                        </a:rPr>
                        <m:t>ar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</m:acc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+1</m:t>
                          </m:r>
                        </m:e>
                      </m:d>
                      <m:r>
                        <a:rPr lang="en-US" i="1">
                          <a:solidFill>
                            <a:schemeClr val="tx2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solidFill>
                                            <a:schemeClr val="tx2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tx2"/>
                                          </a:solidFill>
                                          <a:latin typeface="Cambria Math"/>
                                        </a:rPr>
                                        <m:t>𝑛</m:t>
                                      </m:r>
                                    </m:e>
                                  </m:acc>
                                  <m:r>
                                    <a:rPr lang="en-US" i="1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+1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 charset="0"/>
                        </a:rPr>
                        <m:t>𝐸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="0" i="1" dirty="0" smtClean="0">
                  <a:solidFill>
                    <a:schemeClr val="tx2"/>
                  </a:solidFill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tx2"/>
                          </a:solidFill>
                          <a:latin typeface="Cambria Math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/>
                                </a:rPr>
                                <m:t>2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+1)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  <a:p>
                <a:pPr>
                  <a:buFont typeface="Wingdings" charset="2"/>
                  <a:buChar char="§"/>
                </a:pPr>
                <a:r>
                  <a:rPr lang="en-US" dirty="0" smtClean="0"/>
                  <a:t>We can show by induction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2"/>
                        </a:solidFill>
                        <a:latin typeface="Cambria Math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+1</m:t>
                    </m:r>
                  </m:oMath>
                </a14:m>
                <a:endParaRPr lang="en-US" b="0" dirty="0" smtClean="0">
                  <a:solidFill>
                    <a:schemeClr val="tx2"/>
                  </a:solidFill>
                </a:endParaRPr>
              </a:p>
              <a:p>
                <a:pPr>
                  <a:buFont typeface="Wingdings" charset="2"/>
                  <a:buChar char="§"/>
                </a:pPr>
                <a:r>
                  <a:rPr lang="en-US" dirty="0" smtClean="0"/>
                  <a:t>This means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2"/>
                        </a:solidFill>
                        <a:latin typeface="Cambria Math"/>
                      </a:rPr>
                      <m:t>𝑉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ar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𝑛</m:t>
                            </m:r>
                          </m:e>
                        </m:acc>
                      </m:e>
                    </m:d>
                    <m:r>
                      <a:rPr lang="en-US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≈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 and 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CV</a:t>
                </a:r>
                <a:r>
                  <a:rPr lang="en-US" dirty="0">
                    <a:solidFill>
                      <a:schemeClr val="tx2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tx2"/>
                            </a:solidFill>
                            <a:latin typeface="Cambria Math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σ</m:t>
                        </m:r>
                      </m:num>
                      <m:den>
                        <m:r>
                          <a:rPr lang="en-US" i="1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</m:den>
                    </m:f>
                    <m:r>
                      <a:rPr lang="en-US" i="1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 ≈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 smtClean="0"/>
                  <a:t>  (=NRMSE since unbiased)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7516" y="1417638"/>
                <a:ext cx="11614484" cy="4038599"/>
              </a:xfrm>
              <a:blipFill rotWithShape="0">
                <a:blip r:embed="rId2"/>
                <a:stretch>
                  <a:fillRect l="-1260" t="-3021" r="-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286001" y="5867401"/>
            <a:ext cx="45047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How to reduce the error 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46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5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Reducing variance by averaging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2000" y="1600200"/>
                <a:ext cx="10058400" cy="4724400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/>
                      </a:rPr>
                      <m:t>𝒌</m:t>
                    </m:r>
                  </m:oMath>
                </a14:m>
                <a:r>
                  <a:rPr lang="en-US" dirty="0" smtClean="0"/>
                  <a:t> (pairwise) i</a:t>
                </a:r>
                <a:r>
                  <a:rPr lang="en-US" i="1" dirty="0" smtClean="0"/>
                  <a:t>ndependent</a:t>
                </a:r>
                <a:r>
                  <a:rPr lang="en-US" dirty="0" smtClean="0"/>
                  <a:t> unbiased estimates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𝒁</m:t>
                        </m:r>
                      </m:e>
                      <m:sub>
                        <m:r>
                          <a:rPr lang="en-US" b="1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dirty="0" smtClean="0"/>
                  <a:t> with expectation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/>
                        <a:ea typeface="Cambria Math"/>
                      </a:rPr>
                      <m:t>𝝁</m:t>
                    </m:r>
                  </m:oMath>
                </a14:m>
                <a:r>
                  <a:rPr lang="en-US" dirty="0" smtClean="0"/>
                  <a:t> and 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tx2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pPr>
                      <m:e>
                        <m:r>
                          <a:rPr lang="el-GR" b="1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𝝈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b="1" dirty="0" smtClean="0"/>
                  <a:t>.</a:t>
                </a:r>
                <a:endParaRPr lang="en-US" b="1" dirty="0"/>
              </a:p>
              <a:p>
                <a:pPr marL="0" indent="0">
                  <a:buNone/>
                </a:pPr>
                <a:r>
                  <a:rPr lang="en-US" dirty="0"/>
                  <a:t>T</a:t>
                </a:r>
                <a:r>
                  <a:rPr lang="en-US" dirty="0" smtClean="0"/>
                  <a:t>he average estimator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𝒏</m:t>
                        </m:r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′</m:t>
                        </m:r>
                      </m:e>
                    </m:acc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en-US" b="1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a:rPr lang="en-US" b="1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𝒊</m:t>
                            </m:r>
                            <m:r>
                              <a:rPr lang="en-US" b="1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=</m:t>
                            </m:r>
                            <m:r>
                              <a:rPr lang="en-US" b="1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  <m:sup>
                            <m:r>
                              <a:rPr lang="en-US" b="1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𝒌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2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  <m:t>𝒁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</m:sub>
                            </m:sSub>
                          </m:e>
                        </m:nary>
                      </m:num>
                      <m:den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𝒌</m:t>
                        </m:r>
                      </m:den>
                    </m:f>
                  </m:oMath>
                </a14:m>
                <a:endParaRPr lang="en-US" b="1" dirty="0" smtClean="0">
                  <a:solidFill>
                    <a:schemeClr val="tx2"/>
                  </a:solidFill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Expectation: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i="1" smtClean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</m:e>
                        </m:acc>
                      </m:e>
                    </m:d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𝑘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𝑘</m:t>
                        </m:r>
                      </m:sup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𝐸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𝑘</m:t>
                            </m:r>
                          </m:den>
                        </m:f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𝑘</m:t>
                        </m:r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𝜇</m:t>
                        </m:r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𝜇</m:t>
                        </m:r>
                      </m:e>
                    </m:nary>
                  </m:oMath>
                </a14:m>
                <a:endParaRPr lang="en-US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Variance: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  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smtClean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𝑘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nary>
                      <m:naryPr>
                        <m:chr m:val="∑"/>
                        <m:ctrlPr>
                          <a:rPr lang="en-US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𝑘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V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ar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n-US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 smtClean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 smtClean="0">
                                        <a:solidFill>
                                          <a:schemeClr val="tx2"/>
                                        </a:solidFill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  <m:t>𝑘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𝑘</m:t>
                        </m:r>
                        <m:sSup>
                          <m:sSupPr>
                            <m:ctrlPr>
                              <a:rPr lang="en-US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 smtClean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𝑘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×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dirty="0" smtClean="0">
                    <a:solidFill>
                      <a:srgbClr val="C00000"/>
                    </a:solidFill>
                  </a:rPr>
                  <a:t> decrease)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CV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solidFill>
                              <a:schemeClr val="tx2"/>
                            </a:solidFill>
                            <a:latin typeface="Cambria Math" charset="0"/>
                            <a:ea typeface="Cambria Math"/>
                          </a:rPr>
                        </m:ctrlPr>
                      </m:fPr>
                      <m:num>
                        <m:r>
                          <a:rPr lang="el-GR" b="1" i="1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𝝈</m:t>
                        </m:r>
                      </m:num>
                      <m:den>
                        <m:r>
                          <a:rPr lang="en-US" b="1" i="1">
                            <a:solidFill>
                              <a:schemeClr val="tx2"/>
                            </a:solidFill>
                            <a:latin typeface="Cambria Math"/>
                            <a:ea typeface="Cambria Math"/>
                          </a:rPr>
                          <m:t>𝝁</m:t>
                        </m:r>
                      </m:den>
                    </m:f>
                  </m:oMath>
                </a14:m>
                <a:r>
                  <a:rPr lang="en-US" dirty="0" smtClean="0"/>
                  <a:t>   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(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×</m:t>
                    </m:r>
                    <m:rad>
                      <m:radPr>
                        <m:degHide m:val="on"/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𝑘</m:t>
                        </m:r>
                      </m:e>
                    </m:rad>
                  </m:oMath>
                </a14:m>
                <a:r>
                  <a:rPr lang="en-US" b="1" dirty="0" smtClean="0">
                    <a:solidFill>
                      <a:srgbClr val="C00000"/>
                    </a:solidFill>
                  </a:rPr>
                  <a:t> 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decrease</a:t>
                </a:r>
                <a:r>
                  <a:rPr lang="en-US" b="1" dirty="0" smtClean="0">
                    <a:solidFill>
                      <a:srgbClr val="C00000"/>
                    </a:solidFill>
                  </a:rPr>
                  <a:t>)</a:t>
                </a:r>
                <a:endParaRPr lang="en-US" b="1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0" y="1600200"/>
                <a:ext cx="10058400" cy="4724400"/>
              </a:xfrm>
              <a:blipFill rotWithShape="0">
                <a:blip r:embed="rId2"/>
                <a:stretch>
                  <a:fillRect l="-1394" t="-1548" r="-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484274"/>
            <a:ext cx="1066800" cy="707853"/>
          </a:xfrm>
          <a:prstGeom prst="rect">
            <a:avLst/>
          </a:prstGeom>
        </p:spPr>
      </p:pic>
      <p:pic>
        <p:nvPicPr>
          <p:cNvPr id="6" name="Picture 5" descr="C:\Users\edith\AppData\Local\Microsoft\Windows\Temporary Internet Files\Content.IE5\7V25XCQL\MC900432556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1" y="381001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47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00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11353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Morris Counter: Reducing variance (generic method)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828800" y="2087562"/>
                <a:ext cx="9220200" cy="2713038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Use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tx2"/>
                        </a:solidFill>
                        <a:latin typeface="Cambria Math"/>
                      </a:rPr>
                      <m:t>𝒌</m:t>
                    </m:r>
                  </m:oMath>
                </a14:m>
                <a:r>
                  <a:rPr lang="en-US" dirty="0" smtClean="0"/>
                  <a:t> i</a:t>
                </a:r>
                <a:r>
                  <a:rPr lang="en-US" i="1" dirty="0" smtClean="0"/>
                  <a:t>ndependent</a:t>
                </a:r>
                <a:r>
                  <a:rPr lang="en-US" dirty="0" smtClean="0"/>
                  <a:t> counters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𝒚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𝒚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𝟐</m:t>
                        </m:r>
                      </m:sub>
                    </m:sSub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/>
                      </a:rPr>
                      <m:t>,…,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𝒚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𝒌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 </m:t>
                    </m:r>
                  </m:oMath>
                </a14:m>
                <a:endParaRPr lang="en-US" b="0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Compute estimates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𝒁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𝒊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b="1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𝟐</m:t>
                        </m:r>
                      </m:e>
                      <m:sup>
                        <m:sSub>
                          <m:sSubPr>
                            <m:ctrlPr>
                              <a:rPr lang="en-US" b="1" i="1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𝒚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𝒊</m:t>
                            </m:r>
                          </m:sub>
                        </m:sSub>
                      </m:sup>
                    </m:sSup>
                    <m:r>
                      <a:rPr lang="en-US" b="1" i="1">
                        <a:solidFill>
                          <a:schemeClr val="tx2"/>
                        </a:solidFill>
                        <a:latin typeface="Cambria Math"/>
                      </a:rPr>
                      <m:t>−</m:t>
                    </m:r>
                    <m:r>
                      <a:rPr lang="en-US" b="1" i="1">
                        <a:solidFill>
                          <a:schemeClr val="tx2"/>
                        </a:solidFill>
                        <a:latin typeface="Cambria Math"/>
                      </a:rPr>
                      <m:t>𝟏</m:t>
                    </m:r>
                    <m:r>
                      <a:rPr lang="en-US" b="1" i="1">
                        <a:solidFill>
                          <a:schemeClr val="tx2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/>
                  <a:t>A</a:t>
                </a:r>
                <a:r>
                  <a:rPr lang="en-US" dirty="0" smtClean="0"/>
                  <a:t>verage the estimates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𝒏</m:t>
                        </m:r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′</m:t>
                        </m:r>
                      </m:e>
                    </m:acc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en-US" b="1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a:rPr lang="en-US" b="1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𝒊</m:t>
                            </m:r>
                            <m:r>
                              <a:rPr lang="en-US" b="1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=</m:t>
                            </m:r>
                            <m:r>
                              <a:rPr lang="en-US" b="1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  <m:sup>
                            <m:r>
                              <a:rPr lang="en-US" b="1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𝒌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2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  <m:t>𝒁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chemeClr val="tx2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</m:sub>
                            </m:sSub>
                          </m:e>
                        </m:nary>
                      </m:num>
                      <m:den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𝒌</m:t>
                        </m:r>
                      </m:den>
                    </m:f>
                  </m:oMath>
                </a14:m>
                <a:endParaRPr lang="en-US" b="1" dirty="0" smtClean="0">
                  <a:solidFill>
                    <a:schemeClr val="tx2"/>
                  </a:solidFill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NRMSE=CV</a:t>
                </a:r>
                <a:r>
                  <a:rPr lang="en-US" dirty="0" smtClean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  <a:ea typeface="Cambria Math"/>
                          </a:rPr>
                          <m:t>σ</m:t>
                        </m:r>
                      </m:num>
                      <m:den>
                        <m:r>
                          <a:rPr lang="en-US" i="1">
                            <a:latin typeface="Cambria Math"/>
                            <a:ea typeface="Cambria Math"/>
                          </a:rPr>
                          <m:t>𝜇</m:t>
                        </m:r>
                      </m:den>
                    </m:f>
                    <m:r>
                      <a:rPr lang="en-US" i="1">
                        <a:latin typeface="Cambria Math"/>
                        <a:ea typeface="Cambria Math"/>
                      </a:rPr>
                      <m:t> ≈</m:t>
                    </m:r>
                    <m:f>
                      <m:fPr>
                        <m:ctrlPr>
                          <a:rPr lang="en-US" i="1">
                            <a:latin typeface="Cambria Math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charset="0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/>
                              </a:rPr>
                              <m:t>𝑘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 charset="0"/>
                        <a:ea typeface="Cambria Math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  <a:ea typeface="Cambria Math"/>
                      </a:rPr>
                      <m:t>𝜀</m:t>
                    </m:r>
                  </m:oMath>
                </a14:m>
                <a:endParaRPr lang="en-US" b="1" dirty="0" smtClean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28800" y="2087562"/>
                <a:ext cx="9220200" cy="2713038"/>
              </a:xfrm>
              <a:blipFill rotWithShape="0">
                <a:blip r:embed="rId2"/>
                <a:stretch>
                  <a:fillRect l="-1322" t="-4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051840" y="5791200"/>
                <a:ext cx="74499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C00000"/>
                    </a:solidFill>
                  </a:rPr>
                  <a:t>Can we </a:t>
                </a:r>
                <a:r>
                  <a:rPr lang="en-US" sz="2400" smtClean="0">
                    <a:solidFill>
                      <a:srgbClr val="C00000"/>
                    </a:solidFill>
                  </a:rPr>
                  <a:t>get a better 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tradeoff of sketch size and NRMSE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  <a:ea typeface="Cambria Math"/>
                      </a:rPr>
                      <m:t>𝜀</m:t>
                    </m:r>
                  </m:oMath>
                </a14:m>
                <a:r>
                  <a:rPr lang="en-US" sz="2400" dirty="0" smtClean="0">
                    <a:solidFill>
                      <a:srgbClr val="C00000"/>
                    </a:solidFill>
                  </a:rPr>
                  <a:t>  ? </a:t>
                </a:r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840" y="5791200"/>
                <a:ext cx="7449925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1309" t="-10526" r="-114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1295400" y="1280102"/>
                <a:ext cx="9220200" cy="69158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 smtClean="0"/>
                  <a:t>Morris counter: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𝑉</m:t>
                    </m:r>
                    <m:r>
                      <m:rPr>
                        <m:sty m:val="p"/>
                      </m:rPr>
                      <a:rPr lang="en-US" smtClean="0">
                        <a:latin typeface="Cambria Math" charset="0"/>
                      </a:rPr>
                      <m:t>ar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e>
                        </m:acc>
                      </m:e>
                    </m:d>
                    <m:r>
                      <a:rPr lang="en-US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latin typeface="Cambria Math" charset="0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  <a:ea typeface="Cambria Math"/>
                          </a:rPr>
                          <m:t>σ</m:t>
                        </m:r>
                      </m:e>
                      <m:sup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/>
                        <a:ea typeface="Cambria Math"/>
                      </a:rPr>
                      <m:t>≈</m:t>
                    </m:r>
                    <m:f>
                      <m:fPr>
                        <m:ctrlPr>
                          <a:rPr lang="en-US" i="1" smtClean="0">
                            <a:latin typeface="Cambria Math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i="1" smtClean="0">
                            <a:latin typeface="Cambria Math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𝑛</m:t>
                        </m:r>
                      </m:e>
                      <m:sup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 and CV</a:t>
                </a:r>
                <a:r>
                  <a:rPr lang="en-US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  <a:ea typeface="Cambria Math"/>
                          </a:rPr>
                          <m:t>σ</m:t>
                        </m:r>
                      </m:num>
                      <m:den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𝜇</m:t>
                        </m:r>
                      </m:den>
                    </m:f>
                    <m:r>
                      <a:rPr lang="en-US" i="1">
                        <a:latin typeface="Cambria Math"/>
                        <a:ea typeface="Cambria Math"/>
                      </a:rPr>
                      <m:t>≈</m:t>
                    </m:r>
                    <m:f>
                      <m:fPr>
                        <m:ctrlPr>
                          <a:rPr lang="en-US" i="1" smtClean="0">
                            <a:latin typeface="Cambria Math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 smtClean="0">
                                <a:latin typeface="Cambria Math" charset="0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 smtClean="0"/>
                  <a:t> </a:t>
                </a:r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280102"/>
                <a:ext cx="9220200" cy="691589"/>
              </a:xfrm>
              <a:prstGeom prst="rect">
                <a:avLst/>
              </a:prstGeom>
              <a:blipFill rotWithShape="0">
                <a:blip r:embed="rId4"/>
                <a:stretch>
                  <a:fillRect l="-1587" t="-12389" b="-6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1820779" y="4914900"/>
                <a:ext cx="7912048" cy="7620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 smtClean="0"/>
                  <a:t>Sketch size (bits):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𝑘</m:t>
                    </m:r>
                    <m:r>
                      <a:rPr lang="en-US" i="1" smtClean="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1" smtClean="0">
                        <a:solidFill>
                          <a:schemeClr val="tx2"/>
                        </a:solidFill>
                        <a:latin typeface="Cambria Math" charset="0"/>
                      </a:rPr>
                      <m:t>log</m:t>
                    </m:r>
                    <m:r>
                      <a:rPr lang="en-US" i="1" smtClean="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1" smtClean="0">
                        <a:solidFill>
                          <a:schemeClr val="tx2"/>
                        </a:solidFill>
                        <a:latin typeface="Cambria Math" charset="0"/>
                      </a:rPr>
                      <m:t>log</m:t>
                    </m:r>
                    <m:r>
                      <a:rPr lang="en-US" i="1" smtClean="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a:rPr lang="en-US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𝑛</m:t>
                    </m:r>
                    <m:r>
                      <a:rPr lang="en-US" i="1" smtClean="0">
                        <a:solidFill>
                          <a:schemeClr val="tx2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𝜀</m:t>
                        </m:r>
                      </m:e>
                      <m:sup>
                        <m:r>
                          <a:rPr lang="en-US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−2</m:t>
                        </m:r>
                      </m:sup>
                    </m:sSup>
                    <m:r>
                      <a:rPr lang="en-US" i="1" smtClean="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1" smtClean="0">
                        <a:solidFill>
                          <a:schemeClr val="tx2"/>
                        </a:solidFill>
                        <a:latin typeface="Cambria Math" charset="0"/>
                      </a:rPr>
                      <m:t>log</m:t>
                    </m:r>
                    <m:r>
                      <a:rPr lang="en-US" i="1" smtClean="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1" smtClean="0">
                        <a:solidFill>
                          <a:schemeClr val="tx2"/>
                        </a:solidFill>
                        <a:latin typeface="Cambria Math" charset="0"/>
                      </a:rPr>
                      <m:t>log</m:t>
                    </m:r>
                    <m:r>
                      <a:rPr lang="en-US" i="1" smtClean="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a:rPr lang="en-US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𝑛</m:t>
                    </m:r>
                  </m:oMath>
                </a14:m>
                <a:endParaRPr lang="en-US" dirty="0" smtClean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779" y="4914900"/>
                <a:ext cx="7912048" cy="762000"/>
              </a:xfrm>
              <a:prstGeom prst="rect">
                <a:avLst/>
              </a:prstGeom>
              <a:blipFill rotWithShape="0">
                <a:blip r:embed="rId5"/>
                <a:stretch>
                  <a:fillRect l="-2003" t="-3200" b="-9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48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3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11734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Morris Counter: Reducing variance </a:t>
            </a:r>
            <a:r>
              <a:rPr lang="en-US" dirty="0"/>
              <a:t>(dedicated method) </a:t>
            </a:r>
            <a:br>
              <a:rPr lang="en-US" dirty="0"/>
            </a:br>
            <a:r>
              <a:rPr lang="en-US" dirty="0" smtClean="0">
                <a:solidFill>
                  <a:srgbClr val="C00000"/>
                </a:solidFill>
              </a:rPr>
              <a:t>base </a:t>
            </a:r>
            <a:r>
              <a:rPr lang="en-US" dirty="0">
                <a:solidFill>
                  <a:srgbClr val="C00000"/>
                </a:solidFill>
              </a:rPr>
              <a:t>change </a:t>
            </a:r>
            <a:r>
              <a:rPr lang="en-US" dirty="0" smtClean="0">
                <a:solidFill>
                  <a:schemeClr val="accent1"/>
                </a:solidFill>
              </a:rPr>
              <a:t>[Morris 1978+Flajolet 1985]</a:t>
            </a:r>
            <a:endParaRPr lang="en-US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2362200"/>
                <a:ext cx="11887200" cy="3733800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en-US" b="1" dirty="0" smtClean="0">
                    <a:solidFill>
                      <a:schemeClr val="tx2"/>
                    </a:solidFill>
                  </a:rPr>
                  <a:t>Single counter with</a:t>
                </a:r>
                <a:r>
                  <a:rPr lang="en-US" dirty="0" smtClean="0"/>
                  <a:t>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base change </a:t>
                </a:r>
                <a:r>
                  <a:rPr lang="en-US" dirty="0" smtClean="0"/>
                  <a:t>– </a:t>
                </a:r>
              </a:p>
              <a:p>
                <a:pPr marL="400050" lvl="1" indent="0">
                  <a:buNone/>
                </a:pPr>
                <a:r>
                  <a:rPr lang="en-US" sz="3200" dirty="0">
                    <a:solidFill>
                      <a:srgbClr val="C00000"/>
                    </a:solidFill>
                  </a:rPr>
                  <a:t>IDEA</a:t>
                </a:r>
                <a:r>
                  <a:rPr lang="en-US" sz="3200" dirty="0"/>
                  <a:t>: </a:t>
                </a:r>
                <a:r>
                  <a:rPr lang="en-US" sz="3200" dirty="0" smtClean="0"/>
                  <a:t>Change base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tx2"/>
                        </a:solidFill>
                        <a:latin typeface="Cambria Math"/>
                      </a:rPr>
                      <m:t>𝟐</m:t>
                    </m:r>
                    <m:r>
                      <a:rPr lang="en-US" sz="3200" b="1" i="1">
                        <a:solidFill>
                          <a:schemeClr val="tx2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3200" dirty="0" smtClean="0"/>
                  <a:t>(count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200" b="1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3200" b="1" i="1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3200" b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𝐥𝐨𝐠</m:t>
                            </m:r>
                          </m:e>
                          <m:sub>
                            <m:r>
                              <a:rPr lang="en-US" sz="3200" b="1" i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fName>
                      <m:e>
                        <m:r>
                          <a:rPr lang="en-US" sz="3200" b="1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𝒏</m:t>
                        </m:r>
                      </m:e>
                    </m:func>
                  </m:oMath>
                </a14:m>
                <a:r>
                  <a:rPr lang="en-US" sz="3200" dirty="0" smtClean="0"/>
                  <a:t>) to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tx2"/>
                        </a:solidFill>
                        <a:latin typeface="Cambria Math" charset="0"/>
                      </a:rPr>
                      <m:t>𝟏</m:t>
                    </m:r>
                    <m:r>
                      <a:rPr lang="en-US" sz="3200" b="1" i="1">
                        <a:solidFill>
                          <a:schemeClr val="tx2"/>
                        </a:solidFill>
                        <a:latin typeface="Cambria Math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2"/>
                        </a:solidFill>
                        <a:latin typeface="Cambria Math"/>
                      </a:rPr>
                      <m:t>𝒃</m:t>
                    </m:r>
                  </m:oMath>
                </a14:m>
                <a:r>
                  <a:rPr lang="en-US" sz="3200" dirty="0" smtClean="0"/>
                  <a:t> (count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200" b="1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3200" b="1" i="1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3200" b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𝐥𝐨𝐠</m:t>
                            </m:r>
                          </m:e>
                          <m:sub>
                            <m:r>
                              <a:rPr lang="en-US" sz="3200" b="1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𝟏</m:t>
                            </m:r>
                            <m:r>
                              <a:rPr lang="en-US" sz="3200" b="1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sz="3200" b="1" i="1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𝒃</m:t>
                            </m:r>
                          </m:sub>
                        </m:sSub>
                      </m:fName>
                      <m:e>
                        <m:r>
                          <a:rPr lang="en-US" sz="3200" b="1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𝒏</m:t>
                        </m:r>
                      </m:e>
                    </m:func>
                  </m:oMath>
                </a14:m>
                <a:r>
                  <a:rPr lang="en-US" sz="3200" dirty="0" smtClean="0"/>
                  <a:t>)</a:t>
                </a:r>
              </a:p>
              <a:p>
                <a:pPr marL="857250" lvl="1" indent="-457200">
                  <a:buFont typeface="Wingdings" charset="2"/>
                  <a:buChar char="§"/>
                </a:pPr>
                <a:r>
                  <a:rPr lang="en-US" sz="3200" u="sng" dirty="0"/>
                  <a:t>E</a:t>
                </a:r>
                <a:r>
                  <a:rPr lang="en-US" sz="3200" u="sng" dirty="0" smtClean="0"/>
                  <a:t>stimate</a:t>
                </a:r>
                <a:r>
                  <a:rPr lang="en-US" sz="3200" dirty="0" smtClean="0"/>
                  <a:t>:  Return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1+</m:t>
                            </m:r>
                            <m:r>
                              <a:rPr lang="en-US" sz="3200" b="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32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𝑠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−1</m:t>
                    </m:r>
                  </m:oMath>
                </a14:m>
                <a:r>
                  <a:rPr lang="en-US" sz="3200" dirty="0" smtClean="0">
                    <a:solidFill>
                      <a:schemeClr val="tx2"/>
                    </a:solidFill>
                  </a:rPr>
                  <a:t> </a:t>
                </a:r>
                <a:endParaRPr lang="en-US" sz="3200" dirty="0"/>
              </a:p>
              <a:p>
                <a:pPr marL="857250" lvl="1" indent="-457200">
                  <a:buFont typeface="Wingdings" charset="2"/>
                  <a:buChar char="§"/>
                </a:pPr>
                <a:r>
                  <a:rPr lang="en-US" sz="3200" u="sng" dirty="0" smtClean="0"/>
                  <a:t>Increment</a:t>
                </a:r>
                <a:r>
                  <a:rPr lang="en-US" sz="3200" dirty="0" smtClean="0"/>
                  <a:t>:  </a:t>
                </a:r>
              </a:p>
              <a:p>
                <a:pPr marL="1257300" lvl="2" indent="-457200">
                  <a:buFont typeface="Wingdings" charset="2"/>
                  <a:buChar char="§"/>
                </a:pPr>
                <a:r>
                  <a:rPr lang="en-US" sz="2600" dirty="0" smtClean="0"/>
                  <a:t>Increase counter </a:t>
                </a:r>
                <a14:m>
                  <m:oMath xmlns:m="http://schemas.openxmlformats.org/officeDocument/2006/math">
                    <m:r>
                      <a:rPr lang="en-US" sz="2600" b="1" i="1">
                        <a:solidFill>
                          <a:schemeClr val="tx2"/>
                        </a:solidFill>
                        <a:latin typeface="Cambria Math" charset="0"/>
                      </a:rPr>
                      <m:t>𝒔</m:t>
                    </m:r>
                    <m:r>
                      <a:rPr lang="en-US" sz="2600" b="1" i="1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600" dirty="0" smtClean="0"/>
                  <a:t>by maximum amount so estimate increase </a:t>
                </a:r>
                <a14:m>
                  <m:oMath xmlns:m="http://schemas.openxmlformats.org/officeDocument/2006/math">
                    <m:r>
                      <a:rPr lang="en-US" sz="2600" b="0" i="0" smtClean="0">
                        <a:solidFill>
                          <a:schemeClr val="accent5"/>
                        </a:solidFill>
                        <a:latin typeface="Cambria Math" charset="0"/>
                      </a:rPr>
                      <m:t>=1−</m:t>
                    </m:r>
                    <m:r>
                      <m:rPr>
                        <m:sty m:val="p"/>
                      </m:rPr>
                      <a:rPr lang="en-US" sz="2600">
                        <a:solidFill>
                          <a:schemeClr val="accent5"/>
                        </a:solidFill>
                        <a:latin typeface="Cambria Math" charset="0"/>
                      </a:rPr>
                      <m:t>Δ</m:t>
                    </m:r>
                  </m:oMath>
                </a14:m>
                <a:r>
                  <a:rPr lang="en-US" sz="2600" dirty="0" smtClean="0"/>
                  <a:t>  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charset="0"/>
                      </a:rPr>
                      <m:t>≤1.</m:t>
                    </m:r>
                  </m:oMath>
                </a14:m>
                <a:r>
                  <a:rPr lang="en-US" sz="2600" dirty="0" smtClean="0"/>
                  <a:t>  </a:t>
                </a:r>
              </a:p>
              <a:p>
                <a:pPr marL="1257300" lvl="2" indent="-457200">
                  <a:buFont typeface="Wingdings" charset="2"/>
                  <a:buChar char="§"/>
                </a:pPr>
                <a:r>
                  <a:rPr lang="en-US" sz="2600" dirty="0" smtClean="0"/>
                  <a:t>Increment </a:t>
                </a:r>
                <a14:m>
                  <m:oMath xmlns:m="http://schemas.openxmlformats.org/officeDocument/2006/math">
                    <m:r>
                      <a:rPr lang="en-US" sz="2600" b="1" i="1">
                        <a:solidFill>
                          <a:schemeClr val="tx2"/>
                        </a:solidFill>
                        <a:latin typeface="Cambria Math" charset="0"/>
                      </a:rPr>
                      <m:t>𝒔</m:t>
                    </m:r>
                    <m:r>
                      <a:rPr lang="en-US" sz="2600" b="1" i="1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600" dirty="0" smtClean="0"/>
                  <a:t>with </a:t>
                </a:r>
                <a:r>
                  <a:rPr lang="en-US" sz="2600" dirty="0"/>
                  <a:t>probability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6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60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  <m:t>Δ</m:t>
                        </m:r>
                        <m:r>
                          <a:rPr lang="en-US" sz="2600" b="0" i="0" smtClean="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600" b="0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b</m:t>
                        </m:r>
                      </m:e>
                      <m:sup>
                        <m:r>
                          <a:rPr lang="en-US" sz="2600" b="0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−1</m:t>
                        </m:r>
                      </m:sup>
                    </m:sSup>
                    <m:r>
                      <a:rPr lang="en-US" sz="26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(1+</m:t>
                    </m:r>
                    <m:sSup>
                      <m:sSupPr>
                        <m:ctrlPr>
                          <a:rPr lang="en-US" sz="2600" b="1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600" b="1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𝒃</m:t>
                        </m:r>
                        <m:r>
                          <a:rPr lang="en-US" sz="2600" b="1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)</m:t>
                        </m:r>
                      </m:e>
                      <m:sup>
                        <m:r>
                          <a:rPr lang="en-US" sz="2600" b="1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sz="2600" b="1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𝒔</m:t>
                        </m:r>
                      </m:sup>
                    </m:sSup>
                  </m:oMath>
                </a14:m>
                <a:r>
                  <a:rPr lang="en-US" sz="2600" dirty="0"/>
                  <a:t> </a:t>
                </a:r>
              </a:p>
              <a:p>
                <a:pPr marL="400050" lvl="1" indent="0">
                  <a:buNone/>
                </a:pPr>
                <a:r>
                  <a:rPr lang="en-US" sz="3200" dirty="0" smtClean="0"/>
                  <a:t>For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tx2"/>
                        </a:solidFill>
                        <a:latin typeface="Cambria Math"/>
                      </a:rPr>
                      <m:t>𝒃</m:t>
                    </m:r>
                  </m:oMath>
                </a14:m>
                <a:r>
                  <a:rPr lang="en-US" sz="3200" dirty="0"/>
                  <a:t> </a:t>
                </a:r>
                <a:r>
                  <a:rPr lang="en-US" sz="3200" dirty="0" smtClean="0"/>
                  <a:t>closer </a:t>
                </a:r>
                <a:r>
                  <a:rPr lang="en-US" sz="3200" dirty="0"/>
                  <a:t>to </a:t>
                </a:r>
                <a:r>
                  <a:rPr lang="en-US" sz="3200" dirty="0" smtClean="0"/>
                  <a:t>0, </a:t>
                </a:r>
                <a:r>
                  <a:rPr lang="en-US" sz="3200" dirty="0"/>
                  <a:t>we increase accuracy but also increase counter size. </a:t>
                </a:r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2362200"/>
                <a:ext cx="11887200" cy="3733800"/>
              </a:xfrm>
              <a:blipFill rotWithShape="0">
                <a:blip r:embed="rId2"/>
                <a:stretch>
                  <a:fillRect l="-1179" t="-1961" b="-2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3200" y="734566"/>
            <a:ext cx="866078" cy="7342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1409700" y="1568187"/>
                <a:ext cx="9220200" cy="69158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 smtClean="0"/>
                  <a:t>Morris counter: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𝑉</m:t>
                    </m:r>
                    <m:r>
                      <m:rPr>
                        <m:sty m:val="p"/>
                      </m:rPr>
                      <a:rPr lang="en-US" smtClean="0">
                        <a:latin typeface="Cambria Math" charset="0"/>
                      </a:rPr>
                      <m:t>ar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e>
                        </m:acc>
                      </m:e>
                    </m:d>
                    <m:r>
                      <a:rPr lang="en-US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latin typeface="Cambria Math" charset="0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  <a:ea typeface="Cambria Math"/>
                          </a:rPr>
                          <m:t>σ</m:t>
                        </m:r>
                      </m:e>
                      <m:sup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/>
                        <a:ea typeface="Cambria Math"/>
                      </a:rPr>
                      <m:t>≈</m:t>
                    </m:r>
                    <m:f>
                      <m:fPr>
                        <m:ctrlPr>
                          <a:rPr lang="en-US" i="1" smtClean="0">
                            <a:latin typeface="Cambria Math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i="1" smtClean="0">
                            <a:latin typeface="Cambria Math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𝑛</m:t>
                        </m:r>
                      </m:e>
                      <m:sup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 and CV</a:t>
                </a:r>
                <a:r>
                  <a:rPr lang="en-US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  <a:ea typeface="Cambria Math"/>
                          </a:rPr>
                          <m:t>σ</m:t>
                        </m:r>
                      </m:num>
                      <m:den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𝜇</m:t>
                        </m:r>
                      </m:den>
                    </m:f>
                    <m:r>
                      <a:rPr lang="en-US" i="1">
                        <a:latin typeface="Cambria Math"/>
                        <a:ea typeface="Cambria Math"/>
                      </a:rPr>
                      <m:t>≈</m:t>
                    </m:r>
                    <m:f>
                      <m:fPr>
                        <m:ctrlPr>
                          <a:rPr lang="en-US" i="1" smtClean="0">
                            <a:latin typeface="Cambria Math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 smtClean="0">
                                <a:latin typeface="Cambria Math" charset="0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 smtClean="0"/>
                  <a:t> </a:t>
                </a:r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0" y="1568187"/>
                <a:ext cx="9220200" cy="691589"/>
              </a:xfrm>
              <a:prstGeom prst="rect">
                <a:avLst/>
              </a:prstGeom>
              <a:blipFill rotWithShape="0">
                <a:blip r:embed="rId4"/>
                <a:stretch>
                  <a:fillRect l="-1520" t="-12281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200400" y="6104021"/>
            <a:ext cx="4608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We analyze a </a:t>
            </a:r>
            <a:r>
              <a:rPr lang="en-US" sz="2400" smtClean="0">
                <a:solidFill>
                  <a:schemeClr val="tx2"/>
                </a:solidFill>
              </a:rPr>
              <a:t>more general method</a:t>
            </a:r>
            <a:endParaRPr lang="en-US" sz="240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49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6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opics for this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50" y="1295400"/>
            <a:ext cx="6286500" cy="19812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u="sng" dirty="0" smtClean="0">
                <a:solidFill>
                  <a:schemeClr val="tx2"/>
                </a:solidFill>
              </a:rPr>
              <a:t>Selection criteria of topics: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Broad demonstrated applicability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Promote deeper understanding of concepts 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Simplicity, elegance, principled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Instructor bias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76300" y="3352800"/>
            <a:ext cx="10439400" cy="312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 smtClean="0">
                <a:solidFill>
                  <a:schemeClr val="tx2"/>
                </a:solidFill>
              </a:rPr>
              <a:t>Topics: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Data modeled as: </a:t>
            </a:r>
            <a:r>
              <a:rPr lang="en-US" dirty="0"/>
              <a:t>key value </a:t>
            </a:r>
            <a:r>
              <a:rPr lang="en-US" dirty="0" smtClean="0"/>
              <a:t>pairs, metric (vectors, sets), graphs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Properties, features, statistics of interest 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Summary </a:t>
            </a:r>
            <a:r>
              <a:rPr lang="en-US" dirty="0"/>
              <a:t>structures for efficient storage/movement/computation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Algorithms for distributed/parallel/streamed computation</a:t>
            </a:r>
          </a:p>
          <a:p>
            <a:pPr>
              <a:buFont typeface="Wingdings" charset="2"/>
              <a:buChar char="§"/>
            </a:pPr>
            <a:r>
              <a:rPr lang="en-US" dirty="0"/>
              <a:t>Data representations that support generalization (recover missing relations, identify spurious ones</a:t>
            </a:r>
            <a:r>
              <a:rPr lang="en-US" dirty="0" smtClean="0"/>
              <a:t>)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Data </a:t>
            </a:r>
            <a:r>
              <a:rPr lang="en-US" dirty="0"/>
              <a:t>privacy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88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0" y="152400"/>
            <a:ext cx="8229600" cy="1016482"/>
          </a:xfrm>
        </p:spPr>
        <p:txBody>
          <a:bodyPr>
            <a:normAutofit/>
          </a:bodyPr>
          <a:lstStyle/>
          <a:p>
            <a:r>
              <a:rPr lang="en-US" dirty="0" smtClean="0"/>
              <a:t>Weighted  Morris Counter </a:t>
            </a:r>
            <a:r>
              <a:rPr lang="en-US" dirty="0" smtClean="0">
                <a:solidFill>
                  <a:schemeClr val="tx2"/>
                </a:solidFill>
              </a:rPr>
              <a:t>[C’15]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36478" y="1146918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5</a:t>
            </a:r>
            <a:r>
              <a:rPr lang="en-US" sz="3200" dirty="0" smtClean="0">
                <a:solidFill>
                  <a:srgbClr val="00B050"/>
                </a:solidFill>
              </a:rPr>
              <a:t>,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40517" y="1146917"/>
            <a:ext cx="704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14,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34911" y="1146917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1,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38950" y="1146916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7</a:t>
            </a:r>
            <a:r>
              <a:rPr lang="en-US" sz="3200" dirty="0" smtClean="0">
                <a:solidFill>
                  <a:srgbClr val="00B050"/>
                </a:solidFill>
              </a:rPr>
              <a:t>,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50928" y="1152359"/>
            <a:ext cx="704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18,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54967" y="1152358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9</a:t>
            </a:r>
            <a:r>
              <a:rPr lang="en-US" sz="3200" dirty="0" smtClean="0">
                <a:solidFill>
                  <a:srgbClr val="00B050"/>
                </a:solidFill>
              </a:rPr>
              <a:t>,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69892" y="1152358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121,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53400" y="1152357"/>
            <a:ext cx="704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17,</a:t>
            </a:r>
            <a:endParaRPr lang="en-US" sz="32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634911" y="2250472"/>
                <a:ext cx="5161926" cy="52322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charset="2"/>
                  <a:buChar char="§"/>
                </a:pPr>
                <a:r>
                  <a:rPr lang="en-US" sz="2800" u="sng" dirty="0" smtClean="0">
                    <a:solidFill>
                      <a:srgbClr val="C00000"/>
                    </a:solidFill>
                  </a:rPr>
                  <a:t>Estimate</a:t>
                </a:r>
                <a:r>
                  <a:rPr lang="en-US" sz="2800" u="sng" dirty="0">
                    <a:solidFill>
                      <a:srgbClr val="C00000"/>
                    </a:solidFill>
                  </a:rPr>
                  <a:t>:</a:t>
                </a:r>
                <a:r>
                  <a:rPr lang="en-US" sz="2800" dirty="0"/>
                  <a:t>  return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  <m:t>1+</m:t>
                            </m:r>
                            <m:r>
                              <a:rPr lang="en-US" sz="2800" b="0" i="1" dirty="0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2800" b="0" i="1" dirty="0" smtClean="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  <m:t>𝑠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accent5"/>
                        </a:solidFill>
                        <a:latin typeface="Cambria Math" charset="0"/>
                      </a:rPr>
                      <m:t>−1</m:t>
                    </m:r>
                  </m:oMath>
                </a14:m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4911" y="2250472"/>
                <a:ext cx="5161926" cy="523220"/>
              </a:xfrm>
              <a:prstGeom prst="rect">
                <a:avLst/>
              </a:prstGeom>
              <a:blipFill rotWithShape="0">
                <a:blip r:embed="rId3"/>
                <a:stretch>
                  <a:fillRect l="-1763" t="-7778" b="-2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69270" y="1674439"/>
                <a:ext cx="94908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weighted values,  </a:t>
                </a:r>
                <a:r>
                  <a:rPr lang="en-US" sz="2400" dirty="0" err="1" smtClean="0"/>
                  <a:t>composable</a:t>
                </a:r>
                <a:r>
                  <a:rPr lang="en-US" sz="2400" dirty="0" smtClean="0"/>
                  <a:t>, size/quality tuned by base parameter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5"/>
                        </a:solidFill>
                        <a:latin typeface="Cambria Math" charset="0"/>
                      </a:rPr>
                      <m:t>𝑏</m:t>
                    </m:r>
                  </m:oMath>
                </a14:m>
                <a:r>
                  <a:rPr lang="en-US" sz="2400" dirty="0" smtClean="0"/>
                  <a:t>   </a:t>
                </a:r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70" y="1674439"/>
                <a:ext cx="9490803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963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195333" y="2230508"/>
                <a:ext cx="2897203" cy="52322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457200" indent="-457200">
                  <a:buFont typeface="Wingdings" charset="2"/>
                  <a:buChar char="§"/>
                </a:pPr>
                <a:r>
                  <a:rPr lang="en-US" sz="2800" u="sng" smtClean="0">
                    <a:solidFill>
                      <a:srgbClr val="FF0000"/>
                    </a:solidFill>
                  </a:rPr>
                  <a:t>Initialize:</a:t>
                </a:r>
                <a:r>
                  <a:rPr lang="en-US" sz="2800" smtClean="0"/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accent5"/>
                        </a:solidFill>
                        <a:latin typeface="Cambria Math" charset="0"/>
                      </a:rPr>
                      <m:t>𝑠</m:t>
                    </m:r>
                    <m:r>
                      <a:rPr lang="en-US" sz="2800" b="0" i="1" dirty="0" smtClean="0">
                        <a:solidFill>
                          <a:schemeClr val="accent5"/>
                        </a:solidFill>
                        <a:latin typeface="Cambria Math" charset="0"/>
                      </a:rPr>
                      <m:t>←0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333" y="2230508"/>
                <a:ext cx="2897203" cy="523220"/>
              </a:xfrm>
              <a:prstGeom prst="rect">
                <a:avLst/>
              </a:prstGeom>
              <a:blipFill rotWithShape="0">
                <a:blip r:embed="rId5"/>
                <a:stretch>
                  <a:fillRect l="-3132" t="-8889" b="-2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63975" y="2874861"/>
                <a:ext cx="10272877" cy="16225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charset="2"/>
                  <a:buChar char="§"/>
                </a:pPr>
                <a:r>
                  <a:rPr lang="en-US" sz="2800" u="sng" dirty="0" smtClean="0">
                    <a:solidFill>
                      <a:srgbClr val="C00000"/>
                    </a:solidFill>
                  </a:rPr>
                  <a:t>Add</a:t>
                </a:r>
                <a:r>
                  <a:rPr lang="en-US" sz="2800" dirty="0" smtClean="0"/>
                  <a:t> </a:t>
                </a:r>
                <a:r>
                  <a:rPr lang="en-US" sz="2800" dirty="0" smtClean="0">
                    <a:solidFill>
                      <a:schemeClr val="accent5"/>
                    </a:solidFill>
                  </a:rPr>
                  <a:t>V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or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u="sng" dirty="0" smtClean="0">
                    <a:solidFill>
                      <a:srgbClr val="FF0000"/>
                    </a:solidFill>
                  </a:rPr>
                  <a:t>merge</a:t>
                </a:r>
                <a:r>
                  <a:rPr lang="en-US" sz="2800" dirty="0" smtClean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with </a:t>
                </a:r>
                <a:r>
                  <a:rPr lang="en-US" sz="2800" dirty="0" smtClean="0">
                    <a:solidFill>
                      <a:schemeClr val="accent5"/>
                    </a:solidFill>
                  </a:rPr>
                  <a:t>a Morris sketch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chemeClr val="accent5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800" b="0" i="1" smtClean="0">
                        <a:solidFill>
                          <a:schemeClr val="accent5"/>
                        </a:solidFill>
                        <a:latin typeface="Cambria Math" charset="0"/>
                      </a:rPr>
                      <m:t>𝑠</m:t>
                    </m:r>
                  </m:oMath>
                </a14:m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accent5"/>
                        </a:solidFill>
                        <a:latin typeface="Cambria Math" charset="0"/>
                      </a:rPr>
                      <m:t>(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  <m:t>𝑉</m:t>
                        </m:r>
                        <m:r>
                          <a:rPr lang="en-US" sz="2800" b="0" i="1" smtClean="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  <m:t>=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  <m:t>1+</m:t>
                            </m:r>
                            <m:r>
                              <a:rPr lang="en-US" sz="2800" i="1" dirty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  <m:r>
                      <a:rPr lang="en-US" sz="2800" i="1">
                        <a:solidFill>
                          <a:schemeClr val="accent5"/>
                        </a:solidFill>
                        <a:latin typeface="Cambria Math" charset="0"/>
                      </a:rPr>
                      <m:t>−1</m:t>
                    </m:r>
                    <m:r>
                      <a:rPr lang="en-US" sz="2800" b="0" i="1" smtClean="0">
                        <a:solidFill>
                          <a:schemeClr val="accent5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800" dirty="0" smtClean="0"/>
                  <a:t>: </a:t>
                </a:r>
                <a:endParaRPr lang="en-US" sz="2800" dirty="0"/>
              </a:p>
              <a:p>
                <a:pPr marL="800100" lvl="1" indent="-342900">
                  <a:buFont typeface="Wingdings" charset="2"/>
                  <a:buChar char="§"/>
                </a:pPr>
                <a:r>
                  <a:rPr lang="en-US" sz="2800" dirty="0"/>
                  <a:t>Increase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accent5"/>
                        </a:solidFill>
                        <a:latin typeface="Cambria Math" charset="0"/>
                      </a:rPr>
                      <m:t>𝑠</m:t>
                    </m:r>
                  </m:oMath>
                </a14:m>
                <a:r>
                  <a:rPr lang="en-US" sz="2800" dirty="0"/>
                  <a:t> by max amount </a:t>
                </a:r>
                <a:r>
                  <a:rPr lang="en-US" sz="2800" dirty="0" smtClean="0"/>
                  <a:t>so </a:t>
                </a:r>
                <a:r>
                  <a:rPr lang="en-US" sz="2800" dirty="0"/>
                  <a:t>that estimate increase by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/>
                        </a:solidFill>
                        <a:latin typeface="Cambria Math" charset="0"/>
                      </a:rPr>
                      <m:t>𝑍</m:t>
                    </m:r>
                    <m:r>
                      <a:rPr lang="en-US" sz="2800" b="0" i="1" smtClean="0">
                        <a:solidFill>
                          <a:schemeClr val="accent5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800" b="0" i="1" smtClean="0">
                        <a:solidFill>
                          <a:schemeClr val="accent5"/>
                        </a:solidFill>
                        <a:latin typeface="Cambria Math" charset="0"/>
                      </a:rPr>
                      <m:t>𝑉</m:t>
                    </m:r>
                  </m:oMath>
                </a14:m>
                <a:endParaRPr lang="en-US" sz="2800" dirty="0">
                  <a:solidFill>
                    <a:schemeClr val="accent5"/>
                  </a:solidFill>
                </a:endParaRPr>
              </a:p>
              <a:p>
                <a:pPr marL="800100" lvl="1" indent="-342900">
                  <a:buFont typeface="Wingdings" charset="2"/>
                  <a:buChar char="§"/>
                </a:pP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5"/>
                        </a:solidFill>
                        <a:latin typeface="Cambria Math" charset="0"/>
                      </a:rPr>
                      <m:t>Δ</m:t>
                    </m:r>
                    <m:r>
                      <a:rPr lang="en-US" sz="2800" b="0" i="1" smtClean="0">
                        <a:solidFill>
                          <a:schemeClr val="accent5"/>
                        </a:solidFill>
                        <a:latin typeface="Cambria Math" charset="0"/>
                      </a:rPr>
                      <m:t>←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5"/>
                        </a:solidFill>
                        <a:latin typeface="Cambria Math" charset="0"/>
                      </a:rPr>
                      <m:t>V</m:t>
                    </m:r>
                    <m:r>
                      <a:rPr lang="en-US" sz="2800" b="0" i="0" smtClean="0">
                        <a:solidFill>
                          <a:schemeClr val="accent5"/>
                        </a:solidFill>
                        <a:latin typeface="Cambria Math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5"/>
                        </a:solidFill>
                        <a:latin typeface="Cambria Math" charset="0"/>
                      </a:rPr>
                      <m:t>Z</m:t>
                    </m:r>
                  </m:oMath>
                </a14:m>
                <a:r>
                  <a:rPr lang="en-US" sz="2800" dirty="0" smtClean="0"/>
                  <a:t> ; </a:t>
                </a:r>
                <a:r>
                  <a:rPr lang="en-US" sz="2800" dirty="0"/>
                  <a:t> </a:t>
                </a:r>
                <a:r>
                  <a:rPr lang="en-US" sz="2800" dirty="0" smtClean="0"/>
                  <a:t> Increment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/>
                        </a:solidFill>
                        <a:latin typeface="Cambria Math" charset="0"/>
                      </a:rPr>
                      <m:t>𝑠</m:t>
                    </m:r>
                  </m:oMath>
                </a14:m>
                <a:r>
                  <a:rPr lang="en-US" sz="2800" dirty="0"/>
                  <a:t> with probability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  <m:t>Δ</m:t>
                        </m:r>
                      </m:num>
                      <m:den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  <m:t>𝑏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latin typeface="Cambria Math" charset="0"/>
                                  </a:rPr>
                                  <m:t>1+</m:t>
                                </m:r>
                                <m:r>
                                  <a:rPr lang="en-US" sz="2800" b="0" i="1" dirty="0" smtClean="0">
                                    <a:solidFill>
                                      <a:schemeClr val="accent5"/>
                                    </a:solidFill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</m:d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2800" b="0" i="0" dirty="0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  <m:t>s</m:t>
                            </m:r>
                          </m:sup>
                        </m:sSup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75" y="2874861"/>
                <a:ext cx="10272877" cy="1622560"/>
              </a:xfrm>
              <a:prstGeom prst="rect">
                <a:avLst/>
              </a:prstGeom>
              <a:blipFill rotWithShape="0">
                <a:blip r:embed="rId6"/>
                <a:stretch>
                  <a:fillRect l="-888" t="-2963" b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63975" y="5398469"/>
                <a:ext cx="9068958" cy="68281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Sketch size: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400" b="0" i="0" smtClean="0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400" b="0" i="0" smtClean="0">
                                <a:latin typeface="Cambria Math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1+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𝑏</m:t>
                            </m:r>
                          </m:sub>
                        </m:sSub>
                      </m:fName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𝑛</m:t>
                        </m:r>
                      </m:e>
                    </m:func>
                    <m:r>
                      <a:rPr lang="en-US" sz="2400" b="0" i="1" smtClean="0">
                        <a:latin typeface="Cambria Math" charset="0"/>
                      </a:rPr>
                      <m:t>≈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charset="0"/>
                          </a:rPr>
                          <m:t>log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𝑏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  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𝑒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≤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log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log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𝑛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+2 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log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𝜀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75" y="5398469"/>
                <a:ext cx="9068958" cy="682816"/>
              </a:xfrm>
              <a:prstGeom prst="rect">
                <a:avLst/>
              </a:prstGeom>
              <a:blipFill rotWithShape="0">
                <a:blip r:embed="rId7"/>
                <a:stretch>
                  <a:fillRect l="-1008" b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38217" y="4535606"/>
                <a:ext cx="9801466" cy="8438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We can show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charset="0"/>
                      </a:rPr>
                      <m:t>Var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𝑛</m:t>
                            </m:r>
                          </m:e>
                        </m:acc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≤</m:t>
                    </m:r>
                    <m:r>
                      <a:rPr lang="en-US" sz="2400" b="0" i="1" smtClean="0">
                        <a:latin typeface="Cambria Math" charset="0"/>
                      </a:rPr>
                      <m:t>𝑏𝑛</m:t>
                    </m:r>
                    <m:r>
                      <a:rPr lang="en-US" sz="2400" b="0" i="1" smtClean="0">
                        <a:latin typeface="Cambria Math" charset="0"/>
                      </a:rPr>
                      <m:t>(</m:t>
                    </m:r>
                    <m:r>
                      <a:rPr lang="en-US" sz="2400" b="0" i="1" smtClean="0">
                        <a:latin typeface="Cambria Math" charset="0"/>
                      </a:rPr>
                      <m:t>𝑛</m:t>
                    </m:r>
                    <m:r>
                      <a:rPr lang="en-US" sz="2400" b="0" i="1" smtClean="0">
                        <a:latin typeface="Cambria Math" charset="0"/>
                      </a:rPr>
                      <m:t>+1)</m:t>
                    </m:r>
                  </m:oMath>
                </a14:m>
                <a:r>
                  <a:rPr lang="en-US" sz="2400" dirty="0" smtClean="0"/>
                  <a:t>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⟹</m:t>
                    </m:r>
                  </m:oMath>
                </a14:m>
                <a:r>
                  <a:rPr lang="en-US" sz="2400" dirty="0" smtClean="0"/>
                  <a:t>   CV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≤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𝑏</m:t>
                        </m:r>
                      </m:e>
                    </m:rad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1+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charset="0"/>
                              </a:rPr>
                              <m:t>𝑛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⟹</m:t>
                    </m:r>
                  </m:oMath>
                </a14:m>
                <a:r>
                  <a:rPr lang="en-US" sz="2400" dirty="0" smtClean="0"/>
                  <a:t>   Choose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𝑏</m:t>
                    </m:r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𝜀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217" y="4535606"/>
                <a:ext cx="9801466" cy="843885"/>
              </a:xfrm>
              <a:prstGeom prst="rect">
                <a:avLst/>
              </a:prstGeom>
              <a:blipFill rotWithShape="0">
                <a:blip r:embed="rId8"/>
                <a:stretch>
                  <a:fillRect l="-9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/>
              <p:cNvSpPr txBox="1">
                <a:spLocks/>
              </p:cNvSpPr>
              <p:nvPr/>
            </p:nvSpPr>
            <p:spPr>
              <a:xfrm>
                <a:off x="1894904" y="6191449"/>
                <a:ext cx="7912048" cy="549951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 smtClean="0"/>
                  <a:t>!! Much better than the averaging structure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𝜀</m:t>
                        </m:r>
                      </m:e>
                      <m:sup>
                        <m:r>
                          <a:rPr lang="en-US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−2</m:t>
                        </m:r>
                      </m:sup>
                    </m:sSup>
                    <m:r>
                      <a:rPr lang="en-US" i="1" smtClean="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1" smtClean="0">
                        <a:solidFill>
                          <a:schemeClr val="tx2"/>
                        </a:solidFill>
                        <a:latin typeface="Cambria Math" charset="0"/>
                      </a:rPr>
                      <m:t>log</m:t>
                    </m:r>
                    <m:r>
                      <a:rPr lang="en-US" i="1" smtClean="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1" smtClean="0">
                        <a:solidFill>
                          <a:schemeClr val="tx2"/>
                        </a:solidFill>
                        <a:latin typeface="Cambria Math" charset="0"/>
                      </a:rPr>
                      <m:t>log</m:t>
                    </m:r>
                    <m:r>
                      <a:rPr lang="en-US" i="1" smtClean="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a:rPr lang="en-US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𝑛</m:t>
                    </m:r>
                  </m:oMath>
                </a14:m>
                <a:endParaRPr lang="en-US" dirty="0" smtClean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4904" y="6191449"/>
                <a:ext cx="7912048" cy="549951"/>
              </a:xfrm>
              <a:prstGeom prst="rect">
                <a:avLst/>
              </a:prstGeom>
              <a:blipFill rotWithShape="0">
                <a:blip r:embed="rId9"/>
                <a:stretch>
                  <a:fillRect l="-1002" t="-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556576" y="5263397"/>
                <a:ext cx="2515369" cy="120032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𝑛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𝜀</m:t>
                    </m:r>
                    <m:r>
                      <a:rPr lang="en-US" b="0" i="1" smtClean="0">
                        <a:latin typeface="Cambria Math" charset="0"/>
                      </a:rPr>
                      <m:t>=0.1</m:t>
                    </m:r>
                  </m:oMath>
                </a14:m>
                <a:endParaRPr lang="en-US" b="0" dirty="0" smtClean="0"/>
              </a:p>
              <a:p>
                <a:r>
                  <a:rPr lang="en-US" dirty="0" smtClean="0"/>
                  <a:t>Exact: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log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9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≈30</m:t>
                    </m:r>
                  </m:oMath>
                </a14:m>
                <a:r>
                  <a:rPr lang="en-US" b="0" dirty="0" smtClean="0"/>
                  <a:t>bits</a:t>
                </a:r>
              </a:p>
              <a:p>
                <a:r>
                  <a:rPr lang="en-US" dirty="0" smtClean="0"/>
                  <a:t>Ave Morris: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≈250</m:t>
                    </m:r>
                  </m:oMath>
                </a14:m>
                <a:r>
                  <a:rPr lang="en-US" dirty="0" smtClean="0"/>
                  <a:t> bits</a:t>
                </a:r>
              </a:p>
              <a:p>
                <a:r>
                  <a:rPr lang="en-US" dirty="0" smtClean="0"/>
                  <a:t>W-Morris: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≈</m:t>
                    </m:r>
                  </m:oMath>
                </a14:m>
                <a:r>
                  <a:rPr lang="en-US" dirty="0" smtClean="0"/>
                  <a:t> 12 bits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6576" y="5263397"/>
                <a:ext cx="2515369" cy="1200329"/>
              </a:xfrm>
              <a:prstGeom prst="rect">
                <a:avLst/>
              </a:prstGeom>
              <a:blipFill rotWithShape="0">
                <a:blip r:embed="rId10"/>
                <a:stretch>
                  <a:fillRect l="-1932" t="-2010" r="-1449" b="-653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50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37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0" y="152400"/>
            <a:ext cx="8724900" cy="10164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Weighted  Morris Counter</a:t>
            </a:r>
            <a:r>
              <a:rPr lang="en-US" smtClean="0"/>
              <a:t>: Unbiasedness</a:t>
            </a:r>
            <a:endParaRPr lang="en-US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476937" y="1150995"/>
                <a:ext cx="5161926" cy="52322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charset="2"/>
                  <a:buChar char="§"/>
                </a:pPr>
                <a:r>
                  <a:rPr lang="en-US" sz="2800" u="sng" dirty="0" smtClean="0">
                    <a:solidFill>
                      <a:srgbClr val="C00000"/>
                    </a:solidFill>
                  </a:rPr>
                  <a:t>Estimate</a:t>
                </a:r>
                <a:r>
                  <a:rPr lang="en-US" sz="2800" u="sng" dirty="0">
                    <a:solidFill>
                      <a:srgbClr val="C00000"/>
                    </a:solidFill>
                  </a:rPr>
                  <a:t>:</a:t>
                </a:r>
                <a:r>
                  <a:rPr lang="en-US" sz="2800" dirty="0"/>
                  <a:t>  return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  <m:t>1+</m:t>
                            </m:r>
                            <m:r>
                              <a:rPr lang="en-US" sz="2800" b="0" i="1" dirty="0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2800" b="0" i="1" dirty="0" smtClean="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  <m:t>𝑠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accent5"/>
                        </a:solidFill>
                        <a:latin typeface="Cambria Math" charset="0"/>
                      </a:rPr>
                      <m:t>−1</m:t>
                    </m:r>
                  </m:oMath>
                </a14:m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937" y="1150995"/>
                <a:ext cx="5161926" cy="523220"/>
              </a:xfrm>
              <a:prstGeom prst="rect">
                <a:avLst/>
              </a:prstGeom>
              <a:blipFill rotWithShape="0">
                <a:blip r:embed="rId3"/>
                <a:stretch>
                  <a:fillRect l="-1763" t="-8889" b="-2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94498" y="1191181"/>
                <a:ext cx="2897203" cy="52322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457200" indent="-457200">
                  <a:buFont typeface="Wingdings" charset="2"/>
                  <a:buChar char="§"/>
                </a:pPr>
                <a:r>
                  <a:rPr lang="en-US" sz="2800" u="sng" dirty="0" smtClean="0">
                    <a:solidFill>
                      <a:srgbClr val="FF0000"/>
                    </a:solidFill>
                  </a:rPr>
                  <a:t>Initialize: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accent5"/>
                        </a:solidFill>
                        <a:latin typeface="Cambria Math" charset="0"/>
                      </a:rPr>
                      <m:t>𝑠</m:t>
                    </m:r>
                    <m:r>
                      <a:rPr lang="en-US" sz="2800" b="0" i="1" dirty="0" smtClean="0">
                        <a:solidFill>
                          <a:schemeClr val="accent5"/>
                        </a:solidFill>
                        <a:latin typeface="Cambria Math" charset="0"/>
                      </a:rPr>
                      <m:t>←0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498" y="1191181"/>
                <a:ext cx="2897203" cy="523220"/>
              </a:xfrm>
              <a:prstGeom prst="rect">
                <a:avLst/>
              </a:prstGeom>
              <a:blipFill rotWithShape="0">
                <a:blip r:embed="rId4"/>
                <a:stretch>
                  <a:fillRect l="-3132" t="-7778" b="-2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400" y="3577325"/>
                <a:ext cx="11887200" cy="2905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We show that the  expected increase in the estimate when adding </a:t>
                </a:r>
                <a:r>
                  <a:rPr lang="en-US" sz="2400" dirty="0" smtClean="0">
                    <a:solidFill>
                      <a:schemeClr val="tx2"/>
                    </a:solidFill>
                  </a:rPr>
                  <a:t>V</a:t>
                </a:r>
                <a:r>
                  <a:rPr lang="en-US" sz="2400" dirty="0" smtClean="0">
                    <a:solidFill>
                      <a:schemeClr val="accent5"/>
                    </a:solidFill>
                  </a:rPr>
                  <a:t> </a:t>
                </a:r>
                <a:r>
                  <a:rPr lang="en-US" sz="2400" dirty="0" smtClean="0"/>
                  <a:t>is equal to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𝑉</m:t>
                    </m:r>
                  </m:oMath>
                </a14:m>
                <a:r>
                  <a:rPr lang="en-US" sz="2400" dirty="0" smtClean="0"/>
                  <a:t>.</a:t>
                </a:r>
                <a:endParaRPr lang="en-US" sz="2400" dirty="0"/>
              </a:p>
              <a:p>
                <a:r>
                  <a:rPr lang="en-US" sz="2400" dirty="0" smtClean="0"/>
                  <a:t> The increase has two components, deterministic, and probabilistic:</a:t>
                </a:r>
              </a:p>
              <a:p>
                <a:pPr marL="342900" indent="-342900">
                  <a:buFont typeface="Wingdings" charset="2"/>
                  <a:buChar char="§"/>
                </a:pPr>
                <a:r>
                  <a:rPr lang="en-US" sz="2400" dirty="0" smtClean="0"/>
                  <a:t>Deterministic: We set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𝑠</m:t>
                    </m:r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←</m:t>
                    </m:r>
                  </m:oMath>
                </a14:m>
                <a:r>
                  <a:rPr lang="en-US" sz="2400" dirty="0" smtClean="0">
                    <a:solidFill>
                      <a:schemeClr val="tx2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tx2"/>
                        </a:solidFill>
                        <a:latin typeface="Cambria Math" charset="0"/>
                      </a:rPr>
                      <m:t>𝑠</m:t>
                    </m:r>
                    <m:r>
                      <a:rPr lang="en-US" sz="2400" b="0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max</m:t>
                    </m:r>
                    <m:r>
                      <m:rPr>
                        <m:lit/>
                      </m:rPr>
                      <a:rPr lang="en-US" sz="2400" b="0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{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i</m:t>
                    </m:r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≥0 |</m:t>
                    </m:r>
                    <m:r>
                      <a:rPr lang="en-US" sz="2400" b="0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400" b="0" i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1+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s</m:t>
                        </m:r>
                        <m:r>
                          <a:rPr lang="en-US" sz="2400" b="0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i</m:t>
                        </m:r>
                        <m:r>
                          <a:rPr lang="en-US" sz="2400" b="0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 </m:t>
                        </m:r>
                      </m:sup>
                    </m:sSup>
                    <m: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−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400" b="0" i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1+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s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𝑉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}</m:t>
                    </m:r>
                  </m:oMath>
                </a14:m>
                <a:r>
                  <a:rPr lang="en-US" sz="2400" dirty="0" smtClean="0"/>
                  <a:t>. This step increased the estimate by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𝑍</m:t>
                    </m:r>
                    <m: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40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1+</m:t>
                            </m:r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s</m:t>
                        </m:r>
                        <m:r>
                          <a:rPr lang="en-US" sz="240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i</m:t>
                        </m:r>
                        <m:r>
                          <a:rPr lang="en-US" sz="240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 </m:t>
                        </m:r>
                      </m:sup>
                    </m:sSup>
                    <m: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−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40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1+</m:t>
                            </m:r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s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marL="342900" indent="-342900">
                  <a:buFont typeface="Wingdings" charset="2"/>
                  <a:buChar char="§"/>
                </a:pPr>
                <a:r>
                  <a:rPr lang="en-US" sz="2400" dirty="0" smtClean="0"/>
                  <a:t>We then probabilistically increment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/>
                        </a:solidFill>
                        <a:latin typeface="Cambria Math" charset="0"/>
                      </a:rPr>
                      <m:t>𝑠</m:t>
                    </m:r>
                  </m:oMath>
                </a14:m>
                <a:r>
                  <a:rPr lang="en-US" sz="2400" dirty="0" smtClean="0"/>
                  <a:t> to account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Δ</m:t>
                    </m:r>
                    <m:r>
                      <a:rPr lang="en-US" sz="2400" b="0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V</m:t>
                    </m:r>
                    <m:r>
                      <a:rPr lang="en-US" sz="2400" b="0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Z</m:t>
                    </m:r>
                  </m:oMath>
                </a14:m>
                <a:r>
                  <a:rPr lang="en-US" sz="2400" dirty="0" smtClean="0">
                    <a:solidFill>
                      <a:schemeClr val="tx2"/>
                    </a:solidFill>
                  </a:rPr>
                  <a:t>:</a:t>
                </a:r>
                <a:r>
                  <a:rPr lang="en-US" sz="2400" dirty="0" smtClean="0"/>
                  <a:t>  The estimate increase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40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1+</m:t>
                            </m:r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s</m:t>
                        </m:r>
                        <m:r>
                          <a:rPr lang="en-US" sz="240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+1 </m:t>
                        </m:r>
                      </m:sup>
                    </m:sSup>
                    <m: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−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40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1+</m:t>
                            </m:r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s</m:t>
                        </m:r>
                      </m:sup>
                    </m:sSup>
                    <m:r>
                      <a:rPr lang="en-US" sz="240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b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400" b="0" i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1+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s</m:t>
                        </m:r>
                      </m:sup>
                    </m:sSup>
                  </m:oMath>
                </a14:m>
                <a:r>
                  <a:rPr lang="en-US" sz="2400" dirty="0" smtClean="0"/>
                  <a:t>  with probability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p</m:t>
                    </m:r>
                    <m: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Δ</m:t>
                        </m:r>
                      </m:num>
                      <m:den>
                        <m:sSup>
                          <m:sSupPr>
                            <m:ctrlPr>
                              <a:rPr lang="en-US" sz="2400" i="1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𝑏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240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  <m:t>1+</m:t>
                                </m:r>
                                <m:r>
                                  <a:rPr lang="en-US" sz="2400" i="1" dirty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</m:d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2400" dirty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s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 smtClean="0"/>
                  <a:t> and is </a:t>
                </a:r>
                <a14:m>
                  <m:oMath xmlns:m="http://schemas.openxmlformats.org/officeDocument/2006/math">
                    <m:r>
                      <a:rPr lang="en-US" sz="2400" b="0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0</m:t>
                    </m:r>
                  </m:oMath>
                </a14:m>
                <a:r>
                  <a:rPr lang="en-US" sz="2400" dirty="0" smtClean="0"/>
                  <a:t>   otherwise.  Therefore, the expectation is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𝑝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b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400" b="0" i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1+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s</m:t>
                        </m:r>
                      </m:sup>
                    </m:sSup>
                    <m: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Δ</m:t>
                    </m:r>
                  </m:oMath>
                </a14:m>
                <a:r>
                  <a:rPr lang="en-US" sz="2400" dirty="0" smtClean="0"/>
                  <a:t>.</a:t>
                </a:r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577325"/>
                <a:ext cx="11887200" cy="2905604"/>
              </a:xfrm>
              <a:prstGeom prst="rect">
                <a:avLst/>
              </a:prstGeom>
              <a:blipFill rotWithShape="0">
                <a:blip r:embed="rId5"/>
                <a:stretch>
                  <a:fillRect l="-769" t="-1681" b="-3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94498" y="1834583"/>
                <a:ext cx="10272877" cy="16225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charset="2"/>
                  <a:buChar char="§"/>
                </a:pPr>
                <a:r>
                  <a:rPr lang="en-US" sz="2800" u="sng" dirty="0" smtClean="0">
                    <a:solidFill>
                      <a:srgbClr val="C00000"/>
                    </a:solidFill>
                  </a:rPr>
                  <a:t>Add</a:t>
                </a:r>
                <a:r>
                  <a:rPr lang="en-US" sz="2800" dirty="0" smtClean="0"/>
                  <a:t> </a:t>
                </a:r>
                <a:r>
                  <a:rPr lang="en-US" sz="2800" dirty="0" smtClean="0">
                    <a:solidFill>
                      <a:schemeClr val="accent5"/>
                    </a:solidFill>
                  </a:rPr>
                  <a:t>V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or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  <a:r>
                  <a:rPr lang="en-US" sz="2800" u="sng" dirty="0" smtClean="0">
                    <a:solidFill>
                      <a:srgbClr val="FF0000"/>
                    </a:solidFill>
                  </a:rPr>
                  <a:t>merge</a:t>
                </a:r>
                <a:r>
                  <a:rPr lang="en-US" sz="2800" dirty="0" smtClean="0">
                    <a:solidFill>
                      <a:schemeClr val="accent5"/>
                    </a:solidFill>
                  </a:rPr>
                  <a:t> </a:t>
                </a:r>
                <a:r>
                  <a:rPr lang="en-US" sz="2800" dirty="0">
                    <a:solidFill>
                      <a:schemeClr val="accent5"/>
                    </a:solidFill>
                  </a:rPr>
                  <a:t>with </a:t>
                </a:r>
                <a:r>
                  <a:rPr lang="en-US" sz="2800" dirty="0" smtClean="0">
                    <a:solidFill>
                      <a:schemeClr val="accent5"/>
                    </a:solidFill>
                  </a:rPr>
                  <a:t>a Morris sketch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chemeClr val="accent5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800" b="0" i="1" smtClean="0">
                        <a:solidFill>
                          <a:schemeClr val="accent5"/>
                        </a:solidFill>
                        <a:latin typeface="Cambria Math" charset="0"/>
                      </a:rPr>
                      <m:t>𝑠</m:t>
                    </m:r>
                  </m:oMath>
                </a14:m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accent5"/>
                        </a:solidFill>
                        <a:latin typeface="Cambria Math" charset="0"/>
                      </a:rPr>
                      <m:t>(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  <m:t>𝑉</m:t>
                        </m:r>
                        <m:r>
                          <a:rPr lang="en-US" sz="2800" b="0" i="1" smtClean="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  <m:t>=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  <m:t>1+</m:t>
                            </m:r>
                            <m:r>
                              <a:rPr lang="en-US" sz="2800" i="1" dirty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  <m:r>
                      <a:rPr lang="en-US" sz="2800" i="1">
                        <a:solidFill>
                          <a:schemeClr val="accent5"/>
                        </a:solidFill>
                        <a:latin typeface="Cambria Math" charset="0"/>
                      </a:rPr>
                      <m:t>−1</m:t>
                    </m:r>
                    <m:r>
                      <a:rPr lang="en-US" sz="2800" b="0" i="1" smtClean="0">
                        <a:solidFill>
                          <a:schemeClr val="accent5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800" dirty="0" smtClean="0"/>
                  <a:t>: </a:t>
                </a:r>
                <a:endParaRPr lang="en-US" sz="2800" dirty="0"/>
              </a:p>
              <a:p>
                <a:pPr marL="800100" lvl="1" indent="-342900">
                  <a:buFont typeface="Wingdings" charset="2"/>
                  <a:buChar char="§"/>
                </a:pPr>
                <a:r>
                  <a:rPr lang="en-US" sz="2800" dirty="0"/>
                  <a:t>Increase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accent5"/>
                        </a:solidFill>
                        <a:latin typeface="Cambria Math" charset="0"/>
                      </a:rPr>
                      <m:t>𝑠</m:t>
                    </m:r>
                  </m:oMath>
                </a14:m>
                <a:r>
                  <a:rPr lang="en-US" sz="2800" dirty="0"/>
                  <a:t> by max amount </a:t>
                </a:r>
                <a:r>
                  <a:rPr lang="en-US" sz="2800" dirty="0" smtClean="0"/>
                  <a:t>so </a:t>
                </a:r>
                <a:r>
                  <a:rPr lang="en-US" sz="2800" dirty="0"/>
                  <a:t>that estimate increase by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/>
                        </a:solidFill>
                        <a:latin typeface="Cambria Math" charset="0"/>
                      </a:rPr>
                      <m:t>𝑍</m:t>
                    </m:r>
                    <m:r>
                      <a:rPr lang="en-US" sz="2800" b="0" i="1" smtClean="0">
                        <a:solidFill>
                          <a:schemeClr val="accent5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800" b="0" i="1" smtClean="0">
                        <a:solidFill>
                          <a:schemeClr val="accent5"/>
                        </a:solidFill>
                        <a:latin typeface="Cambria Math" charset="0"/>
                      </a:rPr>
                      <m:t>𝑉</m:t>
                    </m:r>
                  </m:oMath>
                </a14:m>
                <a:endParaRPr lang="en-US" sz="2800" dirty="0">
                  <a:solidFill>
                    <a:schemeClr val="accent5"/>
                  </a:solidFill>
                </a:endParaRPr>
              </a:p>
              <a:p>
                <a:pPr marL="800100" lvl="1" indent="-342900">
                  <a:buFont typeface="Wingdings" charset="2"/>
                  <a:buChar char="§"/>
                </a:pP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5"/>
                        </a:solidFill>
                        <a:latin typeface="Cambria Math" charset="0"/>
                      </a:rPr>
                      <m:t>Δ</m:t>
                    </m:r>
                    <m:r>
                      <a:rPr lang="en-US" sz="2800" b="0" i="1" smtClean="0">
                        <a:solidFill>
                          <a:schemeClr val="accent5"/>
                        </a:solidFill>
                        <a:latin typeface="Cambria Math" charset="0"/>
                      </a:rPr>
                      <m:t>←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5"/>
                        </a:solidFill>
                        <a:latin typeface="Cambria Math" charset="0"/>
                      </a:rPr>
                      <m:t>V</m:t>
                    </m:r>
                    <m:r>
                      <a:rPr lang="en-US" sz="2800" b="0" i="0" smtClean="0">
                        <a:solidFill>
                          <a:schemeClr val="accent5"/>
                        </a:solidFill>
                        <a:latin typeface="Cambria Math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5"/>
                        </a:solidFill>
                        <a:latin typeface="Cambria Math" charset="0"/>
                      </a:rPr>
                      <m:t>Z</m:t>
                    </m:r>
                  </m:oMath>
                </a14:m>
                <a:r>
                  <a:rPr lang="en-US" sz="2800" dirty="0" smtClean="0"/>
                  <a:t> ; </a:t>
                </a:r>
                <a:r>
                  <a:rPr lang="en-US" sz="2800" dirty="0"/>
                  <a:t> </a:t>
                </a:r>
                <a:r>
                  <a:rPr lang="en-US" sz="2800" dirty="0" smtClean="0"/>
                  <a:t> Increment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/>
                        </a:solidFill>
                        <a:latin typeface="Cambria Math" charset="0"/>
                      </a:rPr>
                      <m:t>𝑠</m:t>
                    </m:r>
                  </m:oMath>
                </a14:m>
                <a:r>
                  <a:rPr lang="en-US" sz="2800" dirty="0"/>
                  <a:t> with probability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  <m:t>Δ</m:t>
                        </m:r>
                      </m:num>
                      <m:den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  <m:t>𝑏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latin typeface="Cambria Math" charset="0"/>
                                  </a:rPr>
                                  <m:t>1+</m:t>
                                </m:r>
                                <m:r>
                                  <a:rPr lang="en-US" sz="2800" b="0" i="1" dirty="0" smtClean="0">
                                    <a:solidFill>
                                      <a:schemeClr val="accent5"/>
                                    </a:solidFill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</m:d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2800" b="0" i="0" dirty="0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  <m:t>s</m:t>
                            </m:r>
                          </m:sup>
                        </m:sSup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498" y="1834583"/>
                <a:ext cx="10272877" cy="1622560"/>
              </a:xfrm>
              <a:prstGeom prst="rect">
                <a:avLst/>
              </a:prstGeom>
              <a:blipFill rotWithShape="0">
                <a:blip r:embed="rId6"/>
                <a:stretch>
                  <a:fillRect l="-888" t="-2963" b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51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425" y="120158"/>
            <a:ext cx="9113150" cy="10164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Weighted  Morris Counter</a:t>
            </a:r>
            <a:r>
              <a:rPr lang="en-US" smtClean="0"/>
              <a:t>: Variance bound</a:t>
            </a:r>
            <a:endParaRPr lang="en-US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60631" y="1136640"/>
                <a:ext cx="3696781" cy="52322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2800" u="sng" dirty="0" smtClean="0">
                    <a:solidFill>
                      <a:srgbClr val="C00000"/>
                    </a:solidFill>
                  </a:rPr>
                  <a:t>Estimate</a:t>
                </a:r>
                <a:r>
                  <a:rPr lang="en-US" sz="2800" u="sng" dirty="0">
                    <a:solidFill>
                      <a:srgbClr val="C00000"/>
                    </a:solidFill>
                  </a:rPr>
                  <a:t>:</a:t>
                </a:r>
                <a:r>
                  <a:rPr lang="en-US" sz="2800" dirty="0"/>
                  <a:t> 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  <m:t>1+</m:t>
                            </m:r>
                            <m:r>
                              <a:rPr lang="en-US" sz="2800" b="0" i="1" dirty="0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2800" b="0" i="1" dirty="0" smtClean="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  <m:t>𝑠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accent5"/>
                        </a:solidFill>
                        <a:latin typeface="Cambria Math" charset="0"/>
                      </a:rPr>
                      <m:t>−1</m:t>
                    </m:r>
                  </m:oMath>
                </a14:m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631" y="1136640"/>
                <a:ext cx="3696781" cy="523220"/>
              </a:xfrm>
              <a:prstGeom prst="rect">
                <a:avLst/>
              </a:prstGeom>
              <a:blipFill rotWithShape="0">
                <a:blip r:embed="rId3"/>
                <a:stretch>
                  <a:fillRect l="-3115" t="-7778" b="-2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304800" y="2828223"/>
                <a:ext cx="1188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 smtClean="0"/>
                  <a:t>Lemma1</a:t>
                </a:r>
                <a:r>
                  <a:rPr lang="en-US" sz="2400" dirty="0" smtClean="0"/>
                  <a:t>: Consider value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V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 and variable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A</m:t>
                    </m:r>
                  </m:oMath>
                </a14:m>
                <a:r>
                  <a:rPr lang="en-US" sz="2400" dirty="0" smtClean="0"/>
                  <a:t>.  Then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dirty="0">
                        <a:solidFill>
                          <a:schemeClr val="tx2"/>
                        </a:solidFill>
                        <a:latin typeface="Cambria Math" charset="0"/>
                      </a:rPr>
                      <m:t>Var</m:t>
                    </m:r>
                    <m:d>
                      <m:dPr>
                        <m:begChr m:val="["/>
                        <m:endChr m:val="]"/>
                        <m:ctrlP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𝐴</m:t>
                        </m:r>
                      </m:e>
                    </m:d>
                    <m:r>
                      <a:rPr lang="en-US" sz="2400" i="1" dirty="0">
                        <a:solidFill>
                          <a:schemeClr val="tx2"/>
                        </a:solidFill>
                        <a:latin typeface="Cambria Math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sz="2400" dirty="0">
                        <a:solidFill>
                          <a:schemeClr val="tx2"/>
                        </a:solidFill>
                        <a:latin typeface="Cambria Math" charset="0"/>
                      </a:rPr>
                      <m:t>Δ</m:t>
                    </m:r>
                    <m:r>
                      <a:rPr lang="en-US" sz="2400" i="1" dirty="0">
                        <a:solidFill>
                          <a:schemeClr val="tx2"/>
                        </a:solidFill>
                        <a:latin typeface="Cambria Math" charset="0"/>
                      </a:rPr>
                      <m:t>𝑏</m:t>
                    </m:r>
                    <m:r>
                      <a:rPr lang="en-US" sz="2400" i="1" dirty="0">
                        <a:solidFill>
                          <a:schemeClr val="tx2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400" i="1" dirty="0">
                        <a:solidFill>
                          <a:schemeClr val="tx2"/>
                        </a:solidFill>
                        <a:latin typeface="Cambria Math" charset="0"/>
                      </a:rPr>
                      <m:t>𝑛</m:t>
                    </m:r>
                    <m:r>
                      <a:rPr lang="en-US" sz="2400" i="1" dirty="0">
                        <a:solidFill>
                          <a:schemeClr val="tx2"/>
                        </a:solidFill>
                        <a:latin typeface="Cambria Math" charset="0"/>
                      </a:rPr>
                      <m:t>+1)</m:t>
                    </m:r>
                  </m:oMath>
                </a14:m>
                <a:endParaRPr lang="en-US" sz="2400" dirty="0" smtClean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828223"/>
                <a:ext cx="11887200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769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495800" y="1080417"/>
                <a:ext cx="6560450" cy="76078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2800" u="sng" dirty="0" smtClean="0">
                    <a:solidFill>
                      <a:srgbClr val="C00000"/>
                    </a:solidFill>
                  </a:rPr>
                  <a:t>Add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chemeClr val="accent5"/>
                        </a:solidFill>
                        <a:latin typeface="Cambria Math" charset="0"/>
                      </a:rPr>
                      <m:t>Δ</m:t>
                    </m:r>
                    <m:r>
                      <a:rPr lang="en-US" sz="2800" i="1">
                        <a:solidFill>
                          <a:schemeClr val="accent5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chemeClr val="accent5"/>
                    </a:solidFill>
                  </a:rPr>
                  <a:t>: </a:t>
                </a:r>
                <a:r>
                  <a:rPr lang="en-US" sz="2800" dirty="0" smtClean="0"/>
                  <a:t>Increment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/>
                        </a:solidFill>
                        <a:latin typeface="Cambria Math" charset="0"/>
                      </a:rPr>
                      <m:t>𝑠</m:t>
                    </m:r>
                  </m:oMath>
                </a14:m>
                <a:r>
                  <a:rPr lang="en-US" sz="2800" dirty="0"/>
                  <a:t> with probability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  <m:t>Δ</m:t>
                        </m:r>
                      </m:num>
                      <m:den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  <m:t>𝑏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latin typeface="Cambria Math" charset="0"/>
                                  </a:rPr>
                                  <m:t>1+</m:t>
                                </m:r>
                                <m:r>
                                  <a:rPr lang="en-US" sz="2800" b="0" i="1" dirty="0" smtClean="0">
                                    <a:solidFill>
                                      <a:schemeClr val="accent5"/>
                                    </a:solidFill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</m:d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2800" b="0" i="0" dirty="0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  <m:t>s</m:t>
                            </m:r>
                          </m:sup>
                        </m:sSup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1080417"/>
                <a:ext cx="6560450" cy="760786"/>
              </a:xfrm>
              <a:prstGeom prst="rect">
                <a:avLst/>
              </a:prstGeom>
              <a:blipFill rotWithShape="0">
                <a:blip r:embed="rId5"/>
                <a:stretch>
                  <a:fillRect l="-1759" b="-3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4800" y="3289888"/>
                <a:ext cx="8915400" cy="517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 smtClean="0"/>
                  <a:t>Lemma2</a:t>
                </a:r>
                <a:r>
                  <a:rPr lang="en-US" sz="2400" dirty="0" smtClean="0"/>
                  <a:t>: For any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𝑖</m:t>
                    </m:r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j</m:t>
                    </m:r>
                    <m:r>
                      <a:rPr lang="en-US" sz="2400" b="0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.  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Cov</m:t>
                    </m:r>
                    <m:d>
                      <m:dPr>
                        <m:begChr m:val="["/>
                        <m:endChr m:val="]"/>
                        <m:ctrlP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=0.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289888"/>
                <a:ext cx="8915400" cy="517834"/>
              </a:xfrm>
              <a:prstGeom prst="rect">
                <a:avLst/>
              </a:prstGeom>
              <a:blipFill rotWithShape="0">
                <a:blip r:embed="rId6"/>
                <a:stretch>
                  <a:fillRect l="-1025" t="-3529" b="-2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304800" y="3854011"/>
                <a:ext cx="10435969" cy="461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Combining, we have that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dirty="0">
                        <a:solidFill>
                          <a:schemeClr val="tx2"/>
                        </a:solidFill>
                        <a:latin typeface="Cambria Math" charset="0"/>
                      </a:rPr>
                      <m:t>Var</m:t>
                    </m:r>
                    <m:d>
                      <m:dPr>
                        <m:begChr m:val="["/>
                        <m:endChr m:val="]"/>
                        <m:ctrlP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400" b="0" i="1" dirty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sz="2400" b="0" i="1" dirty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e>
                        </m:acc>
                        <m: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Var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dirty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dirty="0" smtClean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≤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dirty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a:rPr lang="en-US" sz="2400" b="0" i="1" dirty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400" b="0" i="1" dirty="0" smtClean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dirty="0" smtClean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  <m:t>V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 dirty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𝑏</m:t>
                            </m:r>
                            <m:d>
                              <m:dPr>
                                <m:ctrlPr>
                                  <a:rPr lang="en-US" sz="2400" i="1" dirty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 dirty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  <m:t>𝑛</m:t>
                                </m:r>
                                <m:r>
                                  <a:rPr lang="en-US" sz="2400" i="1" dirty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  <m:t>+1</m:t>
                                </m:r>
                              </m:e>
                            </m:d>
                            <m:r>
                              <a:rPr lang="en-US" sz="2400" b="0" i="1" dirty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≤</m:t>
                            </m:r>
                          </m:e>
                        </m:nary>
                        <m: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nary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𝑏𝑛</m:t>
                    </m:r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𝑛</m:t>
                    </m:r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+1)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854011"/>
                <a:ext cx="10435969" cy="461921"/>
              </a:xfrm>
              <a:prstGeom prst="rect">
                <a:avLst/>
              </a:prstGeom>
              <a:blipFill rotWithShape="0">
                <a:blip r:embed="rId7"/>
                <a:stretch>
                  <a:fillRect l="-876" t="-125000" b="-190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304800" y="1992121"/>
                <a:ext cx="11887200" cy="831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Consider all data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sz="2400" dirty="0"/>
                  <a:t> and the corresponding random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m:rPr>
                        <m:nor/>
                      </m:rPr>
                      <a:rPr lang="en-US" sz="2400" b="0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/>
                      <m:t>that</m:t>
                    </m:r>
                    <m:r>
                      <m:rPr>
                        <m:nor/>
                      </m:rPr>
                      <a:rPr lang="en-US" sz="2400" dirty="0"/>
                      <m:t> </m:t>
                    </m:r>
                    <m:r>
                      <m:rPr>
                        <m:nor/>
                      </m:rPr>
                      <a:rPr lang="en-US" sz="2400" dirty="0"/>
                      <m:t>is</m:t>
                    </m:r>
                    <m:r>
                      <m:rPr>
                        <m:nor/>
                      </m:rPr>
                      <a:rPr lang="en-US" sz="2400" dirty="0"/>
                      <m:t> </m:t>
                    </m:r>
                    <m:r>
                      <m:rPr>
                        <m:nor/>
                      </m:rPr>
                      <a:rPr lang="en-US" sz="2400" dirty="0"/>
                      <m:t>the</m:t>
                    </m:r>
                    <m:r>
                      <m:rPr>
                        <m:nor/>
                      </m:rPr>
                      <a:rPr lang="en-US" sz="2400" dirty="0"/>
                      <m:t> </m:t>
                    </m:r>
                    <m:r>
                      <m:rPr>
                        <m:nor/>
                      </m:rPr>
                      <a:rPr lang="en-US" sz="2400" dirty="0"/>
                      <m:t>increase</m:t>
                    </m:r>
                    <m:r>
                      <m:rPr>
                        <m:nor/>
                      </m:rPr>
                      <a:rPr lang="en-US" sz="2400" b="0" i="0" dirty="0" smtClean="0"/>
                      <m:t> </m:t>
                    </m:r>
                    <m:r>
                      <m:rPr>
                        <m:nor/>
                      </m:rPr>
                      <a:rPr lang="en-US" sz="2400" dirty="0"/>
                      <m:t>in</m:t>
                    </m:r>
                    <m:r>
                      <m:rPr>
                        <m:nor/>
                      </m:rPr>
                      <a:rPr lang="en-US" sz="2400" dirty="0"/>
                      <m:t> </m:t>
                    </m:r>
                    <m:r>
                      <m:rPr>
                        <m:nor/>
                      </m:rPr>
                      <a:rPr lang="en-US" sz="2400" dirty="0"/>
                      <m:t>the</m:t>
                    </m:r>
                    <m:r>
                      <m:rPr>
                        <m:nor/>
                      </m:rPr>
                      <a:rPr lang="en-US" sz="2400" dirty="0"/>
                      <m:t> </m:t>
                    </m:r>
                    <m:r>
                      <m:rPr>
                        <m:nor/>
                      </m:rPr>
                      <a:rPr lang="en-US" sz="2400" dirty="0"/>
                      <m:t>estimate</m:t>
                    </m:r>
                  </m:oMath>
                </a14:m>
                <a:r>
                  <a:rPr lang="en-US" sz="2400" dirty="0" smtClean="0"/>
                  <a:t>.  Note that by definition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𝑛</m:t>
                    </m:r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V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i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400" dirty="0" smtClean="0"/>
                  <a:t>.</a:t>
                </a:r>
                <a:endParaRPr lang="en-US" sz="2400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992121"/>
                <a:ext cx="11887200" cy="831253"/>
              </a:xfrm>
              <a:prstGeom prst="rect">
                <a:avLst/>
              </a:prstGeom>
              <a:blipFill rotWithShape="0">
                <a:blip r:embed="rId8"/>
                <a:stretch>
                  <a:fillRect l="-769" t="-58088" b="-106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143000" y="4775365"/>
            <a:ext cx="5271302" cy="461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It remains to prove the Lemmas</a:t>
            </a:r>
            <a:r>
              <a:rPr lang="mr-IN" sz="2400" dirty="0" smtClean="0"/>
              <a:t>…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52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7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6" y="120158"/>
            <a:ext cx="11751733" cy="10164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Weighted  Morris Counter: Variance bound</a:t>
            </a:r>
            <a:r>
              <a:rPr lang="en-US" smtClean="0"/>
              <a:t>, Lemma1</a:t>
            </a:r>
            <a:endParaRPr lang="en-US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60631" y="1136640"/>
                <a:ext cx="3696781" cy="52322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2800" u="sng" dirty="0" smtClean="0">
                    <a:solidFill>
                      <a:srgbClr val="C00000"/>
                    </a:solidFill>
                  </a:rPr>
                  <a:t>Estimate</a:t>
                </a:r>
                <a:r>
                  <a:rPr lang="en-US" sz="2800" u="sng" dirty="0">
                    <a:solidFill>
                      <a:srgbClr val="C00000"/>
                    </a:solidFill>
                  </a:rPr>
                  <a:t>:</a:t>
                </a:r>
                <a:r>
                  <a:rPr lang="en-US" sz="2800" dirty="0"/>
                  <a:t> 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  <m:t>1+</m:t>
                            </m:r>
                            <m:r>
                              <a:rPr lang="en-US" sz="2800" b="0" i="1" dirty="0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2800" b="0" i="1" dirty="0" smtClean="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  <m:t>𝑠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accent5"/>
                        </a:solidFill>
                        <a:latin typeface="Cambria Math" charset="0"/>
                      </a:rPr>
                      <m:t>−1</m:t>
                    </m:r>
                  </m:oMath>
                </a14:m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631" y="1136640"/>
                <a:ext cx="3696781" cy="523220"/>
              </a:xfrm>
              <a:prstGeom prst="rect">
                <a:avLst/>
              </a:prstGeom>
              <a:blipFill rotWithShape="0">
                <a:blip r:embed="rId3"/>
                <a:stretch>
                  <a:fillRect l="-3115" t="-7778" b="-2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304800" y="2828223"/>
                <a:ext cx="1188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 smtClean="0"/>
                  <a:t>Lemma1</a:t>
                </a:r>
                <a:r>
                  <a:rPr lang="en-US" sz="2400" dirty="0" smtClean="0"/>
                  <a:t>: Consider value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V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 and variable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A</m:t>
                    </m:r>
                  </m:oMath>
                </a14:m>
                <a:r>
                  <a:rPr lang="en-US" sz="2400" dirty="0" smtClean="0"/>
                  <a:t>.  Then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dirty="0">
                        <a:solidFill>
                          <a:schemeClr val="tx2"/>
                        </a:solidFill>
                        <a:latin typeface="Cambria Math" charset="0"/>
                      </a:rPr>
                      <m:t>Var</m:t>
                    </m:r>
                    <m:d>
                      <m:dPr>
                        <m:begChr m:val="["/>
                        <m:endChr m:val="]"/>
                        <m:ctrlP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𝐴</m:t>
                        </m:r>
                      </m:e>
                    </m:d>
                    <m:r>
                      <a:rPr lang="en-US" sz="2400" i="1" dirty="0">
                        <a:solidFill>
                          <a:schemeClr val="tx2"/>
                        </a:solidFill>
                        <a:latin typeface="Cambria Math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V</m:t>
                    </m:r>
                    <m:r>
                      <a:rPr lang="en-US" sz="2400" i="1" dirty="0">
                        <a:solidFill>
                          <a:schemeClr val="tx2"/>
                        </a:solidFill>
                        <a:latin typeface="Cambria Math" charset="0"/>
                      </a:rPr>
                      <m:t>𝑏</m:t>
                    </m:r>
                    <m:r>
                      <a:rPr lang="en-US" sz="2400" i="1" dirty="0">
                        <a:solidFill>
                          <a:schemeClr val="tx2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400" i="1" dirty="0">
                        <a:solidFill>
                          <a:schemeClr val="tx2"/>
                        </a:solidFill>
                        <a:latin typeface="Cambria Math" charset="0"/>
                      </a:rPr>
                      <m:t>𝑛</m:t>
                    </m:r>
                    <m:r>
                      <a:rPr lang="en-US" sz="2400" i="1" dirty="0">
                        <a:solidFill>
                          <a:schemeClr val="tx2"/>
                        </a:solidFill>
                        <a:latin typeface="Cambria Math" charset="0"/>
                      </a:rPr>
                      <m:t>+1)</m:t>
                    </m:r>
                  </m:oMath>
                </a14:m>
                <a:endParaRPr lang="en-US" sz="2400" dirty="0" smtClean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828223"/>
                <a:ext cx="11887200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769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495800" y="1080417"/>
                <a:ext cx="6560450" cy="76078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2800" u="sng" dirty="0" smtClean="0">
                    <a:solidFill>
                      <a:srgbClr val="C00000"/>
                    </a:solidFill>
                  </a:rPr>
                  <a:t>Add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chemeClr val="accent5"/>
                        </a:solidFill>
                        <a:latin typeface="Cambria Math" charset="0"/>
                      </a:rPr>
                      <m:t>Δ</m:t>
                    </m:r>
                    <m:r>
                      <a:rPr lang="en-US" sz="2800" i="1">
                        <a:solidFill>
                          <a:schemeClr val="accent5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chemeClr val="accent5"/>
                    </a:solidFill>
                  </a:rPr>
                  <a:t>: </a:t>
                </a:r>
                <a:r>
                  <a:rPr lang="en-US" sz="2800" dirty="0" smtClean="0"/>
                  <a:t>Increment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/>
                        </a:solidFill>
                        <a:latin typeface="Cambria Math" charset="0"/>
                      </a:rPr>
                      <m:t>𝑠</m:t>
                    </m:r>
                  </m:oMath>
                </a14:m>
                <a:r>
                  <a:rPr lang="en-US" sz="2800" dirty="0"/>
                  <a:t> with probability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  <m:t>Δ</m:t>
                        </m:r>
                      </m:num>
                      <m:den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  <m:t>𝑏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latin typeface="Cambria Math" charset="0"/>
                                  </a:rPr>
                                  <m:t>1+</m:t>
                                </m:r>
                                <m:r>
                                  <a:rPr lang="en-US" sz="2800" b="0" i="1" dirty="0" smtClean="0">
                                    <a:solidFill>
                                      <a:schemeClr val="accent5"/>
                                    </a:solidFill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</m:d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2800" b="0" i="0" dirty="0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  <m:t>s</m:t>
                            </m:r>
                          </m:sup>
                        </m:sSup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1080417"/>
                <a:ext cx="6560450" cy="760786"/>
              </a:xfrm>
              <a:prstGeom prst="rect">
                <a:avLst/>
              </a:prstGeom>
              <a:blipFill rotWithShape="0">
                <a:blip r:embed="rId5"/>
                <a:stretch>
                  <a:fillRect l="-1759" b="-3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287867" y="3289888"/>
                <a:ext cx="11887200" cy="3281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 smtClean="0"/>
                  <a:t>Proof:</a:t>
                </a:r>
                <a:r>
                  <a:rPr lang="en-US" sz="2400" dirty="0" smtClean="0"/>
                  <a:t>  The variance, conditioned on the state of the counter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𝑠</m:t>
                    </m:r>
                  </m:oMath>
                </a14:m>
                <a:r>
                  <a:rPr lang="en-US" sz="2400" dirty="0" smtClean="0"/>
                  <a:t> , only depends on the “probabilistic” part which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Δ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V</m:t>
                    </m:r>
                    <m: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.</m:t>
                    </m:r>
                  </m:oMath>
                </a14:m>
                <a:endParaRPr lang="en-US" sz="2400" dirty="0" smtClean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Var</m:t>
                    </m:r>
                    <m:d>
                      <m:dPr>
                        <m:begChr m:val="["/>
                        <m:endChr m:val="|"/>
                        <m:ctrlP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𝐴</m:t>
                        </m:r>
                        <m:r>
                          <a:rPr lang="en-US" sz="2400" b="0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s</m:t>
                    </m:r>
                    <m: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]=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b="0" i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p</m:t>
                            </m:r>
                          </m:den>
                        </m:f>
                        <m:r>
                          <a:rPr lang="en-US" sz="2400" b="0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−1</m:t>
                        </m:r>
                      </m:e>
                    </m:d>
                    <m:sSup>
                      <m:sSupPr>
                        <m:ctrlP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Δ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′2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b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0" smtClean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  <m:t>1+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  <m:t>b</m:t>
                                </m:r>
                              </m:e>
                            </m:d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s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Δ</m:t>
                        </m:r>
                      </m:den>
                    </m:f>
                    <m:sSup>
                      <m:sSupPr>
                        <m:ctrlP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Δ</m:t>
                        </m:r>
                      </m:e>
                      <m:sup>
                        <m: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Δ</m:t>
                    </m:r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𝑏</m:t>
                    </m:r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40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1+</m:t>
                            </m:r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s</m:t>
                        </m:r>
                      </m:sup>
                    </m:sSup>
                  </m:oMath>
                </a14:m>
                <a:endParaRPr lang="en-US" sz="2400" dirty="0" smtClean="0"/>
              </a:p>
              <a:p>
                <a:r>
                  <a:rPr lang="en-US" sz="2400" dirty="0" smtClean="0"/>
                  <a:t>The value of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tx2"/>
                        </a:solidFill>
                        <a:latin typeface="Cambria Math" charset="0"/>
                      </a:rPr>
                      <m:t>𝑠</m:t>
                    </m:r>
                  </m:oMath>
                </a14:m>
                <a:r>
                  <a:rPr lang="en-US" sz="2400" dirty="0" smtClean="0"/>
                  <a:t> at the time the element is processed is at most the final value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𝑠</m:t>
                        </m:r>
                      </m:e>
                      <m:sup>
                        <m: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≥</m:t>
                    </m:r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𝑠</m:t>
                    </m:r>
                    <m:r>
                      <a:rPr lang="en-US" sz="2400" i="1" dirty="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 smtClean="0"/>
                  <a:t> of </a:t>
                </a:r>
                <a:r>
                  <a:rPr lang="en-US" sz="2400" dirty="0" smtClean="0"/>
                  <a:t>the counter.  </a:t>
                </a:r>
                <a:r>
                  <a:rPr lang="en-US" sz="2400" dirty="0" smtClean="0"/>
                  <a:t>So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dirty="0">
                        <a:solidFill>
                          <a:schemeClr val="tx2"/>
                        </a:solidFill>
                        <a:latin typeface="Cambria Math" charset="0"/>
                      </a:rPr>
                      <m:t>Var</m:t>
                    </m:r>
                    <m:d>
                      <m:dPr>
                        <m:begChr m:val="["/>
                        <m:endChr m:val="|"/>
                        <m:ctrlP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𝐴</m:t>
                        </m:r>
                        <m:r>
                          <a:rPr lang="en-US" sz="240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s</m:t>
                    </m:r>
                    <m: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]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≤ </m:t>
                    </m:r>
                    <m:r>
                      <m:rPr>
                        <m:sty m:val="p"/>
                      </m:rPr>
                      <a:rPr lang="en-US" sz="2400" dirty="0">
                        <a:solidFill>
                          <a:schemeClr val="tx2"/>
                        </a:solidFill>
                        <a:latin typeface="Cambria Math" charset="0"/>
                      </a:rPr>
                      <m:t>Δ</m:t>
                    </m:r>
                    <m:r>
                      <a:rPr lang="en-US" sz="2400" i="1" dirty="0">
                        <a:solidFill>
                          <a:schemeClr val="tx2"/>
                        </a:solidFill>
                        <a:latin typeface="Cambria Math" charset="0"/>
                      </a:rPr>
                      <m:t>𝑏</m:t>
                    </m:r>
                    <m:r>
                      <a:rPr lang="en-US" sz="2400" i="1" dirty="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40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1+</m:t>
                            </m:r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s</m:t>
                        </m:r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sz="2400" dirty="0" smtClean="0"/>
              </a:p>
              <a:p>
                <a:r>
                  <a:rPr lang="en-US" sz="2400" dirty="0" smtClean="0"/>
                  <a:t>The unconditioned variance is </a:t>
                </a:r>
                <a:r>
                  <a:rPr lang="en-US" sz="2400" dirty="0" smtClean="0"/>
                  <a:t>bounded by the </a:t>
                </a:r>
                <a:r>
                  <a:rPr lang="en-US" sz="2400" dirty="0" smtClean="0"/>
                  <a:t>expectation over the distribution of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tx2"/>
                        </a:solidFill>
                        <a:latin typeface="Cambria Math" charset="0"/>
                      </a:rPr>
                      <m:t>𝑠</m:t>
                    </m:r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′</m:t>
                    </m:r>
                  </m:oMath>
                </a14:m>
                <a:r>
                  <a:rPr lang="en-US" sz="2400" dirty="0" smtClean="0"/>
                  <a:t>.  </a:t>
                </a:r>
              </a:p>
              <a:p>
                <a:r>
                  <a:rPr lang="en-US" sz="2400" dirty="0" smtClean="0"/>
                  <a:t>Note that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dirty="0" smtClean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dirty="0" smtClean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  <m:t>1+</m:t>
                                </m:r>
                                <m:r>
                                  <a:rPr lang="en-US" sz="2400" b="0" i="1" dirty="0" smtClean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</m:d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𝑠</m:t>
                            </m:r>
                            <m:r>
                              <a:rPr lang="en-US" sz="2400" b="0" i="1" dirty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𝑛</m:t>
                    </m:r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+1.</m:t>
                    </m:r>
                  </m:oMath>
                </a14:m>
                <a:r>
                  <a:rPr lang="en-US" sz="2400" dirty="0" smtClean="0"/>
                  <a:t>  Therefore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Var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dirty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400" i="1" dirty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</m:d>
                        <m:r>
                          <a:rPr lang="en-US" sz="2400" b="0" i="0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2400" b="0" i="0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s</m:t>
                        </m:r>
                      </m:sub>
                    </m:sSub>
                    <m:r>
                      <a:rPr lang="en-US" sz="2400" b="0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sz="2400" dirty="0">
                        <a:solidFill>
                          <a:schemeClr val="tx2"/>
                        </a:solidFill>
                        <a:latin typeface="Cambria Math" charset="0"/>
                      </a:rPr>
                      <m:t>Var</m:t>
                    </m:r>
                    <m:d>
                      <m:dPr>
                        <m:begChr m:val="["/>
                        <m:endChr m:val="|"/>
                        <m:ctrlP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𝐴</m:t>
                        </m:r>
                        <m:r>
                          <a:rPr lang="en-US" sz="240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s</m:t>
                    </m:r>
                    <m:r>
                      <a:rPr lang="en-US" sz="2400">
                        <a:solidFill>
                          <a:schemeClr val="tx2"/>
                        </a:solidFill>
                        <a:latin typeface="Cambria Math" charset="0"/>
                      </a:rPr>
                      <m:t>]]</m:t>
                    </m:r>
                    <m:r>
                      <a:rPr lang="en-US" sz="2400" b="0" i="1" smtClean="0">
                        <a:solidFill>
                          <a:schemeClr val="tx2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b="0" i="0" smtClean="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Δ</m:t>
                    </m:r>
                    <m:r>
                      <a:rPr lang="en-US" sz="2400" i="1" dirty="0">
                        <a:solidFill>
                          <a:schemeClr val="tx2"/>
                        </a:solidFill>
                        <a:latin typeface="Cambria Math" charset="0"/>
                      </a:rPr>
                      <m:t>𝑏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𝑠</m:t>
                        </m:r>
                        <m: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′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 dirty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 dirty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 dirty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  <m:t>1+</m:t>
                                </m:r>
                                <m:r>
                                  <a:rPr lang="en-US" sz="2400" i="1" dirty="0">
                                    <a:solidFill>
                                      <a:schemeClr val="tx2"/>
                                    </a:solidFill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 dirty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𝑠</m:t>
                            </m:r>
                            <m:r>
                              <a:rPr lang="en-US" sz="2400" b="0" i="1" dirty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400" i="1" dirty="0">
                        <a:solidFill>
                          <a:schemeClr val="tx2"/>
                        </a:solidFill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Δ</m:t>
                    </m:r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𝑏</m:t>
                    </m:r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𝑛</m:t>
                        </m:r>
                        <m: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+1</m:t>
                        </m:r>
                      </m:e>
                    </m:d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𝑉𝑏</m:t>
                    </m:r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𝑛</m:t>
                    </m:r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+1)</m:t>
                    </m:r>
                  </m:oMath>
                </a14:m>
                <a:endParaRPr lang="en-US" sz="2400" b="1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67" y="3289888"/>
                <a:ext cx="11887200" cy="3281860"/>
              </a:xfrm>
              <a:prstGeom prst="rect">
                <a:avLst/>
              </a:prstGeom>
              <a:blipFill rotWithShape="0">
                <a:blip r:embed="rId6"/>
                <a:stretch>
                  <a:fillRect l="-769" t="-1487" b="-17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304800" y="1992121"/>
                <a:ext cx="11887200" cy="831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Consider all data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sz="2400" dirty="0"/>
                  <a:t> and the corresponding random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m:rPr>
                        <m:nor/>
                      </m:rPr>
                      <a:rPr lang="en-US" sz="2400" b="0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/>
                      <m:t>that</m:t>
                    </m:r>
                    <m:r>
                      <m:rPr>
                        <m:nor/>
                      </m:rPr>
                      <a:rPr lang="en-US" sz="2400" dirty="0"/>
                      <m:t> </m:t>
                    </m:r>
                    <m:r>
                      <m:rPr>
                        <m:nor/>
                      </m:rPr>
                      <a:rPr lang="en-US" sz="2400" dirty="0"/>
                      <m:t>is</m:t>
                    </m:r>
                    <m:r>
                      <m:rPr>
                        <m:nor/>
                      </m:rPr>
                      <a:rPr lang="en-US" sz="2400" dirty="0"/>
                      <m:t> </m:t>
                    </m:r>
                    <m:r>
                      <m:rPr>
                        <m:nor/>
                      </m:rPr>
                      <a:rPr lang="en-US" sz="2400" dirty="0"/>
                      <m:t>the</m:t>
                    </m:r>
                    <m:r>
                      <m:rPr>
                        <m:nor/>
                      </m:rPr>
                      <a:rPr lang="en-US" sz="2400" dirty="0"/>
                      <m:t> </m:t>
                    </m:r>
                    <m:r>
                      <m:rPr>
                        <m:nor/>
                      </m:rPr>
                      <a:rPr lang="en-US" sz="2400" dirty="0"/>
                      <m:t>increase</m:t>
                    </m:r>
                    <m:r>
                      <m:rPr>
                        <m:nor/>
                      </m:rPr>
                      <a:rPr lang="en-US" sz="2400" b="0" i="0" dirty="0" smtClean="0"/>
                      <m:t> </m:t>
                    </m:r>
                    <m:r>
                      <m:rPr>
                        <m:nor/>
                      </m:rPr>
                      <a:rPr lang="en-US" sz="2400" dirty="0"/>
                      <m:t>in</m:t>
                    </m:r>
                    <m:r>
                      <m:rPr>
                        <m:nor/>
                      </m:rPr>
                      <a:rPr lang="en-US" sz="2400" dirty="0"/>
                      <m:t> </m:t>
                    </m:r>
                    <m:r>
                      <m:rPr>
                        <m:nor/>
                      </m:rPr>
                      <a:rPr lang="en-US" sz="2400" dirty="0"/>
                      <m:t>the</m:t>
                    </m:r>
                    <m:r>
                      <m:rPr>
                        <m:nor/>
                      </m:rPr>
                      <a:rPr lang="en-US" sz="2400" dirty="0"/>
                      <m:t> </m:t>
                    </m:r>
                    <m:r>
                      <m:rPr>
                        <m:nor/>
                      </m:rPr>
                      <a:rPr lang="en-US" sz="2400" dirty="0"/>
                      <m:t>estimate</m:t>
                    </m:r>
                  </m:oMath>
                </a14:m>
                <a:r>
                  <a:rPr lang="en-US" sz="2400" dirty="0" smtClean="0"/>
                  <a:t>.  Note that by definition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𝑛</m:t>
                    </m:r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i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400" dirty="0" smtClean="0"/>
                  <a:t>.</a:t>
                </a:r>
                <a:endParaRPr lang="en-US" sz="2400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992121"/>
                <a:ext cx="11887200" cy="831253"/>
              </a:xfrm>
              <a:prstGeom prst="rect">
                <a:avLst/>
              </a:prstGeom>
              <a:blipFill rotWithShape="0">
                <a:blip r:embed="rId7"/>
                <a:stretch>
                  <a:fillRect l="-769" t="-58088" b="-106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53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Edith Cohen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09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866" y="120158"/>
            <a:ext cx="11751733" cy="10164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Weighted  Morris Counter: Variance bound, Lemma2</a:t>
            </a:r>
            <a:endParaRPr lang="en-US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60631" y="1136640"/>
                <a:ext cx="3696781" cy="52322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2800" u="sng" dirty="0" smtClean="0">
                    <a:solidFill>
                      <a:srgbClr val="C00000"/>
                    </a:solidFill>
                  </a:rPr>
                  <a:t>Estimate</a:t>
                </a:r>
                <a:r>
                  <a:rPr lang="en-US" sz="2800" u="sng" dirty="0">
                    <a:solidFill>
                      <a:srgbClr val="C00000"/>
                    </a:solidFill>
                  </a:rPr>
                  <a:t>:</a:t>
                </a:r>
                <a:r>
                  <a:rPr lang="en-US" sz="2800" dirty="0"/>
                  <a:t> 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  <m:t>1+</m:t>
                            </m:r>
                            <m:r>
                              <a:rPr lang="en-US" sz="2800" b="0" i="1" dirty="0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2800" b="0" i="1" dirty="0" smtClean="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  <m:t>𝑠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accent5"/>
                        </a:solidFill>
                        <a:latin typeface="Cambria Math" charset="0"/>
                      </a:rPr>
                      <m:t>−1</m:t>
                    </m:r>
                  </m:oMath>
                </a14:m>
                <a:r>
                  <a:rPr lang="en-US" sz="2800" dirty="0">
                    <a:solidFill>
                      <a:schemeClr val="accent5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631" y="1136640"/>
                <a:ext cx="3696781" cy="523220"/>
              </a:xfrm>
              <a:prstGeom prst="rect">
                <a:avLst/>
              </a:prstGeom>
              <a:blipFill rotWithShape="0">
                <a:blip r:embed="rId3"/>
                <a:stretch>
                  <a:fillRect l="-3115" t="-7778" b="-2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495800" y="1080417"/>
                <a:ext cx="6560450" cy="76078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2800" u="sng" dirty="0" smtClean="0">
                    <a:solidFill>
                      <a:srgbClr val="C00000"/>
                    </a:solidFill>
                  </a:rPr>
                  <a:t>Add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chemeClr val="accent5"/>
                        </a:solidFill>
                        <a:latin typeface="Cambria Math" charset="0"/>
                      </a:rPr>
                      <m:t>Δ</m:t>
                    </m:r>
                    <m:r>
                      <a:rPr lang="en-US" sz="2800" i="1">
                        <a:solidFill>
                          <a:schemeClr val="accent5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chemeClr val="accent5"/>
                    </a:solidFill>
                  </a:rPr>
                  <a:t>: </a:t>
                </a:r>
                <a:r>
                  <a:rPr lang="en-US" sz="2800" dirty="0" smtClean="0"/>
                  <a:t>Increment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/>
                        </a:solidFill>
                        <a:latin typeface="Cambria Math" charset="0"/>
                      </a:rPr>
                      <m:t>𝑠</m:t>
                    </m:r>
                  </m:oMath>
                </a14:m>
                <a:r>
                  <a:rPr lang="en-US" sz="2800" dirty="0"/>
                  <a:t> with probability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accent5"/>
                            </a:solidFill>
                            <a:latin typeface="Cambria Math" charset="0"/>
                          </a:rPr>
                          <m:t>Δ</m:t>
                        </m:r>
                      </m:num>
                      <m:den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  <m:t>𝑏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accent5"/>
                                    </a:solidFill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0" smtClean="0">
                                    <a:solidFill>
                                      <a:schemeClr val="accent5"/>
                                    </a:solidFill>
                                    <a:latin typeface="Cambria Math" charset="0"/>
                                  </a:rPr>
                                  <m:t>1+</m:t>
                                </m:r>
                                <m:r>
                                  <a:rPr lang="en-US" sz="2800" b="0" i="1" dirty="0" smtClean="0">
                                    <a:solidFill>
                                      <a:schemeClr val="accent5"/>
                                    </a:solidFill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</m:d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2800" b="0" i="0" dirty="0" smtClean="0">
                                <a:solidFill>
                                  <a:schemeClr val="accent5"/>
                                </a:solidFill>
                                <a:latin typeface="Cambria Math" charset="0"/>
                              </a:rPr>
                              <m:t>s</m:t>
                            </m:r>
                          </m:sup>
                        </m:sSup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800" y="1080417"/>
                <a:ext cx="6560450" cy="760786"/>
              </a:xfrm>
              <a:prstGeom prst="rect">
                <a:avLst/>
              </a:prstGeom>
              <a:blipFill rotWithShape="0">
                <a:blip r:embed="rId4"/>
                <a:stretch>
                  <a:fillRect l="-1759" b="-3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304800" y="3683676"/>
                <a:ext cx="11734799" cy="2835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 smtClean="0"/>
                  <a:t>Proof:</a:t>
                </a:r>
                <a:r>
                  <a:rPr lang="en-US" sz="2400" dirty="0" smtClean="0"/>
                  <a:t>  </a:t>
                </a:r>
              </a:p>
              <a:p>
                <a:r>
                  <a:rPr lang="en-US" sz="2400" dirty="0" smtClean="0"/>
                  <a:t>Suppose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/>
                  <a:t> is processed first.  We have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dirty="0">
                        <a:solidFill>
                          <a:schemeClr val="tx2"/>
                        </a:solidFill>
                        <a:latin typeface="Cambria Math" charset="0"/>
                      </a:rPr>
                      <m:t>E</m:t>
                    </m:r>
                    <m:d>
                      <m:dPr>
                        <m:begChr m:val="["/>
                        <m:endChr m:val="]"/>
                        <m:ctrlP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dirty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dirty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dirty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V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/>
                  <a:t>. We now consider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400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 smtClean="0"/>
                  <a:t> Conditioned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A</m:t>
                        </m:r>
                      </m:e>
                      <m:sub>
                        <m:r>
                          <a:rPr lang="en-US" sz="2400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.</m:t>
                    </m:r>
                  </m:oMath>
                </a14:m>
                <a:r>
                  <a:rPr lang="en-US" sz="2400" dirty="0" smtClean="0"/>
                  <a:t>  Recall that the expectation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A</m:t>
                        </m:r>
                      </m:e>
                      <m:sub>
                        <m:r>
                          <a:rPr lang="en-US" sz="2400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 smtClean="0"/>
                  <a:t> conditioned on any value of the counter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V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 smtClean="0"/>
                  <a:t> is processed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dirty="0">
                        <a:solidFill>
                          <a:schemeClr val="tx2"/>
                        </a:solidFill>
                        <a:latin typeface="Cambria Math" charset="0"/>
                      </a:rPr>
                      <m:t>E</m:t>
                    </m:r>
                    <m:d>
                      <m:dPr>
                        <m:begChr m:val="["/>
                        <m:endChr m:val="|"/>
                        <m:ctrlP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dirty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dirty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dirty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 sz="2400" i="1" dirty="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𝑠</m:t>
                    </m:r>
                    <m:r>
                      <a:rPr lang="en-US" sz="2400" dirty="0">
                        <a:solidFill>
                          <a:schemeClr val="tx2"/>
                        </a:solidFill>
                        <a:latin typeface="Cambria Math" charset="0"/>
                      </a:rPr>
                      <m:t>]=</m:t>
                    </m:r>
                    <m:sSub>
                      <m:sSubPr>
                        <m:ctrlP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𝐸</m:t>
                    </m:r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[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]</m:t>
                    </m:r>
                  </m:oMath>
                </a14:m>
                <a:r>
                  <a:rPr lang="en-US" sz="2400" dirty="0" smtClean="0"/>
                  <a:t>.  Therefore,  for any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chemeClr val="tx2"/>
                        </a:solidFill>
                        <a:latin typeface="Cambria Math" charset="0"/>
                      </a:rPr>
                      <m:t>𝑎</m:t>
                    </m:r>
                  </m:oMath>
                </a14:m>
                <a:r>
                  <a:rPr lang="en-US" sz="2400" dirty="0" smtClean="0"/>
                  <a:t> , </a:t>
                </a:r>
              </a:p>
              <a:p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dirty="0">
                        <a:solidFill>
                          <a:schemeClr val="tx2"/>
                        </a:solidFill>
                        <a:latin typeface="Cambria Math" charset="0"/>
                      </a:rPr>
                      <m:t>E</m:t>
                    </m:r>
                    <m:d>
                      <m:dPr>
                        <m:begChr m:val="["/>
                        <m:endChr m:val="|"/>
                        <m:ctrlP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dirty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dirty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dirty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400" b="0" i="0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𝑎</m:t>
                    </m:r>
                    <m:r>
                      <a:rPr lang="en-US" sz="2400" dirty="0">
                        <a:solidFill>
                          <a:schemeClr val="tx2"/>
                        </a:solidFill>
                        <a:latin typeface="Cambria Math" charset="0"/>
                      </a:rPr>
                      <m:t>]</m:t>
                    </m:r>
                    <m:r>
                      <a:rPr lang="en-US" sz="2400" b="0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 smtClean="0"/>
                  <a:t>.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dirty="0">
                          <a:solidFill>
                            <a:schemeClr val="tx2"/>
                          </a:solidFill>
                          <a:latin typeface="Cambria Math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 dirty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dirty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  <m:t>A</m:t>
                              </m:r>
                            </m:e>
                            <m:sub>
                              <m:r>
                                <a:rPr lang="en-US" sz="2400" dirty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dirty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0" dirty="0" smtClean="0">
                          <a:solidFill>
                            <a:schemeClr val="tx2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𝑎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aPr</m:t>
                          </m:r>
                          <m: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⁡[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𝑎</m:t>
                          </m:r>
                          <m: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]</m:t>
                          </m:r>
                        </m:e>
                      </m:nary>
                      <m:r>
                        <m:rPr>
                          <m:sty m:val="p"/>
                        </m:rPr>
                        <a:rPr lang="en-US" sz="2400" dirty="0">
                          <a:solidFill>
                            <a:schemeClr val="tx2"/>
                          </a:solidFill>
                          <a:latin typeface="Cambria Math" charset="0"/>
                        </a:rPr>
                        <m:t>E</m:t>
                      </m:r>
                      <m:d>
                        <m:dPr>
                          <m:begChr m:val="["/>
                          <m:endChr m:val="|"/>
                          <m:ctrlPr>
                            <a:rPr lang="en-US" sz="2400" i="1" dirty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dirty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  <m:t>A</m:t>
                              </m:r>
                            </m:e>
                            <m:sub>
                              <m:r>
                                <a:rPr lang="en-US" sz="2400" dirty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 </m:t>
                          </m:r>
                        </m:e>
                      </m:d>
                      <m:r>
                        <a:rPr lang="en-US" sz="2400" i="1" dirty="0">
                          <a:solidFill>
                            <a:schemeClr val="tx2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2400" i="1" dirty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dirty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i="1" dirty="0">
                          <a:solidFill>
                            <a:schemeClr val="tx2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400" i="1" dirty="0">
                          <a:solidFill>
                            <a:schemeClr val="tx2"/>
                          </a:solidFill>
                          <a:latin typeface="Cambria Math" charset="0"/>
                        </a:rPr>
                        <m:t>𝑎</m:t>
                      </m:r>
                      <m:r>
                        <a:rPr lang="en-US" sz="2400" dirty="0">
                          <a:solidFill>
                            <a:schemeClr val="tx2"/>
                          </a:solidFill>
                          <a:latin typeface="Cambria Math" charset="0"/>
                        </a:rPr>
                        <m:t>]</m:t>
                      </m:r>
                      <m:r>
                        <a:rPr lang="en-US" sz="2400" b="0" i="0" dirty="0" smtClean="0">
                          <a:solidFill>
                            <a:schemeClr val="tx2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dirty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V</m:t>
                          </m:r>
                        </m:e>
                        <m:sub>
                          <m:r>
                            <a:rPr lang="en-US" sz="2400" i="1" dirty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400" b="0" i="0" dirty="0" smtClean="0">
                          <a:solidFill>
                            <a:schemeClr val="tx2"/>
                          </a:solidFill>
                          <a:latin typeface="Cambria Math" charset="0"/>
                        </a:rPr>
                        <m:t>E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dirty="0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  <m:t>A</m:t>
                              </m:r>
                            </m:e>
                            <m:sub>
                              <m:r>
                                <a:rPr lang="en-US" sz="2400" b="0" i="0" dirty="0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400" b="0" i="0" dirty="0" smtClean="0">
                          <a:solidFill>
                            <a:schemeClr val="tx2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E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dirty="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dirty="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a:rPr lang="en-US" sz="2400" b="0" i="0" dirty="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E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dirty="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dirty="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a:rPr lang="en-US" sz="2400" b="0" i="0" dirty="0" smtClean="0">
                                      <a:solidFill>
                                        <a:schemeClr val="tx2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0" dirty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V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683676"/>
                <a:ext cx="11734799" cy="2835200"/>
              </a:xfrm>
              <a:prstGeom prst="rect">
                <a:avLst/>
              </a:prstGeom>
              <a:blipFill rotWithShape="0">
                <a:blip r:embed="rId5"/>
                <a:stretch>
                  <a:fillRect l="-779" t="-1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304800" y="1992121"/>
                <a:ext cx="11887200" cy="831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Consider all data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sz="2400" dirty="0"/>
                  <a:t> and the corresponding random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m:rPr>
                        <m:nor/>
                      </m:rPr>
                      <a:rPr lang="en-US" sz="2400" b="0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nor/>
                      </m:rPr>
                      <a:rPr lang="en-US" sz="2400" dirty="0"/>
                      <m:t>that</m:t>
                    </m:r>
                    <m:r>
                      <m:rPr>
                        <m:nor/>
                      </m:rPr>
                      <a:rPr lang="en-US" sz="2400" dirty="0"/>
                      <m:t> </m:t>
                    </m:r>
                    <m:r>
                      <m:rPr>
                        <m:nor/>
                      </m:rPr>
                      <a:rPr lang="en-US" sz="2400" dirty="0"/>
                      <m:t>is</m:t>
                    </m:r>
                    <m:r>
                      <m:rPr>
                        <m:nor/>
                      </m:rPr>
                      <a:rPr lang="en-US" sz="2400" dirty="0"/>
                      <m:t> </m:t>
                    </m:r>
                    <m:r>
                      <m:rPr>
                        <m:nor/>
                      </m:rPr>
                      <a:rPr lang="en-US" sz="2400" dirty="0"/>
                      <m:t>the</m:t>
                    </m:r>
                    <m:r>
                      <m:rPr>
                        <m:nor/>
                      </m:rPr>
                      <a:rPr lang="en-US" sz="2400" dirty="0"/>
                      <m:t> </m:t>
                    </m:r>
                    <m:r>
                      <m:rPr>
                        <m:nor/>
                      </m:rPr>
                      <a:rPr lang="en-US" sz="2400" dirty="0"/>
                      <m:t>increase</m:t>
                    </m:r>
                    <m:r>
                      <m:rPr>
                        <m:nor/>
                      </m:rPr>
                      <a:rPr lang="en-US" sz="2400" b="0" i="0" dirty="0" smtClean="0"/>
                      <m:t> </m:t>
                    </m:r>
                    <m:r>
                      <m:rPr>
                        <m:nor/>
                      </m:rPr>
                      <a:rPr lang="en-US" sz="2400" dirty="0"/>
                      <m:t>in</m:t>
                    </m:r>
                    <m:r>
                      <m:rPr>
                        <m:nor/>
                      </m:rPr>
                      <a:rPr lang="en-US" sz="2400" dirty="0"/>
                      <m:t> </m:t>
                    </m:r>
                    <m:r>
                      <m:rPr>
                        <m:nor/>
                      </m:rPr>
                      <a:rPr lang="en-US" sz="2400" dirty="0"/>
                      <m:t>the</m:t>
                    </m:r>
                    <m:r>
                      <m:rPr>
                        <m:nor/>
                      </m:rPr>
                      <a:rPr lang="en-US" sz="2400" dirty="0"/>
                      <m:t> </m:t>
                    </m:r>
                    <m:r>
                      <m:rPr>
                        <m:nor/>
                      </m:rPr>
                      <a:rPr lang="en-US" sz="2400" dirty="0"/>
                      <m:t>estimate</m:t>
                    </m:r>
                  </m:oMath>
                </a14:m>
                <a:r>
                  <a:rPr lang="en-US" sz="2400" dirty="0" smtClean="0"/>
                  <a:t>.  Note that by definition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𝑛</m:t>
                    </m:r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V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i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400" dirty="0" smtClean="0"/>
                  <a:t>.</a:t>
                </a:r>
                <a:endParaRPr lang="en-US" sz="2400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992121"/>
                <a:ext cx="11887200" cy="831253"/>
              </a:xfrm>
              <a:prstGeom prst="rect">
                <a:avLst/>
              </a:prstGeom>
              <a:blipFill rotWithShape="0">
                <a:blip r:embed="rId6"/>
                <a:stretch>
                  <a:fillRect l="-769" t="-58088" b="-106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04800" y="2994608"/>
                <a:ext cx="8915400" cy="517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 smtClean="0"/>
                  <a:t>Lemma2</a:t>
                </a:r>
                <a:r>
                  <a:rPr lang="en-US" sz="2400" dirty="0" smtClean="0"/>
                  <a:t>: For any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𝑖</m:t>
                    </m:r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j</m:t>
                    </m:r>
                    <m:r>
                      <a:rPr lang="en-US" sz="2400" b="0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.  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Cov</m:t>
                    </m:r>
                    <m:d>
                      <m:dPr>
                        <m:begChr m:val="["/>
                        <m:endChr m:val="]"/>
                        <m:ctrlPr>
                          <a:rPr lang="en-US" sz="2400" i="1" dirty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2"/>
                                </a:solidFill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 charset="0"/>
                      </a:rPr>
                      <m:t>=0.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994608"/>
                <a:ext cx="8915400" cy="517834"/>
              </a:xfrm>
              <a:prstGeom prst="rect">
                <a:avLst/>
              </a:prstGeom>
              <a:blipFill rotWithShape="0">
                <a:blip r:embed="rId7"/>
                <a:stretch>
                  <a:fillRect l="-1025" t="-3529" b="-2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54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3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Preview: Counting Distinct Keys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897185" y="2667000"/>
                <a:ext cx="8673308" cy="25908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Same keys can occur in </a:t>
                </a:r>
                <a:r>
                  <a:rPr lang="en-US" smtClean="0"/>
                  <a:t>multiple data elements, </a:t>
                </a:r>
                <a:r>
                  <a:rPr lang="en-US" dirty="0" smtClean="0"/>
                  <a:t>we want to count the number of </a:t>
                </a:r>
                <a:r>
                  <a:rPr lang="en-US" i="1" dirty="0" smtClean="0"/>
                  <a:t>distinct</a:t>
                </a:r>
                <a:r>
                  <a:rPr lang="en-US" dirty="0" smtClean="0"/>
                  <a:t> keys.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dirty="0" smtClean="0"/>
                  <a:t>Number of distinct keys is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2"/>
                        </a:solidFill>
                        <a:latin typeface="Cambria Math"/>
                      </a:rPr>
                      <m:t>𝒏</m:t>
                    </m:r>
                  </m:oMath>
                </a14:m>
                <a:r>
                  <a:rPr lang="en-US" dirty="0" smtClean="0"/>
                  <a:t>  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2"/>
                        </a:solidFill>
                        <a:latin typeface="Cambria Math"/>
                      </a:rPr>
                      <m:t>=6</m:t>
                    </m:r>
                  </m:oMath>
                </a14:m>
                <a:r>
                  <a:rPr lang="en-US" dirty="0" smtClean="0">
                    <a:solidFill>
                      <a:schemeClr val="tx2"/>
                    </a:solidFill>
                  </a:rPr>
                  <a:t> in example)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dirty="0" smtClean="0"/>
                  <a:t>Number of data elements in this example is 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11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97185" y="2667000"/>
                <a:ext cx="8673308" cy="2590800"/>
              </a:xfrm>
              <a:blipFill rotWithShape="0">
                <a:blip r:embed="rId2"/>
                <a:stretch>
                  <a:fillRect l="-1757" t="-3059" r="-1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2045492" y="1448986"/>
            <a:ext cx="300082" cy="40011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B050"/>
                </a:solidFill>
              </a:rPr>
              <a:t>  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19307" y="1448988"/>
            <a:ext cx="300082" cy="4001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  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13701" y="1448988"/>
            <a:ext cx="300082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  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17740" y="1448987"/>
            <a:ext cx="300082" cy="40011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9718" y="1454430"/>
            <a:ext cx="357790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smtClean="0">
                <a:solidFill>
                  <a:srgbClr val="7030A0"/>
                </a:solidFill>
              </a:rPr>
              <a:t>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33757" y="1454429"/>
            <a:ext cx="300082" cy="4001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  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48682" y="1454429"/>
            <a:ext cx="300082" cy="40011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32190" y="1454428"/>
            <a:ext cx="300082" cy="40011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 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38569" y="1448987"/>
            <a:ext cx="300082" cy="40011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F0"/>
                </a:solidFill>
              </a:rPr>
              <a:t>  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53494" y="1448987"/>
            <a:ext cx="300082" cy="4001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  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37002" y="1448986"/>
            <a:ext cx="300082" cy="40011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  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55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2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Counting Distinct </a:t>
            </a:r>
            <a:r>
              <a:rPr lang="en-US" dirty="0" smtClean="0"/>
              <a:t>Keys:</a:t>
            </a:r>
            <a:r>
              <a:rPr lang="en-US" dirty="0"/>
              <a:t> </a:t>
            </a:r>
            <a:r>
              <a:rPr lang="en-US" dirty="0" smtClean="0"/>
              <a:t> Example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5492" y="2133600"/>
            <a:ext cx="8229600" cy="42672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Networking:  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Packet or request streams: Count the number of distinct source IP addresses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Packet streams: Count the number of distinct  IP flows (</a:t>
            </a:r>
            <a:r>
              <a:rPr lang="en-US" dirty="0" err="1" smtClean="0"/>
              <a:t>source+destination</a:t>
            </a:r>
            <a:r>
              <a:rPr lang="en-US" dirty="0" smtClean="0"/>
              <a:t> IP, port, protocol)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Search Engines:  Find how many distinct search queries were issued to a search engine each day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045492" y="1448986"/>
            <a:ext cx="7991592" cy="405554"/>
            <a:chOff x="2045492" y="1448986"/>
            <a:chExt cx="7991592" cy="405554"/>
          </a:xfrm>
        </p:grpSpPr>
        <p:sp>
          <p:nvSpPr>
            <p:cNvPr id="15" name="TextBox 14"/>
            <p:cNvSpPr txBox="1"/>
            <p:nvPr/>
          </p:nvSpPr>
          <p:spPr>
            <a:xfrm>
              <a:off x="2045492" y="1448986"/>
              <a:ext cx="300082" cy="40011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8100000" scaled="1"/>
              <a:tileRect/>
            </a:gra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rgbClr val="00B050"/>
                  </a:solidFill>
                </a:rPr>
                <a:t>  </a:t>
              </a:r>
              <a:endParaRPr lang="en-US" sz="2000" dirty="0">
                <a:solidFill>
                  <a:srgbClr val="00B05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19307" y="1448988"/>
              <a:ext cx="300082" cy="40011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3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3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38100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B050"/>
                  </a:solidFill>
                </a:rPr>
                <a:t>  </a:t>
              </a:r>
              <a:endParaRPr lang="en-US" sz="2000" dirty="0">
                <a:solidFill>
                  <a:srgbClr val="00B05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13701" y="1448988"/>
              <a:ext cx="300082" cy="40011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tx2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tx2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381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tx2"/>
                  </a:solidFill>
                </a:rPr>
                <a:t>  </a:t>
              </a:r>
              <a:endParaRPr lang="en-US" sz="2000" dirty="0">
                <a:solidFill>
                  <a:schemeClr val="tx2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17740" y="1448987"/>
              <a:ext cx="300082" cy="40011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  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29718" y="1454430"/>
              <a:ext cx="357790" cy="40011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4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4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38100">
              <a:solidFill>
                <a:schemeClr val="accent4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7030A0"/>
                  </a:solidFill>
                </a:rPr>
                <a:t> </a:t>
              </a:r>
              <a:r>
                <a:rPr lang="en-US" sz="2000" dirty="0" smtClean="0">
                  <a:solidFill>
                    <a:srgbClr val="7030A0"/>
                  </a:solidFill>
                </a:rPr>
                <a:t>  </a:t>
              </a:r>
              <a:endParaRPr lang="en-US" sz="2000" dirty="0">
                <a:solidFill>
                  <a:srgbClr val="7030A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933757" y="1454429"/>
              <a:ext cx="300082" cy="40011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3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3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38100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B050"/>
                  </a:solidFill>
                </a:rPr>
                <a:t>  </a:t>
              </a:r>
              <a:endParaRPr lang="en-US" sz="2000" dirty="0">
                <a:solidFill>
                  <a:srgbClr val="00B05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48682" y="1454429"/>
              <a:ext cx="300082" cy="40011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  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32190" y="1454428"/>
              <a:ext cx="300082" cy="40011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4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4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38100">
              <a:solidFill>
                <a:schemeClr val="accent4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7030A0"/>
                  </a:solidFill>
                </a:rPr>
                <a:t>  </a:t>
              </a:r>
              <a:endParaRPr lang="en-US" sz="2000" dirty="0">
                <a:solidFill>
                  <a:srgbClr val="7030A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138569" y="1448987"/>
              <a:ext cx="300082" cy="40011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5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5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B0F0"/>
                  </a:solidFill>
                </a:rPr>
                <a:t>  </a:t>
              </a:r>
              <a:endParaRPr lang="en-US" sz="2000" dirty="0">
                <a:solidFill>
                  <a:srgbClr val="00B0F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853494" y="1448987"/>
              <a:ext cx="300082" cy="40011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3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3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38100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B050"/>
                  </a:solidFill>
                </a:rPr>
                <a:t>  </a:t>
              </a:r>
              <a:endParaRPr lang="en-US" sz="2000" dirty="0">
                <a:solidFill>
                  <a:srgbClr val="00B05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737002" y="1448986"/>
              <a:ext cx="300082" cy="40011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C000"/>
                  </a:solidFill>
                </a:rPr>
                <a:t>  </a:t>
              </a:r>
              <a:endParaRPr lang="en-US" sz="2000" dirty="0">
                <a:solidFill>
                  <a:srgbClr val="FFC000"/>
                </a:solidFill>
              </a:endParaRPr>
            </a:p>
          </p:txBody>
        </p:sp>
      </p:grp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56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6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2"/>
            <a:ext cx="8229600" cy="4267199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b="1" dirty="0" err="1" smtClean="0"/>
              <a:t>Misra</a:t>
            </a:r>
            <a:r>
              <a:rPr lang="en-US" b="1" dirty="0" smtClean="0"/>
              <a:t> </a:t>
            </a:r>
            <a:r>
              <a:rPr lang="en-US" b="1" dirty="0" err="1" smtClean="0"/>
              <a:t>Gries</a:t>
            </a:r>
            <a:r>
              <a:rPr lang="en-US" b="1" dirty="0" smtClean="0"/>
              <a:t> Summaries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J</a:t>
            </a:r>
            <a:r>
              <a:rPr lang="en-US" dirty="0"/>
              <a:t>. </a:t>
            </a:r>
            <a:r>
              <a:rPr lang="en-US" dirty="0" err="1"/>
              <a:t>Misra</a:t>
            </a:r>
            <a:r>
              <a:rPr lang="en-US" dirty="0"/>
              <a:t> and David </a:t>
            </a:r>
            <a:r>
              <a:rPr lang="en-US" dirty="0" err="1"/>
              <a:t>Gries</a:t>
            </a:r>
            <a:r>
              <a:rPr lang="en-US" dirty="0"/>
              <a:t>, Finding Repeated Elements.  Science of Computer Programming 2, 1982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www.cs.utexas.edu/users/misra/scannedPdf.dir/FindRepeatedElements.pdf</a:t>
            </a: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Merging: </a:t>
            </a:r>
            <a:r>
              <a:rPr lang="en-US" dirty="0" err="1" smtClean="0"/>
              <a:t>Agarwal</a:t>
            </a:r>
            <a:r>
              <a:rPr lang="en-US" dirty="0" smtClean="0"/>
              <a:t>, </a:t>
            </a:r>
            <a:r>
              <a:rPr lang="en-US" dirty="0" err="1" smtClean="0"/>
              <a:t>Cormode</a:t>
            </a:r>
            <a:r>
              <a:rPr lang="en-US" dirty="0" smtClean="0"/>
              <a:t>, Huang, Phillips, Wei, and Yi, </a:t>
            </a:r>
            <a:r>
              <a:rPr lang="en-US" dirty="0" err="1" smtClean="0"/>
              <a:t>Mergeable</a:t>
            </a:r>
            <a:r>
              <a:rPr lang="en-US" dirty="0" smtClean="0"/>
              <a:t> Summaries, PODS 2012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Bloom filters:</a:t>
            </a:r>
          </a:p>
          <a:p>
            <a:pPr>
              <a:buFont typeface="Wingdings" charset="2"/>
              <a:buChar char="§"/>
            </a:pPr>
            <a:r>
              <a:rPr lang="en-US" dirty="0"/>
              <a:t>Bloom, Burton H. (1970), </a:t>
            </a:r>
            <a:r>
              <a:rPr lang="en-US" dirty="0">
                <a:hlinkClick r:id="rId4"/>
              </a:rPr>
              <a:t>"Space/Time Trade-offs in Hash Coding with Allowable Errors"</a:t>
            </a:r>
            <a:r>
              <a:rPr lang="en-US" dirty="0"/>
              <a:t>, </a:t>
            </a:r>
            <a:r>
              <a:rPr lang="en-US" i="1" dirty="0">
                <a:hlinkClick r:id="rId5" tooltip="Communications of the ACM"/>
              </a:rPr>
              <a:t>Communications of the ACM</a:t>
            </a:r>
            <a:r>
              <a:rPr lang="en-US" dirty="0"/>
              <a:t>, </a:t>
            </a:r>
            <a:r>
              <a:rPr lang="en-US" b="1" dirty="0"/>
              <a:t>13</a:t>
            </a:r>
            <a:r>
              <a:rPr lang="en-US" dirty="0"/>
              <a:t> (7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charset="2"/>
              <a:buChar char="§"/>
            </a:pPr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Bloom_filter</a:t>
            </a:r>
            <a:endParaRPr lang="en-US" dirty="0" smtClean="0"/>
          </a:p>
          <a:p>
            <a:pPr marL="0" lvl="1" indent="0">
              <a:buNone/>
            </a:pPr>
            <a:r>
              <a:rPr lang="en-US" sz="3400" b="1" dirty="0"/>
              <a:t>Approximate counting (Morris Algorithm)</a:t>
            </a: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Robert </a:t>
            </a:r>
            <a:r>
              <a:rPr lang="en-US" dirty="0"/>
              <a:t>Morris. Counting Large Numbers of Events in </a:t>
            </a:r>
            <a:r>
              <a:rPr lang="en-US" dirty="0" smtClean="0"/>
              <a:t>Small Registers</a:t>
            </a:r>
            <a:r>
              <a:rPr lang="en-US" dirty="0"/>
              <a:t>. </a:t>
            </a:r>
            <a:r>
              <a:rPr lang="en-US" dirty="0" err="1"/>
              <a:t>Commun</a:t>
            </a:r>
            <a:r>
              <a:rPr lang="en-US" dirty="0"/>
              <a:t>. ACM, 21(10): 840-842, </a:t>
            </a:r>
            <a:r>
              <a:rPr lang="en-US" dirty="0" smtClean="0"/>
              <a:t>1978</a:t>
            </a:r>
          </a:p>
          <a:p>
            <a:pPr marL="400050" lvl="1" indent="0">
              <a:buNone/>
            </a:pPr>
            <a:r>
              <a:rPr lang="en-US" dirty="0" smtClean="0">
                <a:hlinkClick r:id="rId6"/>
              </a:rPr>
              <a:t>http</a:t>
            </a:r>
            <a:r>
              <a:rPr lang="en-US" dirty="0">
                <a:hlinkClick r:id="rId6"/>
              </a:rPr>
              <a:t>://</a:t>
            </a:r>
            <a:r>
              <a:rPr lang="en-US" dirty="0" smtClean="0">
                <a:hlinkClick r:id="rId6"/>
              </a:rPr>
              <a:t>www.inf.ed.ac.uk/teaching/courses/exc/reading/morris.pdf</a:t>
            </a: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Philippe </a:t>
            </a:r>
            <a:r>
              <a:rPr lang="en-US" dirty="0" err="1" smtClean="0"/>
              <a:t>Flajolet</a:t>
            </a:r>
            <a:r>
              <a:rPr lang="en-US" dirty="0" smtClean="0"/>
              <a:t>  Approximate counting: A detailed analysis. BIT 25 1985 </a:t>
            </a:r>
          </a:p>
          <a:p>
            <a:pPr marL="400050" lvl="1" indent="0">
              <a:buNone/>
            </a:pPr>
            <a:r>
              <a:rPr lang="en-US" dirty="0" smtClean="0">
                <a:hlinkClick r:id="rId7"/>
              </a:rPr>
              <a:t>http</a:t>
            </a:r>
            <a:r>
              <a:rPr lang="en-US" dirty="0">
                <a:hlinkClick r:id="rId7"/>
              </a:rPr>
              <a:t>://</a:t>
            </a:r>
            <a:r>
              <a:rPr lang="en-US" dirty="0" smtClean="0">
                <a:hlinkClick r:id="rId7"/>
              </a:rPr>
              <a:t>algo.inria.fr/flajolet/Publications/Flajolet85c.pdf</a:t>
            </a:r>
            <a:endParaRPr lang="en-US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 smtClean="0"/>
              <a:t>Merging Morris counters: these slides</a:t>
            </a:r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57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2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dirty="0" smtClean="0"/>
              <a:t>Key-value pairs data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Intro to summary structures (sketches)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Computation over streamed/distributed data</a:t>
            </a:r>
            <a:endParaRPr lang="en-US" dirty="0"/>
          </a:p>
          <a:p>
            <a:pPr>
              <a:buFont typeface="Wingdings" charset="2"/>
              <a:buChar char="§"/>
            </a:pPr>
            <a:endParaRPr lang="en-US" dirty="0" smtClean="0"/>
          </a:p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rgbClr val="C00000"/>
                </a:solidFill>
              </a:rPr>
              <a:t>Frequent keys</a:t>
            </a:r>
            <a:r>
              <a:rPr lang="en-US" dirty="0" smtClean="0"/>
              <a:t>: </a:t>
            </a:r>
            <a:r>
              <a:rPr lang="en-US" dirty="0" smtClean="0">
                <a:solidFill>
                  <a:schemeClr val="tx2"/>
                </a:solidFill>
              </a:rPr>
              <a:t>The </a:t>
            </a:r>
            <a:r>
              <a:rPr lang="en-US" dirty="0" err="1" smtClean="0">
                <a:solidFill>
                  <a:schemeClr val="tx2"/>
                </a:solidFill>
              </a:rPr>
              <a:t>Misra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Gries</a:t>
            </a:r>
            <a:r>
              <a:rPr lang="en-US" dirty="0" smtClean="0">
                <a:solidFill>
                  <a:schemeClr val="tx2"/>
                </a:solidFill>
              </a:rPr>
              <a:t> structure</a:t>
            </a:r>
            <a:endParaRPr lang="en-US" dirty="0">
              <a:solidFill>
                <a:schemeClr val="tx2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rgbClr val="C00000"/>
                </a:solidFill>
              </a:rPr>
              <a:t>Set membership</a:t>
            </a:r>
            <a:r>
              <a:rPr lang="en-US" dirty="0" smtClean="0"/>
              <a:t>: </a:t>
            </a:r>
            <a:r>
              <a:rPr lang="en-US" dirty="0" smtClean="0">
                <a:solidFill>
                  <a:schemeClr val="tx2"/>
                </a:solidFill>
              </a:rPr>
              <a:t>Bloom Filters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rgbClr val="C00000"/>
                </a:solidFill>
              </a:rPr>
              <a:t>Counting</a:t>
            </a:r>
            <a:r>
              <a:rPr lang="en-US" dirty="0" smtClean="0"/>
              <a:t>:  </a:t>
            </a:r>
            <a:r>
              <a:rPr lang="en-US" dirty="0" smtClean="0">
                <a:solidFill>
                  <a:schemeClr val="tx2"/>
                </a:solidFill>
              </a:rPr>
              <a:t>Morris counters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9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6" name="Flowchart: Magnetic Disk 5"/>
              <p:cNvSpPr/>
              <p:nvPr/>
            </p:nvSpPr>
            <p:spPr>
              <a:xfrm>
                <a:off x="358765" y="3641616"/>
                <a:ext cx="6097935" cy="2221890"/>
              </a:xfrm>
              <a:prstGeom prst="flowChartMagneticDisk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/>
                  <a:t>Data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latin typeface="Cambria Math" charset="0"/>
                      </a:rPr>
                      <m:t>𝑫</m:t>
                    </m:r>
                  </m:oMath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76" name="Flowchart: Magnetic Dis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65" y="3641616"/>
                <a:ext cx="6097935" cy="2221890"/>
              </a:xfrm>
              <a:prstGeom prst="flowChartMagneticDisk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520" y="346549"/>
            <a:ext cx="10515600" cy="1325563"/>
          </a:xfrm>
        </p:spPr>
        <p:txBody>
          <a:bodyPr/>
          <a:lstStyle/>
          <a:p>
            <a:r>
              <a:rPr lang="en-US" dirty="0" smtClean="0"/>
              <a:t>Key-Value pairs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1638641" y="2186595"/>
                <a:ext cx="8572159" cy="5854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 smtClean="0">
                    <a:solidFill>
                      <a:srgbClr val="C00000"/>
                    </a:solidFill>
                  </a:rPr>
                  <a:t>Data element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5"/>
                        </a:solidFill>
                        <a:latin typeface="Cambria Math" charset="0"/>
                      </a:rPr>
                      <m:t>𝑒</m:t>
                    </m:r>
                    <m:r>
                      <a:rPr lang="en-US" b="0" i="1" dirty="0" smtClean="0">
                        <a:solidFill>
                          <a:schemeClr val="accent5"/>
                        </a:solidFill>
                        <a:latin typeface="Cambria Math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accent5"/>
                        </a:solidFill>
                        <a:latin typeface="Cambria Math" charset="0"/>
                      </a:rPr>
                      <m:t>D</m:t>
                    </m:r>
                  </m:oMath>
                </a14:m>
                <a:r>
                  <a:rPr lang="en-US" dirty="0" smtClean="0"/>
                  <a:t> has key and value </a:t>
                </a:r>
                <a:r>
                  <a:rPr lang="en-US" i="1" dirty="0" smtClean="0">
                    <a:solidFill>
                      <a:schemeClr val="accent5"/>
                    </a:solidFill>
                  </a:rPr>
                  <a:t>(</a:t>
                </a:r>
                <a:r>
                  <a:rPr lang="en-US" i="1" dirty="0" err="1" smtClean="0">
                    <a:solidFill>
                      <a:schemeClr val="accent5"/>
                    </a:solidFill>
                  </a:rPr>
                  <a:t>e.key,e.value</a:t>
                </a:r>
                <a:r>
                  <a:rPr lang="en-US" i="1" dirty="0" smtClean="0">
                    <a:solidFill>
                      <a:schemeClr val="accent5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641" y="2186595"/>
                <a:ext cx="8572159" cy="585440"/>
              </a:xfrm>
              <a:prstGeom prst="rect">
                <a:avLst/>
              </a:prstGeom>
              <a:blipFill rotWithShape="0">
                <a:blip r:embed="rId4"/>
                <a:stretch>
                  <a:fillRect l="-1494" t="-17708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7709353" y="1054643"/>
            <a:ext cx="654942" cy="964631"/>
            <a:chOff x="10640978" y="2142682"/>
            <a:chExt cx="654942" cy="96463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40978" y="2452371"/>
              <a:ext cx="654942" cy="65494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829626" y="2142682"/>
              <a:ext cx="1388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8</a:t>
              </a:r>
              <a:endParaRPr lang="en-US" dirty="0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381000" y="2939356"/>
            <a:ext cx="6075700" cy="1539782"/>
            <a:chOff x="1604264" y="2080927"/>
            <a:chExt cx="6075700" cy="1539782"/>
          </a:xfrm>
        </p:grpSpPr>
        <p:grpSp>
          <p:nvGrpSpPr>
            <p:cNvPr id="9" name="Group 8"/>
            <p:cNvGrpSpPr/>
            <p:nvPr/>
          </p:nvGrpSpPr>
          <p:grpSpPr>
            <a:xfrm>
              <a:off x="2431821" y="2657423"/>
              <a:ext cx="772548" cy="963286"/>
              <a:chOff x="9115892" y="2832587"/>
              <a:chExt cx="772548" cy="96328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15892" y="3023325"/>
                <a:ext cx="772548" cy="772548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9202751" y="283258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</a:t>
                </a:r>
                <a:endParaRPr lang="en-US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817726" y="2548910"/>
              <a:ext cx="654942" cy="964631"/>
              <a:chOff x="12588839" y="2671505"/>
              <a:chExt cx="654942" cy="964631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588839" y="2981194"/>
                <a:ext cx="654942" cy="654942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2777487" y="2671505"/>
                <a:ext cx="1388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mtClean="0"/>
                  <a:t>2</a:t>
                </a:r>
                <a:endParaRPr lang="en-US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127329" y="2552600"/>
              <a:ext cx="654942" cy="964630"/>
              <a:chOff x="6496968" y="3023170"/>
              <a:chExt cx="654942" cy="964630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96968" y="3392551"/>
                <a:ext cx="654942" cy="595249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685616" y="3023170"/>
                <a:ext cx="1388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</a:t>
                </a:r>
                <a:endParaRPr lang="en-US" dirty="0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4429027" y="2334291"/>
              <a:ext cx="772548" cy="963286"/>
              <a:chOff x="9413129" y="2638978"/>
              <a:chExt cx="772548" cy="963286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13129" y="2829716"/>
                <a:ext cx="772548" cy="772548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9499988" y="26389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5886504" y="2080927"/>
              <a:ext cx="817547" cy="1056619"/>
              <a:chOff x="3405143" y="1713908"/>
              <a:chExt cx="817547" cy="1056619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05143" y="2027493"/>
                <a:ext cx="817547" cy="743034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3578236" y="1713908"/>
                <a:ext cx="424940" cy="38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7</a:t>
                </a:r>
                <a:endParaRPr lang="en-US" dirty="0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6967283" y="2452331"/>
              <a:ext cx="712681" cy="913146"/>
              <a:chOff x="4870374" y="1584426"/>
              <a:chExt cx="712681" cy="913146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70374" y="1849846"/>
                <a:ext cx="712681" cy="647726"/>
              </a:xfrm>
              <a:prstGeom prst="rect">
                <a:avLst/>
              </a:prstGeom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5001815" y="1584426"/>
                <a:ext cx="424940" cy="38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1604264" y="2399596"/>
              <a:ext cx="817547" cy="1056619"/>
              <a:chOff x="9760570" y="1492229"/>
              <a:chExt cx="817547" cy="1056619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60570" y="1731301"/>
                <a:ext cx="817547" cy="817547"/>
              </a:xfrm>
              <a:prstGeom prst="rect">
                <a:avLst/>
              </a:prstGeom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9933663" y="1492229"/>
                <a:ext cx="424940" cy="38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10</a:t>
                </a:r>
                <a:endParaRPr lang="en-US" dirty="0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179617" y="2396670"/>
              <a:ext cx="712681" cy="913146"/>
              <a:chOff x="6152107" y="643815"/>
              <a:chExt cx="712681" cy="913146"/>
            </a:xfrm>
          </p:grpSpPr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52107" y="844280"/>
                <a:ext cx="712681" cy="712681"/>
              </a:xfrm>
              <a:prstGeom prst="rect">
                <a:avLst/>
              </a:prstGeom>
            </p:spPr>
          </p:pic>
          <p:sp>
            <p:nvSpPr>
              <p:cNvPr id="58" name="TextBox 57"/>
              <p:cNvSpPr txBox="1"/>
              <p:nvPr/>
            </p:nvSpPr>
            <p:spPr>
              <a:xfrm>
                <a:off x="6283548" y="643815"/>
                <a:ext cx="424940" cy="38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4</a:t>
                </a:r>
                <a:endParaRPr lang="en-US" dirty="0"/>
              </a:p>
            </p:txBody>
          </p:sp>
        </p:grpSp>
      </p:grpSp>
      <p:cxnSp>
        <p:nvCxnSpPr>
          <p:cNvPr id="77" name="Curved Connector 76"/>
          <p:cNvCxnSpPr/>
          <p:nvPr/>
        </p:nvCxnSpPr>
        <p:spPr>
          <a:xfrm rot="16200000" flipV="1">
            <a:off x="8235588" y="1338980"/>
            <a:ext cx="919875" cy="77535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7709353" y="2019274"/>
            <a:ext cx="50478" cy="167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740530" y="3310760"/>
            <a:ext cx="53262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Example data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800" dirty="0" smtClean="0"/>
              <a:t>Search queries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800" dirty="0" smtClean="0"/>
              <a:t>IP network packets/flow records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800" dirty="0" smtClean="0"/>
              <a:t>Online interactions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800" dirty="0" smtClean="0"/>
              <a:t>Parameter updates (training ML model)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0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6" name="Flowchart: Magnetic Disk 5"/>
              <p:cNvSpPr/>
              <p:nvPr/>
            </p:nvSpPr>
            <p:spPr>
              <a:xfrm>
                <a:off x="358765" y="3641616"/>
                <a:ext cx="6097935" cy="2221890"/>
              </a:xfrm>
              <a:prstGeom prst="flowChartMagneticDisk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/>
                  <a:t>Data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latin typeface="Cambria Math" charset="0"/>
                      </a:rPr>
                      <m:t>𝑫</m:t>
                    </m:r>
                  </m:oMath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76" name="Flowchart: Magnetic Dis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65" y="3641616"/>
                <a:ext cx="6097935" cy="2221890"/>
              </a:xfrm>
              <a:prstGeom prst="flowChartMagneticDisk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520" y="346549"/>
            <a:ext cx="10515600" cy="1325563"/>
          </a:xfrm>
        </p:spPr>
        <p:txBody>
          <a:bodyPr/>
          <a:lstStyle/>
          <a:p>
            <a:r>
              <a:rPr lang="en-US" dirty="0" smtClean="0"/>
              <a:t>Key-Value pairs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1638641" y="2186595"/>
                <a:ext cx="8572159" cy="5854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 smtClean="0">
                    <a:solidFill>
                      <a:srgbClr val="C00000"/>
                    </a:solidFill>
                  </a:rPr>
                  <a:t>Data element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5"/>
                        </a:solidFill>
                        <a:latin typeface="Cambria Math" charset="0"/>
                      </a:rPr>
                      <m:t>𝑒</m:t>
                    </m:r>
                    <m:r>
                      <a:rPr lang="en-US" b="0" i="1" dirty="0" smtClean="0">
                        <a:solidFill>
                          <a:schemeClr val="accent5"/>
                        </a:solidFill>
                        <a:latin typeface="Cambria Math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accent5"/>
                        </a:solidFill>
                        <a:latin typeface="Cambria Math" charset="0"/>
                      </a:rPr>
                      <m:t>D</m:t>
                    </m:r>
                  </m:oMath>
                </a14:m>
                <a:r>
                  <a:rPr lang="en-US" dirty="0" smtClean="0"/>
                  <a:t> has key and value </a:t>
                </a:r>
                <a:r>
                  <a:rPr lang="en-US" i="1" dirty="0" smtClean="0">
                    <a:solidFill>
                      <a:schemeClr val="accent5"/>
                    </a:solidFill>
                  </a:rPr>
                  <a:t>(</a:t>
                </a:r>
                <a:r>
                  <a:rPr lang="en-US" i="1" dirty="0" err="1" smtClean="0">
                    <a:solidFill>
                      <a:schemeClr val="accent5"/>
                    </a:solidFill>
                  </a:rPr>
                  <a:t>e.key,e.value</a:t>
                </a:r>
                <a:r>
                  <a:rPr lang="en-US" i="1" dirty="0" smtClean="0">
                    <a:solidFill>
                      <a:schemeClr val="accent5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641" y="2186595"/>
                <a:ext cx="8572159" cy="585440"/>
              </a:xfrm>
              <a:prstGeom prst="rect">
                <a:avLst/>
              </a:prstGeom>
              <a:blipFill rotWithShape="0">
                <a:blip r:embed="rId4"/>
                <a:stretch>
                  <a:fillRect l="-1494" t="-17708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7709353" y="1054643"/>
            <a:ext cx="654942" cy="964631"/>
            <a:chOff x="10640978" y="2142682"/>
            <a:chExt cx="654942" cy="96463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40978" y="2452371"/>
              <a:ext cx="654942" cy="65494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829626" y="2142682"/>
              <a:ext cx="1388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8</a:t>
              </a:r>
              <a:endParaRPr lang="en-US" dirty="0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381000" y="2939356"/>
            <a:ext cx="6075700" cy="1539782"/>
            <a:chOff x="1604264" y="2080927"/>
            <a:chExt cx="6075700" cy="1539782"/>
          </a:xfrm>
        </p:grpSpPr>
        <p:grpSp>
          <p:nvGrpSpPr>
            <p:cNvPr id="9" name="Group 8"/>
            <p:cNvGrpSpPr/>
            <p:nvPr/>
          </p:nvGrpSpPr>
          <p:grpSpPr>
            <a:xfrm>
              <a:off x="2431821" y="2657423"/>
              <a:ext cx="772548" cy="963286"/>
              <a:chOff x="9115892" y="2832587"/>
              <a:chExt cx="772548" cy="96328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15892" y="3023325"/>
                <a:ext cx="772548" cy="772548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9202751" y="283258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</a:t>
                </a:r>
                <a:endParaRPr lang="en-US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817726" y="2548910"/>
              <a:ext cx="654942" cy="964631"/>
              <a:chOff x="12588839" y="2671505"/>
              <a:chExt cx="654942" cy="964631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588839" y="2981194"/>
                <a:ext cx="654942" cy="654942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2777487" y="2671505"/>
                <a:ext cx="1388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mtClean="0"/>
                  <a:t>2</a:t>
                </a:r>
                <a:endParaRPr lang="en-US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127329" y="2552600"/>
              <a:ext cx="654942" cy="964630"/>
              <a:chOff x="6496968" y="3023170"/>
              <a:chExt cx="654942" cy="964630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96968" y="3392551"/>
                <a:ext cx="654942" cy="595249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685616" y="3023170"/>
                <a:ext cx="1388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</a:t>
                </a:r>
                <a:endParaRPr lang="en-US" dirty="0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4429027" y="2334291"/>
              <a:ext cx="772548" cy="963286"/>
              <a:chOff x="9413129" y="2638978"/>
              <a:chExt cx="772548" cy="963286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13129" y="2829716"/>
                <a:ext cx="772548" cy="772548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9499988" y="263897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5886504" y="2080927"/>
              <a:ext cx="817547" cy="1056619"/>
              <a:chOff x="3405143" y="1713908"/>
              <a:chExt cx="817547" cy="1056619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05143" y="2027493"/>
                <a:ext cx="817547" cy="743034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3578236" y="1713908"/>
                <a:ext cx="424940" cy="38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7</a:t>
                </a:r>
                <a:endParaRPr lang="en-US" dirty="0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6967283" y="2452331"/>
              <a:ext cx="712681" cy="913146"/>
              <a:chOff x="4870374" y="1584426"/>
              <a:chExt cx="712681" cy="913146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70374" y="1849846"/>
                <a:ext cx="712681" cy="647726"/>
              </a:xfrm>
              <a:prstGeom prst="rect">
                <a:avLst/>
              </a:prstGeom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5001815" y="1584426"/>
                <a:ext cx="424940" cy="38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1604264" y="2399596"/>
              <a:ext cx="817547" cy="1056619"/>
              <a:chOff x="9760570" y="1492229"/>
              <a:chExt cx="817547" cy="1056619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60570" y="1731301"/>
                <a:ext cx="817547" cy="817547"/>
              </a:xfrm>
              <a:prstGeom prst="rect">
                <a:avLst/>
              </a:prstGeom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9933663" y="1492229"/>
                <a:ext cx="424940" cy="38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10</a:t>
                </a:r>
                <a:endParaRPr lang="en-US" dirty="0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179617" y="2396670"/>
              <a:ext cx="712681" cy="913146"/>
              <a:chOff x="6152107" y="643815"/>
              <a:chExt cx="712681" cy="913146"/>
            </a:xfrm>
          </p:grpSpPr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52107" y="844280"/>
                <a:ext cx="712681" cy="712681"/>
              </a:xfrm>
              <a:prstGeom prst="rect">
                <a:avLst/>
              </a:prstGeom>
            </p:spPr>
          </p:pic>
          <p:sp>
            <p:nvSpPr>
              <p:cNvPr id="58" name="TextBox 57"/>
              <p:cNvSpPr txBox="1"/>
              <p:nvPr/>
            </p:nvSpPr>
            <p:spPr>
              <a:xfrm>
                <a:off x="6283548" y="643815"/>
                <a:ext cx="424940" cy="38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4</a:t>
                </a:r>
                <a:endParaRPr lang="en-US" dirty="0"/>
              </a:p>
            </p:txBody>
          </p:sp>
        </p:grpSp>
      </p:grpSp>
      <p:cxnSp>
        <p:nvCxnSpPr>
          <p:cNvPr id="77" name="Curved Connector 76"/>
          <p:cNvCxnSpPr/>
          <p:nvPr/>
        </p:nvCxnSpPr>
        <p:spPr>
          <a:xfrm rot="16200000" flipV="1">
            <a:off x="8235588" y="1338980"/>
            <a:ext cx="919875" cy="77535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7709353" y="2019274"/>
            <a:ext cx="50478" cy="167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665800" y="3310760"/>
                <a:ext cx="5400998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chemeClr val="tx2"/>
                    </a:solidFill>
                  </a:rPr>
                  <a:t>Example tasks/queries</a:t>
                </a:r>
              </a:p>
              <a:p>
                <a:pPr marL="342900" indent="-342900">
                  <a:buFont typeface="Wingdings" charset="2"/>
                  <a:buChar char="§"/>
                </a:pPr>
                <a:r>
                  <a:rPr lang="en-US" sz="2800" dirty="0" smtClean="0"/>
                  <a:t>Sum/Max value</a:t>
                </a:r>
              </a:p>
              <a:p>
                <a:pPr marL="342900" indent="-342900">
                  <a:buFont typeface="Wingdings" charset="2"/>
                  <a:buChar char="§"/>
                </a:pPr>
                <a:r>
                  <a:rPr lang="en-US" sz="2800" dirty="0" smtClean="0"/>
                  <a:t>Membership: Is        in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charset="0"/>
                      </a:rPr>
                      <m:t>𝐷</m:t>
                    </m:r>
                  </m:oMath>
                </a14:m>
                <a:r>
                  <a:rPr lang="en-US" sz="2800" dirty="0" smtClean="0"/>
                  <a:t>?</a:t>
                </a:r>
              </a:p>
              <a:p>
                <a:pPr marL="342900" indent="-342900">
                  <a:buFont typeface="Wingdings" charset="2"/>
                  <a:buChar char="§"/>
                </a:pPr>
                <a:r>
                  <a:rPr lang="en-US" sz="2800" dirty="0" smtClean="0"/>
                  <a:t>How many distinct keys?</a:t>
                </a:r>
              </a:p>
              <a:p>
                <a:pPr marL="342900" indent="-342900">
                  <a:buFont typeface="Wingdings" charset="2"/>
                  <a:buChar char="§"/>
                </a:pPr>
                <a:r>
                  <a:rPr lang="en-US" sz="2800" dirty="0" smtClean="0"/>
                  <a:t>Very frequent keys (heavy hitters)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5800" y="3310760"/>
                <a:ext cx="5400998" cy="2246769"/>
              </a:xfrm>
              <a:prstGeom prst="rect">
                <a:avLst/>
              </a:prstGeom>
              <a:blipFill rotWithShape="0">
                <a:blip r:embed="rId12"/>
                <a:stretch>
                  <a:fillRect l="-2257" t="-2439" r="-1467" b="-6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755" y="4168245"/>
            <a:ext cx="504406" cy="50440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7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86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access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604049" y="5486400"/>
            <a:ext cx="3609650" cy="28288"/>
          </a:xfrm>
          <a:prstGeom prst="line">
            <a:avLst/>
          </a:prstGeom>
          <a:ln w="15875">
            <a:solidFill>
              <a:srgbClr val="C00000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63830" y="4031363"/>
            <a:ext cx="237513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j-lt"/>
              </a:rPr>
              <a:t>Data streams</a:t>
            </a:r>
            <a:endParaRPr lang="en-US" sz="3200" dirty="0"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08664" y="1172116"/>
            <a:ext cx="650639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D</a:t>
            </a:r>
            <a:r>
              <a:rPr lang="en-US" sz="3200" dirty="0" smtClean="0">
                <a:latin typeface="+mj-lt"/>
              </a:rPr>
              <a:t>istributed data/parallel computation</a:t>
            </a:r>
            <a:endParaRPr lang="en-US" sz="3200" dirty="0">
              <a:latin typeface="+mj-lt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171" y="4849771"/>
            <a:ext cx="309528" cy="30952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942" y="4800854"/>
            <a:ext cx="466781" cy="46678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676" y="4800037"/>
            <a:ext cx="512666" cy="51266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767" y="4806592"/>
            <a:ext cx="515431" cy="51543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15" y="4865069"/>
            <a:ext cx="484103" cy="48410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148" y="4743215"/>
            <a:ext cx="542965" cy="507270"/>
          </a:xfrm>
          <a:prstGeom prst="rect">
            <a:avLst/>
          </a:prstGeom>
        </p:spPr>
      </p:pic>
      <p:grpSp>
        <p:nvGrpSpPr>
          <p:cNvPr id="89" name="Group 88"/>
          <p:cNvGrpSpPr/>
          <p:nvPr/>
        </p:nvGrpSpPr>
        <p:grpSpPr>
          <a:xfrm>
            <a:off x="1428582" y="2502559"/>
            <a:ext cx="1219777" cy="679714"/>
            <a:chOff x="8885757" y="1876894"/>
            <a:chExt cx="1219777" cy="6797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Flowchart: Magnetic Disk 5"/>
                <p:cNvSpPr/>
                <p:nvPr/>
              </p:nvSpPr>
              <p:spPr>
                <a:xfrm>
                  <a:off x="8885757" y="2183277"/>
                  <a:ext cx="1219777" cy="373331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/>
                    <a:t>D</a:t>
                  </a:r>
                  <a:r>
                    <a:rPr lang="en-US" sz="2000" dirty="0" smtClean="0"/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/>
                        </a:rPr>
                        <m:t>4</m:t>
                      </m:r>
                    </m:oMath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6" name="Flowchart: Magnetic Disk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5757" y="2183277"/>
                  <a:ext cx="1219777" cy="373331"/>
                </a:xfrm>
                <a:prstGeom prst="flowChartMagneticDisk">
                  <a:avLst/>
                </a:prstGeom>
                <a:blipFill rotWithShape="0">
                  <a:blip r:embed="rId9"/>
                  <a:stretch>
                    <a:fillRect b="-3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6330" y="1880735"/>
              <a:ext cx="476073" cy="476073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56943" y="1876894"/>
              <a:ext cx="466781" cy="466781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4371299" y="1691084"/>
            <a:ext cx="1219777" cy="739538"/>
            <a:chOff x="7443969" y="1832801"/>
            <a:chExt cx="1219777" cy="7395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Flowchart: Magnetic Disk 6"/>
                <p:cNvSpPr/>
                <p:nvPr/>
              </p:nvSpPr>
              <p:spPr>
                <a:xfrm>
                  <a:off x="7443969" y="2199008"/>
                  <a:ext cx="1219777" cy="373331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/>
                    <a:t>D</a:t>
                  </a:r>
                  <a14:m>
                    <m:oMath xmlns:m="http://schemas.openxmlformats.org/officeDocument/2006/math">
                      <m:r>
                        <a:rPr lang="en-US" sz="2000" b="0" i="0" smtClean="0">
                          <a:latin typeface="Cambria Math" charset="0"/>
                        </a:rPr>
                        <m:t> </m:t>
                      </m:r>
                      <m:r>
                        <a:rPr lang="en-US" sz="2000" i="1">
                          <a:latin typeface="Cambria Math"/>
                        </a:rPr>
                        <m:t>3</m:t>
                      </m:r>
                    </m:oMath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7" name="Flowchart: Magnetic Disk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3969" y="2199008"/>
                  <a:ext cx="1219777" cy="373331"/>
                </a:xfrm>
                <a:prstGeom prst="flowChartMagneticDisk">
                  <a:avLst/>
                </a:prstGeom>
                <a:blipFill rotWithShape="0">
                  <a:blip r:embed="rId11"/>
                  <a:stretch>
                    <a:fillRect t="-90909" b="-1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3856" y="1927888"/>
              <a:ext cx="309528" cy="309528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0870" y="1832801"/>
              <a:ext cx="484103" cy="484103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>
            <a:off x="818694" y="1857116"/>
            <a:ext cx="1219777" cy="611921"/>
            <a:chOff x="3595537" y="1582610"/>
            <a:chExt cx="1219777" cy="6119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Flowchart: Magnetic Disk 2"/>
                <p:cNvSpPr/>
                <p:nvPr/>
              </p:nvSpPr>
              <p:spPr>
                <a:xfrm>
                  <a:off x="3595537" y="1821200"/>
                  <a:ext cx="1219777" cy="373331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 smtClean="0"/>
                    <a:t>D </a:t>
                  </a:r>
                  <a14:m>
                    <m:oMath xmlns:m="http://schemas.openxmlformats.org/officeDocument/2006/math">
                      <m:r>
                        <a:rPr lang="en-US" sz="2000" dirty="0">
                          <a:latin typeface="Cambria Math"/>
                        </a:rPr>
                        <m:t>1</m:t>
                      </m:r>
                    </m:oMath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3" name="Flowchart: Magnetic Disk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95537" y="1821200"/>
                  <a:ext cx="1219777" cy="373331"/>
                </a:xfrm>
                <a:prstGeom prst="flowChartMagneticDisk">
                  <a:avLst/>
                </a:prstGeom>
                <a:blipFill rotWithShape="0">
                  <a:blip r:embed="rId12"/>
                  <a:stretch>
                    <a:fillRect b="-3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12056" y="1609551"/>
              <a:ext cx="414264" cy="414264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9486" y="1582610"/>
              <a:ext cx="470485" cy="470485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2492420" y="1814979"/>
            <a:ext cx="1219777" cy="629176"/>
            <a:chOff x="5129860" y="1554101"/>
            <a:chExt cx="1219777" cy="629176"/>
          </a:xfrm>
        </p:grpSpPr>
        <p:grpSp>
          <p:nvGrpSpPr>
            <p:cNvPr id="87" name="Group 86"/>
            <p:cNvGrpSpPr/>
            <p:nvPr/>
          </p:nvGrpSpPr>
          <p:grpSpPr>
            <a:xfrm>
              <a:off x="5129860" y="1554260"/>
              <a:ext cx="1219777" cy="629017"/>
              <a:chOff x="5129860" y="1554260"/>
              <a:chExt cx="1219777" cy="62901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Flowchart: Magnetic Disk 7"/>
                  <p:cNvSpPr/>
                  <p:nvPr/>
                </p:nvSpPr>
                <p:spPr>
                  <a:xfrm>
                    <a:off x="5129860" y="1809946"/>
                    <a:ext cx="1219777" cy="373331"/>
                  </a:xfrm>
                  <a:prstGeom prst="flowChartMagneticDisk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/>
                      <a:t>D</a:t>
                    </a:r>
                    <a14:m>
                      <m:oMath xmlns:m="http://schemas.openxmlformats.org/officeDocument/2006/math">
                        <m:r>
                          <a:rPr lang="en-US" sz="2000" b="0" i="0" smtClean="0">
                            <a:latin typeface="Cambria Math" charset="0"/>
                          </a:rPr>
                          <m:t> </m:t>
                        </m:r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oMath>
                    </a14:m>
                    <a:endParaRPr lang="en-US" sz="2000" b="1" dirty="0"/>
                  </a:p>
                </p:txBody>
              </p:sp>
            </mc:Choice>
            <mc:Fallback xmlns="">
              <p:sp>
                <p:nvSpPr>
                  <p:cNvPr id="8" name="Flowchart: Magnetic Disk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29860" y="1809946"/>
                    <a:ext cx="1219777" cy="373331"/>
                  </a:xfrm>
                  <a:prstGeom prst="flowChartMagneticDisk">
                    <a:avLst/>
                  </a:prstGeom>
                  <a:blipFill rotWithShape="0">
                    <a:blip r:embed="rId15"/>
                    <a:stretch>
                      <a:fillRect t="-92308" b="-13538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50951" y="1554260"/>
                <a:ext cx="499245" cy="499245"/>
              </a:xfrm>
              <a:prstGeom prst="rect">
                <a:avLst/>
              </a:prstGeom>
            </p:spPr>
          </p:pic>
        </p:grpSp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3789" y="1554101"/>
              <a:ext cx="504406" cy="50440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287406" y="2385891"/>
            <a:ext cx="1219777" cy="765984"/>
            <a:chOff x="4680825" y="3075121"/>
            <a:chExt cx="1219777" cy="7659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Flowchart: Magnetic Disk 3"/>
                <p:cNvSpPr/>
                <p:nvPr/>
              </p:nvSpPr>
              <p:spPr>
                <a:xfrm>
                  <a:off x="4680825" y="3467774"/>
                  <a:ext cx="1219777" cy="373331"/>
                </a:xfrm>
                <a:prstGeom prst="flowChartMagneticDisk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/>
                    <a:t>D</a:t>
                  </a:r>
                  <a14:m>
                    <m:oMath xmlns:m="http://schemas.openxmlformats.org/officeDocument/2006/math">
                      <m:r>
                        <a:rPr lang="en-US" sz="2000" b="0" i="0" dirty="0" smtClean="0">
                          <a:latin typeface="Cambria Math" charset="0"/>
                        </a:rPr>
                        <m:t> 5</m:t>
                      </m:r>
                    </m:oMath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74" name="Flowchart: Magnetic Disk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0825" y="3467774"/>
                  <a:ext cx="1219777" cy="373331"/>
                </a:xfrm>
                <a:prstGeom prst="flowChartMagneticDisk">
                  <a:avLst/>
                </a:prstGeom>
                <a:blipFill rotWithShape="0">
                  <a:blip r:embed="rId18"/>
                  <a:stretch>
                    <a:fillRect t="-92308" b="-13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6574" y="3086165"/>
              <a:ext cx="512666" cy="512666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7942" y="3075121"/>
              <a:ext cx="515431" cy="515431"/>
            </a:xfrm>
            <a:prstGeom prst="rect">
              <a:avLst/>
            </a:prstGeom>
          </p:spPr>
        </p:pic>
      </p:grpSp>
      <p:pic>
        <p:nvPicPr>
          <p:cNvPr id="84" name="Picture 8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2193" y="4695122"/>
            <a:ext cx="603456" cy="603456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6017852" y="2032810"/>
            <a:ext cx="58552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GPUs, CPUs</a:t>
            </a:r>
            <a:r>
              <a:rPr lang="en-US" sz="2400" dirty="0"/>
              <a:t>, </a:t>
            </a:r>
            <a:r>
              <a:rPr lang="en-US" sz="2400" dirty="0" smtClean="0"/>
              <a:t>VMs, Servers, </a:t>
            </a:r>
            <a:r>
              <a:rPr lang="en-US" sz="2400" dirty="0"/>
              <a:t>wide area, </a:t>
            </a:r>
            <a:r>
              <a:rPr lang="en-US" sz="2400" dirty="0" smtClean="0"/>
              <a:t>devices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400" dirty="0"/>
              <a:t>Distributed data sources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400" dirty="0"/>
              <a:t>Distribute for faster/scalable </a:t>
            </a:r>
            <a:r>
              <a:rPr lang="en-US" sz="2400" dirty="0" smtClean="0"/>
              <a:t>computation</a:t>
            </a:r>
            <a:endParaRPr lang="en-US" sz="2400" dirty="0"/>
          </a:p>
        </p:txBody>
      </p:sp>
      <p:sp>
        <p:nvSpPr>
          <p:cNvPr id="96" name="Content Placeholder 2"/>
          <p:cNvSpPr txBox="1">
            <a:spLocks/>
          </p:cNvSpPr>
          <p:nvPr/>
        </p:nvSpPr>
        <p:spPr>
          <a:xfrm>
            <a:off x="6134918" y="3978807"/>
            <a:ext cx="5715000" cy="181239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Data read in one (or few) sequential passes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Can not be revisited (IP traffic)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/>
              <a:t>I/O </a:t>
            </a:r>
            <a:r>
              <a:rPr lang="en-US" sz="2400" b="1" dirty="0"/>
              <a:t>efficiency  </a:t>
            </a:r>
            <a:r>
              <a:rPr lang="en-US" sz="2400" dirty="0"/>
              <a:t>(sequential access is cheaper than random access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58" name="TextBox 57"/>
          <p:cNvSpPr txBox="1"/>
          <p:nvPr/>
        </p:nvSpPr>
        <p:spPr>
          <a:xfrm>
            <a:off x="733030" y="3431204"/>
            <a:ext cx="7223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Challenges:  Limit data movement, Support updates to D</a:t>
            </a:r>
            <a:endParaRPr lang="en-US" sz="2400" dirty="0"/>
          </a:p>
        </p:txBody>
      </p:sp>
      <p:sp>
        <p:nvSpPr>
          <p:cNvPr id="100" name="TextBox 99"/>
          <p:cNvSpPr txBox="1"/>
          <p:nvPr/>
        </p:nvSpPr>
        <p:spPr>
          <a:xfrm>
            <a:off x="488348" y="5943689"/>
            <a:ext cx="10145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Challenges:  ”State” must be much smaller than data size,  Support updates to D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1389-96DB-44CD-96F7-395762860BAC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Edith Cohen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1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6" grpId="0"/>
      <p:bldP spid="58" grpId="0"/>
      <p:bldP spid="10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15297</TotalTime>
  <Words>4140</Words>
  <Application>Microsoft Macintosh PowerPoint</Application>
  <PresentationFormat>Widescreen</PresentationFormat>
  <Paragraphs>978</Paragraphs>
  <Slides>57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Calibri</vt:lpstr>
      <vt:lpstr>Cambria Math</vt:lpstr>
      <vt:lpstr>Mangal</vt:lpstr>
      <vt:lpstr>Wingdings</vt:lpstr>
      <vt:lpstr>Arial</vt:lpstr>
      <vt:lpstr>Office Theme</vt:lpstr>
      <vt:lpstr>Foundations of Data Mining</vt:lpstr>
      <vt:lpstr>Course logistics</vt:lpstr>
      <vt:lpstr>Data</vt:lpstr>
      <vt:lpstr>Data to Information</vt:lpstr>
      <vt:lpstr>Topics for this course</vt:lpstr>
      <vt:lpstr>Today</vt:lpstr>
      <vt:lpstr>Key-Value pairs</vt:lpstr>
      <vt:lpstr>Key-Value pairs</vt:lpstr>
      <vt:lpstr>Data access</vt:lpstr>
      <vt:lpstr>Summary Structures (Sketches)</vt:lpstr>
      <vt:lpstr>Composable sketches</vt:lpstr>
      <vt:lpstr>Streaming sketches</vt:lpstr>
      <vt:lpstr>Sketch API</vt:lpstr>
      <vt:lpstr> Easy sketches: min, max, sum,  …</vt:lpstr>
      <vt:lpstr>Frequent Keys</vt:lpstr>
      <vt:lpstr>Frequent Keys: Exact Solution</vt:lpstr>
      <vt:lpstr>Frequent Keys: Streaming sketch [Misra Gries 1982]</vt:lpstr>
      <vt:lpstr> MG sketch: Analysis</vt:lpstr>
      <vt:lpstr> MG sketch: Analysis (contd.)</vt:lpstr>
      <vt:lpstr>Making MG fully Composable: Merging two MG sketches  [MAA 2006, ACHPWY 2012]</vt:lpstr>
      <vt:lpstr>Merging two Misra Gries Sketches</vt:lpstr>
      <vt:lpstr>Merging two Misra Gries Summaries</vt:lpstr>
      <vt:lpstr>Merging MG Summaries: Correctness</vt:lpstr>
      <vt:lpstr>Merging MG Summaries: Correctness</vt:lpstr>
      <vt:lpstr>Merging MG Summaries: Correctness</vt:lpstr>
      <vt:lpstr>Merging MG Summaries: Correctness</vt:lpstr>
      <vt:lpstr>Probabilistic structures</vt:lpstr>
      <vt:lpstr>Set membership</vt:lpstr>
      <vt:lpstr>Set membership: Bloom Filters [Bloom 1970]</vt:lpstr>
      <vt:lpstr> Independent Random Hash Functions</vt:lpstr>
      <vt:lpstr>Set membership warmup: Hash solution</vt:lpstr>
      <vt:lpstr>Hash solution: Probability of a false positive</vt:lpstr>
      <vt:lpstr>Set membership: Bloom Filters [Bloom 1970]</vt:lpstr>
      <vt:lpstr>Bloom Filters Analysis: Probability of a false positive</vt:lpstr>
      <vt:lpstr>Bloom Filters: Probability of a false positive (contd)</vt:lpstr>
      <vt:lpstr>Bloom Filters: Probability of a false positive (contd)</vt:lpstr>
      <vt:lpstr>Quick review: Random Variables</vt:lpstr>
      <vt:lpstr>Quick review: Expectation</vt:lpstr>
      <vt:lpstr>Quick review: Variance</vt:lpstr>
      <vt:lpstr>Quick review: Covariance</vt:lpstr>
      <vt:lpstr>Quick Review: Estimators</vt:lpstr>
      <vt:lpstr>Simple Counting (revisited)</vt:lpstr>
      <vt:lpstr>Morris Counter [Morris 1978]</vt:lpstr>
      <vt:lpstr>Morris Counter: Unbiasedness</vt:lpstr>
      <vt:lpstr>Morris Counter: Unbiasedness (contd)</vt:lpstr>
      <vt:lpstr>Morris Counter: Variance</vt:lpstr>
      <vt:lpstr>   Reducing variance by averaging</vt:lpstr>
      <vt:lpstr>Morris Counter: Reducing variance (generic method)</vt:lpstr>
      <vt:lpstr>Morris Counter: Reducing variance (dedicated method)  base change [Morris 1978+Flajolet 1985]</vt:lpstr>
      <vt:lpstr>Weighted  Morris Counter [C’15]</vt:lpstr>
      <vt:lpstr>Weighted  Morris Counter: Unbiasedness</vt:lpstr>
      <vt:lpstr>Weighted  Morris Counter: Variance bound</vt:lpstr>
      <vt:lpstr>Weighted  Morris Counter: Variance bound, Lemma1</vt:lpstr>
      <vt:lpstr>Weighted  Morris Counter: Variance bound, Lemma2</vt:lpstr>
      <vt:lpstr>Preview: Counting Distinct Keys</vt:lpstr>
      <vt:lpstr>Counting Distinct Keys:  Example Applications</vt:lpstr>
      <vt:lpstr>Bibliography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Edith Cohen</dc:creator>
  <cp:lastModifiedBy>Edith Cohen</cp:lastModifiedBy>
  <cp:revision>822</cp:revision>
  <cp:lastPrinted>2017-10-29T05:30:36Z</cp:lastPrinted>
  <dcterms:created xsi:type="dcterms:W3CDTF">2013-10-11T11:49:17Z</dcterms:created>
  <dcterms:modified xsi:type="dcterms:W3CDTF">2017-10-29T05:33:20Z</dcterms:modified>
</cp:coreProperties>
</file>