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9" r:id="rId2"/>
    <p:sldId id="460" r:id="rId3"/>
    <p:sldId id="461" r:id="rId4"/>
    <p:sldId id="478" r:id="rId5"/>
  </p:sldIdLst>
  <p:sldSz cx="9144000" cy="6858000" type="screen4x3"/>
  <p:notesSz cx="6811963" cy="9942513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00"/>
    <a:srgbClr val="99FF66"/>
    <a:srgbClr val="FFCC00"/>
    <a:srgbClr val="57FF03"/>
    <a:srgbClr val="66FF99"/>
    <a:srgbClr val="99FF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70859" autoAdjust="0"/>
  </p:normalViewPr>
  <p:slideViewPr>
    <p:cSldViewPr snapToGrid="0" showGuides="1">
      <p:cViewPr varScale="1">
        <p:scale>
          <a:sx n="52" d="100"/>
          <a:sy n="52" d="100"/>
        </p:scale>
        <p:origin x="-2040" y="-96"/>
      </p:cViewPr>
      <p:guideLst>
        <p:guide orient="horz" pos="1005"/>
        <p:guide pos="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44"/>
    </p:cViewPr>
  </p:sorterViewPr>
  <p:notesViewPr>
    <p:cSldViewPr snapToGrid="0" showGuides="1">
      <p:cViewPr varScale="1">
        <p:scale>
          <a:sx n="85" d="100"/>
          <a:sy n="85" d="100"/>
        </p:scale>
        <p:origin x="-1248" y="-96"/>
      </p:cViewPr>
      <p:guideLst>
        <p:guide orient="horz" pos="3132"/>
        <p:guide pos="214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17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i="0"/>
            </a:lvl1pPr>
          </a:lstStyle>
          <a:p>
            <a:pPr>
              <a:defRPr/>
            </a:pPr>
            <a:fld id="{D2A1EA1F-4EAC-4869-9E81-179FABCF4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510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958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i="0"/>
            </a:lvl1pPr>
          </a:lstStyle>
          <a:p>
            <a:pPr>
              <a:defRPr/>
            </a:pPr>
            <a:fld id="{92955C17-8A3C-4876-9529-BCC756EDE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8767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0EC0F2-6A49-4E7D-8859-50BFB361AEE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23C7-E0F8-4BAE-9BD4-D34803FF4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493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844EE-5FCC-465F-BCE2-F90E30678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107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685800"/>
            <a:ext cx="20193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85800"/>
            <a:ext cx="59055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E23B-7F3C-42AC-B08F-6406D9542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4216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807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3848100"/>
            <a:ext cx="8077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7D845-41CF-4EA7-B623-9064C9A98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26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533400" y="1295400"/>
            <a:ext cx="39624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39624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9B9F7-182D-4A2D-93F5-24065062B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937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9624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9624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6E0B8-954E-4A85-90AF-5229F6D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6725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42802-A3C0-4C7C-A6E9-D2FFEAE06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1425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70CBC-8792-466C-B33E-6F08C328C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0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962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962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97A3-B924-49E5-A5B4-65AA67C4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201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A4D39-9E64-4391-AF07-076DC3DA2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1835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161F0-E631-490C-96B4-78DD7F78C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42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</a:p>
          <a:p>
            <a:pPr>
              <a:defRPr/>
            </a:pP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DEAE-C2AF-4276-BA54-96BA4AB18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36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56420-878E-49D5-9F48-FC0616312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483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DF93D-6374-41A6-A4B7-95997BFA5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643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077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r>
              <a:rPr lang="en-US"/>
              <a:t>Lars Arge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1524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/>
            </a:lvl1pPr>
          </a:lstStyle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D70DCFE6-1C8D-4068-98AE-A9E7AF231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AutoShape 8"/>
          <p:cNvSpPr>
            <a:spLocks noChangeArrowheads="1"/>
          </p:cNvSpPr>
          <p:nvPr/>
        </p:nvSpPr>
        <p:spPr bwMode="auto">
          <a:xfrm>
            <a:off x="381000" y="609600"/>
            <a:ext cx="8382000" cy="5791200"/>
          </a:xfrm>
          <a:prstGeom prst="flowChartAlternateProcess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imes New Roman" pitchFamily="18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909638" indent="-227013" algn="l" rtl="0" eaLnBrk="0" fontAlgn="base" hangingPunct="0">
        <a:spcBef>
          <a:spcPct val="20000"/>
        </a:spcBef>
        <a:spcAft>
          <a:spcPct val="0"/>
        </a:spcAft>
        <a:buChar char="*"/>
        <a:defRPr sz="2200">
          <a:solidFill>
            <a:schemeClr val="tx1"/>
          </a:solidFill>
          <a:latin typeface="+mn-lt"/>
        </a:defRPr>
      </a:lvl3pPr>
      <a:lvl4pPr marL="1250950" indent="-22701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6550" indent="-2413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63750" indent="-2413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20950" indent="-2413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8150" indent="-2413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35350" indent="-2413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Lars Arge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D0E066-4E18-4324-A3D1-7E42D91C5A6D}" type="slidenum">
              <a:rPr lang="en-US" sz="1400"/>
              <a:pPr eaLnBrk="1" hangingPunct="1"/>
              <a:t>1</a:t>
            </a:fld>
            <a:endParaRPr 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Permuting Lower Bound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Permuting </a:t>
            </a:r>
            <a:r>
              <a:rPr lang="en-US" i="1" dirty="0" smtClean="0"/>
              <a:t>N</a:t>
            </a:r>
            <a:r>
              <a:rPr lang="en-US" dirty="0" smtClean="0"/>
              <a:t> elements according to a given permutation takes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                                   I/</a:t>
            </a:r>
            <a:r>
              <a:rPr lang="en-US" dirty="0" err="1" smtClean="0"/>
              <a:t>Os</a:t>
            </a:r>
            <a:r>
              <a:rPr lang="en-US" dirty="0" smtClean="0"/>
              <a:t> in “indivisibility” model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Indivisibility model: Move of elements only allowed operation</a:t>
            </a:r>
          </a:p>
          <a:p>
            <a:pPr eaLnBrk="1" hangingPunct="1"/>
            <a:r>
              <a:rPr lang="en-US" dirty="0" smtClean="0"/>
              <a:t>Note:</a:t>
            </a:r>
          </a:p>
          <a:p>
            <a:pPr lvl="1" eaLnBrk="1" hangingPunct="1"/>
            <a:r>
              <a:rPr lang="en-US" dirty="0" smtClean="0"/>
              <a:t>We can allow copies (and destruction of elements)</a:t>
            </a:r>
          </a:p>
          <a:p>
            <a:pPr lvl="1" eaLnBrk="1" hangingPunct="1"/>
            <a:r>
              <a:rPr lang="en-US" dirty="0" smtClean="0"/>
              <a:t>Bound also a lower bound on sorting</a:t>
            </a:r>
          </a:p>
          <a:p>
            <a:pPr eaLnBrk="1" hangingPunct="1"/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>
                <a:solidFill>
                  <a:schemeClr val="accent2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View memory and disk as array of </a:t>
            </a:r>
            <a:r>
              <a:rPr lang="en-US" i="1" dirty="0" smtClean="0"/>
              <a:t>N</a:t>
            </a:r>
            <a:r>
              <a:rPr lang="en-US" dirty="0" smtClean="0"/>
              <a:t> tracks of </a:t>
            </a:r>
            <a:r>
              <a:rPr lang="en-US" i="1" dirty="0" smtClean="0"/>
              <a:t>B</a:t>
            </a:r>
            <a:r>
              <a:rPr lang="en-US" dirty="0" smtClean="0"/>
              <a:t> elements</a:t>
            </a:r>
          </a:p>
          <a:p>
            <a:pPr lvl="1" eaLnBrk="1" hangingPunct="1">
              <a:buClr>
                <a:schemeClr val="tx1"/>
              </a:buClr>
            </a:pPr>
            <a:r>
              <a:rPr lang="en-US" dirty="0" smtClean="0"/>
              <a:t>Assume all I/</a:t>
            </a:r>
            <a:r>
              <a:rPr lang="en-US" dirty="0" err="1" smtClean="0"/>
              <a:t>Os</a:t>
            </a:r>
            <a:r>
              <a:rPr lang="en-US" dirty="0" smtClean="0"/>
              <a:t> track aligned (assumption can be removed)</a:t>
            </a:r>
          </a:p>
        </p:txBody>
      </p:sp>
      <p:graphicFrame>
        <p:nvGraphicFramePr>
          <p:cNvPr id="9223" name="Object 4"/>
          <p:cNvGraphicFramePr>
            <a:graphicFrameLocks noChangeAspect="1"/>
          </p:cNvGraphicFramePr>
          <p:nvPr/>
        </p:nvGraphicFramePr>
        <p:xfrm>
          <a:off x="636588" y="1666875"/>
          <a:ext cx="2735262" cy="539750"/>
        </p:xfrm>
        <a:graphic>
          <a:graphicData uri="http://schemas.openxmlformats.org/presentationml/2006/ole">
            <p:oleObj spid="_x0000_s27744" name="Ligning" r:id="rId4" imgW="1231366" imgH="241195" progId="Equation.3">
              <p:embed/>
            </p:oleObj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152400"/>
            <a:ext cx="6019800" cy="38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231900" y="5808518"/>
            <a:ext cx="6679006" cy="628312"/>
            <a:chOff x="1231900" y="5808518"/>
            <a:chExt cx="6679006" cy="628312"/>
          </a:xfrm>
        </p:grpSpPr>
        <p:sp>
          <p:nvSpPr>
            <p:cNvPr id="2" name="Rectangle 1"/>
            <p:cNvSpPr/>
            <p:nvPr/>
          </p:nvSpPr>
          <p:spPr bwMode="auto">
            <a:xfrm>
              <a:off x="123190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6063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48590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61463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74105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6978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99505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12378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24847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377205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50247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631205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757626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880007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005276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127657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25176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380498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50576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634498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76091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883300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00856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130950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25564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384372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50964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638372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76479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887174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01244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134824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257196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38592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5511196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63992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766348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89507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020348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14907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7377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40250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52777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65650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78292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90530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703057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715295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277063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740579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7531063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765979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7786215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869783" y="5808518"/>
              <a:ext cx="0" cy="374073"/>
            </a:xfrm>
            <a:prstGeom prst="line">
              <a:avLst/>
            </a:prstGeom>
            <a:solidFill>
              <a:srgbClr val="FFFF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" name="TextBox 6"/>
            <p:cNvSpPr txBox="1"/>
            <p:nvPr/>
          </p:nvSpPr>
          <p:spPr>
            <a:xfrm>
              <a:off x="1326548" y="6005943"/>
              <a:ext cx="4203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M</a:t>
              </a:r>
              <a:endParaRPr lang="da-DK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84529" y="5992784"/>
              <a:ext cx="3882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D</a:t>
              </a:r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828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Lars Arge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9B2536-B1FC-455C-BBA1-68E55345B8AA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Permuting Lower Bound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183563" cy="4953000"/>
          </a:xfrm>
        </p:spPr>
        <p:txBody>
          <a:bodyPr/>
          <a:lstStyle/>
          <a:p>
            <a:pPr lvl="1" eaLnBrk="1" hangingPunct="1"/>
            <a:r>
              <a:rPr lang="en-US" dirty="0" smtClean="0">
                <a:cs typeface="Times New Roman" pitchFamily="18" charset="0"/>
              </a:rPr>
              <a:t>Array </a:t>
            </a:r>
            <a:r>
              <a:rPr lang="en-US" dirty="0" smtClean="0"/>
              <a:t>contains permutation of </a:t>
            </a:r>
            <a:r>
              <a:rPr lang="en-US" i="1" dirty="0" smtClean="0"/>
              <a:t>N</a:t>
            </a:r>
            <a:r>
              <a:rPr lang="en-US" dirty="0" smtClean="0"/>
              <a:t> elements at all times</a:t>
            </a:r>
          </a:p>
          <a:p>
            <a:pPr lvl="1" eaLnBrk="1" hangingPunct="1"/>
            <a:r>
              <a:rPr lang="en-US" dirty="0" smtClean="0"/>
              <a:t>We will count how many permutations can be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	reached (produced) with </a:t>
            </a:r>
            <a:r>
              <a:rPr lang="en-US" i="1" dirty="0" smtClean="0"/>
              <a:t>t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 eaLnBrk="1" hangingPunct="1"/>
            <a:r>
              <a:rPr lang="en-US" i="1" dirty="0" smtClean="0"/>
              <a:t>Input:</a:t>
            </a:r>
          </a:p>
          <a:p>
            <a:pPr lvl="2" eaLnBrk="1" hangingPunct="1"/>
            <a:r>
              <a:rPr lang="en-US" dirty="0" smtClean="0"/>
              <a:t>Choose track: </a:t>
            </a:r>
            <a:r>
              <a:rPr lang="en-US" i="1" dirty="0" smtClean="0"/>
              <a:t>N</a:t>
            </a:r>
            <a:r>
              <a:rPr lang="en-US" dirty="0" smtClean="0"/>
              <a:t> possibilities</a:t>
            </a:r>
          </a:p>
          <a:p>
            <a:pPr lvl="2" eaLnBrk="1" hangingPunct="1"/>
            <a:r>
              <a:rPr lang="en-US" dirty="0" smtClean="0"/>
              <a:t>Rearrange </a:t>
            </a:r>
            <a:r>
              <a:rPr lang="en-US" dirty="0" smtClean="0">
                <a:cs typeface="Times New Roman" pitchFamily="18" charset="0"/>
              </a:rPr>
              <a:t>≤ </a:t>
            </a:r>
            <a:r>
              <a:rPr lang="en-US" i="1" dirty="0" smtClean="0">
                <a:cs typeface="Times New Roman" pitchFamily="18" charset="0"/>
              </a:rPr>
              <a:t>B</a:t>
            </a:r>
            <a:r>
              <a:rPr lang="en-US" dirty="0" smtClean="0">
                <a:cs typeface="Times New Roman" pitchFamily="18" charset="0"/>
              </a:rPr>
              <a:t> element in track and place among ≤ </a:t>
            </a:r>
            <a:r>
              <a:rPr lang="en-US" i="1" dirty="0" smtClean="0">
                <a:cs typeface="Times New Roman" pitchFamily="18" charset="0"/>
              </a:rPr>
              <a:t>M-B</a:t>
            </a:r>
            <a:r>
              <a:rPr lang="en-US" dirty="0" smtClean="0">
                <a:cs typeface="Times New Roman" pitchFamily="18" charset="0"/>
              </a:rPr>
              <a:t> elements in memory:</a:t>
            </a:r>
          </a:p>
          <a:p>
            <a:pPr lvl="3" eaLnBrk="1" hangingPunct="1"/>
            <a:r>
              <a:rPr lang="en-US" baseline="-25000" dirty="0" smtClean="0">
                <a:cs typeface="Times New Roman" pitchFamily="18" charset="0"/>
              </a:rPr>
              <a:t>                         </a:t>
            </a:r>
            <a:r>
              <a:rPr lang="en-US" dirty="0" smtClean="0">
                <a:cs typeface="Times New Roman" pitchFamily="18" charset="0"/>
              </a:rPr>
              <a:t>possibilities if “fresh” track</a:t>
            </a:r>
          </a:p>
          <a:p>
            <a:pPr lvl="3" eaLnBrk="1" hangingPunct="1"/>
            <a:r>
              <a:rPr lang="en-US" dirty="0" smtClean="0">
                <a:cs typeface="Times New Roman" pitchFamily="18" charset="0"/>
              </a:rPr>
              <a:t>           otherwise</a:t>
            </a:r>
          </a:p>
          <a:p>
            <a:pPr lvl="2" eaLnBrk="1" hangingPunct="1">
              <a:buFontTx/>
              <a:buNone/>
            </a:pPr>
            <a:r>
              <a:rPr lang="en-US" sz="2000" dirty="0" smtClean="0">
                <a:sym typeface="Symbol" pitchFamily="18" charset="2"/>
              </a:rPr>
              <a:t></a:t>
            </a:r>
            <a:r>
              <a:rPr lang="en-US" dirty="0" smtClean="0">
                <a:cs typeface="Times New Roman" pitchFamily="18" charset="0"/>
              </a:rPr>
              <a:t> at most                              permutations after</a:t>
            </a:r>
            <a:r>
              <a:rPr lang="en-US" i="1" dirty="0" smtClean="0">
                <a:cs typeface="Times New Roman" pitchFamily="18" charset="0"/>
              </a:rPr>
              <a:t> t</a:t>
            </a:r>
            <a:r>
              <a:rPr lang="en-US" dirty="0" smtClean="0">
                <a:cs typeface="Times New Roman" pitchFamily="18" charset="0"/>
              </a:rPr>
              <a:t> inputs</a:t>
            </a:r>
          </a:p>
          <a:p>
            <a:pPr lvl="1" eaLnBrk="1" hangingPunct="1"/>
            <a:r>
              <a:rPr lang="en-US" i="1" dirty="0" smtClean="0">
                <a:cs typeface="Times New Roman" pitchFamily="18" charset="0"/>
              </a:rPr>
              <a:t>Output: </a:t>
            </a:r>
            <a:r>
              <a:rPr lang="en-US" dirty="0" smtClean="0">
                <a:cs typeface="Times New Roman" pitchFamily="18" charset="0"/>
              </a:rPr>
              <a:t>Choose track: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possibilities</a:t>
            </a:r>
          </a:p>
          <a:p>
            <a:pPr lvl="3" eaLnBrk="1" hangingPunct="1"/>
            <a:endParaRPr lang="en-US" baseline="-25000" dirty="0" smtClean="0">
              <a:cs typeface="Times New Roman" pitchFamily="18" charset="0"/>
            </a:endParaRPr>
          </a:p>
        </p:txBody>
      </p:sp>
      <p:graphicFrame>
        <p:nvGraphicFramePr>
          <p:cNvPr id="738308" name="Object 4"/>
          <p:cNvGraphicFramePr>
            <a:graphicFrameLocks noChangeAspect="1"/>
          </p:cNvGraphicFramePr>
          <p:nvPr/>
        </p:nvGraphicFramePr>
        <p:xfrm>
          <a:off x="2517775" y="4811713"/>
          <a:ext cx="1981200" cy="581025"/>
        </p:xfrm>
        <a:graphic>
          <a:graphicData uri="http://schemas.openxmlformats.org/presentationml/2006/ole">
            <p:oleObj spid="_x0000_s28953" name="Ligning" r:id="rId3" imgW="1040948" imgH="304668" progId="Equation.3">
              <p:embed/>
            </p:oleObj>
          </a:graphicData>
        </a:graphic>
      </p:graphicFrame>
      <p:graphicFrame>
        <p:nvGraphicFramePr>
          <p:cNvPr id="738309" name="Object 5"/>
          <p:cNvGraphicFramePr>
            <a:graphicFrameLocks noChangeAspect="1"/>
          </p:cNvGraphicFramePr>
          <p:nvPr/>
        </p:nvGraphicFramePr>
        <p:xfrm>
          <a:off x="1933575" y="3975100"/>
          <a:ext cx="1009650" cy="622300"/>
        </p:xfrm>
        <a:graphic>
          <a:graphicData uri="http://schemas.openxmlformats.org/presentationml/2006/ole">
            <p:oleObj spid="_x0000_s28954" name="Ligning" r:id="rId4" imgW="494870" imgH="304536" progId="Equation.3">
              <p:embed/>
            </p:oleObj>
          </a:graphicData>
        </a:graphic>
      </p:graphicFrame>
      <p:graphicFrame>
        <p:nvGraphicFramePr>
          <p:cNvPr id="738310" name="Object 6"/>
          <p:cNvGraphicFramePr>
            <a:graphicFrameLocks noChangeAspect="1"/>
          </p:cNvGraphicFramePr>
          <p:nvPr/>
        </p:nvGraphicFramePr>
        <p:xfrm>
          <a:off x="1935163" y="4391025"/>
          <a:ext cx="709612" cy="633413"/>
        </p:xfrm>
        <a:graphic>
          <a:graphicData uri="http://schemas.openxmlformats.org/presentationml/2006/ole">
            <p:oleObj spid="_x0000_s28955" name="Ligning" r:id="rId5" imgW="342751" imgH="304668" progId="Equation.3">
              <p:embed/>
            </p:oleObj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152400"/>
            <a:ext cx="6019800" cy="38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231900" y="5808518"/>
            <a:ext cx="6679006" cy="628312"/>
            <a:chOff x="1231900" y="5808518"/>
            <a:chExt cx="6679006" cy="62831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23190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36063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8590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61463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74105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6978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99505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2378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24847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377205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50247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631205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757626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80007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005276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127657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25176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380498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50576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634498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76091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883300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00856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30950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425564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384372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50964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638372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76479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887174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501244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134824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257196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38592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511196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639927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766348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89507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020348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149079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27377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40250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527770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656501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78292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90530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030572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7152953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7277063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740579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7531063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7659794" y="5902036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786215" y="5897563"/>
              <a:ext cx="124691" cy="176646"/>
            </a:xfrm>
            <a:prstGeom prst="rect">
              <a:avLst/>
            </a:prstGeom>
            <a:solidFill>
              <a:srgbClr val="FFFF00"/>
            </a:solidFill>
            <a:ln w="17463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27013" marR="0" indent="-227013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2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1869783" y="5808518"/>
              <a:ext cx="0" cy="374073"/>
            </a:xfrm>
            <a:prstGeom prst="line">
              <a:avLst/>
            </a:prstGeom>
            <a:solidFill>
              <a:srgbClr val="FFFF00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66" name="TextBox 65"/>
            <p:cNvSpPr txBox="1"/>
            <p:nvPr/>
          </p:nvSpPr>
          <p:spPr>
            <a:xfrm>
              <a:off x="1326548" y="6005943"/>
              <a:ext cx="4203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M</a:t>
              </a:r>
              <a:endParaRPr lang="da-DK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84529" y="5992784"/>
              <a:ext cx="3882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 smtClean="0"/>
                <a:t>D</a:t>
              </a:r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5727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Lars Arge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7BF65D-2A81-43BF-9D8B-B83044424E96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Permuting Lower Bound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281113"/>
            <a:ext cx="8609012" cy="4953000"/>
          </a:xfrm>
        </p:spPr>
        <p:txBody>
          <a:bodyPr/>
          <a:lstStyle/>
          <a:p>
            <a:pPr lvl="1" eaLnBrk="1" hangingPunct="1"/>
            <a:r>
              <a:rPr lang="en-US" dirty="0" smtClean="0"/>
              <a:t>Permutation algorithm needs to be able to produce </a:t>
            </a:r>
            <a:r>
              <a:rPr lang="en-US" i="1" dirty="0" smtClean="0"/>
              <a:t>N!</a:t>
            </a:r>
            <a:r>
              <a:rPr lang="en-US" dirty="0" smtClean="0"/>
              <a:t> permutations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	     (using </a:t>
            </a:r>
            <a:r>
              <a:rPr lang="en-US" dirty="0" err="1" smtClean="0"/>
              <a:t>Stirlings</a:t>
            </a:r>
            <a:r>
              <a:rPr lang="en-US" dirty="0" smtClean="0"/>
              <a:t> formula                         and                             )</a:t>
            </a:r>
          </a:p>
          <a:p>
            <a:pPr lvl="1" eaLnBrk="1" hangingPunct="1"/>
            <a:r>
              <a:rPr lang="en-US" dirty="0" smtClean="0"/>
              <a:t>If                             we have</a:t>
            </a:r>
          </a:p>
          <a:p>
            <a:pPr lvl="1" eaLnBrk="1" hangingPunct="1"/>
            <a:r>
              <a:rPr lang="en-US" dirty="0" smtClean="0"/>
              <a:t>If                             we have                and thus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/>
              <a:t> </a:t>
            </a:r>
          </a:p>
        </p:txBody>
      </p:sp>
      <p:graphicFrame>
        <p:nvGraphicFramePr>
          <p:cNvPr id="739332" name="Object 4"/>
          <p:cNvGraphicFramePr>
            <a:graphicFrameLocks noChangeAspect="1"/>
          </p:cNvGraphicFramePr>
          <p:nvPr/>
        </p:nvGraphicFramePr>
        <p:xfrm>
          <a:off x="2678113" y="1790700"/>
          <a:ext cx="2609850" cy="581025"/>
        </p:xfrm>
        <a:graphic>
          <a:graphicData uri="http://schemas.openxmlformats.org/presentationml/2006/ole">
            <p:oleObj spid="_x0000_s54355" name="Ligning" r:id="rId3" imgW="1371600" imgH="304800" progId="Equation.3">
              <p:embed/>
            </p:oleObj>
          </a:graphicData>
        </a:graphic>
      </p:graphicFrame>
      <p:sp>
        <p:nvSpPr>
          <p:cNvPr id="739333" name="Rectangle 5"/>
          <p:cNvSpPr>
            <a:spLocks noChangeArrowheads="1"/>
          </p:cNvSpPr>
          <p:nvPr/>
        </p:nvSpPr>
        <p:spPr bwMode="auto">
          <a:xfrm>
            <a:off x="6981825" y="2043113"/>
            <a:ext cx="3524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graphicFrame>
        <p:nvGraphicFramePr>
          <p:cNvPr id="7393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4729188"/>
              </p:ext>
            </p:extLst>
          </p:nvPr>
        </p:nvGraphicFramePr>
        <p:xfrm>
          <a:off x="1452563" y="2260600"/>
          <a:ext cx="4471987" cy="581025"/>
        </p:xfrm>
        <a:graphic>
          <a:graphicData uri="http://schemas.openxmlformats.org/presentationml/2006/ole">
            <p:oleObj spid="_x0000_s54356" name="Ligning" r:id="rId4" imgW="2349360" imgH="304560" progId="Equation.3">
              <p:embed/>
            </p:oleObj>
          </a:graphicData>
        </a:graphic>
      </p:graphicFrame>
      <p:graphicFrame>
        <p:nvGraphicFramePr>
          <p:cNvPr id="739335" name="Object 7"/>
          <p:cNvGraphicFramePr>
            <a:graphicFrameLocks noChangeAspect="1"/>
          </p:cNvGraphicFramePr>
          <p:nvPr/>
        </p:nvGraphicFramePr>
        <p:xfrm>
          <a:off x="1381125" y="2838450"/>
          <a:ext cx="4543425" cy="434975"/>
        </p:xfrm>
        <a:graphic>
          <a:graphicData uri="http://schemas.openxmlformats.org/presentationml/2006/ole">
            <p:oleObj spid="_x0000_s54357" name="Ligning" r:id="rId5" imgW="2387600" imgH="228600" progId="Equation.3">
              <p:embed/>
            </p:oleObj>
          </a:graphicData>
        </a:graphic>
      </p:graphicFrame>
      <p:graphicFrame>
        <p:nvGraphicFramePr>
          <p:cNvPr id="739336" name="Object 8"/>
          <p:cNvGraphicFramePr>
            <a:graphicFrameLocks noChangeAspect="1"/>
          </p:cNvGraphicFramePr>
          <p:nvPr/>
        </p:nvGraphicFramePr>
        <p:xfrm>
          <a:off x="4549775" y="3214688"/>
          <a:ext cx="2319338" cy="844550"/>
        </p:xfrm>
        <a:graphic>
          <a:graphicData uri="http://schemas.openxmlformats.org/presentationml/2006/ole">
            <p:oleObj spid="_x0000_s54358" name="Ligning" r:id="rId6" imgW="1218671" imgH="444307" progId="Equation.3">
              <p:embed/>
            </p:oleObj>
          </a:graphicData>
        </a:graphic>
      </p:graphicFrame>
      <p:sp>
        <p:nvSpPr>
          <p:cNvPr id="739337" name="Rectangle 9"/>
          <p:cNvSpPr>
            <a:spLocks noChangeArrowheads="1"/>
          </p:cNvSpPr>
          <p:nvPr/>
        </p:nvSpPr>
        <p:spPr bwMode="auto">
          <a:xfrm>
            <a:off x="6977063" y="2530475"/>
            <a:ext cx="3524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sp>
        <p:nvSpPr>
          <p:cNvPr id="739338" name="Rectangle 10"/>
          <p:cNvSpPr>
            <a:spLocks noChangeArrowheads="1"/>
          </p:cNvSpPr>
          <p:nvPr/>
        </p:nvSpPr>
        <p:spPr bwMode="auto">
          <a:xfrm>
            <a:off x="6972300" y="2954338"/>
            <a:ext cx="3524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graphicFrame>
        <p:nvGraphicFramePr>
          <p:cNvPr id="739339" name="Object 11"/>
          <p:cNvGraphicFramePr>
            <a:graphicFrameLocks noChangeAspect="1"/>
          </p:cNvGraphicFramePr>
          <p:nvPr/>
        </p:nvGraphicFramePr>
        <p:xfrm>
          <a:off x="3803650" y="4143375"/>
          <a:ext cx="1716088" cy="385763"/>
        </p:xfrm>
        <a:graphic>
          <a:graphicData uri="http://schemas.openxmlformats.org/presentationml/2006/ole">
            <p:oleObj spid="_x0000_s54359" name="Ligning" r:id="rId7" imgW="901309" imgH="203112" progId="Equation.3">
              <p:embed/>
            </p:oleObj>
          </a:graphicData>
        </a:graphic>
      </p:graphicFrame>
      <p:graphicFrame>
        <p:nvGraphicFramePr>
          <p:cNvPr id="739340" name="Object 12"/>
          <p:cNvGraphicFramePr>
            <a:graphicFrameLocks noChangeAspect="1"/>
          </p:cNvGraphicFramePr>
          <p:nvPr/>
        </p:nvGraphicFramePr>
        <p:xfrm>
          <a:off x="6032500" y="4049713"/>
          <a:ext cx="1957388" cy="581025"/>
        </p:xfrm>
        <a:graphic>
          <a:graphicData uri="http://schemas.openxmlformats.org/presentationml/2006/ole">
            <p:oleObj spid="_x0000_s54360" name="Ligning" r:id="rId8" imgW="1028254" imgH="304668" progId="Equation.3">
              <p:embed/>
            </p:oleObj>
          </a:graphicData>
        </a:graphic>
      </p:graphicFrame>
      <p:graphicFrame>
        <p:nvGraphicFramePr>
          <p:cNvPr id="739341" name="Object 13"/>
          <p:cNvGraphicFramePr>
            <a:graphicFrameLocks noChangeAspect="1"/>
          </p:cNvGraphicFramePr>
          <p:nvPr/>
        </p:nvGraphicFramePr>
        <p:xfrm>
          <a:off x="1411288" y="4522788"/>
          <a:ext cx="1908175" cy="434975"/>
        </p:xfrm>
        <a:graphic>
          <a:graphicData uri="http://schemas.openxmlformats.org/presentationml/2006/ole">
            <p:oleObj spid="_x0000_s54361" name="Ligning" r:id="rId9" imgW="1002865" imgH="228501" progId="Equation.3">
              <p:embed/>
            </p:oleObj>
          </a:graphicData>
        </a:graphic>
      </p:graphicFrame>
      <p:graphicFrame>
        <p:nvGraphicFramePr>
          <p:cNvPr id="739342" name="Object 14"/>
          <p:cNvGraphicFramePr>
            <a:graphicFrameLocks noChangeAspect="1"/>
          </p:cNvGraphicFramePr>
          <p:nvPr/>
        </p:nvGraphicFramePr>
        <p:xfrm>
          <a:off x="4443413" y="4425950"/>
          <a:ext cx="3138487" cy="650875"/>
        </p:xfrm>
        <a:graphic>
          <a:graphicData uri="http://schemas.openxmlformats.org/presentationml/2006/ole">
            <p:oleObj spid="_x0000_s54362" name="Ligning" r:id="rId10" imgW="1651000" imgH="342900" progId="Equation.3">
              <p:embed/>
            </p:oleObj>
          </a:graphicData>
        </a:graphic>
      </p:graphicFrame>
      <p:graphicFrame>
        <p:nvGraphicFramePr>
          <p:cNvPr id="739343" name="Object 15"/>
          <p:cNvGraphicFramePr>
            <a:graphicFrameLocks noChangeAspect="1"/>
          </p:cNvGraphicFramePr>
          <p:nvPr/>
        </p:nvGraphicFramePr>
        <p:xfrm>
          <a:off x="1422400" y="4933950"/>
          <a:ext cx="1908175" cy="434975"/>
        </p:xfrm>
        <a:graphic>
          <a:graphicData uri="http://schemas.openxmlformats.org/presentationml/2006/ole">
            <p:oleObj spid="_x0000_s54363" name="Ligning" r:id="rId11" imgW="1002865" imgH="228501" progId="Equation.3">
              <p:embed/>
            </p:oleObj>
          </a:graphicData>
        </a:graphic>
      </p:graphicFrame>
      <p:graphicFrame>
        <p:nvGraphicFramePr>
          <p:cNvPr id="739344" name="Object 16"/>
          <p:cNvGraphicFramePr>
            <a:graphicFrameLocks noChangeAspect="1"/>
          </p:cNvGraphicFramePr>
          <p:nvPr/>
        </p:nvGraphicFramePr>
        <p:xfrm>
          <a:off x="4378325" y="4943475"/>
          <a:ext cx="984250" cy="354013"/>
        </p:xfrm>
        <a:graphic>
          <a:graphicData uri="http://schemas.openxmlformats.org/presentationml/2006/ole">
            <p:oleObj spid="_x0000_s54364" name="Ligning" r:id="rId12" imgW="634725" imgH="228501" progId="Equation.3">
              <p:embed/>
            </p:oleObj>
          </a:graphicData>
        </a:graphic>
      </p:graphicFrame>
      <p:graphicFrame>
        <p:nvGraphicFramePr>
          <p:cNvPr id="739345" name="Object 17"/>
          <p:cNvGraphicFramePr>
            <a:graphicFrameLocks noChangeAspect="1"/>
          </p:cNvGraphicFramePr>
          <p:nvPr/>
        </p:nvGraphicFramePr>
        <p:xfrm>
          <a:off x="1147763" y="5224463"/>
          <a:ext cx="5430837" cy="579437"/>
        </p:xfrm>
        <a:graphic>
          <a:graphicData uri="http://schemas.openxmlformats.org/presentationml/2006/ole">
            <p:oleObj spid="_x0000_s54365" name="Ligning" r:id="rId13" imgW="2857500" imgH="304800" progId="Equation.3">
              <p:embed/>
            </p:oleObj>
          </a:graphicData>
        </a:graphic>
      </p:graphicFrame>
      <p:graphicFrame>
        <p:nvGraphicFramePr>
          <p:cNvPr id="739346" name="Object 18"/>
          <p:cNvGraphicFramePr>
            <a:graphicFrameLocks noChangeAspect="1"/>
          </p:cNvGraphicFramePr>
          <p:nvPr/>
        </p:nvGraphicFramePr>
        <p:xfrm>
          <a:off x="941388" y="5753100"/>
          <a:ext cx="3116262" cy="495300"/>
        </p:xfrm>
        <a:graphic>
          <a:graphicData uri="http://schemas.openxmlformats.org/presentationml/2006/ole">
            <p:oleObj spid="_x0000_s54366" name="Ligning" r:id="rId14" imgW="1612900" imgH="254000" progId="Equation.3">
              <p:embed/>
            </p:oleObj>
          </a:graphicData>
        </a:graphic>
      </p:graphicFrame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152400"/>
            <a:ext cx="6019800" cy="38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14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  <p:bldP spid="739333" grpId="0"/>
      <p:bldP spid="739337" grpId="0"/>
      <p:bldP spid="739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Lars Arge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7BF65D-2A81-43BF-9D8B-B83044424E96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Sorting lower bound</a:t>
            </a:r>
            <a:endParaRPr lang="en-US" dirty="0" smtClean="0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973" y="1281113"/>
            <a:ext cx="8609012" cy="4953000"/>
          </a:xfrm>
        </p:spPr>
        <p:txBody>
          <a:bodyPr/>
          <a:lstStyle/>
          <a:p>
            <a:pPr eaLnBrk="1" hangingPunct="1"/>
            <a:r>
              <a:rPr lang="en-US" dirty="0"/>
              <a:t>Similar argument but </a:t>
            </a:r>
            <a:r>
              <a:rPr lang="en-US" dirty="0" smtClean="0"/>
              <a:t>assuming </a:t>
            </a:r>
            <a:r>
              <a:rPr lang="en-US" dirty="0"/>
              <a:t>comparison model in internal </a:t>
            </a:r>
            <a:r>
              <a:rPr lang="en-US" dirty="0" smtClean="0"/>
              <a:t>memory</a:t>
            </a:r>
          </a:p>
          <a:p>
            <a:pPr lvl="1" eaLnBrk="1" hangingPunct="1"/>
            <a:r>
              <a:rPr lang="en-US" dirty="0" smtClean="0"/>
              <a:t>Initially </a:t>
            </a:r>
            <a:r>
              <a:rPr lang="en-US" i="1" dirty="0" smtClean="0"/>
              <a:t>N!</a:t>
            </a:r>
            <a:r>
              <a:rPr lang="en-US" dirty="0" smtClean="0"/>
              <a:t> possible orderings</a:t>
            </a:r>
          </a:p>
          <a:p>
            <a:pPr lvl="1" eaLnBrk="1" hangingPunct="1"/>
            <a:r>
              <a:rPr lang="en-US" dirty="0" smtClean="0"/>
              <a:t>Count how may possible after </a:t>
            </a:r>
            <a:r>
              <a:rPr lang="en-US" i="1" dirty="0" smtClean="0"/>
              <a:t>t</a:t>
            </a:r>
            <a:r>
              <a:rPr lang="en-US" dirty="0" smtClean="0"/>
              <a:t> I/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>
                <a:sym typeface="Symbol" pitchFamily="18" charset="2"/>
              </a:rPr>
              <a:t></a:t>
            </a:r>
          </a:p>
          <a:p>
            <a:pPr eaLnBrk="1" hangingPunct="1">
              <a:buNone/>
            </a:pPr>
            <a:r>
              <a:rPr lang="en-US" dirty="0" smtClean="0"/>
              <a:t>Sorting </a:t>
            </a:r>
            <a:r>
              <a:rPr lang="en-US" i="1" dirty="0"/>
              <a:t>N</a:t>
            </a:r>
            <a:r>
              <a:rPr lang="en-US" dirty="0"/>
              <a:t> elements takes                         I/</a:t>
            </a:r>
            <a:r>
              <a:rPr lang="en-US" dirty="0" err="1"/>
              <a:t>Os</a:t>
            </a:r>
            <a:r>
              <a:rPr lang="en-US" dirty="0"/>
              <a:t> in comparison model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graphicFrame>
        <p:nvGraphicFramePr>
          <p:cNvPr id="7393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72069525"/>
              </p:ext>
            </p:extLst>
          </p:nvPr>
        </p:nvGraphicFramePr>
        <p:xfrm>
          <a:off x="2678113" y="2663544"/>
          <a:ext cx="2609850" cy="581025"/>
        </p:xfrm>
        <a:graphic>
          <a:graphicData uri="http://schemas.openxmlformats.org/presentationml/2006/ole">
            <p:oleObj spid="_x0000_s39339" name="Ligning" r:id="rId3" imgW="1371600" imgH="304800" progId="Equation.3">
              <p:embed/>
            </p:oleObj>
          </a:graphicData>
        </a:graphic>
      </p:graphicFrame>
      <p:sp>
        <p:nvSpPr>
          <p:cNvPr id="739333" name="Rectangle 5"/>
          <p:cNvSpPr>
            <a:spLocks noChangeArrowheads="1"/>
          </p:cNvSpPr>
          <p:nvPr/>
        </p:nvSpPr>
        <p:spPr bwMode="auto">
          <a:xfrm>
            <a:off x="6981825" y="2915957"/>
            <a:ext cx="3524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graphicFrame>
        <p:nvGraphicFramePr>
          <p:cNvPr id="7393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4143254"/>
              </p:ext>
            </p:extLst>
          </p:nvPr>
        </p:nvGraphicFramePr>
        <p:xfrm>
          <a:off x="1452563" y="3133444"/>
          <a:ext cx="4471987" cy="581025"/>
        </p:xfrm>
        <a:graphic>
          <a:graphicData uri="http://schemas.openxmlformats.org/presentationml/2006/ole">
            <p:oleObj spid="_x0000_s39340" name="Ligning" r:id="rId4" imgW="2349360" imgH="304560" progId="Equation.3">
              <p:embed/>
            </p:oleObj>
          </a:graphicData>
        </a:graphic>
      </p:graphicFrame>
      <p:graphicFrame>
        <p:nvGraphicFramePr>
          <p:cNvPr id="7393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9037118"/>
              </p:ext>
            </p:extLst>
          </p:nvPr>
        </p:nvGraphicFramePr>
        <p:xfrm>
          <a:off x="1381125" y="3711294"/>
          <a:ext cx="4543425" cy="434975"/>
        </p:xfrm>
        <a:graphic>
          <a:graphicData uri="http://schemas.openxmlformats.org/presentationml/2006/ole">
            <p:oleObj spid="_x0000_s39341" name="Ligning" r:id="rId5" imgW="2387600" imgH="228600" progId="Equation.3">
              <p:embed/>
            </p:oleObj>
          </a:graphicData>
        </a:graphic>
      </p:graphicFrame>
      <p:graphicFrame>
        <p:nvGraphicFramePr>
          <p:cNvPr id="7393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9647379"/>
              </p:ext>
            </p:extLst>
          </p:nvPr>
        </p:nvGraphicFramePr>
        <p:xfrm>
          <a:off x="4549775" y="4087532"/>
          <a:ext cx="2319338" cy="844550"/>
        </p:xfrm>
        <a:graphic>
          <a:graphicData uri="http://schemas.openxmlformats.org/presentationml/2006/ole">
            <p:oleObj spid="_x0000_s39342" name="Ligning" r:id="rId6" imgW="1218671" imgH="444307" progId="Equation.3">
              <p:embed/>
            </p:oleObj>
          </a:graphicData>
        </a:graphic>
      </p:graphicFrame>
      <p:sp>
        <p:nvSpPr>
          <p:cNvPr id="739337" name="Rectangle 9"/>
          <p:cNvSpPr>
            <a:spLocks noChangeArrowheads="1"/>
          </p:cNvSpPr>
          <p:nvPr/>
        </p:nvSpPr>
        <p:spPr bwMode="auto">
          <a:xfrm>
            <a:off x="6977063" y="3403319"/>
            <a:ext cx="3524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sp>
        <p:nvSpPr>
          <p:cNvPr id="739338" name="Rectangle 10"/>
          <p:cNvSpPr>
            <a:spLocks noChangeArrowheads="1"/>
          </p:cNvSpPr>
          <p:nvPr/>
        </p:nvSpPr>
        <p:spPr bwMode="auto">
          <a:xfrm>
            <a:off x="6972300" y="3827182"/>
            <a:ext cx="3524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17463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27013" indent="-227013"/>
            <a:r>
              <a:rPr lang="en-US" i="0" dirty="0">
                <a:sym typeface="Symbol" pitchFamily="18" charset="2"/>
              </a:rPr>
              <a:t></a:t>
            </a:r>
          </a:p>
        </p:txBody>
      </p:sp>
      <p:sp>
        <p:nvSpPr>
          <p:cNvPr id="2" name="Multiply 1"/>
          <p:cNvSpPr>
            <a:spLocks noChangeAspect="1"/>
          </p:cNvSpPr>
          <p:nvPr/>
        </p:nvSpPr>
        <p:spPr bwMode="auto">
          <a:xfrm>
            <a:off x="2720340" y="2704978"/>
            <a:ext cx="457200" cy="457200"/>
          </a:xfrm>
          <a:prstGeom prst="mathMultiply">
            <a:avLst/>
          </a:prstGeom>
          <a:solidFill>
            <a:srgbClr val="FF0000">
              <a:alpha val="50000"/>
            </a:srgbClr>
          </a:solidFill>
          <a:ln w="17463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7013" marR="0" indent="-22701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Multiply 22"/>
          <p:cNvSpPr>
            <a:spLocks noChangeAspect="1"/>
          </p:cNvSpPr>
          <p:nvPr/>
        </p:nvSpPr>
        <p:spPr bwMode="auto">
          <a:xfrm>
            <a:off x="3101340" y="3197738"/>
            <a:ext cx="457200" cy="457200"/>
          </a:xfrm>
          <a:prstGeom prst="mathMultiply">
            <a:avLst/>
          </a:prstGeom>
          <a:solidFill>
            <a:srgbClr val="FF0000">
              <a:alpha val="50000"/>
            </a:srgbClr>
          </a:solidFill>
          <a:ln w="17463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7013" marR="0" indent="-22701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Multiply 24"/>
          <p:cNvSpPr>
            <a:spLocks noChangeAspect="1"/>
          </p:cNvSpPr>
          <p:nvPr/>
        </p:nvSpPr>
        <p:spPr bwMode="auto">
          <a:xfrm>
            <a:off x="2842260" y="3670178"/>
            <a:ext cx="457200" cy="457200"/>
          </a:xfrm>
          <a:prstGeom prst="mathMultiply">
            <a:avLst/>
          </a:prstGeom>
          <a:solidFill>
            <a:srgbClr val="FF0000">
              <a:alpha val="50000"/>
            </a:srgbClr>
          </a:solidFill>
          <a:ln w="17463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7013" marR="0" indent="-22701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Multiply 25"/>
          <p:cNvSpPr>
            <a:spLocks noChangeAspect="1"/>
          </p:cNvSpPr>
          <p:nvPr/>
        </p:nvSpPr>
        <p:spPr bwMode="auto">
          <a:xfrm>
            <a:off x="5082540" y="4481708"/>
            <a:ext cx="457200" cy="457200"/>
          </a:xfrm>
          <a:prstGeom prst="mathMultiply">
            <a:avLst/>
          </a:prstGeom>
          <a:solidFill>
            <a:srgbClr val="FF0000">
              <a:alpha val="50000"/>
            </a:srgbClr>
          </a:solidFill>
          <a:ln w="17463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7013" marR="0" indent="-22701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2508432"/>
              </p:ext>
            </p:extLst>
          </p:nvPr>
        </p:nvGraphicFramePr>
        <p:xfrm>
          <a:off x="3432840" y="5290131"/>
          <a:ext cx="1722437" cy="539750"/>
        </p:xfrm>
        <a:graphic>
          <a:graphicData uri="http://schemas.openxmlformats.org/presentationml/2006/ole">
            <p:oleObj spid="_x0000_s39343" name="Ligning" r:id="rId7" imgW="774364" imgH="241195" progId="Equation.3">
              <p:embed/>
            </p:oleObj>
          </a:graphicData>
        </a:graphic>
      </p:graphicFrame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152400"/>
            <a:ext cx="6019800" cy="381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I/O-efficient Algorithms and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78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uiExpand="1" build="p"/>
      <p:bldP spid="739337" grpId="0"/>
      <p:bldP spid="739338" grpId="0"/>
      <p:bldP spid="2" grpId="0" animBg="1"/>
      <p:bldP spid="23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CacheQueue">
  <a:themeElements>
    <a:clrScheme name="CacheQueu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cheQueu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7463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7013" marR="0" indent="-22701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7463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7013" marR="0" indent="-227013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heQueu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heQueu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heQueu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heQueu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heQue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heQue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heQue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CacheQueue</Template>
  <TotalTime>20259</TotalTime>
  <Words>182</Words>
  <Application>Microsoft Office PowerPoint</Application>
  <PresentationFormat>On-screen Show (4:3)</PresentationFormat>
  <Paragraphs>71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CacheQueue</vt:lpstr>
      <vt:lpstr>Ligning</vt:lpstr>
      <vt:lpstr>Permuting Lower Bound</vt:lpstr>
      <vt:lpstr>Permuting Lower Bound</vt:lpstr>
      <vt:lpstr>Permuting Lower Bound</vt:lpstr>
      <vt:lpstr>Sorting lower bound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Cache-Oblivious Priority Queue and Graph Algorithm Applications</dc:title>
  <dc:creator>Lars Arge</dc:creator>
  <dc:description>unix compatible title</dc:description>
  <cp:lastModifiedBy>Haim Kaplan</cp:lastModifiedBy>
  <cp:revision>1178</cp:revision>
  <dcterms:created xsi:type="dcterms:W3CDTF">2002-05-14T18:45:48Z</dcterms:created>
  <dcterms:modified xsi:type="dcterms:W3CDTF">2014-01-13T13:06:13Z</dcterms:modified>
</cp:coreProperties>
</file>