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74" r:id="rId3"/>
    <p:sldId id="398" r:id="rId4"/>
    <p:sldId id="399" r:id="rId5"/>
    <p:sldId id="400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8" r:id="rId21"/>
    <p:sldId id="402" r:id="rId22"/>
    <p:sldId id="403" r:id="rId23"/>
    <p:sldId id="404" r:id="rId24"/>
    <p:sldId id="405" r:id="rId25"/>
    <p:sldId id="445" r:id="rId26"/>
    <p:sldId id="444" r:id="rId27"/>
    <p:sldId id="446" r:id="rId28"/>
    <p:sldId id="449" r:id="rId29"/>
    <p:sldId id="447" r:id="rId30"/>
    <p:sldId id="452" r:id="rId31"/>
    <p:sldId id="419" r:id="rId32"/>
    <p:sldId id="423" r:id="rId33"/>
    <p:sldId id="453" r:id="rId34"/>
    <p:sldId id="425" r:id="rId35"/>
    <p:sldId id="454" r:id="rId36"/>
    <p:sldId id="450" r:id="rId37"/>
    <p:sldId id="451" r:id="rId38"/>
    <p:sldId id="427" r:id="rId39"/>
    <p:sldId id="428" r:id="rId40"/>
    <p:sldId id="33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 snapToGrid="0">
      <p:cViewPr>
        <p:scale>
          <a:sx n="77" d="100"/>
          <a:sy n="77" d="100"/>
        </p:scale>
        <p:origin x="-970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A78CF-6985-4B0D-BBEE-7FF090114E1D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D4C4-D301-46E9-9620-4376E73D9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57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27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61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635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420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729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809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85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44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539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975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2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CFD6-0761-45E7-A5D7-37DC40367830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94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Big Data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4818" y="2140803"/>
            <a:ext cx="7045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Lecture 6: Locality Sensitive Hashing (LSH)</a:t>
            </a:r>
            <a:endParaRPr lang="en-US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39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to {0,1}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51931" y="2837931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So: h(p)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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h(q)  </a:t>
            </a:r>
            <a:r>
              <a:rPr lang="en-US" sz="2800" dirty="0" smtClean="0">
                <a:latin typeface="Comic Sans MS" pitchFamily="66" charset="0"/>
                <a:sym typeface="Symbol"/>
              </a:rPr>
              <a:t>b(h(p)) = b(h(q)) = 1/2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976" y="1779345"/>
            <a:ext cx="8019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Draw a function b to 0/1 from a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pairwise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ind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. family B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529" y="3686448"/>
            <a:ext cx="768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H’={b(h()) | </a:t>
            </a:r>
            <a:r>
              <a:rPr lang="en-US" sz="2800" dirty="0" err="1" smtClean="0">
                <a:latin typeface="Comic Sans MS" pitchFamily="66" charset="0"/>
              </a:rPr>
              <a:t>h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H</a:t>
            </a:r>
            <a:r>
              <a:rPr lang="en-US" sz="2800" dirty="0" smtClean="0">
                <a:latin typeface="Comic Sans MS" pitchFamily="66" charset="0"/>
                <a:sym typeface="Symbol"/>
              </a:rPr>
              <a:t>, 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bB</a:t>
            </a:r>
            <a:r>
              <a:rPr lang="en-US" sz="2800" dirty="0" smtClean="0">
                <a:latin typeface="Comic Sans MS" pitchFamily="66" charset="0"/>
              </a:rPr>
              <a:t>}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55726" y="4530725"/>
          <a:ext cx="8439150" cy="825500"/>
        </p:xfrm>
        <a:graphic>
          <a:graphicData uri="http://schemas.openxmlformats.org/presentationml/2006/ole">
            <p:oleObj spid="_x0000_s45058" name="Equation" r:id="rId3" imgW="4025900" imgH="3937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(“</a:t>
            </a:r>
            <a:r>
              <a:rPr lang="en-US" dirty="0" err="1" smtClean="0"/>
              <a:t>simhash</a:t>
            </a:r>
            <a:r>
              <a:rPr lang="en-US" dirty="0" smtClean="0"/>
              <a:t>”)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r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10714" y="4572000"/>
            <a:ext cx="4213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5085681" y="4819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706130" y="3793524"/>
            <a:ext cx="3398108" cy="15322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77730" y="3892378"/>
            <a:ext cx="321275" cy="67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93527" y="3595816"/>
            <a:ext cx="271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386649" y="2965622"/>
            <a:ext cx="0" cy="278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r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10714" y="4572000"/>
            <a:ext cx="4213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5085681" y="4819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706130" y="3793524"/>
            <a:ext cx="3398108" cy="15322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5238081" y="356287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498387" y="5848923"/>
            <a:ext cx="485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Pr[h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(q)] = ?  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386649" y="2965622"/>
            <a:ext cx="0" cy="278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r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10714" y="4572000"/>
            <a:ext cx="4213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5085681" y="4819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706130" y="3793524"/>
            <a:ext cx="3398108" cy="15322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5238081" y="356287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" name="Straight Arrow Connector 13"/>
          <p:cNvCxnSpPr>
            <a:endCxn id="8" idx="3"/>
          </p:cNvCxnSpPr>
          <p:nvPr/>
        </p:nvCxnSpPr>
        <p:spPr>
          <a:xfrm flipV="1">
            <a:off x="4374292" y="3655061"/>
            <a:ext cx="879605" cy="892225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1"/>
          </p:cNvCxnSpPr>
          <p:nvPr/>
        </p:nvCxnSpPr>
        <p:spPr>
          <a:xfrm>
            <a:off x="4374292" y="4572000"/>
            <a:ext cx="727205" cy="262991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3743" y="5721202"/>
          <a:ext cx="4001187" cy="870293"/>
        </p:xfrm>
        <a:graphic>
          <a:graphicData uri="http://schemas.openxmlformats.org/presentationml/2006/ole">
            <p:oleObj spid="_x0000_s46082" name="Equation" r:id="rId3" imgW="1651000" imgH="393700" progId="Equation.DSMT4">
              <p:embed/>
            </p:oleObj>
          </a:graphicData>
        </a:graphic>
      </p:graphicFrame>
      <p:sp>
        <p:nvSpPr>
          <p:cNvPr id="24" name="Freeform 23"/>
          <p:cNvSpPr/>
          <p:nvPr/>
        </p:nvSpPr>
        <p:spPr>
          <a:xfrm>
            <a:off x="4744995" y="4151870"/>
            <a:ext cx="135924" cy="556054"/>
          </a:xfrm>
          <a:custGeom>
            <a:avLst/>
            <a:gdLst>
              <a:gd name="connsiteX0" fmla="*/ 0 w 135924"/>
              <a:gd name="connsiteY0" fmla="*/ 0 h 556054"/>
              <a:gd name="connsiteX1" fmla="*/ 135924 w 135924"/>
              <a:gd name="connsiteY1" fmla="*/ 345989 h 556054"/>
              <a:gd name="connsiteX2" fmla="*/ 0 w 135924"/>
              <a:gd name="connsiteY2" fmla="*/ 556054 h 55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924" h="556054">
                <a:moveTo>
                  <a:pt x="0" y="0"/>
                </a:moveTo>
                <a:cubicBezTo>
                  <a:pt x="67962" y="126656"/>
                  <a:pt x="135924" y="253313"/>
                  <a:pt x="135924" y="345989"/>
                </a:cubicBezTo>
                <a:cubicBezTo>
                  <a:pt x="135924" y="438665"/>
                  <a:pt x="67962" y="497359"/>
                  <a:pt x="0" y="556054"/>
                </a:cubicBezTo>
              </a:path>
            </a:pathLst>
          </a:cu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68560" y="4263084"/>
            <a:ext cx="21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92D050"/>
                </a:solidFill>
                <a:latin typeface="Comic Sans MS"/>
              </a:rPr>
              <a:t>θ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386649" y="2965622"/>
            <a:ext cx="0" cy="278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r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10714" y="4572000"/>
            <a:ext cx="4213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86649" y="2965622"/>
            <a:ext cx="0" cy="278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5085681" y="4819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706130" y="3793524"/>
            <a:ext cx="3398108" cy="15322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5238081" y="356287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" name="Straight Arrow Connector 13"/>
          <p:cNvCxnSpPr>
            <a:endCxn id="8" idx="3"/>
          </p:cNvCxnSpPr>
          <p:nvPr/>
        </p:nvCxnSpPr>
        <p:spPr>
          <a:xfrm flipV="1">
            <a:off x="4374292" y="3655061"/>
            <a:ext cx="879605" cy="892225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1"/>
          </p:cNvCxnSpPr>
          <p:nvPr/>
        </p:nvCxnSpPr>
        <p:spPr>
          <a:xfrm>
            <a:off x="4374292" y="4572000"/>
            <a:ext cx="727205" cy="262991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1056" y="5721350"/>
          <a:ext cx="5664201" cy="869950"/>
        </p:xfrm>
        <a:graphic>
          <a:graphicData uri="http://schemas.openxmlformats.org/presentationml/2006/ole">
            <p:oleObj spid="_x0000_s47106" name="Equation" r:id="rId3" imgW="2336800" imgH="393700" progId="Equation.DSMT4">
              <p:embed/>
            </p:oleObj>
          </a:graphicData>
        </a:graphic>
      </p:graphicFrame>
      <p:sp>
        <p:nvSpPr>
          <p:cNvPr id="24" name="Freeform 23"/>
          <p:cNvSpPr/>
          <p:nvPr/>
        </p:nvSpPr>
        <p:spPr>
          <a:xfrm>
            <a:off x="4744995" y="4151870"/>
            <a:ext cx="135924" cy="556054"/>
          </a:xfrm>
          <a:custGeom>
            <a:avLst/>
            <a:gdLst>
              <a:gd name="connsiteX0" fmla="*/ 0 w 135924"/>
              <a:gd name="connsiteY0" fmla="*/ 0 h 556054"/>
              <a:gd name="connsiteX1" fmla="*/ 135924 w 135924"/>
              <a:gd name="connsiteY1" fmla="*/ 345989 h 556054"/>
              <a:gd name="connsiteX2" fmla="*/ 0 w 135924"/>
              <a:gd name="connsiteY2" fmla="*/ 556054 h 55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924" h="556054">
                <a:moveTo>
                  <a:pt x="0" y="0"/>
                </a:moveTo>
                <a:cubicBezTo>
                  <a:pt x="67962" y="126656"/>
                  <a:pt x="135924" y="253313"/>
                  <a:pt x="135924" y="345989"/>
                </a:cubicBezTo>
                <a:cubicBezTo>
                  <a:pt x="135924" y="438665"/>
                  <a:pt x="67962" y="497359"/>
                  <a:pt x="0" y="556054"/>
                </a:cubicBezTo>
              </a:path>
            </a:pathLst>
          </a:cu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68560" y="4263084"/>
            <a:ext cx="21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92D050"/>
                </a:solidFill>
                <a:latin typeface="Comic Sans MS"/>
              </a:rPr>
              <a:t>θ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r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10714" y="4572000"/>
            <a:ext cx="4213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86649" y="2965622"/>
            <a:ext cx="0" cy="278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5085681" y="481917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706130" y="3793524"/>
            <a:ext cx="3398108" cy="15322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5238081" y="356287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4" name="Straight Arrow Connector 13"/>
          <p:cNvCxnSpPr>
            <a:endCxn id="8" idx="3"/>
          </p:cNvCxnSpPr>
          <p:nvPr/>
        </p:nvCxnSpPr>
        <p:spPr>
          <a:xfrm flipV="1">
            <a:off x="4374292" y="3655061"/>
            <a:ext cx="879605" cy="892225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1"/>
          </p:cNvCxnSpPr>
          <p:nvPr/>
        </p:nvCxnSpPr>
        <p:spPr>
          <a:xfrm>
            <a:off x="4374292" y="4572000"/>
            <a:ext cx="727205" cy="262991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1056" y="5721350"/>
          <a:ext cx="5664201" cy="869950"/>
        </p:xfrm>
        <a:graphic>
          <a:graphicData uri="http://schemas.openxmlformats.org/presentationml/2006/ole">
            <p:oleObj spid="_x0000_s48130" name="Equation" r:id="rId3" imgW="2336800" imgH="393700" progId="Equation.DSMT4">
              <p:embed/>
            </p:oleObj>
          </a:graphicData>
        </a:graphic>
      </p:graphicFrame>
      <p:sp>
        <p:nvSpPr>
          <p:cNvPr id="24" name="Freeform 23"/>
          <p:cNvSpPr/>
          <p:nvPr/>
        </p:nvSpPr>
        <p:spPr>
          <a:xfrm>
            <a:off x="4744995" y="4151870"/>
            <a:ext cx="135924" cy="556054"/>
          </a:xfrm>
          <a:custGeom>
            <a:avLst/>
            <a:gdLst>
              <a:gd name="connsiteX0" fmla="*/ 0 w 135924"/>
              <a:gd name="connsiteY0" fmla="*/ 0 h 556054"/>
              <a:gd name="connsiteX1" fmla="*/ 135924 w 135924"/>
              <a:gd name="connsiteY1" fmla="*/ 345989 h 556054"/>
              <a:gd name="connsiteX2" fmla="*/ 0 w 135924"/>
              <a:gd name="connsiteY2" fmla="*/ 556054 h 55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924" h="556054">
                <a:moveTo>
                  <a:pt x="0" y="0"/>
                </a:moveTo>
                <a:cubicBezTo>
                  <a:pt x="67962" y="126656"/>
                  <a:pt x="135924" y="253313"/>
                  <a:pt x="135924" y="345989"/>
                </a:cubicBezTo>
                <a:cubicBezTo>
                  <a:pt x="135924" y="438665"/>
                  <a:pt x="67962" y="497359"/>
                  <a:pt x="0" y="556054"/>
                </a:cubicBezTo>
              </a:path>
            </a:pathLst>
          </a:cu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68560" y="4263084"/>
            <a:ext cx="21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92D050"/>
                </a:solidFill>
                <a:latin typeface="Comic Sans MS"/>
              </a:rPr>
              <a:t>θ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6788" y="4151876"/>
            <a:ext cx="18782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binary vectors (like term-doc) incidence vectors: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820929" y="5689600"/>
          <a:ext cx="2179288" cy="952707"/>
        </p:xfrm>
        <a:graphic>
          <a:graphicData uri="http://schemas.openxmlformats.org/presentationml/2006/ole">
            <p:oleObj spid="_x0000_s48131" name="Equation" r:id="rId4" imgW="1218671" imgH="583947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really use it?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Reduce the number of false positives by concatenating hash function to get new hash functions (“signature”)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976" y="3379866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sig(p) = 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(p)…… = 00101010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8378" y="4194975"/>
            <a:ext cx="7640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Very close documents are hashed to the same bucket or to ‘’close” buckets (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ham(sig(p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),sig(q)) is small)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571" y="5738835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See papers on removing almost duplicates…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theoretical result on NN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81914" y="2009583"/>
            <a:ext cx="8662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Thm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If there exists a family H of hash functions such that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101" y="3249132"/>
            <a:ext cx="4852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Pr[h(p) = h(q)] = </a:t>
            </a:r>
            <a:r>
              <a:rPr lang="en-US" sz="3200" dirty="0" err="1" smtClean="0">
                <a:latin typeface="Comic Sans MS" pitchFamily="66" charset="0"/>
                <a:sym typeface="Wingdings" pitchFamily="2" charset="2"/>
              </a:rPr>
              <a:t>sim</a:t>
            </a:r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32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) 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355" y="4176774"/>
            <a:ext cx="81504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then 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d(</a:t>
            </a:r>
            <a:r>
              <a:rPr lang="en-US" sz="3200" dirty="0" err="1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) = 1-sim(</a:t>
            </a:r>
            <a:r>
              <a:rPr lang="en-US" sz="3200" dirty="0" err="1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) satisfies the triangle inequality  </a:t>
            </a:r>
            <a:r>
              <a:rPr lang="en-US" sz="3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5704741" y="3533876"/>
            <a:ext cx="2664000" cy="266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72297"/>
          </a:xfrm>
        </p:spPr>
        <p:txBody>
          <a:bodyPr/>
          <a:lstStyle/>
          <a:p>
            <a:r>
              <a:rPr lang="en-US" dirty="0" smtClean="0"/>
              <a:t>Alternative Def (</a:t>
            </a:r>
            <a:r>
              <a:rPr lang="en-US" dirty="0" err="1" smtClean="0"/>
              <a:t>Indyk-Motwani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1914" y="2397204"/>
            <a:ext cx="8217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family H of functions is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(r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&lt; r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,p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&gt; p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)-sensitive</a:t>
            </a:r>
            <a:r>
              <a:rPr lang="en-US" sz="3200" dirty="0" smtClean="0">
                <a:latin typeface="Comic Sans MS" pitchFamily="66" charset="0"/>
              </a:rPr>
              <a:t> if  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264932" y="4069353"/>
            <a:ext cx="1581661" cy="158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6983928" y="4760265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18616" y="4263078"/>
            <a:ext cx="456662" cy="523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03288" y="4226003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he-IL" baseline="-25000" dirty="0" smtClean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163928" y="4448432"/>
            <a:ext cx="1139865" cy="41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23193" y="4637900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607426" y="50292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7165773" y="521871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7785895" y="4193048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he-IL" baseline="-25000" dirty="0" smtClean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101" y="3637020"/>
            <a:ext cx="485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≤ r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Pr[h(p) = h(q)] ≥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574" y="4308414"/>
            <a:ext cx="485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≥ r</a:t>
            </a:r>
            <a:r>
              <a:rPr lang="en-US" sz="2400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Pr[h(p) = h(q)] ≤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6111" y="5618196"/>
            <a:ext cx="5685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If 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= 1-sim(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 then this holds with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= 1-r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and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=1-r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 r</a:t>
            </a:r>
            <a:r>
              <a:rPr lang="en-US" sz="2400" baseline="-25000" dirty="0" smtClean="0"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r</a:t>
            </a:r>
            <a:r>
              <a:rPr lang="en-US" sz="2400" baseline="-25000" dirty="0" smtClean="0">
                <a:latin typeface="Comic Sans MS" pitchFamily="66" charset="0"/>
                <a:sym typeface="Symbol"/>
              </a:rPr>
              <a:t>2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Nearest Neighbor </a:t>
            </a:r>
            <a:endParaRPr lang="en-US" sz="3100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78130" y="2677324"/>
            <a:ext cx="5670552" cy="3067364"/>
            <a:chOff x="1419777" y="2541397"/>
            <a:chExt cx="5670552" cy="3067364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2590184" y="25413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680184" y="34415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3878805" y="305625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451335" y="36905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910329" y="3061604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3047400" y="470793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1419777" y="300682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2130096" y="417948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543621" y="265260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12636" y="5004513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173025" y="378242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2310096" y="54287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12572" y="1538066"/>
            <a:ext cx="5033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Given a set P of n points in R</a:t>
            </a:r>
            <a:r>
              <a:rPr lang="en-US" sz="2400" baseline="30000" dirty="0" smtClean="0">
                <a:latin typeface="Comic Sans MS" pitchFamily="66" charset="0"/>
              </a:rPr>
              <a:t>d</a:t>
            </a:r>
            <a:endParaRPr lang="en-US" sz="2400" baseline="30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5704741" y="3533876"/>
            <a:ext cx="2664000" cy="266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72297"/>
          </a:xfrm>
        </p:spPr>
        <p:txBody>
          <a:bodyPr/>
          <a:lstStyle/>
          <a:p>
            <a:r>
              <a:rPr lang="en-US" dirty="0" smtClean="0"/>
              <a:t>Alternative Def (</a:t>
            </a:r>
            <a:r>
              <a:rPr lang="en-US" dirty="0" err="1" smtClean="0"/>
              <a:t>Indyk-Motwani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1914" y="2397204"/>
            <a:ext cx="8217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family H of functions is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(r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&lt; r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,p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&gt; p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)-sensitive</a:t>
            </a:r>
            <a:r>
              <a:rPr lang="en-US" sz="3200" dirty="0" smtClean="0">
                <a:latin typeface="Comic Sans MS" pitchFamily="66" charset="0"/>
              </a:rPr>
              <a:t> if  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264932" y="4069353"/>
            <a:ext cx="1581661" cy="158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6983928" y="4760265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18616" y="4263078"/>
            <a:ext cx="456662" cy="523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03288" y="4226003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he-IL" baseline="-25000" dirty="0" smtClean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163928" y="4448432"/>
            <a:ext cx="1139865" cy="41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23193" y="4637900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607426" y="50292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7165773" y="521871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7785895" y="4193048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he-IL" baseline="-25000" dirty="0" smtClean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101" y="3637020"/>
            <a:ext cx="485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≤ r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Pr[h(p) = h(q)] ≥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574" y="4308414"/>
            <a:ext cx="485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≥ r</a:t>
            </a:r>
            <a:r>
              <a:rPr lang="en-US" sz="2400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Pr[h(p) = h(q)] ≤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6111" y="5618196"/>
            <a:ext cx="5963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If 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= </a:t>
            </a:r>
            <a:r>
              <a:rPr lang="en-US" sz="2400" dirty="0" smtClean="0">
                <a:latin typeface="Comic Sans MS" pitchFamily="66" charset="0"/>
              </a:rPr>
              <a:t>ham(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 then this holds with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=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1-r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/m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and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=1-r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Symbol"/>
              </a:rPr>
              <a:t>/m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 r</a:t>
            </a:r>
            <a:r>
              <a:rPr lang="en-US" sz="2400" baseline="-25000" dirty="0" smtClean="0">
                <a:latin typeface="Comic Sans MS" pitchFamily="66" charset="0"/>
                <a:sym typeface="Symbol"/>
              </a:rPr>
              <a:t>1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r</a:t>
            </a:r>
            <a:r>
              <a:rPr lang="en-US" sz="2400" baseline="-25000" dirty="0" smtClean="0">
                <a:latin typeface="Comic Sans MS" pitchFamily="66" charset="0"/>
                <a:sym typeface="Symbol"/>
              </a:rPr>
              <a:t>2</a:t>
            </a:r>
            <a:r>
              <a:rPr lang="en-US" sz="2400" baseline="-250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00200"/>
            <a:ext cx="853851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r>
              <a:rPr lang="en-US" dirty="0" smtClean="0"/>
              <a:t>If there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neighbor </a:t>
            </a:r>
            <a:r>
              <a:rPr lang="en-US" dirty="0" smtClean="0"/>
              <a:t>p, </a:t>
            </a:r>
            <a:r>
              <a:rPr lang="en-US" dirty="0" smtClean="0"/>
              <a:t>such that d(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r, return </a:t>
            </a:r>
            <a:r>
              <a:rPr lang="en-US" dirty="0" smtClean="0">
                <a:sym typeface="Symbol"/>
              </a:rPr>
              <a:t>p’,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</a:t>
            </a:r>
            <a:r>
              <a:rPr lang="en-US" dirty="0" smtClean="0">
                <a:sym typeface="Symbol"/>
              </a:rPr>
              <a:t>d(</a:t>
            </a:r>
            <a:r>
              <a:rPr lang="en-US" dirty="0" err="1" smtClean="0">
                <a:sym typeface="Symbol"/>
              </a:rPr>
              <a:t>p’,q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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)r.</a:t>
            </a:r>
          </a:p>
          <a:p>
            <a:pPr marL="514350" indent="-514350">
              <a:buAutoNum type="arabicParenR"/>
            </a:pPr>
            <a:r>
              <a:rPr lang="en-US" dirty="0" smtClean="0">
                <a:sym typeface="Symbol"/>
              </a:rPr>
              <a:t>If there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is no </a:t>
            </a:r>
            <a:r>
              <a:rPr lang="en-US" dirty="0" smtClean="0">
                <a:sym typeface="Symbol"/>
              </a:rPr>
              <a:t>p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</a:t>
            </a:r>
            <a:r>
              <a:rPr lang="en-US" dirty="0" smtClean="0"/>
              <a:t>d(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(1+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)r return nothing.</a:t>
            </a:r>
          </a:p>
          <a:p>
            <a:pPr marL="514350" indent="-514350">
              <a:buAutoNum type="arabicParenR"/>
            </a:pPr>
            <a:endParaRPr lang="en-US" dirty="0" smtClean="0">
              <a:sym typeface="Symbol"/>
            </a:endParaRPr>
          </a:p>
          <a:p>
            <a:pPr marL="514350" indent="-514350">
              <a:buNone/>
            </a:pPr>
            <a:r>
              <a:rPr lang="en-US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((1) is the real req. since if we satisfy (1) only, we can satisfy (2) by filtering answers that are too far)</a:t>
            </a: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8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8519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 If there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neighbor </a:t>
            </a:r>
            <a:r>
              <a:rPr lang="en-US" dirty="0" smtClean="0"/>
              <a:t>p, </a:t>
            </a:r>
            <a:r>
              <a:rPr lang="en-US" dirty="0" smtClean="0"/>
              <a:t>such that d(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r, return </a:t>
            </a:r>
            <a:r>
              <a:rPr lang="en-US" dirty="0" smtClean="0">
                <a:sym typeface="Symbol"/>
              </a:rPr>
              <a:t>p’,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</a:t>
            </a:r>
            <a:r>
              <a:rPr lang="en-US" dirty="0" smtClean="0">
                <a:sym typeface="Symbol"/>
              </a:rPr>
              <a:t>d(</a:t>
            </a:r>
            <a:r>
              <a:rPr lang="en-US" dirty="0" err="1" smtClean="0">
                <a:sym typeface="Symbol"/>
              </a:rPr>
              <a:t>p’,q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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)r.</a:t>
            </a:r>
            <a:endParaRPr lang="en-US" dirty="0">
              <a:sym typeface="Symbol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389866" y="3924116"/>
            <a:ext cx="2421665" cy="2052000"/>
            <a:chOff x="3389866" y="4122896"/>
            <a:chExt cx="2421665" cy="20520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339530" y="50568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620534" y="4365921"/>
              <a:ext cx="1581661" cy="158166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89866" y="4122896"/>
              <a:ext cx="2052000" cy="20520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474218" y="4559646"/>
              <a:ext cx="456662" cy="52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19531" y="4522571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r</a:t>
              </a:r>
              <a:endParaRPr lang="he-IL" dirty="0" smtClean="0">
                <a:latin typeface="Comic Sans MS" pitchFamily="66" charset="0"/>
              </a:endParaRPr>
            </a:p>
          </p:txBody>
        </p:sp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V="1">
              <a:off x="4519530" y="5148896"/>
              <a:ext cx="922336" cy="78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9504" y="5095109"/>
              <a:ext cx="91332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ym typeface="Symbol"/>
                </a:rPr>
                <a:t>(1+</a:t>
              </a:r>
              <a:r>
                <a:rPr lang="el-GR" dirty="0">
                  <a:sym typeface="Symbol"/>
                </a:rPr>
                <a:t>ε</a:t>
              </a:r>
              <a:r>
                <a:rPr lang="en-US" dirty="0">
                  <a:sym typeface="Symbol"/>
                </a:rPr>
                <a:t>)r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78795" y="4934468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027104" y="4675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327788" y="48274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5229849" y="48274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703531" y="5325812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29156" y="5787137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="" xmlns:p14="http://schemas.microsoft.com/office/powerpoint/2010/main" val="3248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8519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Never return </a:t>
            </a:r>
            <a:r>
              <a:rPr lang="en-US" dirty="0" smtClean="0"/>
              <a:t>p </a:t>
            </a:r>
            <a:r>
              <a:rPr lang="en-US" dirty="0" smtClean="0"/>
              <a:t>such that d(</a:t>
            </a:r>
            <a:r>
              <a:rPr lang="en-US" dirty="0" err="1" smtClean="0"/>
              <a:t>p,q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&gt;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)r </a:t>
            </a:r>
            <a:endParaRPr lang="en-US" dirty="0">
              <a:sym typeface="Symbo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389866" y="3924116"/>
            <a:ext cx="2421665" cy="2052000"/>
            <a:chOff x="3389866" y="4122896"/>
            <a:chExt cx="2421665" cy="20520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339530" y="50568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620534" y="4365921"/>
              <a:ext cx="1581661" cy="158166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89866" y="4122896"/>
              <a:ext cx="2052000" cy="20520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474218" y="4559646"/>
              <a:ext cx="456662" cy="52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19531" y="4522571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r</a:t>
              </a:r>
              <a:endParaRPr lang="he-IL" dirty="0" smtClean="0">
                <a:latin typeface="Comic Sans MS" pitchFamily="66" charset="0"/>
              </a:endParaRPr>
            </a:p>
          </p:txBody>
        </p:sp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V="1">
              <a:off x="4519530" y="5148896"/>
              <a:ext cx="922336" cy="78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9504" y="5095109"/>
              <a:ext cx="91332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ym typeface="Symbol"/>
                </a:rPr>
                <a:t>(1+</a:t>
              </a:r>
              <a:r>
                <a:rPr lang="el-GR" dirty="0">
                  <a:sym typeface="Symbol"/>
                </a:rPr>
                <a:t>ε</a:t>
              </a:r>
              <a:r>
                <a:rPr lang="en-US" dirty="0">
                  <a:sym typeface="Symbol"/>
                </a:rPr>
                <a:t>)r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78795" y="4934468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703531" y="5325812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="" xmlns:p14="http://schemas.microsoft.com/office/powerpoint/2010/main" val="217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8519" cy="4525963"/>
          </a:xfrm>
        </p:spPr>
        <p:txBody>
          <a:bodyPr/>
          <a:lstStyle/>
          <a:p>
            <a:r>
              <a:rPr lang="en-US" dirty="0" smtClean="0"/>
              <a:t>We can return </a:t>
            </a:r>
            <a:r>
              <a:rPr lang="en-US" dirty="0" smtClean="0">
                <a:sym typeface="Symbol"/>
              </a:rPr>
              <a:t>p’,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r  </a:t>
            </a:r>
            <a:r>
              <a:rPr lang="en-US" dirty="0" smtClean="0">
                <a:sym typeface="Symbol"/>
              </a:rPr>
              <a:t>d(</a:t>
            </a:r>
            <a:r>
              <a:rPr lang="en-US" dirty="0" err="1" smtClean="0">
                <a:sym typeface="Symbol"/>
              </a:rPr>
              <a:t>p’,q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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)r.</a:t>
            </a:r>
            <a:endParaRPr lang="en-US" dirty="0">
              <a:sym typeface="Symbol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389866" y="3914177"/>
            <a:ext cx="2421665" cy="2052000"/>
            <a:chOff x="3389866" y="4122896"/>
            <a:chExt cx="2421665" cy="20520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339530" y="50568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620534" y="4365921"/>
              <a:ext cx="1581661" cy="158166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89866" y="4122896"/>
              <a:ext cx="2052000" cy="20520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474218" y="4559646"/>
              <a:ext cx="456662" cy="52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19531" y="4522571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r</a:t>
              </a:r>
              <a:endParaRPr lang="he-IL" dirty="0" smtClean="0">
                <a:latin typeface="Comic Sans MS" pitchFamily="66" charset="0"/>
              </a:endParaRPr>
            </a:p>
          </p:txBody>
        </p:sp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V="1">
              <a:off x="4519530" y="5148896"/>
              <a:ext cx="922336" cy="78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9504" y="5095109"/>
              <a:ext cx="91332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ym typeface="Symbol"/>
                </a:rPr>
                <a:t>(1+</a:t>
              </a:r>
              <a:r>
                <a:rPr lang="el-GR" dirty="0">
                  <a:sym typeface="Symbol"/>
                </a:rPr>
                <a:t>ε</a:t>
              </a:r>
              <a:r>
                <a:rPr lang="en-US" dirty="0">
                  <a:sym typeface="Symbol"/>
                </a:rPr>
                <a:t>)r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78795" y="4934468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5229849" y="48274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703531" y="5325812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29156" y="5787137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="" xmlns:p14="http://schemas.microsoft.com/office/powerpoint/2010/main" val="41031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construct a data structure that succeeds with constant probability </a:t>
            </a:r>
          </a:p>
          <a:p>
            <a:endParaRPr lang="en-US" dirty="0" smtClean="0"/>
          </a:p>
          <a:p>
            <a:r>
              <a:rPr lang="en-US" dirty="0" smtClean="0"/>
              <a:t>Focus on the hamming distance first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&lt;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&gt;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(r &lt;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&gt;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endParaRPr lang="en-US" sz="2800" dirty="0" smtClean="0">
              <a:solidFill>
                <a:srgbClr val="FF0000"/>
              </a:solidFill>
              <a:sym typeface="Symbol"/>
            </a:endParaRPr>
          </a:p>
          <a:p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&lt;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&gt;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(r &lt;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&gt;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so to guarantee catching it we need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functions..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&lt;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&gt;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(r &lt;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&gt;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so to guarantee catching it we need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functions..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But we also get false positives in our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buckets, how many ? </a:t>
            </a:r>
          </a:p>
          <a:p>
            <a:endParaRPr lang="en-US" sz="2800" dirty="0" smtClean="0">
              <a:sym typeface="Symbol"/>
            </a:endParaRPr>
          </a:p>
          <a:p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&lt;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&gt;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(r &lt;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&gt;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so to guarantee catching it we need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functions..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But we also get false positives in our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buckets, how many ? 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np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</a:p>
          <a:p>
            <a:endParaRPr lang="en-US" sz="2800" dirty="0" smtClean="0">
              <a:sym typeface="Symbol"/>
            </a:endParaRPr>
          </a:p>
          <a:p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Nearest Neighbor 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571" y="1538066"/>
            <a:ext cx="83449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Want to build a data structure to answer nearest neighbor queries</a:t>
            </a:r>
            <a:endParaRPr lang="en-US" sz="2400" baseline="30000" dirty="0"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78130" y="2677324"/>
            <a:ext cx="5670552" cy="3067364"/>
            <a:chOff x="1419777" y="2541397"/>
            <a:chExt cx="5670552" cy="3067364"/>
          </a:xfrm>
        </p:grpSpPr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590184" y="25413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2680184" y="34415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3878805" y="305625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4451335" y="36905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910329" y="3061604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047400" y="470793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419777" y="300682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2130096" y="417948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4543621" y="265260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912636" y="5004513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6173025" y="378242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310096" y="54287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5" name="Oval 34"/>
          <p:cNvSpPr>
            <a:spLocks noChangeAspect="1"/>
          </p:cNvSpPr>
          <p:nvPr/>
        </p:nvSpPr>
        <p:spPr>
          <a:xfrm>
            <a:off x="3585753" y="4315413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4815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7835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&lt;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&gt;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(r &lt;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&gt;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Make a new function by concatenating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 of these basic functions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We get </a:t>
            </a: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&lt;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(p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r>
              <a:rPr 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&gt; </a:t>
            </a:r>
            <a:r>
              <a:rPr lang="en-US" sz="2800" dirty="0" smtClean="0">
                <a:solidFill>
                  <a:srgbClr val="FF0000"/>
                </a:solidFill>
              </a:rPr>
              <a:t>(p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(p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so to guarantee catching it we need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1/(p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ym typeface="Symbol"/>
              </a:rPr>
              <a:t> functions..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But we also get false positives in our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1/(p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ym typeface="Symbol"/>
              </a:rPr>
              <a:t> buckets, how many ? 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n(p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/(p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</a:rPr>
              <a:t>k</a:t>
            </a:r>
            <a:endParaRPr lang="en-US" sz="2800" dirty="0" smtClean="0">
              <a:solidFill>
                <a:srgbClr val="FF0000"/>
              </a:solidFill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with constant </a:t>
            </a:r>
            <a:r>
              <a:rPr lang="en-US" dirty="0" err="1" smtClean="0"/>
              <a:t>prob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44159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Scan the first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n(p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/(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points in the buckets and return the closest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7198" y="2542785"/>
            <a:ext cx="7841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A close neighbor (≤ r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is in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one of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 buckets with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probability ≥ 1-(1/e)</a:t>
            </a:r>
            <a:endParaRPr lang="en-US" sz="2800" baseline="30000" dirty="0" smtClean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696" y="3669207"/>
            <a:ext cx="7841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There are ≤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800" dirty="0" smtClean="0">
                <a:latin typeface="Comic Sans MS" pitchFamily="66" charset="0"/>
                <a:sym typeface="Symbol"/>
              </a:rPr>
              <a:t>n(p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  <a:sym typeface="Symbol"/>
              </a:rPr>
              <a:t>/(</a:t>
            </a:r>
            <a:r>
              <a:rPr lang="en-US" sz="2800" dirty="0" smtClean="0"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latin typeface="Comic Sans MS" pitchFamily="66" charset="0"/>
              </a:rPr>
              <a:t>k 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false positives with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probability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≥ 3/4</a:t>
            </a:r>
            <a:endParaRPr lang="en-US" sz="2800" baseline="30000" dirty="0" smtClean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4194" y="4944714"/>
            <a:ext cx="784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 Both events happen with constant prob.</a:t>
            </a:r>
            <a:endParaRPr lang="en-US" sz="2800" baseline="30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30190" y="3101544"/>
            <a:ext cx="790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want to choose k to minimize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this.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6073" y="1626945"/>
            <a:ext cx="32168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query time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:</a:t>
            </a:r>
          </a:p>
          <a:p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(each op takes time prop. to the dim.)</a:t>
            </a:r>
            <a:endParaRPr lang="en-US" sz="2000" dirty="0" smtClean="0">
              <a:latin typeface="Comic Sans MS" pitchFamily="66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191341" y="1389994"/>
          <a:ext cx="2824768" cy="1353193"/>
        </p:xfrm>
        <a:graphic>
          <a:graphicData uri="http://schemas.openxmlformats.org/presentationml/2006/ole">
            <p:oleObj spid="_x0000_s37914" name="Equation" r:id="rId3" imgW="1016000" imgH="533400" progId="Equation.DSMT4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375452" y="3985591"/>
            <a:ext cx="9939" cy="2256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6913" y="6042991"/>
            <a:ext cx="3438939" cy="9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34879" y="5824330"/>
            <a:ext cx="3279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k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3" y="3886212"/>
            <a:ext cx="665921" cy="3677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time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385391" y="4194313"/>
            <a:ext cx="3140766" cy="1641612"/>
          </a:xfrm>
          <a:custGeom>
            <a:avLst/>
            <a:gdLst>
              <a:gd name="connsiteX0" fmla="*/ 0 w 3140766"/>
              <a:gd name="connsiteY0" fmla="*/ 0 h 1641612"/>
              <a:gd name="connsiteX1" fmla="*/ 417444 w 3140766"/>
              <a:gd name="connsiteY1" fmla="*/ 844826 h 1641612"/>
              <a:gd name="connsiteX2" fmla="*/ 904461 w 3140766"/>
              <a:gd name="connsiteY2" fmla="*/ 1292087 h 1641612"/>
              <a:gd name="connsiteX3" fmla="*/ 1699592 w 3140766"/>
              <a:gd name="connsiteY3" fmla="*/ 1560444 h 1641612"/>
              <a:gd name="connsiteX4" fmla="*/ 2653748 w 3140766"/>
              <a:gd name="connsiteY4" fmla="*/ 1630017 h 1641612"/>
              <a:gd name="connsiteX5" fmla="*/ 3140766 w 3140766"/>
              <a:gd name="connsiteY5" fmla="*/ 1630017 h 16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766" h="1641612">
                <a:moveTo>
                  <a:pt x="0" y="0"/>
                </a:moveTo>
                <a:cubicBezTo>
                  <a:pt x="133350" y="314739"/>
                  <a:pt x="266701" y="629478"/>
                  <a:pt x="417444" y="844826"/>
                </a:cubicBezTo>
                <a:cubicBezTo>
                  <a:pt x="568187" y="1060174"/>
                  <a:pt x="690770" y="1172817"/>
                  <a:pt x="904461" y="1292087"/>
                </a:cubicBezTo>
                <a:cubicBezTo>
                  <a:pt x="1118152" y="1411357"/>
                  <a:pt x="1408044" y="1504122"/>
                  <a:pt x="1699592" y="1560444"/>
                </a:cubicBezTo>
                <a:cubicBezTo>
                  <a:pt x="1991140" y="1616766"/>
                  <a:pt x="2413552" y="1618422"/>
                  <a:pt x="2653748" y="1630017"/>
                </a:cubicBezTo>
                <a:cubicBezTo>
                  <a:pt x="2893944" y="1641612"/>
                  <a:pt x="3017355" y="1635814"/>
                  <a:pt x="3140766" y="163001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Freeform 21"/>
          <p:cNvSpPr/>
          <p:nvPr/>
        </p:nvSpPr>
        <p:spPr>
          <a:xfrm>
            <a:off x="2385391" y="4253948"/>
            <a:ext cx="2753139" cy="1798982"/>
          </a:xfrm>
          <a:custGeom>
            <a:avLst/>
            <a:gdLst>
              <a:gd name="connsiteX0" fmla="*/ 0 w 2753139"/>
              <a:gd name="connsiteY0" fmla="*/ 1798982 h 1798982"/>
              <a:gd name="connsiteX1" fmla="*/ 884583 w 2753139"/>
              <a:gd name="connsiteY1" fmla="*/ 1630017 h 1798982"/>
              <a:gd name="connsiteX2" fmla="*/ 1878496 w 2753139"/>
              <a:gd name="connsiteY2" fmla="*/ 1083365 h 1798982"/>
              <a:gd name="connsiteX3" fmla="*/ 2753139 w 2753139"/>
              <a:gd name="connsiteY3" fmla="*/ 0 h 179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3139" h="1798982">
                <a:moveTo>
                  <a:pt x="0" y="1798982"/>
                </a:moveTo>
                <a:cubicBezTo>
                  <a:pt x="285750" y="1774134"/>
                  <a:pt x="571500" y="1749287"/>
                  <a:pt x="884583" y="1630017"/>
                </a:cubicBezTo>
                <a:cubicBezTo>
                  <a:pt x="1197666" y="1510747"/>
                  <a:pt x="1567070" y="1355034"/>
                  <a:pt x="1878496" y="1083365"/>
                </a:cubicBezTo>
                <a:cubicBezTo>
                  <a:pt x="2189922" y="811696"/>
                  <a:pt x="2471530" y="405848"/>
                  <a:pt x="2753139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27180" y="5637919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56992" y="5673919"/>
            <a:ext cx="12371" cy="388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375452" y="5667736"/>
            <a:ext cx="1387728" cy="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44493" y="5469828"/>
            <a:ext cx="10800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≤ 2*min</a:t>
            </a:r>
            <a:endParaRPr lang="he-IL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30190" y="3101544"/>
            <a:ext cx="790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want to choose k to minimize this:</a:t>
            </a:r>
            <a:endParaRPr lang="en-US" sz="2800" dirty="0" smtClean="0">
              <a:latin typeface="Comic Sans MS" pitchFamily="66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400179" y="3918891"/>
          <a:ext cx="1943100" cy="708025"/>
        </p:xfrm>
        <a:graphic>
          <a:graphicData uri="http://schemas.openxmlformats.org/presentationml/2006/ole">
            <p:oleObj spid="_x0000_s93186" name="Equation" r:id="rId3" imgW="698500" imgH="2794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673776" y="3810128"/>
          <a:ext cx="1908175" cy="1287462"/>
        </p:xfrm>
        <a:graphic>
          <a:graphicData uri="http://schemas.openxmlformats.org/presentationml/2006/ole">
            <p:oleObj spid="_x0000_s93187" name="Equation" r:id="rId4" imgW="685800" imgH="508000" progId="Equation.DSMT4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698842" y="4007721"/>
            <a:ext cx="762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Symbol"/>
              </a:rPr>
              <a:t></a:t>
            </a:r>
            <a:endParaRPr lang="en-US" sz="2800" dirty="0" smtClean="0">
              <a:latin typeface="Comic Sans MS" pitchFamily="66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346099" y="5465635"/>
          <a:ext cx="4770438" cy="803275"/>
        </p:xfrm>
        <a:graphic>
          <a:graphicData uri="http://schemas.openxmlformats.org/presentationml/2006/ole">
            <p:oleObj spid="_x0000_s93188" name="Equation" r:id="rId5" imgW="1713756" imgH="317362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6073" y="1626945"/>
            <a:ext cx="32168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query time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:</a:t>
            </a:r>
          </a:p>
          <a:p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(each op takes time prop. to the dim.)</a:t>
            </a:r>
            <a:endParaRPr lang="en-US" sz="2000" dirty="0" smtClean="0">
              <a:latin typeface="Comic Sans MS" pitchFamily="66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191341" y="1389994"/>
          <a:ext cx="2824768" cy="1353193"/>
        </p:xfrm>
        <a:graphic>
          <a:graphicData uri="http://schemas.openxmlformats.org/presentationml/2006/ole">
            <p:oleObj spid="_x0000_s93189" name="Equation" r:id="rId6" imgW="1016000" imgH="533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50787" y="1478661"/>
            <a:ext cx="321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query time:</a:t>
            </a:r>
            <a:endParaRPr lang="en-US" sz="2800" dirty="0" smtClean="0">
              <a:latin typeface="Comic Sans MS" pitchFamily="66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41425"/>
            <a:ext cx="2825750" cy="1354138"/>
          </a:xfrm>
          <a:prstGeom prst="rect">
            <a:avLst/>
          </a:prstGeom>
          <a:noFill/>
        </p:spPr>
      </p:pic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061568" y="2717861"/>
          <a:ext cx="4772025" cy="857250"/>
        </p:xfrm>
        <a:graphic>
          <a:graphicData uri="http://schemas.openxmlformats.org/presentationml/2006/ole">
            <p:oleObj spid="_x0000_s39956" name="Equation" r:id="rId4" imgW="1713756" imgH="317362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29046" y="2718477"/>
            <a:ext cx="1087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Put:</a:t>
            </a:r>
            <a:endParaRPr lang="en-US" sz="2800" dirty="0" smtClean="0">
              <a:latin typeface="Comic Sans MS" pitchFamily="66" charset="0"/>
            </a:endParaRP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709160" y="3748303"/>
          <a:ext cx="4659313" cy="1739900"/>
        </p:xfrm>
        <a:graphic>
          <a:graphicData uri="http://schemas.openxmlformats.org/presentationml/2006/ole">
            <p:oleObj spid="_x0000_s39957" name="Equation" r:id="rId5" imgW="1676400" imgH="6858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6688" y="5869512"/>
            <a:ext cx="321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space:</a:t>
            </a:r>
            <a:endParaRPr lang="en-US" sz="2800" dirty="0" smtClean="0">
              <a:latin typeface="Comic Sans MS" pitchFamily="66" charset="0"/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3141706" y="5828143"/>
          <a:ext cx="1093788" cy="515937"/>
        </p:xfrm>
        <a:graphic>
          <a:graphicData uri="http://schemas.openxmlformats.org/presentationml/2006/ole">
            <p:oleObj spid="_x0000_s39958" name="Equation" r:id="rId6" imgW="393529" imgH="203112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ym typeface="Symbol"/>
              </a:rPr>
              <a:t> ?</a:t>
            </a:r>
            <a:endParaRPr lang="he-IL" dirty="0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034886" y="1392760"/>
          <a:ext cx="4659313" cy="1739900"/>
        </p:xfrm>
        <a:graphic>
          <a:graphicData uri="http://schemas.openxmlformats.org/presentationml/2006/ole">
            <p:oleObj spid="_x0000_s94211" name="Equation" r:id="rId3" imgW="1676400" imgH="685800" progId="Equation.DSMT4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3101950" y="3373210"/>
          <a:ext cx="1093788" cy="515937"/>
        </p:xfrm>
        <a:graphic>
          <a:graphicData uri="http://schemas.openxmlformats.org/presentationml/2006/ole">
            <p:oleObj spid="_x0000_s94212" name="Equation" r:id="rId4" imgW="393529" imgH="203112" progId="Equation.DSMT4">
              <p:embed/>
            </p:oleObj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/>
        </p:nvGraphicFramePr>
        <p:xfrm>
          <a:off x="755346" y="4186860"/>
          <a:ext cx="7712765" cy="2019714"/>
        </p:xfrm>
        <a:graphic>
          <a:graphicData uri="http://schemas.openxmlformats.org/presentationml/2006/ole">
            <p:oleObj spid="_x0000_s94213" name="Equation" r:id="rId5" imgW="3187440" imgH="9144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6689" y="3414579"/>
            <a:ext cx="2364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space: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943" y="2215275"/>
            <a:ext cx="2364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Query time:</a:t>
            </a: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(1+</a:t>
            </a:r>
            <a:r>
              <a:rPr lang="el-GR" dirty="0" smtClean="0"/>
              <a:t>ε</a:t>
            </a:r>
            <a:r>
              <a:rPr lang="en-US" dirty="0" smtClean="0"/>
              <a:t>)-approximate NN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q find p such that </a:t>
            </a:r>
            <a:r>
              <a:rPr lang="en-US" dirty="0" smtClean="0">
                <a:sym typeface="Symbol"/>
              </a:rPr>
              <a:t></a:t>
            </a:r>
            <a:r>
              <a:rPr lang="en-US" dirty="0" err="1" smtClean="0">
                <a:sym typeface="Symbol"/>
              </a:rPr>
              <a:t>p’p</a:t>
            </a: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d(</a:t>
            </a:r>
            <a:r>
              <a:rPr lang="en-US" dirty="0" err="1" smtClean="0">
                <a:sym typeface="Symbol"/>
              </a:rPr>
              <a:t>q,p</a:t>
            </a:r>
            <a:r>
              <a:rPr lang="en-US" dirty="0" smtClean="0">
                <a:sym typeface="Symbol"/>
              </a:rPr>
              <a:t>) 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)d(</a:t>
            </a:r>
            <a:r>
              <a:rPr lang="en-US" dirty="0" err="1" smtClean="0">
                <a:sym typeface="Symbol"/>
              </a:rPr>
              <a:t>q,p</a:t>
            </a:r>
            <a:r>
              <a:rPr lang="en-US" dirty="0" smtClean="0">
                <a:sym typeface="Symbol"/>
              </a:rPr>
              <a:t>’)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We can use our solution to the (r,)-neighbor problem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86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spect="1"/>
          </p:cNvSpPr>
          <p:nvPr/>
        </p:nvSpPr>
        <p:spPr>
          <a:xfrm>
            <a:off x="3620534" y="4069353"/>
            <a:ext cx="1581661" cy="158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389866" y="3826328"/>
            <a:ext cx="2052000" cy="2052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060343" y="3533876"/>
            <a:ext cx="2664000" cy="266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2644321" y="3130211"/>
            <a:ext cx="3474000" cy="347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(1+</a:t>
            </a:r>
            <a:r>
              <a:rPr lang="el-GR" dirty="0" smtClean="0"/>
              <a:t>ε</a:t>
            </a:r>
            <a:r>
              <a:rPr lang="en-US" dirty="0" smtClean="0"/>
              <a:t>)-</a:t>
            </a:r>
            <a:r>
              <a:rPr lang="en-US" dirty="0"/>
              <a:t>approximate </a:t>
            </a:r>
            <a:r>
              <a:rPr lang="en-US" dirty="0" smtClean="0"/>
              <a:t>NN </a:t>
            </a:r>
            <a:r>
              <a:rPr lang="en-US" dirty="0" err="1" smtClean="0"/>
              <a:t>vs</a:t>
            </a:r>
            <a:r>
              <a:rPr lang="en-US" dirty="0" smtClean="0"/>
              <a:t> 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538519" cy="1797908"/>
          </a:xfrm>
        </p:spPr>
        <p:txBody>
          <a:bodyPr/>
          <a:lstStyle/>
          <a:p>
            <a:r>
              <a:rPr lang="en-US" dirty="0" smtClean="0"/>
              <a:t>If we know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/>
              <a:t> </a:t>
            </a:r>
            <a:r>
              <a:rPr lang="en-US" dirty="0" smtClean="0"/>
              <a:t>we can find (1+</a:t>
            </a:r>
            <a:r>
              <a:rPr lang="el-GR" dirty="0" smtClean="0"/>
              <a:t>ε</a:t>
            </a:r>
            <a:r>
              <a:rPr lang="en-US" dirty="0" smtClean="0"/>
              <a:t>)-</a:t>
            </a:r>
            <a:r>
              <a:rPr lang="en-US" dirty="0"/>
              <a:t>approximate NN </a:t>
            </a:r>
            <a:r>
              <a:rPr lang="en-US" dirty="0" smtClean="0"/>
              <a:t>using log(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/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min</a:t>
            </a:r>
            <a:r>
              <a:rPr lang="en-US" dirty="0" smtClean="0"/>
              <a:t>)    </a:t>
            </a:r>
            <a:r>
              <a:rPr lang="en-US" dirty="0"/>
              <a:t>(r,</a:t>
            </a:r>
            <a:r>
              <a:rPr lang="el-GR" dirty="0" smtClean="0"/>
              <a:t>ε</a:t>
            </a:r>
            <a:r>
              <a:rPr lang="en-US" dirty="0" smtClean="0"/>
              <a:t>’≈</a:t>
            </a:r>
            <a:r>
              <a:rPr lang="el-GR" dirty="0" smtClean="0"/>
              <a:t> ε</a:t>
            </a:r>
            <a:r>
              <a:rPr lang="en-US" dirty="0" smtClean="0"/>
              <a:t>/2)-</a:t>
            </a:r>
            <a:r>
              <a:rPr lang="en-US" dirty="0"/>
              <a:t>neighbor </a:t>
            </a:r>
            <a:r>
              <a:rPr lang="en-US" dirty="0" smtClean="0"/>
              <a:t>problems</a:t>
            </a:r>
            <a:endParaRPr lang="en-US" baseline="-25000" dirty="0">
              <a:sym typeface="Symbol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339530" y="4760265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474218" y="4263078"/>
            <a:ext cx="456662" cy="523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19531" y="4226003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>
            <a:endCxn id="6" idx="6"/>
          </p:cNvCxnSpPr>
          <p:nvPr/>
        </p:nvCxnSpPr>
        <p:spPr>
          <a:xfrm flipV="1">
            <a:off x="4519530" y="4852328"/>
            <a:ext cx="922336" cy="7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49504" y="4798541"/>
            <a:ext cx="91332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ym typeface="Symbol"/>
              </a:rPr>
              <a:t>(1+</a:t>
            </a:r>
            <a:r>
              <a:rPr lang="el-GR" dirty="0">
                <a:sym typeface="Symbol"/>
              </a:rPr>
              <a:t>ε</a:t>
            </a:r>
            <a:r>
              <a:rPr lang="en-US" dirty="0">
                <a:sym typeface="Symbol"/>
              </a:rPr>
              <a:t>)r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795" y="4637900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505819" y="50292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658219" y="553999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112677" y="5750066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829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LSH using </a:t>
            </a:r>
            <a:r>
              <a:rPr lang="en-US" dirty="0" smtClean="0">
                <a:solidFill>
                  <a:srgbClr val="FF0000"/>
                </a:solidFill>
              </a:rPr>
              <a:t>p-stable</a:t>
            </a:r>
            <a:r>
              <a:rPr lang="en-US" dirty="0" smtClean="0"/>
              <a:t> distributions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50787" y="1478661"/>
            <a:ext cx="7986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Definition: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A distribution D is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2-stable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when X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,……,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Wingdings" pitchFamily="2" charset="2"/>
              </a:rPr>
              <a:t>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are drawn from D,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v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 = ||v||X where X is drawn from D.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546" y="3138615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So what do we do with this ?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376" y="3958293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 =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849" y="4753257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h(p)-h(q) =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 - 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q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= (p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-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q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)X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=||p-q||X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LSH using </a:t>
            </a:r>
            <a:r>
              <a:rPr lang="en-US" dirty="0" smtClean="0">
                <a:solidFill>
                  <a:srgbClr val="FF0000"/>
                </a:solidFill>
              </a:rPr>
              <a:t>p-stable</a:t>
            </a:r>
            <a:r>
              <a:rPr lang="en-US" dirty="0" smtClean="0"/>
              <a:t> distributions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50787" y="1478661"/>
            <a:ext cx="79865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Definition: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A distribution D is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2-stable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when X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,……,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Wingdings" pitchFamily="2" charset="2"/>
              </a:rPr>
              <a:t>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are drawn from D,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v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 = ||v||X where X is drawn from D.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546" y="3138615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So what do we do with this ?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563" y="3937695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 =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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solidFill>
                  <a:srgbClr val="92D050"/>
                </a:solidFill>
                <a:latin typeface="Comic Sans MS" pitchFamily="66" charset="0"/>
                <a:sym typeface="Wingdings" pitchFamily="2" charset="2"/>
              </a:rPr>
              <a:t>X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+</a:t>
            </a:r>
            <a:r>
              <a:rPr lang="en-US" sz="2800" dirty="0" err="1" smtClean="0">
                <a:solidFill>
                  <a:srgbClr val="92D050"/>
                </a:solidFill>
                <a:latin typeface="Comic Sans MS" pitchFamily="66" charset="0"/>
                <a:sym typeface="Wingdings" pitchFamily="2" charset="2"/>
              </a:rPr>
              <a:t>b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)/r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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78476" y="6104238"/>
            <a:ext cx="7846540" cy="12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00649" y="6005384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14607" y="5997143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75021" y="6009500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88979" y="6001259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65866" y="5993018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16200000">
            <a:off x="5171293" y="4998318"/>
            <a:ext cx="308938" cy="1359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89837" y="5152767"/>
            <a:ext cx="42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393" y="4547304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Pick r to maximize </a:t>
            </a:r>
            <a:r>
              <a:rPr lang="el-GR" sz="2800" dirty="0" smtClean="0">
                <a:solidFill>
                  <a:srgbClr val="FF0000"/>
                </a:solidFill>
                <a:latin typeface="Comic Sans MS"/>
                <a:sym typeface="Wingdings" pitchFamily="2" charset="2"/>
              </a:rPr>
              <a:t>ρ</a:t>
            </a:r>
            <a:r>
              <a:rPr lang="en-US" sz="2800" smtClean="0">
                <a:latin typeface="Comic Sans MS"/>
                <a:sym typeface="Wingdings" pitchFamily="2" charset="2"/>
              </a:rPr>
              <a:t>…</a:t>
            </a: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C:\Users\CLAL\Dropbox\LSH\vorono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877" y="2250246"/>
            <a:ext cx="4699692" cy="4162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Voronoi</a:t>
            </a:r>
            <a:r>
              <a:rPr lang="en-US" dirty="0" smtClean="0">
                <a:latin typeface="Comic Sans MS" pitchFamily="66" charset="0"/>
              </a:rPr>
              <a:t> Diagram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571" y="1538066"/>
            <a:ext cx="780123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Build a </a:t>
            </a:r>
            <a:r>
              <a:rPr lang="en-US" sz="2400" dirty="0" err="1" smtClean="0">
                <a:latin typeface="Comic Sans MS" pitchFamily="66" charset="0"/>
              </a:rPr>
              <a:t>Voronoi</a:t>
            </a:r>
            <a:r>
              <a:rPr lang="en-US" sz="2400" dirty="0" smtClean="0">
                <a:latin typeface="Comic Sans MS" pitchFamily="66" charset="0"/>
              </a:rPr>
              <a:t> diagram &amp; a point location data structure</a:t>
            </a:r>
            <a:endParaRPr lang="en-US" sz="2400" baseline="30000" dirty="0">
              <a:latin typeface="Comic Sans MS" pitchFamily="66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561049" y="5051467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7688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M. </a:t>
            </a:r>
            <a:r>
              <a:rPr lang="en-US" sz="2400" dirty="0" err="1" smtClean="0"/>
              <a:t>Charikar</a:t>
            </a:r>
            <a:r>
              <a:rPr lang="en-US" sz="2400" dirty="0" smtClean="0"/>
              <a:t>: Similarity estimation techniques from rounding algorithms. STOC 2002: 380-388</a:t>
            </a:r>
          </a:p>
          <a:p>
            <a:r>
              <a:rPr lang="en-US" sz="2400" dirty="0" smtClean="0"/>
              <a:t>P. </a:t>
            </a:r>
            <a:r>
              <a:rPr lang="en-US" sz="2400" dirty="0" err="1" smtClean="0"/>
              <a:t>Indyk</a:t>
            </a:r>
            <a:r>
              <a:rPr lang="en-US" sz="2400" dirty="0" smtClean="0"/>
              <a:t>, R. </a:t>
            </a:r>
            <a:r>
              <a:rPr lang="en-US" sz="2400" dirty="0" err="1" smtClean="0"/>
              <a:t>Motwani</a:t>
            </a:r>
            <a:r>
              <a:rPr lang="en-US" sz="2400" dirty="0" smtClean="0"/>
              <a:t>: Approximate Nearest Neighbors: Towards Removing the Curse of Dimensionality. STOC 1998: 604-613.</a:t>
            </a:r>
          </a:p>
          <a:p>
            <a:r>
              <a:rPr lang="en-US" sz="2400" dirty="0" smtClean="0"/>
              <a:t>A. </a:t>
            </a:r>
            <a:r>
              <a:rPr lang="en-US" sz="2400" dirty="0" err="1" smtClean="0"/>
              <a:t>Gionis</a:t>
            </a:r>
            <a:r>
              <a:rPr lang="en-US" sz="2400" dirty="0" smtClean="0"/>
              <a:t>, P. </a:t>
            </a:r>
            <a:r>
              <a:rPr lang="en-US" sz="2400" dirty="0" err="1" smtClean="0"/>
              <a:t>Indyk</a:t>
            </a:r>
            <a:r>
              <a:rPr lang="en-US" sz="2400" dirty="0" smtClean="0"/>
              <a:t>, R. </a:t>
            </a:r>
            <a:r>
              <a:rPr lang="en-US" sz="2400" dirty="0" err="1" smtClean="0"/>
              <a:t>Motwani</a:t>
            </a:r>
            <a:r>
              <a:rPr lang="en-US" sz="2400" dirty="0" smtClean="0"/>
              <a:t>: Similarity Search in High Dimensions via Hashing. VLDB 1999: 518-529</a:t>
            </a:r>
          </a:p>
          <a:p>
            <a:r>
              <a:rPr lang="en-US" sz="2400" dirty="0" smtClean="0"/>
              <a:t>M. R. </a:t>
            </a:r>
            <a:r>
              <a:rPr lang="en-US" sz="2400" dirty="0" err="1" smtClean="0"/>
              <a:t>Henzinger</a:t>
            </a:r>
            <a:r>
              <a:rPr lang="en-US" sz="2400" dirty="0" smtClean="0"/>
              <a:t>: Finding near-duplicate web pages: a large-scale evaluation of algorithms. SIGIR 2006: 284-291</a:t>
            </a:r>
          </a:p>
          <a:p>
            <a:r>
              <a:rPr lang="en-US" sz="2400" dirty="0" smtClean="0"/>
              <a:t>G. S. </a:t>
            </a:r>
            <a:r>
              <a:rPr lang="en-US" sz="2400" dirty="0" err="1" smtClean="0"/>
              <a:t>Manku</a:t>
            </a:r>
            <a:r>
              <a:rPr lang="en-US" sz="2400" dirty="0" smtClean="0"/>
              <a:t>,  A. Jain , A. Das </a:t>
            </a:r>
            <a:r>
              <a:rPr lang="en-US" sz="2400" dirty="0" err="1" smtClean="0"/>
              <a:t>Sarma</a:t>
            </a:r>
            <a:r>
              <a:rPr lang="en-US" sz="2400" dirty="0" smtClean="0"/>
              <a:t>: Detecting near-duplicates for web crawling. WWW 2007: 141-150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29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Curse of dimensionality</a:t>
            </a:r>
            <a:endParaRPr lang="he-IL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R</a:t>
            </a:r>
            <a:r>
              <a:rPr lang="en-US" baseline="30000" dirty="0" smtClean="0"/>
              <a:t>2</a:t>
            </a:r>
            <a:r>
              <a:rPr lang="en-US" dirty="0" smtClean="0"/>
              <a:t> the </a:t>
            </a:r>
            <a:r>
              <a:rPr lang="en-US" dirty="0" err="1" smtClean="0"/>
              <a:t>Voronoi</a:t>
            </a:r>
            <a:r>
              <a:rPr lang="en-US" dirty="0" smtClean="0"/>
              <a:t> diagram is of size O(n)</a:t>
            </a:r>
          </a:p>
          <a:p>
            <a:endParaRPr lang="en-US" dirty="0" smtClean="0"/>
          </a:p>
          <a:p>
            <a:r>
              <a:rPr lang="en-US" dirty="0" smtClean="0"/>
              <a:t>Query takes O(</a:t>
            </a:r>
            <a:r>
              <a:rPr lang="en-US" dirty="0" err="1" smtClean="0"/>
              <a:t>logn</a:t>
            </a:r>
            <a:r>
              <a:rPr lang="en-US" dirty="0" smtClean="0"/>
              <a:t>) time</a:t>
            </a:r>
          </a:p>
          <a:p>
            <a:endParaRPr lang="en-US" dirty="0"/>
          </a:p>
          <a:p>
            <a:r>
              <a:rPr lang="en-US" dirty="0" smtClean="0"/>
              <a:t>In R</a:t>
            </a:r>
            <a:r>
              <a:rPr lang="en-US" baseline="30000" dirty="0" smtClean="0"/>
              <a:t>d</a:t>
            </a:r>
            <a:r>
              <a:rPr lang="en-US" dirty="0"/>
              <a:t> </a:t>
            </a:r>
            <a:r>
              <a:rPr lang="en-US" dirty="0" smtClean="0"/>
              <a:t>the complexity is O(</a:t>
            </a:r>
            <a:r>
              <a:rPr lang="en-US" dirty="0" err="1" smtClean="0"/>
              <a:t>n</a:t>
            </a:r>
            <a:r>
              <a:rPr lang="en-US" baseline="30000" dirty="0" err="1" smtClean="0">
                <a:sym typeface="Symbol"/>
              </a:rPr>
              <a:t>d</a:t>
            </a:r>
            <a:r>
              <a:rPr lang="en-US" baseline="30000" dirty="0" smtClean="0">
                <a:sym typeface="Symbol"/>
              </a:rPr>
              <a:t>/2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Other techniques also scale bad with the dimension</a:t>
            </a:r>
          </a:p>
        </p:txBody>
      </p:sp>
    </p:spTree>
    <p:extLst>
      <p:ext uri="{BB962C8B-B14F-4D97-AF65-F5344CB8AC3E}">
        <p14:creationId xmlns="" xmlns:p14="http://schemas.microsoft.com/office/powerpoint/2010/main" val="29544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a family of hash functions such that close points tend to hash to the same bucket.</a:t>
            </a:r>
          </a:p>
          <a:p>
            <a:endParaRPr lang="en-US" dirty="0"/>
          </a:p>
          <a:p>
            <a:r>
              <a:rPr lang="en-US" dirty="0" smtClean="0"/>
              <a:t>Put all points of P in their buckets, ideally we want the query q to find its nearest neighbor in its bucket</a:t>
            </a: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72297"/>
          </a:xfrm>
        </p:spPr>
        <p:txBody>
          <a:bodyPr/>
          <a:lstStyle/>
          <a:p>
            <a:r>
              <a:rPr lang="en-US" dirty="0" smtClean="0"/>
              <a:t>Def (</a:t>
            </a:r>
            <a:r>
              <a:rPr lang="en-US" dirty="0" err="1" smtClean="0"/>
              <a:t>Charikar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1914" y="2397204"/>
            <a:ext cx="8143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family H of functions is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locality sensitive</a:t>
            </a:r>
            <a:r>
              <a:rPr lang="en-US" sz="3200" dirty="0" smtClean="0">
                <a:latin typeface="Comic Sans MS" pitchFamily="66" charset="0"/>
              </a:rPr>
              <a:t> with respect to a similarity function 0 ≤ </a:t>
            </a:r>
            <a:r>
              <a:rPr lang="en-US" sz="3200" dirty="0" err="1" smtClean="0">
                <a:latin typeface="Comic Sans MS" pitchFamily="66" charset="0"/>
              </a:rPr>
              <a:t>sim</a:t>
            </a:r>
            <a:r>
              <a:rPr lang="en-US" sz="3200" dirty="0" smtClean="0">
                <a:latin typeface="Comic Sans MS" pitchFamily="66" charset="0"/>
              </a:rPr>
              <a:t>(</a:t>
            </a:r>
            <a:r>
              <a:rPr lang="en-US" sz="3200" dirty="0" err="1" smtClean="0">
                <a:latin typeface="Comic Sans MS" pitchFamily="66" charset="0"/>
              </a:rPr>
              <a:t>p,q</a:t>
            </a:r>
            <a:r>
              <a:rPr lang="en-US" sz="3200" dirty="0" smtClean="0">
                <a:latin typeface="Comic Sans MS" pitchFamily="66" charset="0"/>
              </a:rPr>
              <a:t>) ≤ 1 if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3101" y="4322544"/>
            <a:ext cx="4852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Pr[h(p) = h(q)] = </a:t>
            </a:r>
            <a:r>
              <a:rPr lang="en-US" sz="3200" dirty="0" err="1" smtClean="0">
                <a:latin typeface="Comic Sans MS" pitchFamily="66" charset="0"/>
                <a:sym typeface="Wingdings" pitchFamily="2" charset="2"/>
              </a:rPr>
              <a:t>sim</a:t>
            </a:r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32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3200" dirty="0" smtClean="0">
                <a:latin typeface="Comic Sans MS" pitchFamily="66" charset="0"/>
                <a:sym typeface="Wingdings" pitchFamily="2" charset="2"/>
              </a:rPr>
              <a:t>)  </a:t>
            </a:r>
            <a:r>
              <a:rPr lang="en-US" sz="32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Hamming Similarity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81914" y="1655784"/>
            <a:ext cx="8217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Think of the points as strings of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2800" dirty="0" smtClean="0">
                <a:latin typeface="Comic Sans MS" pitchFamily="66" charset="0"/>
              </a:rPr>
              <a:t> bits  and consider the </a:t>
            </a:r>
            <a:r>
              <a:rPr lang="en-US" sz="2800" dirty="0" smtClean="0">
                <a:latin typeface="Comic Sans MS" pitchFamily="66" charset="0"/>
              </a:rPr>
              <a:t>similarity </a:t>
            </a:r>
            <a:r>
              <a:rPr lang="en-US" sz="2800" dirty="0" err="1" smtClean="0">
                <a:latin typeface="Comic Sans MS" pitchFamily="66" charset="0"/>
              </a:rPr>
              <a:t>sim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err="1" smtClean="0">
                <a:latin typeface="Comic Sans MS" pitchFamily="66" charset="0"/>
              </a:rPr>
              <a:t>p,q</a:t>
            </a:r>
            <a:r>
              <a:rPr lang="en-US" sz="2800" dirty="0" smtClean="0">
                <a:latin typeface="Comic Sans MS" pitchFamily="66" charset="0"/>
              </a:rPr>
              <a:t>) = 1-ham(</a:t>
            </a:r>
            <a:r>
              <a:rPr lang="en-US" sz="2800" dirty="0" err="1" smtClean="0">
                <a:latin typeface="Comic Sans MS" pitchFamily="66" charset="0"/>
              </a:rPr>
              <a:t>p,q</a:t>
            </a:r>
            <a:r>
              <a:rPr lang="en-US" sz="2800" dirty="0" smtClean="0">
                <a:latin typeface="Comic Sans MS" pitchFamily="66" charset="0"/>
              </a:rPr>
              <a:t>)/m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397" y="2879757"/>
            <a:ext cx="8608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H={h</a:t>
            </a:r>
            <a:r>
              <a:rPr lang="en-US" sz="2800" baseline="-25000" dirty="0" smtClean="0">
                <a:latin typeface="Comic Sans MS" pitchFamily="66" charset="0"/>
              </a:rPr>
              <a:t>i</a:t>
            </a:r>
            <a:r>
              <a:rPr lang="en-US" sz="2800" dirty="0" smtClean="0">
                <a:latin typeface="Comic Sans MS" pitchFamily="66" charset="0"/>
              </a:rPr>
              <a:t>(p) = the </a:t>
            </a:r>
            <a:r>
              <a:rPr lang="en-US" sz="2800" dirty="0" err="1" smtClean="0">
                <a:latin typeface="Comic Sans MS" pitchFamily="66" charset="0"/>
              </a:rPr>
              <a:t>i-th</a:t>
            </a:r>
            <a:r>
              <a:rPr lang="en-US" sz="2800" dirty="0" smtClean="0">
                <a:latin typeface="Comic Sans MS" pitchFamily="66" charset="0"/>
              </a:rPr>
              <a:t> bit of p</a:t>
            </a:r>
            <a:r>
              <a:rPr lang="en-US" sz="2800" dirty="0" smtClean="0">
                <a:latin typeface="Comic Sans MS" pitchFamily="66" charset="0"/>
              </a:rPr>
              <a:t>} is locality </a:t>
            </a:r>
            <a:r>
              <a:rPr lang="en-US" sz="2800" dirty="0" smtClean="0">
                <a:latin typeface="Comic Sans MS" pitchFamily="66" charset="0"/>
              </a:rPr>
              <a:t>sensitive </a:t>
            </a:r>
            <a:r>
              <a:rPr lang="en-US" sz="2800" dirty="0" err="1" smtClean="0">
                <a:latin typeface="Comic Sans MS" pitchFamily="66" charset="0"/>
              </a:rPr>
              <a:t>wrt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sim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en-US" sz="2800" dirty="0" err="1" smtClean="0">
                <a:latin typeface="Comic Sans MS" pitchFamily="66" charset="0"/>
              </a:rPr>
              <a:t>p,q</a:t>
            </a:r>
            <a:r>
              <a:rPr lang="en-US" sz="2800" dirty="0" smtClean="0">
                <a:latin typeface="Comic Sans MS" pitchFamily="66" charset="0"/>
              </a:rPr>
              <a:t>) = 1-ham(</a:t>
            </a:r>
            <a:r>
              <a:rPr lang="en-US" sz="2800" dirty="0" err="1" smtClean="0">
                <a:latin typeface="Comic Sans MS" pitchFamily="66" charset="0"/>
              </a:rPr>
              <a:t>p,q</a:t>
            </a:r>
            <a:r>
              <a:rPr lang="en-US" sz="2800" dirty="0" smtClean="0">
                <a:latin typeface="Comic Sans MS" pitchFamily="66" charset="0"/>
              </a:rPr>
              <a:t>)/</a:t>
            </a:r>
            <a:r>
              <a:rPr lang="en-US" sz="2800" dirty="0" smtClean="0">
                <a:latin typeface="Comic Sans MS" pitchFamily="66" charset="0"/>
              </a:rPr>
              <a:t>m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330" y="4298460"/>
            <a:ext cx="7113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Pr[h(p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h(q)] = 1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– ham(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)/m   </a:t>
            </a:r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111" y="5458134"/>
            <a:ext cx="5705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1-sim(</a:t>
            </a:r>
            <a:r>
              <a:rPr lang="en-US" sz="2800" dirty="0" err="1" smtClean="0">
                <a:latin typeface="Comic Sans MS" pitchFamily="66" charset="0"/>
              </a:rPr>
              <a:t>p,q</a:t>
            </a:r>
            <a:r>
              <a:rPr lang="en-US" sz="2800" dirty="0" smtClean="0">
                <a:latin typeface="Comic Sans MS" pitchFamily="66" charset="0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= ham(</a:t>
            </a:r>
            <a:r>
              <a:rPr lang="en-US" sz="2800" dirty="0" err="1" smtClean="0">
                <a:latin typeface="Comic Sans MS" pitchFamily="66" charset="0"/>
              </a:rPr>
              <a:t>p,q</a:t>
            </a:r>
            <a:r>
              <a:rPr lang="en-US" sz="2800" dirty="0" smtClean="0">
                <a:latin typeface="Comic Sans MS" pitchFamily="66" charset="0"/>
              </a:rPr>
              <a:t>)/m</a:t>
            </a: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</a:t>
            </a:r>
            <a:r>
              <a:rPr lang="en-US" dirty="0" err="1" smtClean="0"/>
              <a:t>Jaacard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89002" y="2220081"/>
            <a:ext cx="750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sim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jaccard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q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|/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q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976" y="1495134"/>
            <a:ext cx="485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Think of p and q as sets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886" y="3056241"/>
            <a:ext cx="768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H={h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</a:rPr>
              <a:t>(p) = min in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</a:rPr>
              <a:t> of the items in p}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4314" y="4353726"/>
            <a:ext cx="786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Pr[h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(q)] =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jaccard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 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9002" y="5296974"/>
            <a:ext cx="8554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Need to pick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from a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min-wise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ind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. family of permutations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13540</TotalTime>
  <Words>1741</Words>
  <Application>Microsoft Office PowerPoint</Application>
  <PresentationFormat>On-screen Show (4:3)</PresentationFormat>
  <Paragraphs>194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Equation</vt:lpstr>
      <vt:lpstr>MathType 6.0 Equation</vt:lpstr>
      <vt:lpstr>Big Data</vt:lpstr>
      <vt:lpstr>Nearest Neighbor </vt:lpstr>
      <vt:lpstr>Nearest Neighbor </vt:lpstr>
      <vt:lpstr>Voronoi Diagram</vt:lpstr>
      <vt:lpstr>Curse of dimensionality</vt:lpstr>
      <vt:lpstr>Locality Sensitive Hashing</vt:lpstr>
      <vt:lpstr>Locality Sensitive Hashing</vt:lpstr>
      <vt:lpstr>Example – Hamming Similarity</vt:lpstr>
      <vt:lpstr>Example - Jaacard</vt:lpstr>
      <vt:lpstr>Map to {0,1}</vt:lpstr>
      <vt:lpstr>Another example (“simhash”)</vt:lpstr>
      <vt:lpstr>Another example</vt:lpstr>
      <vt:lpstr>Another example</vt:lpstr>
      <vt:lpstr>Another example</vt:lpstr>
      <vt:lpstr>Another example</vt:lpstr>
      <vt:lpstr>How do we really use it?</vt:lpstr>
      <vt:lpstr>A theoretical result on NN</vt:lpstr>
      <vt:lpstr>Locality Sensitive Hashing</vt:lpstr>
      <vt:lpstr>Locality Sensitive Hashing</vt:lpstr>
      <vt:lpstr>Locality Sensitive Hashing</vt:lpstr>
      <vt:lpstr>(r,ε)-neighbor problem</vt:lpstr>
      <vt:lpstr>(r,ε)-neighbor problem</vt:lpstr>
      <vt:lpstr>(r,ε)-neighbor problem</vt:lpstr>
      <vt:lpstr>(r,ε)-neighbor problem</vt:lpstr>
      <vt:lpstr>(r,ε)-neighbor problem</vt:lpstr>
      <vt:lpstr>NN using locality sensitive hashing</vt:lpstr>
      <vt:lpstr>NN using locality sensitive hashing</vt:lpstr>
      <vt:lpstr>NN using locality sensitive hashing</vt:lpstr>
      <vt:lpstr>NN using locality sensitive hashing</vt:lpstr>
      <vt:lpstr>NN using locality sensitive hashing</vt:lpstr>
      <vt:lpstr>(r,ε)-Neighbor with constant prob</vt:lpstr>
      <vt:lpstr>Analysis</vt:lpstr>
      <vt:lpstr>Analysis</vt:lpstr>
      <vt:lpstr>Summary </vt:lpstr>
      <vt:lpstr>What is  ?</vt:lpstr>
      <vt:lpstr>(1+ε)-approximate NN</vt:lpstr>
      <vt:lpstr>(1+ε)-approximate NN vs (r,ε)-neighbor problem</vt:lpstr>
      <vt:lpstr>LSH using p-stable distributions</vt:lpstr>
      <vt:lpstr>LSH using p-stable distributions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Edith Cohen</dc:creator>
  <cp:lastModifiedBy>haimk</cp:lastModifiedBy>
  <cp:revision>816</cp:revision>
  <dcterms:created xsi:type="dcterms:W3CDTF">2013-10-11T11:49:17Z</dcterms:created>
  <dcterms:modified xsi:type="dcterms:W3CDTF">2013-11-19T21:21:26Z</dcterms:modified>
</cp:coreProperties>
</file>