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74" r:id="rId3"/>
    <p:sldId id="398" r:id="rId4"/>
    <p:sldId id="399" r:id="rId5"/>
    <p:sldId id="400" r:id="rId6"/>
    <p:sldId id="429" r:id="rId7"/>
    <p:sldId id="430" r:id="rId8"/>
    <p:sldId id="431" r:id="rId9"/>
    <p:sldId id="432" r:id="rId10"/>
    <p:sldId id="433" r:id="rId11"/>
    <p:sldId id="434" r:id="rId12"/>
    <p:sldId id="435" r:id="rId13"/>
    <p:sldId id="436" r:id="rId14"/>
    <p:sldId id="437" r:id="rId15"/>
    <p:sldId id="438" r:id="rId16"/>
    <p:sldId id="439" r:id="rId17"/>
    <p:sldId id="440" r:id="rId18"/>
    <p:sldId id="441" r:id="rId19"/>
    <p:sldId id="442" r:id="rId20"/>
    <p:sldId id="448" r:id="rId21"/>
    <p:sldId id="402" r:id="rId22"/>
    <p:sldId id="403" r:id="rId23"/>
    <p:sldId id="404" r:id="rId24"/>
    <p:sldId id="405" r:id="rId25"/>
    <p:sldId id="445" r:id="rId26"/>
    <p:sldId id="444" r:id="rId27"/>
    <p:sldId id="446" r:id="rId28"/>
    <p:sldId id="449" r:id="rId29"/>
    <p:sldId id="447" r:id="rId30"/>
    <p:sldId id="452" r:id="rId31"/>
    <p:sldId id="419" r:id="rId32"/>
    <p:sldId id="423" r:id="rId33"/>
    <p:sldId id="453" r:id="rId34"/>
    <p:sldId id="425" r:id="rId35"/>
    <p:sldId id="454" r:id="rId36"/>
    <p:sldId id="450" r:id="rId37"/>
    <p:sldId id="451" r:id="rId38"/>
    <p:sldId id="427" r:id="rId39"/>
    <p:sldId id="428" r:id="rId40"/>
    <p:sldId id="332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76" autoAdjust="0"/>
  </p:normalViewPr>
  <p:slideViewPr>
    <p:cSldViewPr snapToGrid="0">
      <p:cViewPr>
        <p:scale>
          <a:sx n="77" d="100"/>
          <a:sy n="77" d="100"/>
        </p:scale>
        <p:origin x="-970" y="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A78CF-6985-4B0D-BBEE-7FF090114E1D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1D4C4-D301-46E9-9620-4376E73D9A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0579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92729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8614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66359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  <a:lvl2pPr>
              <a:defRPr>
                <a:latin typeface="Comic Sans MS" panose="030F0702030302020204" pitchFamily="66" charset="0"/>
              </a:defRPr>
            </a:lvl2pPr>
            <a:lvl3pPr>
              <a:defRPr>
                <a:latin typeface="Comic Sans MS" panose="030F0702030302020204" pitchFamily="66" charset="0"/>
              </a:defRPr>
            </a:lvl3pPr>
            <a:lvl4pPr>
              <a:defRPr>
                <a:latin typeface="Comic Sans MS" panose="030F0702030302020204" pitchFamily="66" charset="0"/>
              </a:defRPr>
            </a:lvl4pPr>
            <a:lvl5pPr>
              <a:defRPr>
                <a:latin typeface="Comic Sans MS" panose="030F0702030302020204" pitchFamily="66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14202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27290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38097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685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4344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05395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9757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FD6-0761-45E7-A5D7-37DC40367830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28262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FCFD6-0761-45E7-A5D7-37DC40367830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1943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Big Data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44818" y="2140803"/>
            <a:ext cx="70454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omic Sans MS" pitchFamily="66" charset="0"/>
              </a:rPr>
              <a:t>Lecture 6: Locality Sensitive Hashing (LSH)</a:t>
            </a:r>
            <a:endParaRPr lang="en-US" sz="24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24399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to {0,1}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551931" y="2837931"/>
            <a:ext cx="7640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So: h(p) </a:t>
            </a:r>
            <a:r>
              <a:rPr lang="en-US" sz="2800" dirty="0" smtClean="0">
                <a:latin typeface="Comic Sans MS" pitchFamily="66" charset="0"/>
                <a:sym typeface="Symbol"/>
              </a:rPr>
              <a:t>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h(q)  </a:t>
            </a:r>
            <a:r>
              <a:rPr lang="en-US" sz="2800" dirty="0" smtClean="0">
                <a:latin typeface="Comic Sans MS" pitchFamily="66" charset="0"/>
                <a:sym typeface="Symbol"/>
              </a:rPr>
              <a:t>b(h(p)) = b(h(q)) = 1/2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8976" y="1779345"/>
            <a:ext cx="80195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Draw a function b to 0/1 from a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pairwise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ind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. family B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2529" y="3686448"/>
            <a:ext cx="76817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H’={b(h()) | </a:t>
            </a:r>
            <a:r>
              <a:rPr lang="en-US" sz="2800" dirty="0" err="1" smtClean="0">
                <a:latin typeface="Comic Sans MS" pitchFamily="66" charset="0"/>
              </a:rPr>
              <a:t>h</a:t>
            </a:r>
            <a:r>
              <a:rPr lang="en-US" sz="2800" dirty="0" err="1" smtClean="0">
                <a:latin typeface="Comic Sans MS" pitchFamily="66" charset="0"/>
                <a:sym typeface="Symbol"/>
              </a:rPr>
              <a:t>H</a:t>
            </a:r>
            <a:r>
              <a:rPr lang="en-US" sz="2800" dirty="0" smtClean="0">
                <a:latin typeface="Comic Sans MS" pitchFamily="66" charset="0"/>
                <a:sym typeface="Symbol"/>
              </a:rPr>
              <a:t>, </a:t>
            </a:r>
            <a:r>
              <a:rPr lang="en-US" sz="2800" dirty="0" err="1" smtClean="0">
                <a:latin typeface="Comic Sans MS" pitchFamily="66" charset="0"/>
                <a:sym typeface="Symbol"/>
              </a:rPr>
              <a:t>bB</a:t>
            </a:r>
            <a:r>
              <a:rPr lang="en-US" sz="2800" dirty="0" smtClean="0">
                <a:latin typeface="Comic Sans MS" pitchFamily="66" charset="0"/>
              </a:rPr>
              <a:t>}</a:t>
            </a: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655726" y="4530725"/>
          <a:ext cx="8439150" cy="825500"/>
        </p:xfrm>
        <a:graphic>
          <a:graphicData uri="http://schemas.openxmlformats.org/presentationml/2006/ole">
            <p:oleObj spid="_x0000_s45058" name="Equation" r:id="rId3" imgW="4025900" imgH="39370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6926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 (“</a:t>
            </a:r>
            <a:r>
              <a:rPr lang="en-US" dirty="0" err="1" smtClean="0"/>
              <a:t>simhash</a:t>
            </a:r>
            <a:r>
              <a:rPr lang="en-US" dirty="0" smtClean="0"/>
              <a:t>”)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465432" y="1688730"/>
            <a:ext cx="7640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H = {h</a:t>
            </a:r>
            <a:r>
              <a:rPr lang="en-US" sz="2800" baseline="-25000" dirty="0" smtClean="0">
                <a:latin typeface="Comic Sans MS" pitchFamily="66" charset="0"/>
                <a:sym typeface="Wingdings" pitchFamily="2" charset="2"/>
              </a:rPr>
              <a:t>r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(p) =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if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r</a:t>
            </a:r>
            <a:r>
              <a:rPr lang="en-US" sz="2800" dirty="0" err="1" smtClean="0">
                <a:latin typeface="Comic Sans MS"/>
                <a:sym typeface="Wingdings" pitchFamily="2" charset="2"/>
              </a:rPr>
              <a:t>·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&gt; 0,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0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otherwise | r is a   random unit vector} </a:t>
            </a:r>
            <a:endParaRPr lang="en-US" sz="2800" dirty="0" smtClean="0">
              <a:latin typeface="Comic Sans MS" pitchFamily="66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310714" y="4572000"/>
            <a:ext cx="421365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>
            <a:spLocks noChangeAspect="1"/>
          </p:cNvSpPr>
          <p:nvPr/>
        </p:nvSpPr>
        <p:spPr>
          <a:xfrm>
            <a:off x="5085681" y="4819175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2706130" y="3793524"/>
            <a:ext cx="3398108" cy="153223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4077730" y="3892378"/>
            <a:ext cx="321275" cy="6796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793527" y="3595816"/>
            <a:ext cx="271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r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386649" y="2965622"/>
            <a:ext cx="0" cy="27802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926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465432" y="1688730"/>
            <a:ext cx="7640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H = {h</a:t>
            </a:r>
            <a:r>
              <a:rPr lang="en-US" sz="2800" baseline="-25000" dirty="0" smtClean="0">
                <a:latin typeface="Comic Sans MS" pitchFamily="66" charset="0"/>
                <a:sym typeface="Wingdings" pitchFamily="2" charset="2"/>
              </a:rPr>
              <a:t>r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(p) =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if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r</a:t>
            </a:r>
            <a:r>
              <a:rPr lang="en-US" sz="2800" dirty="0" err="1" smtClean="0">
                <a:latin typeface="Comic Sans MS"/>
                <a:sym typeface="Wingdings" pitchFamily="2" charset="2"/>
              </a:rPr>
              <a:t>·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&gt; 0,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0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otherwise | r is a   random unit vector} </a:t>
            </a:r>
            <a:endParaRPr lang="en-US" sz="2800" dirty="0" smtClean="0">
              <a:latin typeface="Comic Sans MS" pitchFamily="66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310714" y="4572000"/>
            <a:ext cx="421365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>
            <a:spLocks noChangeAspect="1"/>
          </p:cNvSpPr>
          <p:nvPr/>
        </p:nvSpPr>
        <p:spPr>
          <a:xfrm>
            <a:off x="5085681" y="4819175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2706130" y="3793524"/>
            <a:ext cx="3398108" cy="153223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>
            <a:spLocks noChangeAspect="1"/>
          </p:cNvSpPr>
          <p:nvPr/>
        </p:nvSpPr>
        <p:spPr>
          <a:xfrm>
            <a:off x="5238081" y="3562877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TextBox 9"/>
          <p:cNvSpPr txBox="1"/>
          <p:nvPr/>
        </p:nvSpPr>
        <p:spPr>
          <a:xfrm>
            <a:off x="498387" y="5848923"/>
            <a:ext cx="4852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Pr[h</a:t>
            </a:r>
            <a:r>
              <a:rPr lang="en-US" sz="2800" baseline="-25000" dirty="0" smtClean="0">
                <a:latin typeface="Comic Sans MS" pitchFamily="66" charset="0"/>
                <a:sym typeface="Symbol"/>
              </a:rPr>
              <a:t>r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(p) = h</a:t>
            </a:r>
            <a:r>
              <a:rPr lang="en-US" sz="2800" baseline="-25000" dirty="0" smtClean="0">
                <a:latin typeface="Comic Sans MS" pitchFamily="66" charset="0"/>
                <a:sym typeface="Symbol"/>
              </a:rPr>
              <a:t>r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(q)] = ?  </a:t>
            </a:r>
            <a:r>
              <a:rPr lang="en-US" sz="2800" dirty="0" smtClean="0">
                <a:latin typeface="Comic Sans MS" pitchFamily="66" charset="0"/>
              </a:rPr>
              <a:t> 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386649" y="2965622"/>
            <a:ext cx="0" cy="27802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926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465432" y="1688730"/>
            <a:ext cx="7640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H = {h</a:t>
            </a:r>
            <a:r>
              <a:rPr lang="en-US" sz="2800" baseline="-25000" dirty="0" smtClean="0">
                <a:latin typeface="Comic Sans MS" pitchFamily="66" charset="0"/>
                <a:sym typeface="Wingdings" pitchFamily="2" charset="2"/>
              </a:rPr>
              <a:t>r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(p) =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if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r</a:t>
            </a:r>
            <a:r>
              <a:rPr lang="en-US" sz="2800" dirty="0" err="1" smtClean="0">
                <a:latin typeface="Comic Sans MS"/>
                <a:sym typeface="Wingdings" pitchFamily="2" charset="2"/>
              </a:rPr>
              <a:t>·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&gt; 0,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0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otherwise | r is a   random unit vector} </a:t>
            </a:r>
            <a:endParaRPr lang="en-US" sz="2800" dirty="0" smtClean="0">
              <a:latin typeface="Comic Sans MS" pitchFamily="66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310714" y="4572000"/>
            <a:ext cx="421365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>
            <a:spLocks noChangeAspect="1"/>
          </p:cNvSpPr>
          <p:nvPr/>
        </p:nvSpPr>
        <p:spPr>
          <a:xfrm>
            <a:off x="5085681" y="4819175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2706130" y="3793524"/>
            <a:ext cx="3398108" cy="153223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>
            <a:spLocks noChangeAspect="1"/>
          </p:cNvSpPr>
          <p:nvPr/>
        </p:nvSpPr>
        <p:spPr>
          <a:xfrm>
            <a:off x="5238081" y="3562877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4" name="Straight Arrow Connector 13"/>
          <p:cNvCxnSpPr>
            <a:endCxn id="8" idx="3"/>
          </p:cNvCxnSpPr>
          <p:nvPr/>
        </p:nvCxnSpPr>
        <p:spPr>
          <a:xfrm flipV="1">
            <a:off x="4374292" y="3655061"/>
            <a:ext cx="879605" cy="892225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2" idx="1"/>
          </p:cNvCxnSpPr>
          <p:nvPr/>
        </p:nvCxnSpPr>
        <p:spPr>
          <a:xfrm>
            <a:off x="4374292" y="4572000"/>
            <a:ext cx="727205" cy="262991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533743" y="5721202"/>
          <a:ext cx="4001187" cy="870293"/>
        </p:xfrm>
        <a:graphic>
          <a:graphicData uri="http://schemas.openxmlformats.org/presentationml/2006/ole">
            <p:oleObj spid="_x0000_s46082" name="Equation" r:id="rId3" imgW="1651000" imgH="393700" progId="Equation.DSMT4">
              <p:embed/>
            </p:oleObj>
          </a:graphicData>
        </a:graphic>
      </p:graphicFrame>
      <p:sp>
        <p:nvSpPr>
          <p:cNvPr id="24" name="Freeform 23"/>
          <p:cNvSpPr/>
          <p:nvPr/>
        </p:nvSpPr>
        <p:spPr>
          <a:xfrm>
            <a:off x="4744995" y="4151870"/>
            <a:ext cx="135924" cy="556054"/>
          </a:xfrm>
          <a:custGeom>
            <a:avLst/>
            <a:gdLst>
              <a:gd name="connsiteX0" fmla="*/ 0 w 135924"/>
              <a:gd name="connsiteY0" fmla="*/ 0 h 556054"/>
              <a:gd name="connsiteX1" fmla="*/ 135924 w 135924"/>
              <a:gd name="connsiteY1" fmla="*/ 345989 h 556054"/>
              <a:gd name="connsiteX2" fmla="*/ 0 w 135924"/>
              <a:gd name="connsiteY2" fmla="*/ 556054 h 556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924" h="556054">
                <a:moveTo>
                  <a:pt x="0" y="0"/>
                </a:moveTo>
                <a:cubicBezTo>
                  <a:pt x="67962" y="126656"/>
                  <a:pt x="135924" y="253313"/>
                  <a:pt x="135924" y="345989"/>
                </a:cubicBezTo>
                <a:cubicBezTo>
                  <a:pt x="135924" y="438665"/>
                  <a:pt x="67962" y="497359"/>
                  <a:pt x="0" y="556054"/>
                </a:cubicBezTo>
              </a:path>
            </a:pathLst>
          </a:cu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868560" y="4263084"/>
            <a:ext cx="210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92D050"/>
                </a:solidFill>
                <a:latin typeface="Comic Sans MS"/>
              </a:rPr>
              <a:t>θ</a:t>
            </a:r>
            <a:endParaRPr lang="en-US" dirty="0" smtClean="0">
              <a:solidFill>
                <a:srgbClr val="92D050"/>
              </a:solidFill>
              <a:latin typeface="Comic Sans MS" pitchFamily="66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386649" y="2965622"/>
            <a:ext cx="0" cy="27802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926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465432" y="1688730"/>
            <a:ext cx="7640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H = {h</a:t>
            </a:r>
            <a:r>
              <a:rPr lang="en-US" sz="2800" baseline="-25000" dirty="0" smtClean="0">
                <a:latin typeface="Comic Sans MS" pitchFamily="66" charset="0"/>
                <a:sym typeface="Wingdings" pitchFamily="2" charset="2"/>
              </a:rPr>
              <a:t>r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(p) =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if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r</a:t>
            </a:r>
            <a:r>
              <a:rPr lang="en-US" sz="2800" dirty="0" err="1" smtClean="0">
                <a:latin typeface="Comic Sans MS"/>
                <a:sym typeface="Wingdings" pitchFamily="2" charset="2"/>
              </a:rPr>
              <a:t>·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&gt; 0,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0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otherwise | r is a   random unit vector} </a:t>
            </a:r>
            <a:endParaRPr lang="en-US" sz="2800" dirty="0" smtClean="0">
              <a:latin typeface="Comic Sans MS" pitchFamily="66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310714" y="4572000"/>
            <a:ext cx="421365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386649" y="2965622"/>
            <a:ext cx="0" cy="27802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>
            <a:spLocks noChangeAspect="1"/>
          </p:cNvSpPr>
          <p:nvPr/>
        </p:nvSpPr>
        <p:spPr>
          <a:xfrm>
            <a:off x="5085681" y="4819175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2706130" y="3793524"/>
            <a:ext cx="3398108" cy="153223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>
            <a:spLocks noChangeAspect="1"/>
          </p:cNvSpPr>
          <p:nvPr/>
        </p:nvSpPr>
        <p:spPr>
          <a:xfrm>
            <a:off x="5238081" y="3562877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4" name="Straight Arrow Connector 13"/>
          <p:cNvCxnSpPr>
            <a:endCxn id="8" idx="3"/>
          </p:cNvCxnSpPr>
          <p:nvPr/>
        </p:nvCxnSpPr>
        <p:spPr>
          <a:xfrm flipV="1">
            <a:off x="4374292" y="3655061"/>
            <a:ext cx="879605" cy="892225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2" idx="1"/>
          </p:cNvCxnSpPr>
          <p:nvPr/>
        </p:nvCxnSpPr>
        <p:spPr>
          <a:xfrm>
            <a:off x="4374292" y="4572000"/>
            <a:ext cx="727205" cy="262991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531056" y="5721350"/>
          <a:ext cx="5664201" cy="869950"/>
        </p:xfrm>
        <a:graphic>
          <a:graphicData uri="http://schemas.openxmlformats.org/presentationml/2006/ole">
            <p:oleObj spid="_x0000_s47106" name="Equation" r:id="rId3" imgW="2336800" imgH="393700" progId="Equation.DSMT4">
              <p:embed/>
            </p:oleObj>
          </a:graphicData>
        </a:graphic>
      </p:graphicFrame>
      <p:sp>
        <p:nvSpPr>
          <p:cNvPr id="24" name="Freeform 23"/>
          <p:cNvSpPr/>
          <p:nvPr/>
        </p:nvSpPr>
        <p:spPr>
          <a:xfrm>
            <a:off x="4744995" y="4151870"/>
            <a:ext cx="135924" cy="556054"/>
          </a:xfrm>
          <a:custGeom>
            <a:avLst/>
            <a:gdLst>
              <a:gd name="connsiteX0" fmla="*/ 0 w 135924"/>
              <a:gd name="connsiteY0" fmla="*/ 0 h 556054"/>
              <a:gd name="connsiteX1" fmla="*/ 135924 w 135924"/>
              <a:gd name="connsiteY1" fmla="*/ 345989 h 556054"/>
              <a:gd name="connsiteX2" fmla="*/ 0 w 135924"/>
              <a:gd name="connsiteY2" fmla="*/ 556054 h 556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924" h="556054">
                <a:moveTo>
                  <a:pt x="0" y="0"/>
                </a:moveTo>
                <a:cubicBezTo>
                  <a:pt x="67962" y="126656"/>
                  <a:pt x="135924" y="253313"/>
                  <a:pt x="135924" y="345989"/>
                </a:cubicBezTo>
                <a:cubicBezTo>
                  <a:pt x="135924" y="438665"/>
                  <a:pt x="67962" y="497359"/>
                  <a:pt x="0" y="556054"/>
                </a:cubicBezTo>
              </a:path>
            </a:pathLst>
          </a:cu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868560" y="4263084"/>
            <a:ext cx="210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92D050"/>
                </a:solidFill>
                <a:latin typeface="Comic Sans MS"/>
              </a:rPr>
              <a:t>θ</a:t>
            </a:r>
            <a:endParaRPr lang="en-US" dirty="0" smtClean="0">
              <a:solidFill>
                <a:srgbClr val="92D05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26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465432" y="1688730"/>
            <a:ext cx="7640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H = {h</a:t>
            </a:r>
            <a:r>
              <a:rPr lang="en-US" sz="2800" baseline="-25000" dirty="0" smtClean="0">
                <a:latin typeface="Comic Sans MS" pitchFamily="66" charset="0"/>
                <a:sym typeface="Wingdings" pitchFamily="2" charset="2"/>
              </a:rPr>
              <a:t>r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(p) =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if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r</a:t>
            </a:r>
            <a:r>
              <a:rPr lang="en-US" sz="2800" dirty="0" err="1" smtClean="0">
                <a:latin typeface="Comic Sans MS"/>
                <a:sym typeface="Wingdings" pitchFamily="2" charset="2"/>
              </a:rPr>
              <a:t>·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&gt; 0,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0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otherwise | r is a   random unit vector} </a:t>
            </a:r>
            <a:endParaRPr lang="en-US" sz="2800" dirty="0" smtClean="0">
              <a:latin typeface="Comic Sans MS" pitchFamily="66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310714" y="4572000"/>
            <a:ext cx="421365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386649" y="2965622"/>
            <a:ext cx="0" cy="27802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>
            <a:spLocks noChangeAspect="1"/>
          </p:cNvSpPr>
          <p:nvPr/>
        </p:nvSpPr>
        <p:spPr>
          <a:xfrm>
            <a:off x="5085681" y="4819175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2706130" y="3793524"/>
            <a:ext cx="3398108" cy="153223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>
            <a:spLocks noChangeAspect="1"/>
          </p:cNvSpPr>
          <p:nvPr/>
        </p:nvSpPr>
        <p:spPr>
          <a:xfrm>
            <a:off x="5238081" y="3562877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4" name="Straight Arrow Connector 13"/>
          <p:cNvCxnSpPr>
            <a:endCxn id="8" idx="3"/>
          </p:cNvCxnSpPr>
          <p:nvPr/>
        </p:nvCxnSpPr>
        <p:spPr>
          <a:xfrm flipV="1">
            <a:off x="4374292" y="3655061"/>
            <a:ext cx="879605" cy="892225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2" idx="1"/>
          </p:cNvCxnSpPr>
          <p:nvPr/>
        </p:nvCxnSpPr>
        <p:spPr>
          <a:xfrm>
            <a:off x="4374292" y="4572000"/>
            <a:ext cx="727205" cy="262991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531056" y="5721350"/>
          <a:ext cx="5664201" cy="869950"/>
        </p:xfrm>
        <a:graphic>
          <a:graphicData uri="http://schemas.openxmlformats.org/presentationml/2006/ole">
            <p:oleObj spid="_x0000_s48130" name="Equation" r:id="rId3" imgW="2336800" imgH="393700" progId="Equation.DSMT4">
              <p:embed/>
            </p:oleObj>
          </a:graphicData>
        </a:graphic>
      </p:graphicFrame>
      <p:sp>
        <p:nvSpPr>
          <p:cNvPr id="24" name="Freeform 23"/>
          <p:cNvSpPr/>
          <p:nvPr/>
        </p:nvSpPr>
        <p:spPr>
          <a:xfrm>
            <a:off x="4744995" y="4151870"/>
            <a:ext cx="135924" cy="556054"/>
          </a:xfrm>
          <a:custGeom>
            <a:avLst/>
            <a:gdLst>
              <a:gd name="connsiteX0" fmla="*/ 0 w 135924"/>
              <a:gd name="connsiteY0" fmla="*/ 0 h 556054"/>
              <a:gd name="connsiteX1" fmla="*/ 135924 w 135924"/>
              <a:gd name="connsiteY1" fmla="*/ 345989 h 556054"/>
              <a:gd name="connsiteX2" fmla="*/ 0 w 135924"/>
              <a:gd name="connsiteY2" fmla="*/ 556054 h 556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924" h="556054">
                <a:moveTo>
                  <a:pt x="0" y="0"/>
                </a:moveTo>
                <a:cubicBezTo>
                  <a:pt x="67962" y="126656"/>
                  <a:pt x="135924" y="253313"/>
                  <a:pt x="135924" y="345989"/>
                </a:cubicBezTo>
                <a:cubicBezTo>
                  <a:pt x="135924" y="438665"/>
                  <a:pt x="67962" y="497359"/>
                  <a:pt x="0" y="556054"/>
                </a:cubicBezTo>
              </a:path>
            </a:pathLst>
          </a:cu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868560" y="4263084"/>
            <a:ext cx="210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92D050"/>
                </a:solidFill>
                <a:latin typeface="Comic Sans MS"/>
              </a:rPr>
              <a:t>θ</a:t>
            </a:r>
            <a:endParaRPr lang="en-US" dirty="0" smtClean="0">
              <a:solidFill>
                <a:srgbClr val="92D050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46788" y="4151876"/>
            <a:ext cx="18782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For binary vectors (like term-doc) incidence vectors:</a:t>
            </a:r>
          </a:p>
        </p:txBody>
      </p:sp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6820929" y="5689600"/>
          <a:ext cx="2179288" cy="952707"/>
        </p:xfrm>
        <a:graphic>
          <a:graphicData uri="http://schemas.openxmlformats.org/presentationml/2006/ole">
            <p:oleObj spid="_x0000_s48131" name="Equation" r:id="rId4" imgW="1218671" imgH="583947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6926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really use it?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465432" y="1688730"/>
            <a:ext cx="76405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Reduce the number of false positives by concatenating hash function to get new hash functions (“signature”)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8976" y="3379866"/>
            <a:ext cx="7640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sig(p) = h</a:t>
            </a:r>
            <a:r>
              <a:rPr lang="en-US" sz="2800" baseline="-25000" dirty="0" smtClean="0">
                <a:latin typeface="Comic Sans MS" pitchFamily="66" charset="0"/>
                <a:sym typeface="Wingdings" pitchFamily="2" charset="2"/>
              </a:rPr>
              <a:t>1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(p)h</a:t>
            </a:r>
            <a:r>
              <a:rPr lang="en-US" sz="2800" baseline="-25000" dirty="0" smtClean="0"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(p) h</a:t>
            </a:r>
            <a:r>
              <a:rPr lang="en-US" sz="2800" baseline="-25000" dirty="0" smtClean="0">
                <a:latin typeface="Comic Sans MS" pitchFamily="66" charset="0"/>
                <a:sym typeface="Wingdings" pitchFamily="2" charset="2"/>
              </a:rPr>
              <a:t>3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(p)h</a:t>
            </a:r>
            <a:r>
              <a:rPr lang="en-US" sz="2800" baseline="-25000" dirty="0" smtClean="0">
                <a:latin typeface="Comic Sans MS" pitchFamily="66" charset="0"/>
                <a:sym typeface="Wingdings" pitchFamily="2" charset="2"/>
              </a:rPr>
              <a:t>4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(p)…… = 00101010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8378" y="4194975"/>
            <a:ext cx="76405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Very close documents are hashed to the same bucket or to ‘’close” buckets (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ham(sig(p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),sig(q)) is small)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1571" y="5738835"/>
            <a:ext cx="7640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See papers on removing almost duplicates…</a:t>
            </a:r>
            <a:endParaRPr lang="en-US" sz="28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26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theoretical result on NN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Locality Sensitive Hashing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481914" y="2009583"/>
            <a:ext cx="86620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Thm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: </a:t>
            </a:r>
            <a:r>
              <a:rPr lang="en-US" sz="3200" dirty="0" smtClean="0">
                <a:latin typeface="Comic Sans MS" pitchFamily="66" charset="0"/>
              </a:rPr>
              <a:t>If there exists a family H of hash functions such that</a:t>
            </a:r>
            <a:endParaRPr lang="en-US" sz="3200" dirty="0" smtClean="0"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3101" y="3249132"/>
            <a:ext cx="48520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  <a:sym typeface="Wingdings" pitchFamily="2" charset="2"/>
              </a:rPr>
              <a:t>Pr[h(p) = h(q)] = </a:t>
            </a:r>
            <a:r>
              <a:rPr lang="en-US" sz="3200" dirty="0" err="1" smtClean="0">
                <a:latin typeface="Comic Sans MS" pitchFamily="66" charset="0"/>
                <a:sym typeface="Wingdings" pitchFamily="2" charset="2"/>
              </a:rPr>
              <a:t>sim</a:t>
            </a:r>
            <a:r>
              <a:rPr lang="en-US" sz="3200" dirty="0" smtClean="0">
                <a:latin typeface="Comic Sans MS" pitchFamily="66" charset="0"/>
                <a:sym typeface="Wingdings" pitchFamily="2" charset="2"/>
              </a:rPr>
              <a:t>(</a:t>
            </a:r>
            <a:r>
              <a:rPr lang="en-US" sz="3200" dirty="0" err="1" smtClean="0">
                <a:latin typeface="Comic Sans MS" pitchFamily="66" charset="0"/>
                <a:sym typeface="Wingdings" pitchFamily="2" charset="2"/>
              </a:rPr>
              <a:t>p,q</a:t>
            </a:r>
            <a:r>
              <a:rPr lang="en-US" sz="3200" dirty="0" smtClean="0">
                <a:latin typeface="Comic Sans MS" pitchFamily="66" charset="0"/>
                <a:sym typeface="Wingdings" pitchFamily="2" charset="2"/>
              </a:rPr>
              <a:t>)  </a:t>
            </a:r>
            <a:r>
              <a:rPr lang="en-US" sz="3200" dirty="0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6355" y="4176774"/>
            <a:ext cx="81504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then </a:t>
            </a:r>
            <a:r>
              <a:rPr lang="en-US" sz="3200" dirty="0" smtClean="0">
                <a:solidFill>
                  <a:srgbClr val="0070C0"/>
                </a:solidFill>
                <a:latin typeface="Comic Sans MS" pitchFamily="66" charset="0"/>
                <a:sym typeface="Wingdings" pitchFamily="2" charset="2"/>
              </a:rPr>
              <a:t>d(</a:t>
            </a:r>
            <a:r>
              <a:rPr lang="en-US" sz="3200" dirty="0" err="1" smtClean="0">
                <a:solidFill>
                  <a:srgbClr val="0070C0"/>
                </a:solidFill>
                <a:latin typeface="Comic Sans MS" pitchFamily="66" charset="0"/>
                <a:sym typeface="Wingdings" pitchFamily="2" charset="2"/>
              </a:rPr>
              <a:t>p,q</a:t>
            </a:r>
            <a:r>
              <a:rPr lang="en-US" sz="3200" dirty="0" smtClean="0">
                <a:solidFill>
                  <a:srgbClr val="0070C0"/>
                </a:solidFill>
                <a:latin typeface="Comic Sans MS" pitchFamily="66" charset="0"/>
                <a:sym typeface="Wingdings" pitchFamily="2" charset="2"/>
              </a:rPr>
              <a:t>) = 1-sim(</a:t>
            </a:r>
            <a:r>
              <a:rPr lang="en-US" sz="3200" dirty="0" err="1" smtClean="0">
                <a:solidFill>
                  <a:srgbClr val="0070C0"/>
                </a:solidFill>
                <a:latin typeface="Comic Sans MS" pitchFamily="66" charset="0"/>
                <a:sym typeface="Wingdings" pitchFamily="2" charset="2"/>
              </a:rPr>
              <a:t>p,q</a:t>
            </a:r>
            <a:r>
              <a:rPr lang="en-US" sz="3200" dirty="0" smtClean="0">
                <a:solidFill>
                  <a:srgbClr val="0070C0"/>
                </a:solidFill>
                <a:latin typeface="Comic Sans MS" pitchFamily="66" charset="0"/>
                <a:sym typeface="Wingdings" pitchFamily="2" charset="2"/>
              </a:rPr>
              <a:t>) satisfies the triangle inequality  </a:t>
            </a:r>
            <a:r>
              <a:rPr lang="en-US" sz="32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6926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>
            <a:spLocks noChangeAspect="1"/>
          </p:cNvSpPr>
          <p:nvPr/>
        </p:nvSpPr>
        <p:spPr>
          <a:xfrm>
            <a:off x="5704741" y="3533876"/>
            <a:ext cx="2664000" cy="26640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Locality Sensitive Hashing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772297"/>
          </a:xfrm>
        </p:spPr>
        <p:txBody>
          <a:bodyPr/>
          <a:lstStyle/>
          <a:p>
            <a:r>
              <a:rPr lang="en-US" dirty="0" smtClean="0"/>
              <a:t>Alternative Def (</a:t>
            </a:r>
            <a:r>
              <a:rPr lang="en-US" dirty="0" err="1" smtClean="0"/>
              <a:t>Indyk-Motwani</a:t>
            </a:r>
            <a:r>
              <a:rPr lang="en-US" dirty="0" smtClean="0"/>
              <a:t>):</a:t>
            </a:r>
          </a:p>
          <a:p>
            <a:endParaRPr lang="en-US" dirty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81914" y="2397204"/>
            <a:ext cx="82172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A family H of functions is 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(r</a:t>
            </a:r>
            <a:r>
              <a:rPr lang="en-US" sz="3200" baseline="-25000" dirty="0" smtClean="0">
                <a:solidFill>
                  <a:srgbClr val="FF0000"/>
                </a:solidFill>
                <a:latin typeface="Comic Sans MS" pitchFamily="66" charset="0"/>
              </a:rPr>
              <a:t>1 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&lt; r</a:t>
            </a:r>
            <a:r>
              <a:rPr lang="en-US" sz="3200" baseline="-2500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,p</a:t>
            </a:r>
            <a:r>
              <a:rPr lang="en-US" sz="3200" baseline="-25000" dirty="0" smtClean="0">
                <a:solidFill>
                  <a:srgbClr val="FF0000"/>
                </a:solidFill>
                <a:latin typeface="Comic Sans MS" pitchFamily="66" charset="0"/>
              </a:rPr>
              <a:t>1 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&gt; p</a:t>
            </a:r>
            <a:r>
              <a:rPr lang="en-US" sz="3200" baseline="-2500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)-sensitive</a:t>
            </a:r>
            <a:r>
              <a:rPr lang="en-US" sz="3200" dirty="0" smtClean="0">
                <a:latin typeface="Comic Sans MS" pitchFamily="66" charset="0"/>
              </a:rPr>
              <a:t> if  </a:t>
            </a:r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6264932" y="4069353"/>
            <a:ext cx="1581661" cy="1581661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6983928" y="4760265"/>
            <a:ext cx="180000" cy="18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7118616" y="4263078"/>
            <a:ext cx="456662" cy="5231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003288" y="4226003"/>
            <a:ext cx="5096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r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endParaRPr lang="he-IL" baseline="-25000" dirty="0" smtClean="0">
              <a:latin typeface="Comic Sans MS" pitchFamily="66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7163928" y="4448432"/>
            <a:ext cx="1139865" cy="411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723193" y="4637900"/>
            <a:ext cx="5096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p</a:t>
            </a:r>
            <a:endParaRPr lang="he-IL" dirty="0" smtClean="0">
              <a:latin typeface="Comic Sans MS" pitchFamily="66" charset="0"/>
            </a:endParaRPr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8607426" y="5029244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7165773" y="5218715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TextBox 18"/>
          <p:cNvSpPr txBox="1"/>
          <p:nvPr/>
        </p:nvSpPr>
        <p:spPr>
          <a:xfrm>
            <a:off x="7785895" y="4193048"/>
            <a:ext cx="5096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r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endParaRPr lang="he-IL" baseline="-25000" dirty="0" smtClean="0"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3101" y="3637020"/>
            <a:ext cx="4852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d(</a:t>
            </a:r>
            <a:r>
              <a:rPr lang="en-US" sz="2400" dirty="0" err="1" smtClean="0">
                <a:latin typeface="Comic Sans MS" pitchFamily="66" charset="0"/>
              </a:rPr>
              <a:t>p,q</a:t>
            </a:r>
            <a:r>
              <a:rPr lang="en-US" sz="2400" dirty="0" smtClean="0">
                <a:latin typeface="Comic Sans MS" pitchFamily="66" charset="0"/>
              </a:rPr>
              <a:t>) ≤ r</a:t>
            </a:r>
            <a:r>
              <a:rPr lang="en-US" sz="2400" baseline="-25000" dirty="0" smtClean="0"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 Pr[h(p) = h(q)] ≥ p</a:t>
            </a:r>
            <a:r>
              <a:rPr lang="en-US" sz="2400" baseline="-25000" dirty="0" smtClean="0">
                <a:latin typeface="Comic Sans MS" pitchFamily="66" charset="0"/>
                <a:sym typeface="Wingdings" pitchFamily="2" charset="2"/>
              </a:rPr>
              <a:t>1</a:t>
            </a: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  </a:t>
            </a:r>
            <a:r>
              <a:rPr lang="en-US" sz="2400" dirty="0" smtClean="0">
                <a:latin typeface="Comic Sans MS" pitchFamily="66" charset="0"/>
              </a:rPr>
              <a:t>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9574" y="4308414"/>
            <a:ext cx="4852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d(</a:t>
            </a:r>
            <a:r>
              <a:rPr lang="en-US" sz="2400" dirty="0" err="1" smtClean="0">
                <a:latin typeface="Comic Sans MS" pitchFamily="66" charset="0"/>
              </a:rPr>
              <a:t>p,q</a:t>
            </a:r>
            <a:r>
              <a:rPr lang="en-US" sz="2400" dirty="0" smtClean="0">
                <a:latin typeface="Comic Sans MS" pitchFamily="66" charset="0"/>
              </a:rPr>
              <a:t>) ≥ r</a:t>
            </a:r>
            <a:r>
              <a:rPr lang="en-US" sz="2400" baseline="-25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 Pr[h(p) = h(q)] ≤ p</a:t>
            </a:r>
            <a:r>
              <a:rPr lang="en-US" sz="2400" baseline="-25000" dirty="0" smtClean="0"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  </a:t>
            </a:r>
            <a:r>
              <a:rPr lang="en-US" sz="2400" dirty="0" smtClean="0">
                <a:latin typeface="Comic Sans MS" pitchFamily="66" charset="0"/>
              </a:rPr>
              <a:t>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6111" y="5618196"/>
            <a:ext cx="5685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If d(</a:t>
            </a:r>
            <a:r>
              <a:rPr lang="en-US" sz="2400" dirty="0" err="1" smtClean="0">
                <a:latin typeface="Comic Sans MS" pitchFamily="66" charset="0"/>
              </a:rPr>
              <a:t>p,q</a:t>
            </a:r>
            <a:r>
              <a:rPr lang="en-US" sz="2400" dirty="0" smtClean="0">
                <a:latin typeface="Comic Sans MS" pitchFamily="66" charset="0"/>
              </a:rPr>
              <a:t>) = 1-sim(</a:t>
            </a:r>
            <a:r>
              <a:rPr lang="en-US" sz="2400" dirty="0" err="1" smtClean="0">
                <a:latin typeface="Comic Sans MS" pitchFamily="66" charset="0"/>
              </a:rPr>
              <a:t>p,q</a:t>
            </a:r>
            <a:r>
              <a:rPr lang="en-US" sz="2400" dirty="0" smtClean="0">
                <a:latin typeface="Comic Sans MS" pitchFamily="66" charset="0"/>
              </a:rPr>
              <a:t>)  then this holds with </a:t>
            </a: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p</a:t>
            </a:r>
            <a:r>
              <a:rPr lang="en-US" sz="2400" baseline="-25000" dirty="0" smtClean="0">
                <a:latin typeface="Comic Sans MS" pitchFamily="66" charset="0"/>
                <a:sym typeface="Wingdings" pitchFamily="2" charset="2"/>
              </a:rPr>
              <a:t>1</a:t>
            </a: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 = 1-r</a:t>
            </a:r>
            <a:r>
              <a:rPr lang="en-US" sz="2400" baseline="-25000" dirty="0" smtClean="0">
                <a:latin typeface="Comic Sans MS" pitchFamily="66" charset="0"/>
                <a:sym typeface="Wingdings" pitchFamily="2" charset="2"/>
              </a:rPr>
              <a:t>1</a:t>
            </a: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 and p</a:t>
            </a:r>
            <a:r>
              <a:rPr lang="en-US" sz="2400" baseline="-25000" dirty="0" smtClean="0"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=1-r</a:t>
            </a:r>
            <a:r>
              <a:rPr lang="en-US" sz="2400" baseline="-25000" dirty="0" smtClean="0"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 r</a:t>
            </a:r>
            <a:r>
              <a:rPr lang="en-US" sz="2400" baseline="-25000" dirty="0" smtClean="0">
                <a:latin typeface="Comic Sans MS" pitchFamily="66" charset="0"/>
                <a:sym typeface="Symbol"/>
              </a:rPr>
              <a:t>1</a:t>
            </a:r>
            <a:r>
              <a:rPr lang="en-US" sz="2400" dirty="0" smtClean="0">
                <a:latin typeface="Comic Sans MS" pitchFamily="66" charset="0"/>
                <a:sym typeface="Symbol"/>
              </a:rPr>
              <a:t>, r</a:t>
            </a:r>
            <a:r>
              <a:rPr lang="en-US" sz="2400" baseline="-25000" dirty="0" smtClean="0">
                <a:latin typeface="Comic Sans MS" pitchFamily="66" charset="0"/>
                <a:sym typeface="Symbol"/>
              </a:rPr>
              <a:t>2</a:t>
            </a:r>
            <a:r>
              <a:rPr lang="en-US" sz="2400" baseline="-25000" dirty="0" smtClean="0">
                <a:latin typeface="Comic Sans MS" pitchFamily="66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6926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Nearest Neighbor </a:t>
            </a:r>
            <a:endParaRPr lang="en-US" sz="3100" dirty="0">
              <a:latin typeface="Comic Sans MS" pitchFamily="66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778130" y="2677324"/>
            <a:ext cx="5670552" cy="3067364"/>
            <a:chOff x="1419777" y="2541397"/>
            <a:chExt cx="5670552" cy="3067364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2590184" y="2541397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2680184" y="3441597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Oval 9"/>
            <p:cNvSpPr>
              <a:spLocks noChangeAspect="1"/>
            </p:cNvSpPr>
            <p:nvPr/>
          </p:nvSpPr>
          <p:spPr>
            <a:xfrm>
              <a:off x="3878805" y="3056252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>
              <a:off x="4451335" y="3690561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Oval 11"/>
            <p:cNvSpPr>
              <a:spLocks noChangeAspect="1"/>
            </p:cNvSpPr>
            <p:nvPr/>
          </p:nvSpPr>
          <p:spPr>
            <a:xfrm>
              <a:off x="6910329" y="3061604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3047400" y="4707939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1419777" y="3006821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Oval 14"/>
            <p:cNvSpPr>
              <a:spLocks noChangeAspect="1"/>
            </p:cNvSpPr>
            <p:nvPr/>
          </p:nvSpPr>
          <p:spPr>
            <a:xfrm>
              <a:off x="2130096" y="4179486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Oval 15"/>
            <p:cNvSpPr>
              <a:spLocks noChangeAspect="1"/>
            </p:cNvSpPr>
            <p:nvPr/>
          </p:nvSpPr>
          <p:spPr>
            <a:xfrm>
              <a:off x="4543621" y="2652609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Oval 16"/>
            <p:cNvSpPr>
              <a:spLocks noChangeAspect="1"/>
            </p:cNvSpPr>
            <p:nvPr/>
          </p:nvSpPr>
          <p:spPr>
            <a:xfrm>
              <a:off x="4912636" y="5004513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Oval 17"/>
            <p:cNvSpPr>
              <a:spLocks noChangeAspect="1"/>
            </p:cNvSpPr>
            <p:nvPr/>
          </p:nvSpPr>
          <p:spPr>
            <a:xfrm>
              <a:off x="6173025" y="3782426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9" name="Oval 18"/>
            <p:cNvSpPr>
              <a:spLocks noChangeAspect="1"/>
            </p:cNvSpPr>
            <p:nvPr/>
          </p:nvSpPr>
          <p:spPr>
            <a:xfrm>
              <a:off x="2310096" y="5428761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712572" y="1538066"/>
            <a:ext cx="50333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Given a set P of n points in R</a:t>
            </a:r>
            <a:r>
              <a:rPr lang="en-US" sz="2400" baseline="30000" dirty="0" smtClean="0">
                <a:latin typeface="Comic Sans MS" pitchFamily="66" charset="0"/>
              </a:rPr>
              <a:t>d</a:t>
            </a:r>
            <a:endParaRPr lang="en-US" sz="2400" baseline="30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425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>
            <a:spLocks noChangeAspect="1"/>
          </p:cNvSpPr>
          <p:nvPr/>
        </p:nvSpPr>
        <p:spPr>
          <a:xfrm>
            <a:off x="5704741" y="3533876"/>
            <a:ext cx="2664000" cy="26640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Locality Sensitive Hashing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772297"/>
          </a:xfrm>
        </p:spPr>
        <p:txBody>
          <a:bodyPr/>
          <a:lstStyle/>
          <a:p>
            <a:r>
              <a:rPr lang="en-US" dirty="0" smtClean="0"/>
              <a:t>Alternative Def (</a:t>
            </a:r>
            <a:r>
              <a:rPr lang="en-US" dirty="0" err="1" smtClean="0"/>
              <a:t>Indyk-Motwani</a:t>
            </a:r>
            <a:r>
              <a:rPr lang="en-US" dirty="0" smtClean="0"/>
              <a:t>):</a:t>
            </a:r>
          </a:p>
          <a:p>
            <a:endParaRPr lang="en-US" dirty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81914" y="2397204"/>
            <a:ext cx="82172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A family H of functions is 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(r</a:t>
            </a:r>
            <a:r>
              <a:rPr lang="en-US" sz="3200" baseline="-25000" dirty="0" smtClean="0">
                <a:solidFill>
                  <a:srgbClr val="FF0000"/>
                </a:solidFill>
                <a:latin typeface="Comic Sans MS" pitchFamily="66" charset="0"/>
              </a:rPr>
              <a:t>1 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&lt; r</a:t>
            </a:r>
            <a:r>
              <a:rPr lang="en-US" sz="3200" baseline="-2500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,p</a:t>
            </a:r>
            <a:r>
              <a:rPr lang="en-US" sz="3200" baseline="-25000" dirty="0" smtClean="0">
                <a:solidFill>
                  <a:srgbClr val="FF0000"/>
                </a:solidFill>
                <a:latin typeface="Comic Sans MS" pitchFamily="66" charset="0"/>
              </a:rPr>
              <a:t>1 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&gt; p</a:t>
            </a:r>
            <a:r>
              <a:rPr lang="en-US" sz="3200" baseline="-2500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)-sensitive</a:t>
            </a:r>
            <a:r>
              <a:rPr lang="en-US" sz="3200" dirty="0" smtClean="0">
                <a:latin typeface="Comic Sans MS" pitchFamily="66" charset="0"/>
              </a:rPr>
              <a:t> if  </a:t>
            </a:r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6264932" y="4069353"/>
            <a:ext cx="1581661" cy="1581661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6983928" y="4760265"/>
            <a:ext cx="180000" cy="18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7118616" y="4263078"/>
            <a:ext cx="456662" cy="5231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003288" y="4226003"/>
            <a:ext cx="5096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r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endParaRPr lang="he-IL" baseline="-25000" dirty="0" smtClean="0">
              <a:latin typeface="Comic Sans MS" pitchFamily="66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7163928" y="4448432"/>
            <a:ext cx="1139865" cy="411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723193" y="4637900"/>
            <a:ext cx="5096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p</a:t>
            </a:r>
            <a:endParaRPr lang="he-IL" dirty="0" smtClean="0">
              <a:latin typeface="Comic Sans MS" pitchFamily="66" charset="0"/>
            </a:endParaRPr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8607426" y="5029244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7165773" y="5218715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TextBox 18"/>
          <p:cNvSpPr txBox="1"/>
          <p:nvPr/>
        </p:nvSpPr>
        <p:spPr>
          <a:xfrm>
            <a:off x="7785895" y="4193048"/>
            <a:ext cx="5096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r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endParaRPr lang="he-IL" baseline="-25000" dirty="0" smtClean="0"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3101" y="3637020"/>
            <a:ext cx="4852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d(</a:t>
            </a:r>
            <a:r>
              <a:rPr lang="en-US" sz="2400" dirty="0" err="1" smtClean="0">
                <a:latin typeface="Comic Sans MS" pitchFamily="66" charset="0"/>
              </a:rPr>
              <a:t>p,q</a:t>
            </a:r>
            <a:r>
              <a:rPr lang="en-US" sz="2400" dirty="0" smtClean="0">
                <a:latin typeface="Comic Sans MS" pitchFamily="66" charset="0"/>
              </a:rPr>
              <a:t>) ≤ r</a:t>
            </a:r>
            <a:r>
              <a:rPr lang="en-US" sz="2400" baseline="-25000" dirty="0" smtClean="0"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 Pr[h(p) = h(q)] ≥ p</a:t>
            </a:r>
            <a:r>
              <a:rPr lang="en-US" sz="2400" baseline="-25000" dirty="0" smtClean="0">
                <a:latin typeface="Comic Sans MS" pitchFamily="66" charset="0"/>
                <a:sym typeface="Wingdings" pitchFamily="2" charset="2"/>
              </a:rPr>
              <a:t>1</a:t>
            </a: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  </a:t>
            </a:r>
            <a:r>
              <a:rPr lang="en-US" sz="2400" dirty="0" smtClean="0">
                <a:latin typeface="Comic Sans MS" pitchFamily="66" charset="0"/>
              </a:rPr>
              <a:t>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9574" y="4308414"/>
            <a:ext cx="4852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d(</a:t>
            </a:r>
            <a:r>
              <a:rPr lang="en-US" sz="2400" dirty="0" err="1" smtClean="0">
                <a:latin typeface="Comic Sans MS" pitchFamily="66" charset="0"/>
              </a:rPr>
              <a:t>p,q</a:t>
            </a:r>
            <a:r>
              <a:rPr lang="en-US" sz="2400" dirty="0" smtClean="0">
                <a:latin typeface="Comic Sans MS" pitchFamily="66" charset="0"/>
              </a:rPr>
              <a:t>) ≥ r</a:t>
            </a:r>
            <a:r>
              <a:rPr lang="en-US" sz="2400" baseline="-25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 Pr[h(p) = h(q)] ≤ p</a:t>
            </a:r>
            <a:r>
              <a:rPr lang="en-US" sz="2400" baseline="-25000" dirty="0" smtClean="0"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  </a:t>
            </a:r>
            <a:r>
              <a:rPr lang="en-US" sz="2400" dirty="0" smtClean="0">
                <a:latin typeface="Comic Sans MS" pitchFamily="66" charset="0"/>
              </a:rPr>
              <a:t>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6111" y="5618196"/>
            <a:ext cx="59638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If d(</a:t>
            </a:r>
            <a:r>
              <a:rPr lang="en-US" sz="2400" dirty="0" err="1" smtClean="0">
                <a:latin typeface="Comic Sans MS" pitchFamily="66" charset="0"/>
              </a:rPr>
              <a:t>p,q</a:t>
            </a:r>
            <a:r>
              <a:rPr lang="en-US" sz="2400" dirty="0" smtClean="0">
                <a:latin typeface="Comic Sans MS" pitchFamily="66" charset="0"/>
              </a:rPr>
              <a:t>) = </a:t>
            </a:r>
            <a:r>
              <a:rPr lang="en-US" sz="2400" dirty="0" smtClean="0">
                <a:latin typeface="Comic Sans MS" pitchFamily="66" charset="0"/>
              </a:rPr>
              <a:t>ham(</a:t>
            </a:r>
            <a:r>
              <a:rPr lang="en-US" sz="2400" dirty="0" err="1" smtClean="0">
                <a:latin typeface="Comic Sans MS" pitchFamily="66" charset="0"/>
              </a:rPr>
              <a:t>p,q</a:t>
            </a:r>
            <a:r>
              <a:rPr lang="en-US" sz="2400" dirty="0" smtClean="0">
                <a:latin typeface="Comic Sans MS" pitchFamily="66" charset="0"/>
              </a:rPr>
              <a:t>)  then this holds with </a:t>
            </a: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p</a:t>
            </a:r>
            <a:r>
              <a:rPr lang="en-US" sz="2400" baseline="-25000" dirty="0" smtClean="0">
                <a:latin typeface="Comic Sans MS" pitchFamily="66" charset="0"/>
                <a:sym typeface="Wingdings" pitchFamily="2" charset="2"/>
              </a:rPr>
              <a:t>1</a:t>
            </a: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 = </a:t>
            </a: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1-r</a:t>
            </a:r>
            <a:r>
              <a:rPr lang="en-US" sz="2400" baseline="-25000" dirty="0" smtClean="0">
                <a:latin typeface="Comic Sans MS" pitchFamily="66" charset="0"/>
                <a:sym typeface="Wingdings" pitchFamily="2" charset="2"/>
              </a:rPr>
              <a:t>1</a:t>
            </a: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/m </a:t>
            </a: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and </a:t>
            </a: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p</a:t>
            </a:r>
            <a:r>
              <a:rPr lang="en-US" sz="2400" baseline="-25000" dirty="0" smtClean="0"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=1-r</a:t>
            </a:r>
            <a:r>
              <a:rPr lang="en-US" sz="2400" baseline="-25000" dirty="0" smtClean="0"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2400" dirty="0" smtClean="0">
                <a:latin typeface="Comic Sans MS" pitchFamily="66" charset="0"/>
                <a:sym typeface="Symbol"/>
              </a:rPr>
              <a:t>/m</a:t>
            </a: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 r</a:t>
            </a:r>
            <a:r>
              <a:rPr lang="en-US" sz="2400" baseline="-25000" dirty="0" smtClean="0">
                <a:latin typeface="Comic Sans MS" pitchFamily="66" charset="0"/>
                <a:sym typeface="Symbol"/>
              </a:rPr>
              <a:t>1</a:t>
            </a:r>
            <a:r>
              <a:rPr lang="en-US" sz="2400" dirty="0" smtClean="0">
                <a:latin typeface="Comic Sans MS" pitchFamily="66" charset="0"/>
                <a:sym typeface="Symbol"/>
              </a:rPr>
              <a:t>, r</a:t>
            </a:r>
            <a:r>
              <a:rPr lang="en-US" sz="2400" baseline="-25000" dirty="0" smtClean="0">
                <a:latin typeface="Comic Sans MS" pitchFamily="66" charset="0"/>
                <a:sym typeface="Symbol"/>
              </a:rPr>
              <a:t>2</a:t>
            </a:r>
            <a:r>
              <a:rPr lang="en-US" sz="2400" baseline="-25000" dirty="0" smtClean="0">
                <a:latin typeface="Comic Sans MS" pitchFamily="66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6926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(r,</a:t>
            </a:r>
            <a:r>
              <a:rPr lang="el-GR" dirty="0" smtClean="0"/>
              <a:t>ε</a:t>
            </a:r>
            <a:r>
              <a:rPr lang="en-US" dirty="0" smtClean="0"/>
              <a:t>)-neighbor problem</a:t>
            </a:r>
            <a:endParaRPr lang="he-IL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199" y="1600200"/>
            <a:ext cx="853851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AutoNum type="arabicParenR"/>
            </a:pPr>
            <a:r>
              <a:rPr lang="en-US" dirty="0" smtClean="0"/>
              <a:t>If there </a:t>
            </a:r>
            <a:r>
              <a:rPr lang="en-US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 a neighbor </a:t>
            </a:r>
            <a:r>
              <a:rPr lang="en-US" dirty="0" smtClean="0"/>
              <a:t>p, </a:t>
            </a:r>
            <a:r>
              <a:rPr lang="en-US" dirty="0" smtClean="0"/>
              <a:t>such that d(</a:t>
            </a:r>
            <a:r>
              <a:rPr lang="en-US" dirty="0" err="1" smtClean="0"/>
              <a:t>p,q</a:t>
            </a:r>
            <a:r>
              <a:rPr lang="en-US" dirty="0" smtClean="0"/>
              <a:t>)</a:t>
            </a:r>
            <a:r>
              <a:rPr lang="en-US" dirty="0" smtClean="0">
                <a:sym typeface="Symbol"/>
              </a:rPr>
              <a:t>r, return </a:t>
            </a:r>
            <a:r>
              <a:rPr lang="en-US" dirty="0" smtClean="0">
                <a:sym typeface="Symbol"/>
              </a:rPr>
              <a:t>p’, </a:t>
            </a:r>
            <a:r>
              <a:rPr lang="en-US" dirty="0" err="1" smtClean="0">
                <a:sym typeface="Symbol"/>
              </a:rPr>
              <a:t>s.t</a:t>
            </a:r>
            <a:r>
              <a:rPr lang="en-US" dirty="0" smtClean="0">
                <a:sym typeface="Symbol"/>
              </a:rPr>
              <a:t>. </a:t>
            </a:r>
            <a:r>
              <a:rPr lang="en-US" dirty="0" smtClean="0">
                <a:sym typeface="Symbol"/>
              </a:rPr>
              <a:t>d(</a:t>
            </a:r>
            <a:r>
              <a:rPr lang="en-US" dirty="0" err="1" smtClean="0">
                <a:sym typeface="Symbol"/>
              </a:rPr>
              <a:t>p’,q</a:t>
            </a:r>
            <a:r>
              <a:rPr lang="en-US" dirty="0" smtClean="0">
                <a:sym typeface="Symbol"/>
              </a:rPr>
              <a:t>) </a:t>
            </a:r>
            <a:r>
              <a:rPr lang="en-US" dirty="0" smtClean="0">
                <a:sym typeface="Symbol"/>
              </a:rPr>
              <a:t> (1+</a:t>
            </a:r>
            <a:r>
              <a:rPr lang="el-GR" dirty="0" smtClean="0">
                <a:sym typeface="Symbol"/>
              </a:rPr>
              <a:t>ε</a:t>
            </a:r>
            <a:r>
              <a:rPr lang="en-US" dirty="0" smtClean="0">
                <a:sym typeface="Symbol"/>
              </a:rPr>
              <a:t>)r.</a:t>
            </a:r>
          </a:p>
          <a:p>
            <a:pPr marL="514350" indent="-514350">
              <a:buAutoNum type="arabicParenR"/>
            </a:pPr>
            <a:r>
              <a:rPr lang="en-US" dirty="0" smtClean="0">
                <a:sym typeface="Symbol"/>
              </a:rPr>
              <a:t>If there 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is no </a:t>
            </a:r>
            <a:r>
              <a:rPr lang="en-US" dirty="0" smtClean="0">
                <a:sym typeface="Symbol"/>
              </a:rPr>
              <a:t>p </a:t>
            </a:r>
            <a:r>
              <a:rPr lang="en-US" dirty="0" err="1" smtClean="0">
                <a:sym typeface="Symbol"/>
              </a:rPr>
              <a:t>s.t</a:t>
            </a:r>
            <a:r>
              <a:rPr lang="en-US" dirty="0" smtClean="0">
                <a:sym typeface="Symbol"/>
              </a:rPr>
              <a:t>. </a:t>
            </a:r>
            <a:r>
              <a:rPr lang="en-US" dirty="0" smtClean="0"/>
              <a:t>d(</a:t>
            </a:r>
            <a:r>
              <a:rPr lang="en-US" dirty="0" err="1" smtClean="0"/>
              <a:t>p,q</a:t>
            </a:r>
            <a:r>
              <a:rPr lang="en-US" dirty="0" smtClean="0"/>
              <a:t>)</a:t>
            </a:r>
            <a:r>
              <a:rPr lang="en-US" dirty="0" smtClean="0">
                <a:sym typeface="Symbol"/>
              </a:rPr>
              <a:t>(1+</a:t>
            </a:r>
            <a:r>
              <a:rPr lang="el-GR" dirty="0" smtClean="0">
                <a:sym typeface="Symbol"/>
              </a:rPr>
              <a:t>ε</a:t>
            </a:r>
            <a:r>
              <a:rPr lang="en-US" dirty="0" smtClean="0">
                <a:sym typeface="Symbol"/>
              </a:rPr>
              <a:t>)r return nothing.</a:t>
            </a:r>
          </a:p>
          <a:p>
            <a:pPr marL="514350" indent="-514350">
              <a:buAutoNum type="arabicParenR"/>
            </a:pPr>
            <a:endParaRPr lang="en-US" dirty="0" smtClean="0">
              <a:sym typeface="Symbol"/>
            </a:endParaRPr>
          </a:p>
          <a:p>
            <a:pPr marL="514350" indent="-514350">
              <a:buNone/>
            </a:pPr>
            <a:r>
              <a:rPr lang="en-US" dirty="0" smtClean="0"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((1) is the real req. since if we satisfy (1) only, we can satisfy (2) by filtering answers that are too far)</a:t>
            </a:r>
            <a:endParaRPr lang="en-US" sz="2400" dirty="0">
              <a:sym typeface="Symbo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381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(r,</a:t>
            </a:r>
            <a:r>
              <a:rPr lang="el-GR" dirty="0" smtClean="0"/>
              <a:t>ε</a:t>
            </a:r>
            <a:r>
              <a:rPr lang="en-US" dirty="0" smtClean="0"/>
              <a:t>)-neighbor problem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38519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1) If there </a:t>
            </a:r>
            <a:r>
              <a:rPr lang="en-US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 a neighbor </a:t>
            </a:r>
            <a:r>
              <a:rPr lang="en-US" dirty="0" smtClean="0"/>
              <a:t>p, </a:t>
            </a:r>
            <a:r>
              <a:rPr lang="en-US" dirty="0" smtClean="0"/>
              <a:t>such that d(</a:t>
            </a:r>
            <a:r>
              <a:rPr lang="en-US" dirty="0" err="1" smtClean="0"/>
              <a:t>p,q</a:t>
            </a:r>
            <a:r>
              <a:rPr lang="en-US" dirty="0" smtClean="0"/>
              <a:t>)</a:t>
            </a:r>
            <a:r>
              <a:rPr lang="en-US" dirty="0" smtClean="0">
                <a:sym typeface="Symbol"/>
              </a:rPr>
              <a:t>r, return </a:t>
            </a:r>
            <a:r>
              <a:rPr lang="en-US" dirty="0" smtClean="0">
                <a:sym typeface="Symbol"/>
              </a:rPr>
              <a:t>p’, </a:t>
            </a:r>
            <a:r>
              <a:rPr lang="en-US" dirty="0" err="1" smtClean="0">
                <a:sym typeface="Symbol"/>
              </a:rPr>
              <a:t>s.t</a:t>
            </a:r>
            <a:r>
              <a:rPr lang="en-US" dirty="0" smtClean="0">
                <a:sym typeface="Symbol"/>
              </a:rPr>
              <a:t>. </a:t>
            </a:r>
            <a:r>
              <a:rPr lang="en-US" dirty="0" smtClean="0">
                <a:sym typeface="Symbol"/>
              </a:rPr>
              <a:t>d(</a:t>
            </a:r>
            <a:r>
              <a:rPr lang="en-US" dirty="0" err="1" smtClean="0">
                <a:sym typeface="Symbol"/>
              </a:rPr>
              <a:t>p’,q</a:t>
            </a:r>
            <a:r>
              <a:rPr lang="en-US" dirty="0" smtClean="0">
                <a:sym typeface="Symbol"/>
              </a:rPr>
              <a:t>) </a:t>
            </a:r>
            <a:r>
              <a:rPr lang="en-US" dirty="0" smtClean="0">
                <a:sym typeface="Symbol"/>
              </a:rPr>
              <a:t> (1+</a:t>
            </a:r>
            <a:r>
              <a:rPr lang="el-GR" dirty="0" smtClean="0">
                <a:sym typeface="Symbol"/>
              </a:rPr>
              <a:t>ε</a:t>
            </a:r>
            <a:r>
              <a:rPr lang="en-US" dirty="0" smtClean="0">
                <a:sym typeface="Symbol"/>
              </a:rPr>
              <a:t>)r.</a:t>
            </a:r>
            <a:endParaRPr lang="en-US" dirty="0">
              <a:sym typeface="Symbol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3389866" y="3924116"/>
            <a:ext cx="2421665" cy="2052000"/>
            <a:chOff x="3389866" y="4122896"/>
            <a:chExt cx="2421665" cy="2052000"/>
          </a:xfrm>
        </p:grpSpPr>
        <p:sp>
          <p:nvSpPr>
            <p:cNvPr id="4" name="Oval 3"/>
            <p:cNvSpPr>
              <a:spLocks noChangeAspect="1"/>
            </p:cNvSpPr>
            <p:nvPr/>
          </p:nvSpPr>
          <p:spPr>
            <a:xfrm>
              <a:off x="4339530" y="5056833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Oval 4"/>
            <p:cNvSpPr>
              <a:spLocks noChangeAspect="1"/>
            </p:cNvSpPr>
            <p:nvPr/>
          </p:nvSpPr>
          <p:spPr>
            <a:xfrm>
              <a:off x="3620534" y="4365921"/>
              <a:ext cx="1581661" cy="1581661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Oval 5"/>
            <p:cNvSpPr>
              <a:spLocks noChangeAspect="1"/>
            </p:cNvSpPr>
            <p:nvPr/>
          </p:nvSpPr>
          <p:spPr>
            <a:xfrm>
              <a:off x="3389866" y="4122896"/>
              <a:ext cx="2052000" cy="205200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8" name="Straight Connector 7"/>
            <p:cNvCxnSpPr/>
            <p:nvPr/>
          </p:nvCxnSpPr>
          <p:spPr>
            <a:xfrm flipV="1">
              <a:off x="4474218" y="4559646"/>
              <a:ext cx="456662" cy="5231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4519531" y="4522571"/>
              <a:ext cx="50967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r</a:t>
              </a:r>
              <a:endParaRPr lang="he-IL" dirty="0" smtClean="0">
                <a:latin typeface="Comic Sans MS" pitchFamily="66" charset="0"/>
              </a:endParaRPr>
            </a:p>
          </p:txBody>
        </p:sp>
        <p:cxnSp>
          <p:nvCxnSpPr>
            <p:cNvPr id="11" name="Straight Connector 10"/>
            <p:cNvCxnSpPr>
              <a:endCxn id="6" idx="6"/>
            </p:cNvCxnSpPr>
            <p:nvPr/>
          </p:nvCxnSpPr>
          <p:spPr>
            <a:xfrm flipV="1">
              <a:off x="4519530" y="5148896"/>
              <a:ext cx="922336" cy="78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449504" y="5095109"/>
              <a:ext cx="91332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>
                  <a:sym typeface="Symbol"/>
                </a:rPr>
                <a:t>(1+</a:t>
              </a:r>
              <a:r>
                <a:rPr lang="el-GR" dirty="0">
                  <a:sym typeface="Symbol"/>
                </a:rPr>
                <a:t>ε</a:t>
              </a:r>
              <a:r>
                <a:rPr lang="en-US" dirty="0">
                  <a:sym typeface="Symbol"/>
                </a:rPr>
                <a:t>)r</a:t>
              </a:r>
              <a:endParaRPr lang="he-IL" dirty="0" smtClean="0">
                <a:latin typeface="Comic Sans MS" pitchFamily="66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078795" y="4934468"/>
              <a:ext cx="50967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p</a:t>
              </a:r>
              <a:endParaRPr lang="he-IL" dirty="0" smtClean="0">
                <a:latin typeface="Comic Sans MS" pitchFamily="66" charset="0"/>
              </a:endParaRPr>
            </a:p>
          </p:txBody>
        </p:sp>
        <p:sp>
          <p:nvSpPr>
            <p:cNvPr id="12" name="Oval 11"/>
            <p:cNvSpPr>
              <a:spLocks noChangeAspect="1"/>
            </p:cNvSpPr>
            <p:nvPr/>
          </p:nvSpPr>
          <p:spPr>
            <a:xfrm>
              <a:off x="4027104" y="4675016"/>
              <a:ext cx="108000" cy="108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4327788" y="4827416"/>
              <a:ext cx="108000" cy="108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Oval 14"/>
            <p:cNvSpPr>
              <a:spLocks noChangeAspect="1"/>
            </p:cNvSpPr>
            <p:nvPr/>
          </p:nvSpPr>
          <p:spPr>
            <a:xfrm>
              <a:off x="5229849" y="4827416"/>
              <a:ext cx="108000" cy="108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Oval 15"/>
            <p:cNvSpPr>
              <a:spLocks noChangeAspect="1"/>
            </p:cNvSpPr>
            <p:nvPr/>
          </p:nvSpPr>
          <p:spPr>
            <a:xfrm>
              <a:off x="5703531" y="5325812"/>
              <a:ext cx="108000" cy="108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Oval 16"/>
            <p:cNvSpPr>
              <a:spLocks noChangeAspect="1"/>
            </p:cNvSpPr>
            <p:nvPr/>
          </p:nvSpPr>
          <p:spPr>
            <a:xfrm>
              <a:off x="4929156" y="5787137"/>
              <a:ext cx="108000" cy="108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="" xmlns:p14="http://schemas.microsoft.com/office/powerpoint/2010/main" val="324820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(r,</a:t>
            </a:r>
            <a:r>
              <a:rPr lang="el-GR" dirty="0" smtClean="0"/>
              <a:t>ε</a:t>
            </a:r>
            <a:r>
              <a:rPr lang="en-US" dirty="0" smtClean="0"/>
              <a:t>)-neighbor problem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38519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2) Never return </a:t>
            </a:r>
            <a:r>
              <a:rPr lang="en-US" dirty="0" smtClean="0"/>
              <a:t>p </a:t>
            </a:r>
            <a:r>
              <a:rPr lang="en-US" dirty="0" smtClean="0"/>
              <a:t>such that d(</a:t>
            </a:r>
            <a:r>
              <a:rPr lang="en-US" dirty="0" err="1" smtClean="0"/>
              <a:t>p,q</a:t>
            </a:r>
            <a:r>
              <a:rPr lang="en-US" dirty="0" smtClean="0"/>
              <a:t>) </a:t>
            </a:r>
            <a:r>
              <a:rPr lang="en-US" dirty="0" smtClean="0">
                <a:sym typeface="Symbol"/>
              </a:rPr>
              <a:t>&gt; (1+</a:t>
            </a:r>
            <a:r>
              <a:rPr lang="el-GR" dirty="0" smtClean="0">
                <a:sym typeface="Symbol"/>
              </a:rPr>
              <a:t>ε</a:t>
            </a:r>
            <a:r>
              <a:rPr lang="en-US" dirty="0" smtClean="0">
                <a:sym typeface="Symbol"/>
              </a:rPr>
              <a:t>)r </a:t>
            </a:r>
            <a:endParaRPr lang="en-US" dirty="0">
              <a:sym typeface="Symbol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389866" y="3924116"/>
            <a:ext cx="2421665" cy="2052000"/>
            <a:chOff x="3389866" y="4122896"/>
            <a:chExt cx="2421665" cy="2052000"/>
          </a:xfrm>
        </p:grpSpPr>
        <p:sp>
          <p:nvSpPr>
            <p:cNvPr id="4" name="Oval 3"/>
            <p:cNvSpPr>
              <a:spLocks noChangeAspect="1"/>
            </p:cNvSpPr>
            <p:nvPr/>
          </p:nvSpPr>
          <p:spPr>
            <a:xfrm>
              <a:off x="4339530" y="5056833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Oval 4"/>
            <p:cNvSpPr>
              <a:spLocks noChangeAspect="1"/>
            </p:cNvSpPr>
            <p:nvPr/>
          </p:nvSpPr>
          <p:spPr>
            <a:xfrm>
              <a:off x="3620534" y="4365921"/>
              <a:ext cx="1581661" cy="1581661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Oval 5"/>
            <p:cNvSpPr>
              <a:spLocks noChangeAspect="1"/>
            </p:cNvSpPr>
            <p:nvPr/>
          </p:nvSpPr>
          <p:spPr>
            <a:xfrm>
              <a:off x="3389866" y="4122896"/>
              <a:ext cx="2052000" cy="205200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8" name="Straight Connector 7"/>
            <p:cNvCxnSpPr/>
            <p:nvPr/>
          </p:nvCxnSpPr>
          <p:spPr>
            <a:xfrm flipV="1">
              <a:off x="4474218" y="4559646"/>
              <a:ext cx="456662" cy="5231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4519531" y="4522571"/>
              <a:ext cx="50967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r</a:t>
              </a:r>
              <a:endParaRPr lang="he-IL" dirty="0" smtClean="0">
                <a:latin typeface="Comic Sans MS" pitchFamily="66" charset="0"/>
              </a:endParaRPr>
            </a:p>
          </p:txBody>
        </p:sp>
        <p:cxnSp>
          <p:nvCxnSpPr>
            <p:cNvPr id="11" name="Straight Connector 10"/>
            <p:cNvCxnSpPr>
              <a:endCxn id="6" idx="6"/>
            </p:cNvCxnSpPr>
            <p:nvPr/>
          </p:nvCxnSpPr>
          <p:spPr>
            <a:xfrm flipV="1">
              <a:off x="4519530" y="5148896"/>
              <a:ext cx="922336" cy="78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449504" y="5095109"/>
              <a:ext cx="91332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>
                  <a:sym typeface="Symbol"/>
                </a:rPr>
                <a:t>(1+</a:t>
              </a:r>
              <a:r>
                <a:rPr lang="el-GR" dirty="0">
                  <a:sym typeface="Symbol"/>
                </a:rPr>
                <a:t>ε</a:t>
              </a:r>
              <a:r>
                <a:rPr lang="en-US" dirty="0">
                  <a:sym typeface="Symbol"/>
                </a:rPr>
                <a:t>)r</a:t>
              </a:r>
              <a:endParaRPr lang="he-IL" dirty="0" smtClean="0">
                <a:latin typeface="Comic Sans MS" pitchFamily="66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078795" y="4934468"/>
              <a:ext cx="50967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p</a:t>
              </a:r>
              <a:endParaRPr lang="he-IL" dirty="0" smtClean="0">
                <a:latin typeface="Comic Sans MS" pitchFamily="66" charset="0"/>
              </a:endParaRPr>
            </a:p>
          </p:txBody>
        </p:sp>
        <p:sp>
          <p:nvSpPr>
            <p:cNvPr id="16" name="Oval 15"/>
            <p:cNvSpPr>
              <a:spLocks noChangeAspect="1"/>
            </p:cNvSpPr>
            <p:nvPr/>
          </p:nvSpPr>
          <p:spPr>
            <a:xfrm>
              <a:off x="5703531" y="5325812"/>
              <a:ext cx="108000" cy="108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="" xmlns:p14="http://schemas.microsoft.com/office/powerpoint/2010/main" val="2170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(r,</a:t>
            </a:r>
            <a:r>
              <a:rPr lang="el-GR" dirty="0" smtClean="0"/>
              <a:t>ε</a:t>
            </a:r>
            <a:r>
              <a:rPr lang="en-US" dirty="0" smtClean="0"/>
              <a:t>)-neighbor problem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38519" cy="4525963"/>
          </a:xfrm>
        </p:spPr>
        <p:txBody>
          <a:bodyPr/>
          <a:lstStyle/>
          <a:p>
            <a:r>
              <a:rPr lang="en-US" dirty="0" smtClean="0"/>
              <a:t>We can return </a:t>
            </a:r>
            <a:r>
              <a:rPr lang="en-US" dirty="0" smtClean="0">
                <a:sym typeface="Symbol"/>
              </a:rPr>
              <a:t>p’, </a:t>
            </a:r>
            <a:r>
              <a:rPr lang="en-US" dirty="0" err="1" smtClean="0">
                <a:sym typeface="Symbol"/>
              </a:rPr>
              <a:t>s.t</a:t>
            </a:r>
            <a:r>
              <a:rPr lang="en-US" dirty="0" smtClean="0">
                <a:sym typeface="Symbol"/>
              </a:rPr>
              <a:t>. r  </a:t>
            </a:r>
            <a:r>
              <a:rPr lang="en-US" dirty="0" smtClean="0">
                <a:sym typeface="Symbol"/>
              </a:rPr>
              <a:t>d(</a:t>
            </a:r>
            <a:r>
              <a:rPr lang="en-US" dirty="0" err="1" smtClean="0">
                <a:sym typeface="Symbol"/>
              </a:rPr>
              <a:t>p’,q</a:t>
            </a:r>
            <a:r>
              <a:rPr lang="en-US" dirty="0" smtClean="0">
                <a:sym typeface="Symbol"/>
              </a:rPr>
              <a:t>) </a:t>
            </a:r>
            <a:r>
              <a:rPr lang="en-US" dirty="0" smtClean="0">
                <a:sym typeface="Symbol"/>
              </a:rPr>
              <a:t> (1+</a:t>
            </a:r>
            <a:r>
              <a:rPr lang="el-GR" dirty="0" smtClean="0">
                <a:sym typeface="Symbol"/>
              </a:rPr>
              <a:t>ε</a:t>
            </a:r>
            <a:r>
              <a:rPr lang="en-US" dirty="0" smtClean="0">
                <a:sym typeface="Symbol"/>
              </a:rPr>
              <a:t>)r.</a:t>
            </a:r>
            <a:endParaRPr lang="en-US" dirty="0">
              <a:sym typeface="Symbol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3389866" y="3914177"/>
            <a:ext cx="2421665" cy="2052000"/>
            <a:chOff x="3389866" y="4122896"/>
            <a:chExt cx="2421665" cy="2052000"/>
          </a:xfrm>
        </p:grpSpPr>
        <p:sp>
          <p:nvSpPr>
            <p:cNvPr id="4" name="Oval 3"/>
            <p:cNvSpPr>
              <a:spLocks noChangeAspect="1"/>
            </p:cNvSpPr>
            <p:nvPr/>
          </p:nvSpPr>
          <p:spPr>
            <a:xfrm>
              <a:off x="4339530" y="5056833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Oval 4"/>
            <p:cNvSpPr>
              <a:spLocks noChangeAspect="1"/>
            </p:cNvSpPr>
            <p:nvPr/>
          </p:nvSpPr>
          <p:spPr>
            <a:xfrm>
              <a:off x="3620534" y="4365921"/>
              <a:ext cx="1581661" cy="1581661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Oval 5"/>
            <p:cNvSpPr>
              <a:spLocks noChangeAspect="1"/>
            </p:cNvSpPr>
            <p:nvPr/>
          </p:nvSpPr>
          <p:spPr>
            <a:xfrm>
              <a:off x="3389866" y="4122896"/>
              <a:ext cx="2052000" cy="205200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8" name="Straight Connector 7"/>
            <p:cNvCxnSpPr/>
            <p:nvPr/>
          </p:nvCxnSpPr>
          <p:spPr>
            <a:xfrm flipV="1">
              <a:off x="4474218" y="4559646"/>
              <a:ext cx="456662" cy="5231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4519531" y="4522571"/>
              <a:ext cx="50967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r</a:t>
              </a:r>
              <a:endParaRPr lang="he-IL" dirty="0" smtClean="0">
                <a:latin typeface="Comic Sans MS" pitchFamily="66" charset="0"/>
              </a:endParaRPr>
            </a:p>
          </p:txBody>
        </p:sp>
        <p:cxnSp>
          <p:nvCxnSpPr>
            <p:cNvPr id="11" name="Straight Connector 10"/>
            <p:cNvCxnSpPr>
              <a:endCxn id="6" idx="6"/>
            </p:cNvCxnSpPr>
            <p:nvPr/>
          </p:nvCxnSpPr>
          <p:spPr>
            <a:xfrm flipV="1">
              <a:off x="4519530" y="5148896"/>
              <a:ext cx="922336" cy="78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449504" y="5095109"/>
              <a:ext cx="91332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>
                  <a:sym typeface="Symbol"/>
                </a:rPr>
                <a:t>(1+</a:t>
              </a:r>
              <a:r>
                <a:rPr lang="el-GR" dirty="0">
                  <a:sym typeface="Symbol"/>
                </a:rPr>
                <a:t>ε</a:t>
              </a:r>
              <a:r>
                <a:rPr lang="en-US" dirty="0">
                  <a:sym typeface="Symbol"/>
                </a:rPr>
                <a:t>)r</a:t>
              </a:r>
              <a:endParaRPr lang="he-IL" dirty="0" smtClean="0">
                <a:latin typeface="Comic Sans MS" pitchFamily="66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078795" y="4934468"/>
              <a:ext cx="50967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p</a:t>
              </a:r>
              <a:endParaRPr lang="he-IL" dirty="0" smtClean="0">
                <a:latin typeface="Comic Sans MS" pitchFamily="66" charset="0"/>
              </a:endParaRPr>
            </a:p>
          </p:txBody>
        </p:sp>
        <p:sp>
          <p:nvSpPr>
            <p:cNvPr id="15" name="Oval 14"/>
            <p:cNvSpPr>
              <a:spLocks noChangeAspect="1"/>
            </p:cNvSpPr>
            <p:nvPr/>
          </p:nvSpPr>
          <p:spPr>
            <a:xfrm>
              <a:off x="5229849" y="4827416"/>
              <a:ext cx="108000" cy="108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Oval 15"/>
            <p:cNvSpPr>
              <a:spLocks noChangeAspect="1"/>
            </p:cNvSpPr>
            <p:nvPr/>
          </p:nvSpPr>
          <p:spPr>
            <a:xfrm>
              <a:off x="5703531" y="5325812"/>
              <a:ext cx="108000" cy="108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Oval 16"/>
            <p:cNvSpPr>
              <a:spLocks noChangeAspect="1"/>
            </p:cNvSpPr>
            <p:nvPr/>
          </p:nvSpPr>
          <p:spPr>
            <a:xfrm>
              <a:off x="4929156" y="5787137"/>
              <a:ext cx="108000" cy="108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="" xmlns:p14="http://schemas.microsoft.com/office/powerpoint/2010/main" val="410313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(r,</a:t>
            </a:r>
            <a:r>
              <a:rPr lang="el-GR" dirty="0" smtClean="0"/>
              <a:t>ε</a:t>
            </a:r>
            <a:r>
              <a:rPr lang="en-US" dirty="0" smtClean="0"/>
              <a:t>)-neighbor problem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Lets construct a data structure that succeeds with constant probability </a:t>
            </a:r>
          </a:p>
          <a:p>
            <a:endParaRPr lang="en-US" dirty="0" smtClean="0"/>
          </a:p>
          <a:p>
            <a:r>
              <a:rPr lang="en-US" dirty="0" smtClean="0"/>
              <a:t>Focus on the hamming distance first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NN using locality sensitive hashing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Take a </a:t>
            </a:r>
            <a:r>
              <a:rPr lang="en-US" sz="2800" dirty="0" smtClean="0">
                <a:solidFill>
                  <a:srgbClr val="FF0000"/>
                </a:solidFill>
              </a:rPr>
              <a:t>(r</a:t>
            </a:r>
            <a:r>
              <a:rPr lang="en-US" sz="2800" baseline="-25000" dirty="0" smtClean="0">
                <a:solidFill>
                  <a:srgbClr val="FF0000"/>
                </a:solidFill>
              </a:rPr>
              <a:t>1 </a:t>
            </a:r>
            <a:r>
              <a:rPr lang="en-US" sz="2800" dirty="0" smtClean="0">
                <a:solidFill>
                  <a:srgbClr val="FF0000"/>
                </a:solidFill>
              </a:rPr>
              <a:t>&lt; r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, p</a:t>
            </a:r>
            <a:r>
              <a:rPr lang="en-US" sz="2800" baseline="-25000" dirty="0" smtClean="0">
                <a:solidFill>
                  <a:srgbClr val="FF0000"/>
                </a:solidFill>
              </a:rPr>
              <a:t>1 </a:t>
            </a:r>
            <a:r>
              <a:rPr lang="en-US" sz="2800" dirty="0" smtClean="0">
                <a:solidFill>
                  <a:srgbClr val="FF0000"/>
                </a:solidFill>
              </a:rPr>
              <a:t>&gt; p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) = 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    (r &lt; (1+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)r, 1-r/m</a:t>
            </a:r>
            <a:r>
              <a:rPr lang="en-US" sz="2800" dirty="0" smtClean="0">
                <a:solidFill>
                  <a:srgbClr val="FF0000"/>
                </a:solidFill>
              </a:rPr>
              <a:t> &gt;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1-</a:t>
            </a:r>
            <a:r>
              <a:rPr lang="en-US" sz="2800" dirty="0" smtClean="0">
                <a:solidFill>
                  <a:srgbClr val="FF0000"/>
                </a:solidFill>
              </a:rPr>
              <a:t>(1+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)r/m) - </a:t>
            </a:r>
            <a:r>
              <a:rPr lang="en-US" sz="2800" dirty="0" smtClean="0">
                <a:sym typeface="Symbol"/>
              </a:rPr>
              <a:t>sensitive family</a:t>
            </a:r>
          </a:p>
          <a:p>
            <a:endParaRPr lang="en-US" sz="2800" dirty="0" smtClean="0">
              <a:sym typeface="Symbol"/>
            </a:endParaRPr>
          </a:p>
          <a:p>
            <a:r>
              <a:rPr lang="en-US" sz="2800" dirty="0" smtClean="0">
                <a:sym typeface="Symbol"/>
              </a:rPr>
              <a:t>If there is a neighbor at distance r we catch it with probability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p</a:t>
            </a:r>
            <a:r>
              <a:rPr lang="en-US" sz="2800" baseline="-25000" dirty="0" smtClean="0">
                <a:solidFill>
                  <a:srgbClr val="FF0000"/>
                </a:solidFill>
                <a:sym typeface="Symbol"/>
              </a:rPr>
              <a:t>1</a:t>
            </a:r>
            <a:endParaRPr lang="en-US" sz="2800" dirty="0" smtClean="0">
              <a:solidFill>
                <a:srgbClr val="FF0000"/>
              </a:solidFill>
              <a:sym typeface="Symbol"/>
            </a:endParaRPr>
          </a:p>
          <a:p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NN using locality sensitive hashing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Take a </a:t>
            </a:r>
            <a:r>
              <a:rPr lang="en-US" sz="2800" dirty="0" smtClean="0">
                <a:solidFill>
                  <a:srgbClr val="FF0000"/>
                </a:solidFill>
              </a:rPr>
              <a:t>(r</a:t>
            </a:r>
            <a:r>
              <a:rPr lang="en-US" sz="2800" baseline="-25000" dirty="0" smtClean="0">
                <a:solidFill>
                  <a:srgbClr val="FF0000"/>
                </a:solidFill>
              </a:rPr>
              <a:t>1 </a:t>
            </a:r>
            <a:r>
              <a:rPr lang="en-US" sz="2800" dirty="0" smtClean="0">
                <a:solidFill>
                  <a:srgbClr val="FF0000"/>
                </a:solidFill>
              </a:rPr>
              <a:t>&lt; r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, p</a:t>
            </a:r>
            <a:r>
              <a:rPr lang="en-US" sz="2800" baseline="-25000" dirty="0" smtClean="0">
                <a:solidFill>
                  <a:srgbClr val="FF0000"/>
                </a:solidFill>
              </a:rPr>
              <a:t>1 </a:t>
            </a:r>
            <a:r>
              <a:rPr lang="en-US" sz="2800" dirty="0" smtClean="0">
                <a:solidFill>
                  <a:srgbClr val="FF0000"/>
                </a:solidFill>
              </a:rPr>
              <a:t>&gt; p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) = 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    (r &lt; (1+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)r, 1-r/m</a:t>
            </a:r>
            <a:r>
              <a:rPr lang="en-US" sz="2800" dirty="0" smtClean="0">
                <a:solidFill>
                  <a:srgbClr val="FF0000"/>
                </a:solidFill>
              </a:rPr>
              <a:t> &gt;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1-</a:t>
            </a:r>
            <a:r>
              <a:rPr lang="en-US" sz="2800" dirty="0" smtClean="0">
                <a:solidFill>
                  <a:srgbClr val="FF0000"/>
                </a:solidFill>
              </a:rPr>
              <a:t>(1+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)r/m) - </a:t>
            </a:r>
            <a:r>
              <a:rPr lang="en-US" sz="2800" dirty="0" smtClean="0">
                <a:sym typeface="Symbol"/>
              </a:rPr>
              <a:t>sensitive family</a:t>
            </a:r>
          </a:p>
          <a:p>
            <a:endParaRPr lang="en-US" sz="2800" dirty="0" smtClean="0">
              <a:sym typeface="Symbol"/>
            </a:endParaRPr>
          </a:p>
          <a:p>
            <a:r>
              <a:rPr lang="en-US" sz="2800" dirty="0" smtClean="0">
                <a:sym typeface="Symbol"/>
              </a:rPr>
              <a:t>If there is a neighbor at distance r we catch it with probability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p</a:t>
            </a:r>
            <a:r>
              <a:rPr lang="en-US" sz="2800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en-US" sz="2800" dirty="0" smtClean="0">
                <a:sym typeface="Symbol"/>
              </a:rPr>
              <a:t> so to guarantee catching it we need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1/p</a:t>
            </a:r>
            <a:r>
              <a:rPr lang="en-US" sz="2800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en-US" sz="2800" dirty="0" smtClean="0">
                <a:sym typeface="Symbol"/>
              </a:rPr>
              <a:t> functions..</a:t>
            </a:r>
          </a:p>
          <a:p>
            <a:pPr>
              <a:buNone/>
            </a:pPr>
            <a:endParaRPr lang="en-US" sz="2800" dirty="0" smtClean="0">
              <a:sym typeface="Symbol"/>
            </a:endParaRPr>
          </a:p>
          <a:p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NN using locality sensitive hashing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Take a </a:t>
            </a:r>
            <a:r>
              <a:rPr lang="en-US" sz="2800" dirty="0" smtClean="0">
                <a:solidFill>
                  <a:srgbClr val="FF0000"/>
                </a:solidFill>
              </a:rPr>
              <a:t>(r</a:t>
            </a:r>
            <a:r>
              <a:rPr lang="en-US" sz="2800" baseline="-25000" dirty="0" smtClean="0">
                <a:solidFill>
                  <a:srgbClr val="FF0000"/>
                </a:solidFill>
              </a:rPr>
              <a:t>1 </a:t>
            </a:r>
            <a:r>
              <a:rPr lang="en-US" sz="2800" dirty="0" smtClean="0">
                <a:solidFill>
                  <a:srgbClr val="FF0000"/>
                </a:solidFill>
              </a:rPr>
              <a:t>&lt; r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, p</a:t>
            </a:r>
            <a:r>
              <a:rPr lang="en-US" sz="2800" baseline="-25000" dirty="0" smtClean="0">
                <a:solidFill>
                  <a:srgbClr val="FF0000"/>
                </a:solidFill>
              </a:rPr>
              <a:t>1 </a:t>
            </a:r>
            <a:r>
              <a:rPr lang="en-US" sz="2800" dirty="0" smtClean="0">
                <a:solidFill>
                  <a:srgbClr val="FF0000"/>
                </a:solidFill>
              </a:rPr>
              <a:t>&gt; p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) = 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    (r &lt; (1+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)r, 1-r/m</a:t>
            </a:r>
            <a:r>
              <a:rPr lang="en-US" sz="2800" dirty="0" smtClean="0">
                <a:solidFill>
                  <a:srgbClr val="FF0000"/>
                </a:solidFill>
              </a:rPr>
              <a:t> &gt;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1-</a:t>
            </a:r>
            <a:r>
              <a:rPr lang="en-US" sz="2800" dirty="0" smtClean="0">
                <a:solidFill>
                  <a:srgbClr val="FF0000"/>
                </a:solidFill>
              </a:rPr>
              <a:t>(1+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)r/m) - </a:t>
            </a:r>
            <a:r>
              <a:rPr lang="en-US" sz="2800" dirty="0" smtClean="0">
                <a:sym typeface="Symbol"/>
              </a:rPr>
              <a:t>sensitive family</a:t>
            </a:r>
          </a:p>
          <a:p>
            <a:endParaRPr lang="en-US" sz="2800" dirty="0" smtClean="0">
              <a:sym typeface="Symbol"/>
            </a:endParaRPr>
          </a:p>
          <a:p>
            <a:r>
              <a:rPr lang="en-US" sz="2800" dirty="0" smtClean="0">
                <a:sym typeface="Symbol"/>
              </a:rPr>
              <a:t>If there is a neighbor at distance r we catch it with probability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p</a:t>
            </a:r>
            <a:r>
              <a:rPr lang="en-US" sz="2800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en-US" sz="2800" dirty="0" smtClean="0">
                <a:sym typeface="Symbol"/>
              </a:rPr>
              <a:t> so to guarantee catching it we need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1/p</a:t>
            </a:r>
            <a:r>
              <a:rPr lang="en-US" sz="2800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en-US" sz="2800" dirty="0" smtClean="0">
                <a:sym typeface="Symbol"/>
              </a:rPr>
              <a:t> functions..</a:t>
            </a:r>
          </a:p>
          <a:p>
            <a:endParaRPr lang="en-US" sz="2800" dirty="0" smtClean="0">
              <a:sym typeface="Symbol"/>
            </a:endParaRPr>
          </a:p>
          <a:p>
            <a:r>
              <a:rPr lang="en-US" sz="2800" dirty="0" smtClean="0">
                <a:sym typeface="Symbol"/>
              </a:rPr>
              <a:t>But we also get false positives in our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1/p</a:t>
            </a:r>
            <a:r>
              <a:rPr lang="en-US" sz="2800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buckets, how many ? </a:t>
            </a:r>
          </a:p>
          <a:p>
            <a:endParaRPr lang="en-US" sz="2800" dirty="0" smtClean="0">
              <a:sym typeface="Symbol"/>
            </a:endParaRPr>
          </a:p>
          <a:p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NN using locality sensitive hashing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Take a </a:t>
            </a:r>
            <a:r>
              <a:rPr lang="en-US" sz="2800" dirty="0" smtClean="0">
                <a:solidFill>
                  <a:srgbClr val="FF0000"/>
                </a:solidFill>
              </a:rPr>
              <a:t>(</a:t>
            </a:r>
            <a:r>
              <a:rPr lang="en-US" sz="2800" dirty="0" smtClean="0">
                <a:solidFill>
                  <a:srgbClr val="FF0000"/>
                </a:solidFill>
              </a:rPr>
              <a:t>r</a:t>
            </a:r>
            <a:r>
              <a:rPr lang="en-US" sz="2800" baseline="-25000" dirty="0" smtClean="0">
                <a:solidFill>
                  <a:srgbClr val="FF0000"/>
                </a:solidFill>
              </a:rPr>
              <a:t>1 </a:t>
            </a:r>
            <a:r>
              <a:rPr lang="en-US" sz="2800" dirty="0" smtClean="0">
                <a:solidFill>
                  <a:srgbClr val="FF0000"/>
                </a:solidFill>
              </a:rPr>
              <a:t>&lt; r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, p</a:t>
            </a:r>
            <a:r>
              <a:rPr lang="en-US" sz="2800" baseline="-25000" dirty="0" smtClean="0">
                <a:solidFill>
                  <a:srgbClr val="FF0000"/>
                </a:solidFill>
              </a:rPr>
              <a:t>1 </a:t>
            </a:r>
            <a:r>
              <a:rPr lang="en-US" sz="2800" dirty="0" smtClean="0">
                <a:solidFill>
                  <a:srgbClr val="FF0000"/>
                </a:solidFill>
              </a:rPr>
              <a:t>&gt; p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) = 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   (r &lt; (1+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)r, 1-r/m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&gt;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1-</a:t>
            </a:r>
            <a:r>
              <a:rPr lang="en-US" sz="2800" dirty="0" smtClean="0">
                <a:solidFill>
                  <a:srgbClr val="FF0000"/>
                </a:solidFill>
              </a:rPr>
              <a:t>(</a:t>
            </a:r>
            <a:r>
              <a:rPr lang="en-US" sz="2800" dirty="0" smtClean="0">
                <a:solidFill>
                  <a:srgbClr val="FF0000"/>
                </a:solidFill>
              </a:rPr>
              <a:t>1+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)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r/m) - </a:t>
            </a:r>
            <a:r>
              <a:rPr lang="en-US" sz="2800" dirty="0" smtClean="0">
                <a:sym typeface="Symbol"/>
              </a:rPr>
              <a:t>sensitive family</a:t>
            </a:r>
          </a:p>
          <a:p>
            <a:endParaRPr lang="en-US" sz="2800" dirty="0" smtClean="0">
              <a:sym typeface="Symbol"/>
            </a:endParaRPr>
          </a:p>
          <a:p>
            <a:r>
              <a:rPr lang="en-US" sz="2800" dirty="0" smtClean="0">
                <a:sym typeface="Symbol"/>
              </a:rPr>
              <a:t>If there is a neighbor at distance r we catch it with probability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p</a:t>
            </a:r>
            <a:r>
              <a:rPr lang="en-US" sz="2800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so to guarantee catching it we need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1/p</a:t>
            </a:r>
            <a:r>
              <a:rPr lang="en-US" sz="2800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en-US" sz="2800" dirty="0" smtClean="0">
                <a:sym typeface="Symbol"/>
              </a:rPr>
              <a:t> functions..</a:t>
            </a:r>
          </a:p>
          <a:p>
            <a:endParaRPr lang="en-US" sz="2800" dirty="0" smtClean="0">
              <a:sym typeface="Symbol"/>
            </a:endParaRPr>
          </a:p>
          <a:p>
            <a:r>
              <a:rPr lang="en-US" sz="2800" dirty="0" smtClean="0">
                <a:sym typeface="Symbol"/>
              </a:rPr>
              <a:t>But we also get false positives in our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1/p</a:t>
            </a:r>
            <a:r>
              <a:rPr lang="en-US" sz="2800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en-US" sz="2800" dirty="0" smtClean="0">
                <a:sym typeface="Symbol"/>
              </a:rPr>
              <a:t> buckets, how many ? 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np</a:t>
            </a:r>
            <a:r>
              <a:rPr lang="en-US" sz="2800" baseline="-25000" dirty="0" smtClean="0">
                <a:solidFill>
                  <a:srgbClr val="FF0000"/>
                </a:solidFill>
                <a:sym typeface="Symbol"/>
              </a:rPr>
              <a:t>2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/p</a:t>
            </a:r>
            <a:r>
              <a:rPr lang="en-US" sz="2800" baseline="-25000" dirty="0" smtClean="0">
                <a:solidFill>
                  <a:srgbClr val="FF0000"/>
                </a:solidFill>
                <a:sym typeface="Symbol"/>
              </a:rPr>
              <a:t>1</a:t>
            </a:r>
          </a:p>
          <a:p>
            <a:endParaRPr lang="en-US" sz="2800" dirty="0" smtClean="0">
              <a:sym typeface="Symbol"/>
            </a:endParaRPr>
          </a:p>
          <a:p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Nearest Neighbor </a:t>
            </a:r>
            <a:endParaRPr lang="en-US" sz="3100" dirty="0"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2571" y="1538066"/>
            <a:ext cx="834493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Want to build a data structure to answer nearest neighbor queries</a:t>
            </a:r>
            <a:endParaRPr lang="en-US" sz="2400" baseline="30000" dirty="0">
              <a:latin typeface="Comic Sans MS" pitchFamily="66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778130" y="2677324"/>
            <a:ext cx="5670552" cy="3067364"/>
            <a:chOff x="1419777" y="2541397"/>
            <a:chExt cx="5670552" cy="3067364"/>
          </a:xfrm>
        </p:grpSpPr>
        <p:sp>
          <p:nvSpPr>
            <p:cNvPr id="23" name="Oval 22"/>
            <p:cNvSpPr>
              <a:spLocks noChangeAspect="1"/>
            </p:cNvSpPr>
            <p:nvPr/>
          </p:nvSpPr>
          <p:spPr>
            <a:xfrm>
              <a:off x="2590184" y="2541397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4" name="Oval 23"/>
            <p:cNvSpPr>
              <a:spLocks noChangeAspect="1"/>
            </p:cNvSpPr>
            <p:nvPr/>
          </p:nvSpPr>
          <p:spPr>
            <a:xfrm>
              <a:off x="2680184" y="3441597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5" name="Oval 24"/>
            <p:cNvSpPr>
              <a:spLocks noChangeAspect="1"/>
            </p:cNvSpPr>
            <p:nvPr/>
          </p:nvSpPr>
          <p:spPr>
            <a:xfrm>
              <a:off x="3878805" y="3056252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6" name="Oval 25"/>
            <p:cNvSpPr>
              <a:spLocks noChangeAspect="1"/>
            </p:cNvSpPr>
            <p:nvPr/>
          </p:nvSpPr>
          <p:spPr>
            <a:xfrm>
              <a:off x="4451335" y="3690561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7" name="Oval 26"/>
            <p:cNvSpPr>
              <a:spLocks noChangeAspect="1"/>
            </p:cNvSpPr>
            <p:nvPr/>
          </p:nvSpPr>
          <p:spPr>
            <a:xfrm>
              <a:off x="6910329" y="3061604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Oval 27"/>
            <p:cNvSpPr>
              <a:spLocks noChangeAspect="1"/>
            </p:cNvSpPr>
            <p:nvPr/>
          </p:nvSpPr>
          <p:spPr>
            <a:xfrm>
              <a:off x="3047400" y="4707939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1419777" y="3006821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Oval 29"/>
            <p:cNvSpPr>
              <a:spLocks noChangeAspect="1"/>
            </p:cNvSpPr>
            <p:nvPr/>
          </p:nvSpPr>
          <p:spPr>
            <a:xfrm>
              <a:off x="2130096" y="4179486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4543621" y="2652609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2" name="Oval 31"/>
            <p:cNvSpPr>
              <a:spLocks noChangeAspect="1"/>
            </p:cNvSpPr>
            <p:nvPr/>
          </p:nvSpPr>
          <p:spPr>
            <a:xfrm>
              <a:off x="4912636" y="5004513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6173025" y="3782426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2310096" y="5428761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35" name="Oval 34"/>
          <p:cNvSpPr>
            <a:spLocks noChangeAspect="1"/>
          </p:cNvSpPr>
          <p:nvPr/>
        </p:nvSpPr>
        <p:spPr>
          <a:xfrm>
            <a:off x="3585753" y="4315413"/>
            <a:ext cx="180000" cy="18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48150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NN using locality sensitive hashing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17835" cy="4525963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Take a </a:t>
            </a:r>
            <a:r>
              <a:rPr lang="en-US" sz="2800" dirty="0" smtClean="0">
                <a:solidFill>
                  <a:srgbClr val="FF0000"/>
                </a:solidFill>
              </a:rPr>
              <a:t>(</a:t>
            </a:r>
            <a:r>
              <a:rPr lang="en-US" sz="2800" dirty="0" smtClean="0">
                <a:solidFill>
                  <a:srgbClr val="FF0000"/>
                </a:solidFill>
              </a:rPr>
              <a:t>r</a:t>
            </a:r>
            <a:r>
              <a:rPr lang="en-US" sz="2800" baseline="-25000" dirty="0" smtClean="0">
                <a:solidFill>
                  <a:srgbClr val="FF0000"/>
                </a:solidFill>
              </a:rPr>
              <a:t>1 </a:t>
            </a:r>
            <a:r>
              <a:rPr lang="en-US" sz="2800" dirty="0" smtClean="0">
                <a:solidFill>
                  <a:srgbClr val="FF0000"/>
                </a:solidFill>
              </a:rPr>
              <a:t>&lt; r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, p</a:t>
            </a:r>
            <a:r>
              <a:rPr lang="en-US" sz="2800" baseline="-25000" dirty="0" smtClean="0">
                <a:solidFill>
                  <a:srgbClr val="FF0000"/>
                </a:solidFill>
              </a:rPr>
              <a:t>1 </a:t>
            </a:r>
            <a:r>
              <a:rPr lang="en-US" sz="2800" dirty="0" smtClean="0">
                <a:solidFill>
                  <a:srgbClr val="FF0000"/>
                </a:solidFill>
              </a:rPr>
              <a:t>&gt; p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) = 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   (r &lt; (1+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)r, 1-r/m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&gt;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1-</a:t>
            </a:r>
            <a:r>
              <a:rPr lang="en-US" sz="2800" dirty="0" smtClean="0">
                <a:solidFill>
                  <a:srgbClr val="FF0000"/>
                </a:solidFill>
              </a:rPr>
              <a:t>(</a:t>
            </a:r>
            <a:r>
              <a:rPr lang="en-US" sz="2800" dirty="0" smtClean="0">
                <a:solidFill>
                  <a:srgbClr val="FF0000"/>
                </a:solidFill>
              </a:rPr>
              <a:t>1+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)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r/m) - </a:t>
            </a:r>
            <a:r>
              <a:rPr lang="en-US" sz="2800" dirty="0" smtClean="0">
                <a:sym typeface="Symbol"/>
              </a:rPr>
              <a:t>sensitive family</a:t>
            </a:r>
          </a:p>
          <a:p>
            <a:pPr>
              <a:buNone/>
            </a:pPr>
            <a:endParaRPr lang="en-US" sz="2800" dirty="0" smtClean="0">
              <a:sym typeface="Symbol"/>
            </a:endParaRPr>
          </a:p>
          <a:p>
            <a:r>
              <a:rPr lang="en-US" sz="2800" dirty="0" smtClean="0">
                <a:sym typeface="Symbol"/>
              </a:rPr>
              <a:t>Make a new function by concatenating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k</a:t>
            </a:r>
            <a:r>
              <a:rPr lang="en-US" sz="2800" dirty="0" smtClean="0">
                <a:sym typeface="Symbol"/>
              </a:rPr>
              <a:t> of these basic functions</a:t>
            </a:r>
          </a:p>
          <a:p>
            <a:endParaRPr lang="en-US" sz="2800" dirty="0" smtClean="0">
              <a:sym typeface="Symbol"/>
            </a:endParaRPr>
          </a:p>
          <a:p>
            <a:r>
              <a:rPr lang="en-US" sz="2800" dirty="0" smtClean="0">
                <a:sym typeface="Symbol"/>
              </a:rPr>
              <a:t>We get </a:t>
            </a:r>
            <a:r>
              <a:rPr lang="en-US" sz="2800" dirty="0" smtClean="0"/>
              <a:t>a </a:t>
            </a:r>
            <a:r>
              <a:rPr lang="en-US" sz="2800" dirty="0" smtClean="0">
                <a:solidFill>
                  <a:srgbClr val="FF0000"/>
                </a:solidFill>
              </a:rPr>
              <a:t>(r</a:t>
            </a:r>
            <a:r>
              <a:rPr lang="en-US" sz="2800" baseline="-25000" dirty="0" smtClean="0">
                <a:solidFill>
                  <a:srgbClr val="FF0000"/>
                </a:solidFill>
              </a:rPr>
              <a:t>1 </a:t>
            </a:r>
            <a:r>
              <a:rPr lang="en-US" sz="2800" dirty="0" smtClean="0">
                <a:solidFill>
                  <a:srgbClr val="FF0000"/>
                </a:solidFill>
              </a:rPr>
              <a:t>&lt; r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(p</a:t>
            </a:r>
            <a:r>
              <a:rPr lang="en-US" sz="2800" baseline="-25000" dirty="0" smtClean="0">
                <a:solidFill>
                  <a:srgbClr val="FF0000"/>
                </a:solidFill>
              </a:rPr>
              <a:t>1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r>
              <a:rPr lang="en-US" sz="2800" baseline="30000" dirty="0" smtClean="0">
                <a:solidFill>
                  <a:srgbClr val="FF0000"/>
                </a:solidFill>
              </a:rPr>
              <a:t>k</a:t>
            </a:r>
            <a:r>
              <a:rPr lang="en-US" sz="2800" baseline="-250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&gt; </a:t>
            </a:r>
            <a:r>
              <a:rPr lang="en-US" sz="2800" dirty="0" smtClean="0">
                <a:solidFill>
                  <a:srgbClr val="FF0000"/>
                </a:solidFill>
              </a:rPr>
              <a:t>(p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r>
              <a:rPr lang="en-US" sz="2800" baseline="30000" dirty="0" smtClean="0">
                <a:solidFill>
                  <a:srgbClr val="FF0000"/>
                </a:solidFill>
              </a:rPr>
              <a:t>k</a:t>
            </a:r>
            <a:r>
              <a:rPr lang="en-US" sz="2800" dirty="0" smtClean="0">
                <a:solidFill>
                  <a:srgbClr val="FF0000"/>
                </a:solidFill>
              </a:rPr>
              <a:t>) </a:t>
            </a:r>
            <a:endParaRPr lang="en-US" sz="2800" dirty="0" smtClean="0">
              <a:sym typeface="Symbol"/>
            </a:endParaRPr>
          </a:p>
          <a:p>
            <a:endParaRPr lang="en-US" sz="2800" dirty="0" smtClean="0">
              <a:sym typeface="Symbol"/>
            </a:endParaRPr>
          </a:p>
          <a:p>
            <a:r>
              <a:rPr lang="en-US" sz="2800" dirty="0" smtClean="0">
                <a:sym typeface="Symbol"/>
              </a:rPr>
              <a:t>If there is a neighbor at distance r we catch it with probability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(p</a:t>
            </a:r>
            <a:r>
              <a:rPr lang="en-US" sz="2800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en-US" sz="2800" baseline="30000" dirty="0" smtClean="0">
                <a:solidFill>
                  <a:srgbClr val="FF0000"/>
                </a:solidFill>
              </a:rPr>
              <a:t>k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so to guarantee catching it we need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1/(p</a:t>
            </a:r>
            <a:r>
              <a:rPr lang="en-US" sz="2800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en-US" sz="2800" baseline="30000" dirty="0" smtClean="0">
                <a:solidFill>
                  <a:srgbClr val="FF0000"/>
                </a:solidFill>
              </a:rPr>
              <a:t>k</a:t>
            </a:r>
            <a:r>
              <a:rPr lang="en-US" sz="2800" dirty="0" smtClean="0">
                <a:sym typeface="Symbol"/>
              </a:rPr>
              <a:t> functions..</a:t>
            </a:r>
          </a:p>
          <a:p>
            <a:endParaRPr lang="en-US" sz="2800" dirty="0" smtClean="0">
              <a:sym typeface="Symbol"/>
            </a:endParaRPr>
          </a:p>
          <a:p>
            <a:r>
              <a:rPr lang="en-US" sz="2800" dirty="0" smtClean="0">
                <a:sym typeface="Symbol"/>
              </a:rPr>
              <a:t>But we also get false positives in our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1/(p</a:t>
            </a:r>
            <a:r>
              <a:rPr lang="en-US" sz="2800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en-US" sz="2800" baseline="30000" dirty="0" smtClean="0">
                <a:solidFill>
                  <a:srgbClr val="FF0000"/>
                </a:solidFill>
              </a:rPr>
              <a:t>k</a:t>
            </a:r>
            <a:r>
              <a:rPr lang="en-US" sz="2800" dirty="0" smtClean="0">
                <a:sym typeface="Symbol"/>
              </a:rPr>
              <a:t> buckets, how many ? 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n(p</a:t>
            </a:r>
            <a:r>
              <a:rPr lang="en-US" sz="2800" baseline="-25000" dirty="0" smtClean="0">
                <a:solidFill>
                  <a:srgbClr val="FF0000"/>
                </a:solidFill>
                <a:sym typeface="Symbol"/>
              </a:rPr>
              <a:t>2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en-US" sz="2800" baseline="30000" dirty="0" smtClean="0">
                <a:solidFill>
                  <a:srgbClr val="FF0000"/>
                </a:solidFill>
              </a:rPr>
              <a:t>k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/(p</a:t>
            </a:r>
            <a:r>
              <a:rPr lang="en-US" sz="2800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en-US" sz="2800" baseline="30000" dirty="0" smtClean="0">
                <a:solidFill>
                  <a:srgbClr val="FF0000"/>
                </a:solidFill>
              </a:rPr>
              <a:t>k</a:t>
            </a:r>
            <a:endParaRPr lang="en-US" sz="2800" dirty="0" smtClean="0">
              <a:solidFill>
                <a:srgbClr val="FF0000"/>
              </a:solidFill>
              <a:sym typeface="Symbol"/>
            </a:endParaRPr>
          </a:p>
          <a:p>
            <a:endParaRPr lang="en-US" sz="2800" dirty="0" smtClean="0">
              <a:sym typeface="Symbol"/>
            </a:endParaRPr>
          </a:p>
          <a:p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(r,</a:t>
            </a:r>
            <a:r>
              <a:rPr lang="el-GR" dirty="0" smtClean="0"/>
              <a:t>ε</a:t>
            </a:r>
            <a:r>
              <a:rPr lang="en-US" dirty="0" smtClean="0"/>
              <a:t>)-Neighbor with constant </a:t>
            </a:r>
            <a:r>
              <a:rPr lang="en-US" dirty="0" err="1" smtClean="0"/>
              <a:t>prob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465432" y="1441590"/>
            <a:ext cx="7640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Scan the first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4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n(p</a:t>
            </a:r>
            <a:r>
              <a:rPr lang="en-US" sz="2800" baseline="-250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)</a:t>
            </a:r>
            <a:r>
              <a:rPr lang="en-US" sz="2800" baseline="30000" dirty="0" smtClean="0">
                <a:solidFill>
                  <a:srgbClr val="FF0000"/>
                </a:solidFill>
                <a:latin typeface="Comic Sans MS" pitchFamily="66" charset="0"/>
              </a:rPr>
              <a:t>k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/(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p</a:t>
            </a:r>
            <a:r>
              <a:rPr lang="en-US" sz="2800" baseline="-250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)</a:t>
            </a:r>
            <a:r>
              <a:rPr lang="en-US" sz="2800" baseline="30000" dirty="0" smtClean="0">
                <a:solidFill>
                  <a:srgbClr val="FF0000"/>
                </a:solidFill>
                <a:latin typeface="Comic Sans MS" pitchFamily="66" charset="0"/>
              </a:rPr>
              <a:t>k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points in the buckets and return the closest</a:t>
            </a:r>
            <a:r>
              <a:rPr lang="en-US" sz="2800" baseline="300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endParaRPr lang="en-US" sz="28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27198" y="2542785"/>
            <a:ext cx="78415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A close neighbor (≤ r</a:t>
            </a:r>
            <a:r>
              <a:rPr lang="en-US" sz="2800" baseline="-25000" dirty="0" smtClean="0">
                <a:latin typeface="Comic Sans MS" pitchFamily="66" charset="0"/>
                <a:sym typeface="Wingdings" pitchFamily="2" charset="2"/>
              </a:rPr>
              <a:t>1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) is in 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one of 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the buckets with 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probability ≥ 1-(1/e)</a:t>
            </a:r>
            <a:endParaRPr lang="en-US" sz="2800" baseline="30000" dirty="0" smtClean="0"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0696" y="3669207"/>
            <a:ext cx="78415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There are ≤ 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4</a:t>
            </a:r>
            <a:r>
              <a:rPr lang="en-US" sz="2800" dirty="0" smtClean="0">
                <a:latin typeface="Comic Sans MS" pitchFamily="66" charset="0"/>
                <a:sym typeface="Symbol"/>
              </a:rPr>
              <a:t>n(p</a:t>
            </a:r>
            <a:r>
              <a:rPr lang="en-US" sz="2800" baseline="-25000" dirty="0" smtClean="0">
                <a:latin typeface="Comic Sans MS" pitchFamily="66" charset="0"/>
                <a:sym typeface="Symbol"/>
              </a:rPr>
              <a:t>2</a:t>
            </a:r>
            <a:r>
              <a:rPr lang="en-US" sz="2800" dirty="0" smtClean="0">
                <a:latin typeface="Comic Sans MS" pitchFamily="66" charset="0"/>
                <a:sym typeface="Symbol"/>
              </a:rPr>
              <a:t>)</a:t>
            </a:r>
            <a:r>
              <a:rPr lang="en-US" sz="2800" baseline="30000" dirty="0" smtClean="0">
                <a:latin typeface="Comic Sans MS" pitchFamily="66" charset="0"/>
              </a:rPr>
              <a:t>k</a:t>
            </a:r>
            <a:r>
              <a:rPr lang="en-US" sz="2800" dirty="0" smtClean="0">
                <a:latin typeface="Comic Sans MS" pitchFamily="66" charset="0"/>
                <a:sym typeface="Symbol"/>
              </a:rPr>
              <a:t>/(</a:t>
            </a:r>
            <a:r>
              <a:rPr lang="en-US" sz="2800" dirty="0" smtClean="0">
                <a:latin typeface="Comic Sans MS" pitchFamily="66" charset="0"/>
                <a:sym typeface="Symbol"/>
              </a:rPr>
              <a:t>p</a:t>
            </a:r>
            <a:r>
              <a:rPr lang="en-US" sz="2800" baseline="-25000" dirty="0" smtClean="0">
                <a:latin typeface="Comic Sans MS" pitchFamily="66" charset="0"/>
                <a:sym typeface="Symbol"/>
              </a:rPr>
              <a:t>1</a:t>
            </a:r>
            <a:r>
              <a:rPr lang="en-US" sz="2800" dirty="0" smtClean="0">
                <a:latin typeface="Comic Sans MS" pitchFamily="66" charset="0"/>
                <a:sym typeface="Symbol"/>
              </a:rPr>
              <a:t>)</a:t>
            </a:r>
            <a:r>
              <a:rPr lang="en-US" sz="2800" baseline="30000" dirty="0" smtClean="0">
                <a:latin typeface="Comic Sans MS" pitchFamily="66" charset="0"/>
              </a:rPr>
              <a:t>k  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false positives with 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probability 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≥ 3/4</a:t>
            </a:r>
            <a:endParaRPr lang="en-US" sz="2800" baseline="30000" dirty="0" smtClean="0"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74194" y="4944714"/>
            <a:ext cx="7841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 Both events happen with constant prob.</a:t>
            </a:r>
            <a:endParaRPr lang="en-US" sz="2800" baseline="300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26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he-IL" dirty="0"/>
          </a:p>
        </p:txBody>
      </p:sp>
      <p:sp>
        <p:nvSpPr>
          <p:cNvPr id="23" name="TextBox 22"/>
          <p:cNvSpPr txBox="1"/>
          <p:nvPr/>
        </p:nvSpPr>
        <p:spPr>
          <a:xfrm>
            <a:off x="630190" y="3101544"/>
            <a:ext cx="79083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We want to choose k to minimize 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this.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6073" y="1626945"/>
            <a:ext cx="321687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Total query time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:</a:t>
            </a:r>
          </a:p>
          <a:p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(each op takes time prop. to the dim.)</a:t>
            </a:r>
            <a:endParaRPr lang="en-US" sz="2000" dirty="0" smtClean="0">
              <a:latin typeface="Comic Sans MS" pitchFamily="66" charset="0"/>
            </a:endParaRPr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4191341" y="1389994"/>
          <a:ext cx="2824768" cy="1353193"/>
        </p:xfrm>
        <a:graphic>
          <a:graphicData uri="http://schemas.openxmlformats.org/presentationml/2006/ole">
            <p:oleObj spid="_x0000_s37914" name="Equation" r:id="rId3" imgW="1016000" imgH="533400" progId="Equation.DSMT4">
              <p:embed/>
            </p:oleObj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2375452" y="3985591"/>
            <a:ext cx="9939" cy="22561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2136913" y="6042991"/>
            <a:ext cx="3438939" cy="99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34879" y="5824330"/>
            <a:ext cx="32799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k</a:t>
            </a:r>
            <a:endParaRPr lang="he-IL" dirty="0" smtClean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00203" y="3886212"/>
            <a:ext cx="665921" cy="3677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time</a:t>
            </a:r>
            <a:endParaRPr lang="he-IL" dirty="0" smtClean="0">
              <a:latin typeface="Comic Sans MS" pitchFamily="66" charset="0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2385391" y="4194313"/>
            <a:ext cx="3140766" cy="1641612"/>
          </a:xfrm>
          <a:custGeom>
            <a:avLst/>
            <a:gdLst>
              <a:gd name="connsiteX0" fmla="*/ 0 w 3140766"/>
              <a:gd name="connsiteY0" fmla="*/ 0 h 1641612"/>
              <a:gd name="connsiteX1" fmla="*/ 417444 w 3140766"/>
              <a:gd name="connsiteY1" fmla="*/ 844826 h 1641612"/>
              <a:gd name="connsiteX2" fmla="*/ 904461 w 3140766"/>
              <a:gd name="connsiteY2" fmla="*/ 1292087 h 1641612"/>
              <a:gd name="connsiteX3" fmla="*/ 1699592 w 3140766"/>
              <a:gd name="connsiteY3" fmla="*/ 1560444 h 1641612"/>
              <a:gd name="connsiteX4" fmla="*/ 2653748 w 3140766"/>
              <a:gd name="connsiteY4" fmla="*/ 1630017 h 1641612"/>
              <a:gd name="connsiteX5" fmla="*/ 3140766 w 3140766"/>
              <a:gd name="connsiteY5" fmla="*/ 1630017 h 1641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40766" h="1641612">
                <a:moveTo>
                  <a:pt x="0" y="0"/>
                </a:moveTo>
                <a:cubicBezTo>
                  <a:pt x="133350" y="314739"/>
                  <a:pt x="266701" y="629478"/>
                  <a:pt x="417444" y="844826"/>
                </a:cubicBezTo>
                <a:cubicBezTo>
                  <a:pt x="568187" y="1060174"/>
                  <a:pt x="690770" y="1172817"/>
                  <a:pt x="904461" y="1292087"/>
                </a:cubicBezTo>
                <a:cubicBezTo>
                  <a:pt x="1118152" y="1411357"/>
                  <a:pt x="1408044" y="1504122"/>
                  <a:pt x="1699592" y="1560444"/>
                </a:cubicBezTo>
                <a:cubicBezTo>
                  <a:pt x="1991140" y="1616766"/>
                  <a:pt x="2413552" y="1618422"/>
                  <a:pt x="2653748" y="1630017"/>
                </a:cubicBezTo>
                <a:cubicBezTo>
                  <a:pt x="2893944" y="1641612"/>
                  <a:pt x="3017355" y="1635814"/>
                  <a:pt x="3140766" y="1630017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Freeform 21"/>
          <p:cNvSpPr/>
          <p:nvPr/>
        </p:nvSpPr>
        <p:spPr>
          <a:xfrm>
            <a:off x="2385391" y="4253948"/>
            <a:ext cx="2753139" cy="1798982"/>
          </a:xfrm>
          <a:custGeom>
            <a:avLst/>
            <a:gdLst>
              <a:gd name="connsiteX0" fmla="*/ 0 w 2753139"/>
              <a:gd name="connsiteY0" fmla="*/ 1798982 h 1798982"/>
              <a:gd name="connsiteX1" fmla="*/ 884583 w 2753139"/>
              <a:gd name="connsiteY1" fmla="*/ 1630017 h 1798982"/>
              <a:gd name="connsiteX2" fmla="*/ 1878496 w 2753139"/>
              <a:gd name="connsiteY2" fmla="*/ 1083365 h 1798982"/>
              <a:gd name="connsiteX3" fmla="*/ 2753139 w 2753139"/>
              <a:gd name="connsiteY3" fmla="*/ 0 h 179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3139" h="1798982">
                <a:moveTo>
                  <a:pt x="0" y="1798982"/>
                </a:moveTo>
                <a:cubicBezTo>
                  <a:pt x="285750" y="1774134"/>
                  <a:pt x="571500" y="1749287"/>
                  <a:pt x="884583" y="1630017"/>
                </a:cubicBezTo>
                <a:cubicBezTo>
                  <a:pt x="1197666" y="1510747"/>
                  <a:pt x="1567070" y="1355034"/>
                  <a:pt x="1878496" y="1083365"/>
                </a:cubicBezTo>
                <a:cubicBezTo>
                  <a:pt x="2189922" y="811696"/>
                  <a:pt x="2471530" y="405848"/>
                  <a:pt x="2753139" y="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Oval 23"/>
          <p:cNvSpPr>
            <a:spLocks noChangeAspect="1"/>
          </p:cNvSpPr>
          <p:nvPr/>
        </p:nvSpPr>
        <p:spPr>
          <a:xfrm>
            <a:off x="3727180" y="5637919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3756992" y="5673919"/>
            <a:ext cx="12371" cy="3889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2375452" y="5667736"/>
            <a:ext cx="1387728" cy="75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444493" y="5469828"/>
            <a:ext cx="108004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≤ 2*min</a:t>
            </a:r>
            <a:endParaRPr lang="he-IL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26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he-IL" dirty="0"/>
          </a:p>
        </p:txBody>
      </p:sp>
      <p:sp>
        <p:nvSpPr>
          <p:cNvPr id="23" name="TextBox 22"/>
          <p:cNvSpPr txBox="1"/>
          <p:nvPr/>
        </p:nvSpPr>
        <p:spPr>
          <a:xfrm>
            <a:off x="630190" y="3101544"/>
            <a:ext cx="79083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We want to choose k to minimize this:</a:t>
            </a:r>
            <a:endParaRPr lang="en-US" sz="2800" dirty="0" smtClean="0">
              <a:latin typeface="Comic Sans MS" pitchFamily="66" charset="0"/>
            </a:endParaRPr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1400179" y="3918891"/>
          <a:ext cx="1943100" cy="708025"/>
        </p:xfrm>
        <a:graphic>
          <a:graphicData uri="http://schemas.openxmlformats.org/presentationml/2006/ole">
            <p:oleObj spid="_x0000_s93186" name="Equation" r:id="rId3" imgW="698500" imgH="279400" progId="Equation.DSMT4">
              <p:embed/>
            </p:oleObj>
          </a:graphicData>
        </a:graphic>
      </p:graphicFrame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4673776" y="3810128"/>
          <a:ext cx="1908175" cy="1287462"/>
        </p:xfrm>
        <a:graphic>
          <a:graphicData uri="http://schemas.openxmlformats.org/presentationml/2006/ole">
            <p:oleObj spid="_x0000_s93187" name="Equation" r:id="rId4" imgW="685800" imgH="508000" progId="Equation.DSMT4">
              <p:embed/>
            </p:oleObj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3698842" y="4007721"/>
            <a:ext cx="762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Symbol"/>
              </a:rPr>
              <a:t></a:t>
            </a:r>
            <a:endParaRPr lang="en-US" sz="2800" dirty="0" smtClean="0">
              <a:latin typeface="Comic Sans MS" pitchFamily="66" charset="0"/>
            </a:endParaRPr>
          </a:p>
        </p:txBody>
      </p:sp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1346099" y="5465635"/>
          <a:ext cx="4770438" cy="803275"/>
        </p:xfrm>
        <a:graphic>
          <a:graphicData uri="http://schemas.openxmlformats.org/presentationml/2006/ole">
            <p:oleObj spid="_x0000_s93188" name="Equation" r:id="rId5" imgW="1713756" imgH="317362" progId="Equation.DSMT4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26073" y="1626945"/>
            <a:ext cx="321687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Total query time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:</a:t>
            </a:r>
          </a:p>
          <a:p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(each op takes time prop. to the dim.)</a:t>
            </a:r>
            <a:endParaRPr lang="en-US" sz="2000" dirty="0" smtClean="0">
              <a:latin typeface="Comic Sans MS" pitchFamily="66" charset="0"/>
            </a:endParaRPr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4191341" y="1389994"/>
          <a:ext cx="2824768" cy="1353193"/>
        </p:xfrm>
        <a:graphic>
          <a:graphicData uri="http://schemas.openxmlformats.org/presentationml/2006/ole">
            <p:oleObj spid="_x0000_s93189" name="Equation" r:id="rId6" imgW="1016000" imgH="53340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6926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650787" y="1478661"/>
            <a:ext cx="32168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Total query time:</a:t>
            </a:r>
            <a:endParaRPr lang="en-US" sz="2800" dirty="0" smtClean="0">
              <a:latin typeface="Comic Sans MS" pitchFamily="66" charset="0"/>
            </a:endParaRP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1241425"/>
            <a:ext cx="2825750" cy="1354138"/>
          </a:xfrm>
          <a:prstGeom prst="rect">
            <a:avLst/>
          </a:prstGeom>
          <a:noFill/>
        </p:spPr>
      </p:pic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2061568" y="2717861"/>
          <a:ext cx="4772025" cy="857250"/>
        </p:xfrm>
        <a:graphic>
          <a:graphicData uri="http://schemas.openxmlformats.org/presentationml/2006/ole">
            <p:oleObj spid="_x0000_s39956" name="Equation" r:id="rId4" imgW="1713756" imgH="317362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29046" y="2718477"/>
            <a:ext cx="10873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Put:</a:t>
            </a:r>
            <a:endParaRPr lang="en-US" sz="2800" dirty="0" smtClean="0">
              <a:latin typeface="Comic Sans MS" pitchFamily="66" charset="0"/>
            </a:endParaRPr>
          </a:p>
        </p:txBody>
      </p:sp>
      <p:graphicFrame>
        <p:nvGraphicFramePr>
          <p:cNvPr id="39942" name="Object 6"/>
          <p:cNvGraphicFramePr>
            <a:graphicFrameLocks noChangeAspect="1"/>
          </p:cNvGraphicFramePr>
          <p:nvPr/>
        </p:nvGraphicFramePr>
        <p:xfrm>
          <a:off x="709160" y="3748303"/>
          <a:ext cx="4659313" cy="1739900"/>
        </p:xfrm>
        <a:graphic>
          <a:graphicData uri="http://schemas.openxmlformats.org/presentationml/2006/ole">
            <p:oleObj spid="_x0000_s39957" name="Equation" r:id="rId5" imgW="1676400" imgH="685800" progId="Equation.DSMT4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16688" y="5869512"/>
            <a:ext cx="32168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Total space:</a:t>
            </a:r>
            <a:endParaRPr lang="en-US" sz="2800" dirty="0" smtClean="0">
              <a:latin typeface="Comic Sans MS" pitchFamily="66" charset="0"/>
            </a:endParaRPr>
          </a:p>
        </p:txBody>
      </p:sp>
      <p:graphicFrame>
        <p:nvGraphicFramePr>
          <p:cNvPr id="39943" name="Object 7"/>
          <p:cNvGraphicFramePr>
            <a:graphicFrameLocks noChangeAspect="1"/>
          </p:cNvGraphicFramePr>
          <p:nvPr/>
        </p:nvGraphicFramePr>
        <p:xfrm>
          <a:off x="3141706" y="5828143"/>
          <a:ext cx="1093788" cy="515937"/>
        </p:xfrm>
        <a:graphic>
          <a:graphicData uri="http://schemas.openxmlformats.org/presentationml/2006/ole">
            <p:oleObj spid="_x0000_s39958" name="Equation" r:id="rId6" imgW="393529" imgH="203112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6926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smtClean="0">
                <a:sym typeface="Symbol"/>
              </a:rPr>
              <a:t> ?</a:t>
            </a:r>
            <a:endParaRPr lang="he-IL" dirty="0"/>
          </a:p>
        </p:txBody>
      </p:sp>
      <p:graphicFrame>
        <p:nvGraphicFramePr>
          <p:cNvPr id="39942" name="Object 6"/>
          <p:cNvGraphicFramePr>
            <a:graphicFrameLocks noChangeAspect="1"/>
          </p:cNvGraphicFramePr>
          <p:nvPr/>
        </p:nvGraphicFramePr>
        <p:xfrm>
          <a:off x="3034886" y="1392760"/>
          <a:ext cx="4659313" cy="1739900"/>
        </p:xfrm>
        <a:graphic>
          <a:graphicData uri="http://schemas.openxmlformats.org/presentationml/2006/ole">
            <p:oleObj spid="_x0000_s94211" name="Equation" r:id="rId3" imgW="1676400" imgH="685800" progId="Equation.DSMT4">
              <p:embed/>
            </p:oleObj>
          </a:graphicData>
        </a:graphic>
      </p:graphicFrame>
      <p:graphicFrame>
        <p:nvGraphicFramePr>
          <p:cNvPr id="39943" name="Object 7"/>
          <p:cNvGraphicFramePr>
            <a:graphicFrameLocks noChangeAspect="1"/>
          </p:cNvGraphicFramePr>
          <p:nvPr/>
        </p:nvGraphicFramePr>
        <p:xfrm>
          <a:off x="3101950" y="3373210"/>
          <a:ext cx="1093788" cy="515937"/>
        </p:xfrm>
        <a:graphic>
          <a:graphicData uri="http://schemas.openxmlformats.org/presentationml/2006/ole">
            <p:oleObj spid="_x0000_s94212" name="Equation" r:id="rId4" imgW="393529" imgH="203112" progId="Equation.DSMT4">
              <p:embed/>
            </p:oleObj>
          </a:graphicData>
        </a:graphic>
      </p:graphicFrame>
      <p:graphicFrame>
        <p:nvGraphicFramePr>
          <p:cNvPr id="94213" name="Object 5"/>
          <p:cNvGraphicFramePr>
            <a:graphicFrameLocks noChangeAspect="1"/>
          </p:cNvGraphicFramePr>
          <p:nvPr/>
        </p:nvGraphicFramePr>
        <p:xfrm>
          <a:off x="755346" y="4186860"/>
          <a:ext cx="7712765" cy="2019714"/>
        </p:xfrm>
        <a:graphic>
          <a:graphicData uri="http://schemas.openxmlformats.org/presentationml/2006/ole">
            <p:oleObj spid="_x0000_s94213" name="Equation" r:id="rId5" imgW="3187440" imgH="914400" progId="Equation.DSMT4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16689" y="3414579"/>
            <a:ext cx="23644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Total space: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9943" y="2215275"/>
            <a:ext cx="23644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Query time:</a:t>
            </a:r>
            <a:endParaRPr lang="en-US" sz="28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26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(1+</a:t>
            </a:r>
            <a:r>
              <a:rPr lang="el-GR" dirty="0" smtClean="0"/>
              <a:t>ε</a:t>
            </a:r>
            <a:r>
              <a:rPr lang="en-US" dirty="0" smtClean="0"/>
              <a:t>)-approximate NN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q find p such that </a:t>
            </a:r>
            <a:r>
              <a:rPr lang="en-US" dirty="0" smtClean="0">
                <a:sym typeface="Symbol"/>
              </a:rPr>
              <a:t></a:t>
            </a:r>
            <a:r>
              <a:rPr lang="en-US" dirty="0" err="1" smtClean="0">
                <a:sym typeface="Symbol"/>
              </a:rPr>
              <a:t>p’p</a:t>
            </a:r>
            <a:endParaRPr lang="en-US" dirty="0" smtClean="0">
              <a:sym typeface="Symbol"/>
            </a:endParaRPr>
          </a:p>
          <a:p>
            <a:pPr marL="0" indent="0">
              <a:buNone/>
            </a:pP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  d(</a:t>
            </a:r>
            <a:r>
              <a:rPr lang="en-US" dirty="0" err="1" smtClean="0">
                <a:sym typeface="Symbol"/>
              </a:rPr>
              <a:t>q,p</a:t>
            </a:r>
            <a:r>
              <a:rPr lang="en-US" dirty="0" smtClean="0">
                <a:sym typeface="Symbol"/>
              </a:rPr>
              <a:t>)  (1+</a:t>
            </a:r>
            <a:r>
              <a:rPr lang="el-GR" dirty="0" smtClean="0">
                <a:sym typeface="Symbol"/>
              </a:rPr>
              <a:t>ε</a:t>
            </a:r>
            <a:r>
              <a:rPr lang="en-US" dirty="0" smtClean="0">
                <a:sym typeface="Symbol"/>
              </a:rPr>
              <a:t>)d(</a:t>
            </a:r>
            <a:r>
              <a:rPr lang="en-US" dirty="0" err="1" smtClean="0">
                <a:sym typeface="Symbol"/>
              </a:rPr>
              <a:t>q,p</a:t>
            </a:r>
            <a:r>
              <a:rPr lang="en-US" dirty="0" smtClean="0">
                <a:sym typeface="Symbol"/>
              </a:rPr>
              <a:t>’)</a:t>
            </a:r>
          </a:p>
          <a:p>
            <a:pPr marL="0" indent="0">
              <a:buNone/>
            </a:pPr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We can use our solution to the (r,)-neighbor problem</a:t>
            </a:r>
            <a:endParaRPr lang="en-US" dirty="0" smtClean="0">
              <a:sym typeface="Symbo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861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>
            <a:spLocks noChangeAspect="1"/>
          </p:cNvSpPr>
          <p:nvPr/>
        </p:nvSpPr>
        <p:spPr>
          <a:xfrm>
            <a:off x="3620534" y="4069353"/>
            <a:ext cx="1581661" cy="1581661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3389866" y="3826328"/>
            <a:ext cx="2052000" cy="20520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3060343" y="3533876"/>
            <a:ext cx="2664000" cy="26640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2644321" y="3130211"/>
            <a:ext cx="3474000" cy="34740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(1+</a:t>
            </a:r>
            <a:r>
              <a:rPr lang="el-GR" dirty="0" smtClean="0"/>
              <a:t>ε</a:t>
            </a:r>
            <a:r>
              <a:rPr lang="en-US" dirty="0" smtClean="0"/>
              <a:t>)-</a:t>
            </a:r>
            <a:r>
              <a:rPr lang="en-US" dirty="0"/>
              <a:t>approximate </a:t>
            </a:r>
            <a:r>
              <a:rPr lang="en-US" dirty="0" smtClean="0"/>
              <a:t>NN </a:t>
            </a:r>
            <a:r>
              <a:rPr lang="en-US" dirty="0" err="1" smtClean="0"/>
              <a:t>vs</a:t>
            </a:r>
            <a:r>
              <a:rPr lang="en-US" dirty="0" smtClean="0"/>
              <a:t> (r,</a:t>
            </a:r>
            <a:r>
              <a:rPr lang="el-GR" dirty="0" smtClean="0"/>
              <a:t>ε</a:t>
            </a:r>
            <a:r>
              <a:rPr lang="en-US" dirty="0" smtClean="0"/>
              <a:t>)-neighbor problem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1"/>
            <a:ext cx="8538519" cy="1797908"/>
          </a:xfrm>
        </p:spPr>
        <p:txBody>
          <a:bodyPr/>
          <a:lstStyle/>
          <a:p>
            <a:r>
              <a:rPr lang="en-US" dirty="0" smtClean="0"/>
              <a:t>If we know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min</a:t>
            </a:r>
            <a:r>
              <a:rPr lang="en-US" dirty="0" smtClean="0"/>
              <a:t> and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max</a:t>
            </a:r>
            <a:r>
              <a:rPr lang="en-US" dirty="0"/>
              <a:t> </a:t>
            </a:r>
            <a:r>
              <a:rPr lang="en-US" dirty="0" smtClean="0"/>
              <a:t>we can find (1+</a:t>
            </a:r>
            <a:r>
              <a:rPr lang="el-GR" dirty="0" smtClean="0"/>
              <a:t>ε</a:t>
            </a:r>
            <a:r>
              <a:rPr lang="en-US" dirty="0" smtClean="0"/>
              <a:t>)-</a:t>
            </a:r>
            <a:r>
              <a:rPr lang="en-US" dirty="0"/>
              <a:t>approximate NN </a:t>
            </a:r>
            <a:r>
              <a:rPr lang="en-US" dirty="0" smtClean="0"/>
              <a:t>using log(</a:t>
            </a:r>
            <a:r>
              <a:rPr lang="en-US" dirty="0" err="1" smtClean="0"/>
              <a:t>r</a:t>
            </a:r>
            <a:r>
              <a:rPr lang="en-US" baseline="-25000" dirty="0" err="1" smtClean="0"/>
              <a:t>max</a:t>
            </a:r>
            <a:r>
              <a:rPr lang="en-US" dirty="0" smtClean="0"/>
              <a:t>/</a:t>
            </a:r>
            <a:r>
              <a:rPr lang="en-US" dirty="0" err="1" smtClean="0"/>
              <a:t>r</a:t>
            </a:r>
            <a:r>
              <a:rPr lang="en-US" baseline="-25000" dirty="0" err="1" smtClean="0"/>
              <a:t>min</a:t>
            </a:r>
            <a:r>
              <a:rPr lang="en-US" dirty="0" smtClean="0"/>
              <a:t>)    </a:t>
            </a:r>
            <a:r>
              <a:rPr lang="en-US" dirty="0"/>
              <a:t>(r,</a:t>
            </a:r>
            <a:r>
              <a:rPr lang="el-GR" dirty="0" smtClean="0"/>
              <a:t>ε</a:t>
            </a:r>
            <a:r>
              <a:rPr lang="en-US" dirty="0" smtClean="0"/>
              <a:t>’≈</a:t>
            </a:r>
            <a:r>
              <a:rPr lang="el-GR" dirty="0" smtClean="0"/>
              <a:t> ε</a:t>
            </a:r>
            <a:r>
              <a:rPr lang="en-US" dirty="0" smtClean="0"/>
              <a:t>/2)-</a:t>
            </a:r>
            <a:r>
              <a:rPr lang="en-US" dirty="0"/>
              <a:t>neighbor </a:t>
            </a:r>
            <a:r>
              <a:rPr lang="en-US" dirty="0" smtClean="0"/>
              <a:t>problems</a:t>
            </a:r>
            <a:endParaRPr lang="en-US" baseline="-25000" dirty="0">
              <a:sym typeface="Symbol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>
          <a:xfrm>
            <a:off x="4339530" y="4760265"/>
            <a:ext cx="180000" cy="18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474218" y="4263078"/>
            <a:ext cx="456662" cy="5231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19531" y="4226003"/>
            <a:ext cx="5096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r</a:t>
            </a:r>
            <a:endParaRPr lang="he-IL" dirty="0" smtClean="0">
              <a:latin typeface="Comic Sans MS" pitchFamily="66" charset="0"/>
            </a:endParaRPr>
          </a:p>
        </p:txBody>
      </p:sp>
      <p:cxnSp>
        <p:nvCxnSpPr>
          <p:cNvPr id="11" name="Straight Connector 10"/>
          <p:cNvCxnSpPr>
            <a:endCxn id="6" idx="6"/>
          </p:cNvCxnSpPr>
          <p:nvPr/>
        </p:nvCxnSpPr>
        <p:spPr>
          <a:xfrm flipV="1">
            <a:off x="4519530" y="4852328"/>
            <a:ext cx="922336" cy="78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449504" y="4798541"/>
            <a:ext cx="91332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ym typeface="Symbol"/>
              </a:rPr>
              <a:t>(1+</a:t>
            </a:r>
            <a:r>
              <a:rPr lang="el-GR" dirty="0">
                <a:sym typeface="Symbol"/>
              </a:rPr>
              <a:t>ε</a:t>
            </a:r>
            <a:r>
              <a:rPr lang="en-US" dirty="0">
                <a:sym typeface="Symbol"/>
              </a:rPr>
              <a:t>)r</a:t>
            </a:r>
            <a:endParaRPr lang="he-IL" dirty="0" smtClean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78795" y="4637900"/>
            <a:ext cx="5096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p</a:t>
            </a:r>
            <a:endParaRPr lang="he-IL" dirty="0" smtClean="0">
              <a:latin typeface="Comic Sans MS" pitchFamily="66" charset="0"/>
            </a:endParaRPr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5505819" y="5029244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Oval 20"/>
          <p:cNvSpPr>
            <a:spLocks noChangeAspect="1"/>
          </p:cNvSpPr>
          <p:nvPr/>
        </p:nvSpPr>
        <p:spPr>
          <a:xfrm>
            <a:off x="5658219" y="5539997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3112677" y="5750066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78299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LSH using </a:t>
            </a:r>
            <a:r>
              <a:rPr lang="en-US" dirty="0" smtClean="0">
                <a:solidFill>
                  <a:srgbClr val="FF0000"/>
                </a:solidFill>
              </a:rPr>
              <a:t>p-stable</a:t>
            </a:r>
            <a:r>
              <a:rPr lang="en-US" dirty="0" smtClean="0"/>
              <a:t> distributions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650787" y="1478661"/>
            <a:ext cx="79865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Definition: 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A distribution D is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2-stable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if when X</a:t>
            </a:r>
            <a:r>
              <a:rPr lang="en-US" sz="2800" baseline="-25000" dirty="0" smtClean="0">
                <a:latin typeface="Comic Sans MS" pitchFamily="66" charset="0"/>
                <a:sym typeface="Wingdings" pitchFamily="2" charset="2"/>
              </a:rPr>
              <a:t>1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,……,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X</a:t>
            </a:r>
            <a:r>
              <a:rPr lang="en-US" sz="2800" baseline="-25000" dirty="0" err="1" smtClean="0">
                <a:latin typeface="Comic Sans MS" pitchFamily="66" charset="0"/>
                <a:sym typeface="Wingdings" pitchFamily="2" charset="2"/>
              </a:rPr>
              <a:t>d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are drawn from D, </a:t>
            </a:r>
            <a:r>
              <a:rPr lang="en-US" sz="2800" dirty="0" smtClean="0">
                <a:latin typeface="Comic Sans MS" pitchFamily="66" charset="0"/>
                <a:sym typeface="Symbol"/>
              </a:rPr>
              <a:t></a:t>
            </a:r>
            <a:r>
              <a:rPr lang="en-US" sz="2800" dirty="0" err="1" smtClean="0">
                <a:latin typeface="Comic Sans MS" pitchFamily="66" charset="0"/>
                <a:sym typeface="Symbol"/>
              </a:rPr>
              <a:t>v</a:t>
            </a:r>
            <a:r>
              <a:rPr lang="en-US" sz="2800" baseline="-25000" dirty="0" err="1" smtClean="0">
                <a:latin typeface="Comic Sans MS" pitchFamily="66" charset="0"/>
                <a:sym typeface="Symbol"/>
              </a:rPr>
              <a:t>i</a:t>
            </a:r>
            <a:r>
              <a:rPr lang="en-US" sz="2800" dirty="0" err="1" smtClean="0">
                <a:latin typeface="Comic Sans MS" pitchFamily="66" charset="0"/>
                <a:sym typeface="Symbol"/>
              </a:rPr>
              <a:t>X</a:t>
            </a:r>
            <a:r>
              <a:rPr lang="en-US" sz="2800" baseline="-25000" dirty="0" err="1" smtClean="0">
                <a:latin typeface="Comic Sans MS" pitchFamily="66" charset="0"/>
                <a:sym typeface="Symbol"/>
              </a:rPr>
              <a:t>i</a:t>
            </a:r>
            <a:r>
              <a:rPr lang="en-US" sz="2800" dirty="0" smtClean="0">
                <a:latin typeface="Comic Sans MS" pitchFamily="66" charset="0"/>
                <a:sym typeface="Symbol"/>
              </a:rPr>
              <a:t> = ||v||X where X is drawn from D.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2546" y="3138615"/>
            <a:ext cx="7986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So what do we do with this ?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1376" y="3958293"/>
            <a:ext cx="7986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h(p) = </a:t>
            </a:r>
            <a:r>
              <a:rPr lang="en-US" sz="2800" dirty="0" smtClean="0">
                <a:latin typeface="Comic Sans MS" pitchFamily="66" charset="0"/>
                <a:sym typeface="Symbol"/>
              </a:rPr>
              <a:t></a:t>
            </a:r>
            <a:r>
              <a:rPr lang="en-US" sz="2800" dirty="0" err="1" smtClean="0">
                <a:latin typeface="Comic Sans MS" pitchFamily="66" charset="0"/>
                <a:sym typeface="Symbol"/>
              </a:rPr>
              <a:t>p</a:t>
            </a:r>
            <a:r>
              <a:rPr lang="en-US" sz="2800" baseline="-25000" dirty="0" err="1" smtClean="0">
                <a:latin typeface="Comic Sans MS" pitchFamily="66" charset="0"/>
                <a:sym typeface="Symbol"/>
              </a:rPr>
              <a:t>i</a:t>
            </a:r>
            <a:r>
              <a:rPr lang="en-US" sz="2800" dirty="0" err="1" smtClean="0">
                <a:latin typeface="Comic Sans MS" pitchFamily="66" charset="0"/>
                <a:sym typeface="Symbol"/>
              </a:rPr>
              <a:t>X</a:t>
            </a:r>
            <a:r>
              <a:rPr lang="en-US" sz="2800" baseline="-25000" dirty="0" err="1" smtClean="0">
                <a:latin typeface="Comic Sans MS" pitchFamily="66" charset="0"/>
                <a:sym typeface="Symbol"/>
              </a:rPr>
              <a:t>i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7849" y="4753257"/>
            <a:ext cx="7986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h(p)-h(q) = </a:t>
            </a:r>
            <a:r>
              <a:rPr lang="en-US" sz="2800" dirty="0" smtClean="0">
                <a:latin typeface="Comic Sans MS" pitchFamily="66" charset="0"/>
                <a:sym typeface="Symbol"/>
              </a:rPr>
              <a:t></a:t>
            </a:r>
            <a:r>
              <a:rPr lang="en-US" sz="2800" dirty="0" err="1" smtClean="0">
                <a:latin typeface="Comic Sans MS" pitchFamily="66" charset="0"/>
                <a:sym typeface="Symbol"/>
              </a:rPr>
              <a:t>p</a:t>
            </a:r>
            <a:r>
              <a:rPr lang="en-US" sz="2800" baseline="-25000" dirty="0" err="1" smtClean="0">
                <a:latin typeface="Comic Sans MS" pitchFamily="66" charset="0"/>
                <a:sym typeface="Symbol"/>
              </a:rPr>
              <a:t>i</a:t>
            </a:r>
            <a:r>
              <a:rPr lang="en-US" sz="2800" dirty="0" err="1" smtClean="0">
                <a:latin typeface="Comic Sans MS" pitchFamily="66" charset="0"/>
                <a:sym typeface="Symbol"/>
              </a:rPr>
              <a:t>X</a:t>
            </a:r>
            <a:r>
              <a:rPr lang="en-US" sz="2800" baseline="-25000" dirty="0" err="1" smtClean="0">
                <a:latin typeface="Comic Sans MS" pitchFamily="66" charset="0"/>
                <a:sym typeface="Symbol"/>
              </a:rPr>
              <a:t>i</a:t>
            </a:r>
            <a:r>
              <a:rPr lang="en-US" sz="2800" dirty="0" smtClean="0">
                <a:latin typeface="Comic Sans MS" pitchFamily="66" charset="0"/>
                <a:sym typeface="Symbol"/>
              </a:rPr>
              <a:t> - </a:t>
            </a:r>
            <a:r>
              <a:rPr lang="en-US" sz="2800" dirty="0" err="1" smtClean="0">
                <a:latin typeface="Comic Sans MS" pitchFamily="66" charset="0"/>
                <a:sym typeface="Symbol"/>
              </a:rPr>
              <a:t>q</a:t>
            </a:r>
            <a:r>
              <a:rPr lang="en-US" sz="2800" baseline="-25000" dirty="0" err="1" smtClean="0">
                <a:latin typeface="Comic Sans MS" pitchFamily="66" charset="0"/>
                <a:sym typeface="Symbol"/>
              </a:rPr>
              <a:t>i</a:t>
            </a:r>
            <a:r>
              <a:rPr lang="en-US" sz="2800" dirty="0" err="1" smtClean="0">
                <a:latin typeface="Comic Sans MS" pitchFamily="66" charset="0"/>
                <a:sym typeface="Symbol"/>
              </a:rPr>
              <a:t>X</a:t>
            </a:r>
            <a:r>
              <a:rPr lang="en-US" sz="2800" baseline="-25000" dirty="0" err="1" smtClean="0">
                <a:latin typeface="Comic Sans MS" pitchFamily="66" charset="0"/>
                <a:sym typeface="Symbol"/>
              </a:rPr>
              <a:t>i</a:t>
            </a:r>
            <a:r>
              <a:rPr lang="en-US" sz="2800" baseline="-25000" dirty="0" smtClean="0">
                <a:latin typeface="Comic Sans MS" pitchFamily="66" charset="0"/>
                <a:sym typeface="Symbol"/>
              </a:rPr>
              <a:t> </a:t>
            </a:r>
            <a:r>
              <a:rPr lang="en-US" sz="2800" dirty="0" smtClean="0">
                <a:latin typeface="Comic Sans MS" pitchFamily="66" charset="0"/>
                <a:sym typeface="Symbol"/>
              </a:rPr>
              <a:t>= (p</a:t>
            </a:r>
            <a:r>
              <a:rPr lang="en-US" sz="2800" baseline="-25000" dirty="0" smtClean="0">
                <a:latin typeface="Comic Sans MS" pitchFamily="66" charset="0"/>
                <a:sym typeface="Symbol"/>
              </a:rPr>
              <a:t>i</a:t>
            </a:r>
            <a:r>
              <a:rPr lang="en-US" sz="2800" dirty="0" smtClean="0">
                <a:latin typeface="Comic Sans MS" pitchFamily="66" charset="0"/>
                <a:sym typeface="Symbol"/>
              </a:rPr>
              <a:t>-</a:t>
            </a:r>
            <a:r>
              <a:rPr lang="en-US" sz="2800" dirty="0" err="1" smtClean="0">
                <a:latin typeface="Comic Sans MS" pitchFamily="66" charset="0"/>
                <a:sym typeface="Symbol"/>
              </a:rPr>
              <a:t>q</a:t>
            </a:r>
            <a:r>
              <a:rPr lang="en-US" sz="2800" baseline="-25000" dirty="0" err="1" smtClean="0">
                <a:latin typeface="Comic Sans MS" pitchFamily="66" charset="0"/>
                <a:sym typeface="Symbol"/>
              </a:rPr>
              <a:t>i</a:t>
            </a:r>
            <a:r>
              <a:rPr lang="en-US" sz="2800" dirty="0" smtClean="0">
                <a:latin typeface="Comic Sans MS" pitchFamily="66" charset="0"/>
                <a:sym typeface="Symbol"/>
              </a:rPr>
              <a:t>)X</a:t>
            </a:r>
            <a:r>
              <a:rPr lang="en-US" sz="2800" baseline="-25000" dirty="0" smtClean="0">
                <a:latin typeface="Comic Sans MS" pitchFamily="66" charset="0"/>
                <a:sym typeface="Symbol"/>
              </a:rPr>
              <a:t>i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=||p-q||X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</a:t>
            </a:r>
            <a:endParaRPr lang="en-US" sz="28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26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LSH using </a:t>
            </a:r>
            <a:r>
              <a:rPr lang="en-US" dirty="0" smtClean="0">
                <a:solidFill>
                  <a:srgbClr val="FF0000"/>
                </a:solidFill>
              </a:rPr>
              <a:t>p-stable</a:t>
            </a:r>
            <a:r>
              <a:rPr lang="en-US" dirty="0" smtClean="0"/>
              <a:t> distributions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650787" y="1478661"/>
            <a:ext cx="79865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Definition: 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A distribution D is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2-stable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if when X</a:t>
            </a:r>
            <a:r>
              <a:rPr lang="en-US" sz="2800" baseline="-25000" dirty="0" smtClean="0">
                <a:latin typeface="Comic Sans MS" pitchFamily="66" charset="0"/>
                <a:sym typeface="Wingdings" pitchFamily="2" charset="2"/>
              </a:rPr>
              <a:t>1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,……,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X</a:t>
            </a:r>
            <a:r>
              <a:rPr lang="en-US" sz="2800" baseline="-25000" dirty="0" err="1" smtClean="0">
                <a:latin typeface="Comic Sans MS" pitchFamily="66" charset="0"/>
                <a:sym typeface="Wingdings" pitchFamily="2" charset="2"/>
              </a:rPr>
              <a:t>d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are drawn from D, </a:t>
            </a:r>
            <a:r>
              <a:rPr lang="en-US" sz="2800" dirty="0" smtClean="0">
                <a:latin typeface="Comic Sans MS" pitchFamily="66" charset="0"/>
                <a:sym typeface="Symbol"/>
              </a:rPr>
              <a:t></a:t>
            </a:r>
            <a:r>
              <a:rPr lang="en-US" sz="2800" dirty="0" err="1" smtClean="0">
                <a:latin typeface="Comic Sans MS" pitchFamily="66" charset="0"/>
                <a:sym typeface="Symbol"/>
              </a:rPr>
              <a:t>v</a:t>
            </a:r>
            <a:r>
              <a:rPr lang="en-US" sz="2800" baseline="-25000" dirty="0" err="1" smtClean="0">
                <a:latin typeface="Comic Sans MS" pitchFamily="66" charset="0"/>
                <a:sym typeface="Symbol"/>
              </a:rPr>
              <a:t>i</a:t>
            </a:r>
            <a:r>
              <a:rPr lang="en-US" sz="2800" dirty="0" err="1" smtClean="0">
                <a:latin typeface="Comic Sans MS" pitchFamily="66" charset="0"/>
                <a:sym typeface="Symbol"/>
              </a:rPr>
              <a:t>X</a:t>
            </a:r>
            <a:r>
              <a:rPr lang="en-US" sz="2800" baseline="-25000" dirty="0" err="1" smtClean="0">
                <a:latin typeface="Comic Sans MS" pitchFamily="66" charset="0"/>
                <a:sym typeface="Symbol"/>
              </a:rPr>
              <a:t>i</a:t>
            </a:r>
            <a:r>
              <a:rPr lang="en-US" sz="2800" dirty="0" smtClean="0">
                <a:latin typeface="Comic Sans MS" pitchFamily="66" charset="0"/>
                <a:sym typeface="Symbol"/>
              </a:rPr>
              <a:t> = ||v||X where X is drawn from D.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2546" y="3138615"/>
            <a:ext cx="7986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So what do we do with this ?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2563" y="3937695"/>
            <a:ext cx="7986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h(p) = </a:t>
            </a:r>
            <a:r>
              <a:rPr lang="en-US" sz="2800" dirty="0" smtClean="0">
                <a:latin typeface="Comic Sans MS" pitchFamily="66" charset="0"/>
                <a:sym typeface="Symbol"/>
              </a:rPr>
              <a:t>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</a:t>
            </a:r>
            <a:r>
              <a:rPr lang="en-US" sz="2800" dirty="0" err="1" smtClean="0">
                <a:solidFill>
                  <a:srgbClr val="92D050"/>
                </a:solidFill>
                <a:latin typeface="Comic Sans MS" pitchFamily="66" charset="0"/>
                <a:sym typeface="Wingdings" pitchFamily="2" charset="2"/>
              </a:rPr>
              <a:t>X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+</a:t>
            </a:r>
            <a:r>
              <a:rPr lang="en-US" sz="2800" dirty="0" err="1" smtClean="0">
                <a:solidFill>
                  <a:srgbClr val="92D050"/>
                </a:solidFill>
                <a:latin typeface="Comic Sans MS" pitchFamily="66" charset="0"/>
                <a:sym typeface="Wingdings" pitchFamily="2" charset="2"/>
              </a:rPr>
              <a:t>b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)/r</a:t>
            </a:r>
            <a:r>
              <a:rPr lang="en-US" sz="2800" dirty="0" smtClean="0">
                <a:latin typeface="Comic Sans MS" pitchFamily="66" charset="0"/>
                <a:sym typeface="Symbol"/>
              </a:rPr>
              <a:t></a:t>
            </a:r>
            <a:endParaRPr lang="en-US" sz="28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78476" y="6104238"/>
            <a:ext cx="7846540" cy="1235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100649" y="6005384"/>
            <a:ext cx="12356" cy="23477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414607" y="5997143"/>
            <a:ext cx="12356" cy="23477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675021" y="6009500"/>
            <a:ext cx="12356" cy="23477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988979" y="6001259"/>
            <a:ext cx="12356" cy="23477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265866" y="5993018"/>
            <a:ext cx="12356" cy="23477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ight Brace 21"/>
          <p:cNvSpPr/>
          <p:nvPr/>
        </p:nvSpPr>
        <p:spPr>
          <a:xfrm rot="16200000">
            <a:off x="5171293" y="4998318"/>
            <a:ext cx="308938" cy="135924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189837" y="5152767"/>
            <a:ext cx="420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1393" y="4547304"/>
            <a:ext cx="7986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Pick r to maximize </a:t>
            </a:r>
            <a:r>
              <a:rPr lang="el-GR" sz="2800" dirty="0" smtClean="0">
                <a:solidFill>
                  <a:srgbClr val="FF0000"/>
                </a:solidFill>
                <a:latin typeface="Comic Sans MS"/>
                <a:sym typeface="Wingdings" pitchFamily="2" charset="2"/>
              </a:rPr>
              <a:t>ρ</a:t>
            </a:r>
            <a:r>
              <a:rPr lang="en-US" sz="2800" smtClean="0">
                <a:latin typeface="Comic Sans MS"/>
                <a:sym typeface="Wingdings" pitchFamily="2" charset="2"/>
              </a:rPr>
              <a:t>…</a:t>
            </a:r>
            <a:endParaRPr lang="en-US" sz="28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26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2" descr="C:\Users\CLAL\Dropbox\LSH\vorono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8877" y="2250246"/>
            <a:ext cx="4699692" cy="41629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Comic Sans MS" pitchFamily="66" charset="0"/>
              </a:rPr>
              <a:t>Voronoi</a:t>
            </a:r>
            <a:r>
              <a:rPr lang="en-US" dirty="0" smtClean="0">
                <a:latin typeface="Comic Sans MS" pitchFamily="66" charset="0"/>
              </a:rPr>
              <a:t> Diagram</a:t>
            </a:r>
            <a:endParaRPr lang="en-US" sz="3100" dirty="0"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2571" y="1538066"/>
            <a:ext cx="7801233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Build a </a:t>
            </a:r>
            <a:r>
              <a:rPr lang="en-US" sz="2400" dirty="0" err="1" smtClean="0">
                <a:latin typeface="Comic Sans MS" pitchFamily="66" charset="0"/>
              </a:rPr>
              <a:t>Voronoi</a:t>
            </a:r>
            <a:r>
              <a:rPr lang="en-US" sz="2400" dirty="0" smtClean="0">
                <a:latin typeface="Comic Sans MS" pitchFamily="66" charset="0"/>
              </a:rPr>
              <a:t> diagram &amp; a point location data structure</a:t>
            </a:r>
            <a:endParaRPr lang="en-US" sz="2400" baseline="30000" dirty="0">
              <a:latin typeface="Comic Sans MS" pitchFamily="66" charset="0"/>
            </a:endParaRPr>
          </a:p>
        </p:txBody>
      </p:sp>
      <p:sp>
        <p:nvSpPr>
          <p:cNvPr id="35" name="Oval 34"/>
          <p:cNvSpPr>
            <a:spLocks noChangeAspect="1"/>
          </p:cNvSpPr>
          <p:nvPr/>
        </p:nvSpPr>
        <p:spPr>
          <a:xfrm>
            <a:off x="3561049" y="5051467"/>
            <a:ext cx="180000" cy="18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576884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199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M. </a:t>
            </a:r>
            <a:r>
              <a:rPr lang="en-US" sz="2400" dirty="0" err="1" smtClean="0"/>
              <a:t>Charikar</a:t>
            </a:r>
            <a:r>
              <a:rPr lang="en-US" sz="2400" dirty="0" smtClean="0"/>
              <a:t>: Similarity estimation techniques from rounding algorithms. STOC 2002: 380-388</a:t>
            </a:r>
          </a:p>
          <a:p>
            <a:r>
              <a:rPr lang="en-US" sz="2400" dirty="0" smtClean="0"/>
              <a:t>P. </a:t>
            </a:r>
            <a:r>
              <a:rPr lang="en-US" sz="2400" dirty="0" err="1" smtClean="0"/>
              <a:t>Indyk</a:t>
            </a:r>
            <a:r>
              <a:rPr lang="en-US" sz="2400" dirty="0" smtClean="0"/>
              <a:t>, R. </a:t>
            </a:r>
            <a:r>
              <a:rPr lang="en-US" sz="2400" dirty="0" err="1" smtClean="0"/>
              <a:t>Motwani</a:t>
            </a:r>
            <a:r>
              <a:rPr lang="en-US" sz="2400" dirty="0" smtClean="0"/>
              <a:t>: Approximate Nearest Neighbors: Towards Removing the Curse of Dimensionality. STOC 1998: 604-613.</a:t>
            </a:r>
          </a:p>
          <a:p>
            <a:r>
              <a:rPr lang="en-US" sz="2400" dirty="0" smtClean="0"/>
              <a:t>A. </a:t>
            </a:r>
            <a:r>
              <a:rPr lang="en-US" sz="2400" dirty="0" err="1" smtClean="0"/>
              <a:t>Gionis</a:t>
            </a:r>
            <a:r>
              <a:rPr lang="en-US" sz="2400" dirty="0" smtClean="0"/>
              <a:t>, P. </a:t>
            </a:r>
            <a:r>
              <a:rPr lang="en-US" sz="2400" dirty="0" err="1" smtClean="0"/>
              <a:t>Indyk</a:t>
            </a:r>
            <a:r>
              <a:rPr lang="en-US" sz="2400" dirty="0" smtClean="0"/>
              <a:t>, R. </a:t>
            </a:r>
            <a:r>
              <a:rPr lang="en-US" sz="2400" dirty="0" err="1" smtClean="0"/>
              <a:t>Motwani</a:t>
            </a:r>
            <a:r>
              <a:rPr lang="en-US" sz="2400" dirty="0" smtClean="0"/>
              <a:t>: Similarity Search in High Dimensions via Hashing. VLDB 1999: 518-529</a:t>
            </a:r>
          </a:p>
          <a:p>
            <a:r>
              <a:rPr lang="en-US" sz="2400" dirty="0" smtClean="0"/>
              <a:t>M. R. </a:t>
            </a:r>
            <a:r>
              <a:rPr lang="en-US" sz="2400" dirty="0" err="1" smtClean="0"/>
              <a:t>Henzinger</a:t>
            </a:r>
            <a:r>
              <a:rPr lang="en-US" sz="2400" dirty="0" smtClean="0"/>
              <a:t>: Finding near-duplicate web pages: a large-scale evaluation of algorithms. SIGIR 2006: 284-291</a:t>
            </a:r>
          </a:p>
          <a:p>
            <a:r>
              <a:rPr lang="en-US" sz="2400" dirty="0" smtClean="0"/>
              <a:t>G. S. </a:t>
            </a:r>
            <a:r>
              <a:rPr lang="en-US" sz="2400" dirty="0" err="1" smtClean="0"/>
              <a:t>Manku</a:t>
            </a:r>
            <a:r>
              <a:rPr lang="en-US" sz="2400" dirty="0" smtClean="0"/>
              <a:t>,  A. Jain , A. Das </a:t>
            </a:r>
            <a:r>
              <a:rPr lang="en-US" sz="2400" dirty="0" err="1" smtClean="0"/>
              <a:t>Sarma</a:t>
            </a:r>
            <a:r>
              <a:rPr lang="en-US" sz="2400" dirty="0" smtClean="0"/>
              <a:t>: Detecting near-duplicates for web crawling. WWW 2007: 141-150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9292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Curse of dimensionality</a:t>
            </a:r>
            <a:endParaRPr lang="he-IL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 R</a:t>
            </a:r>
            <a:r>
              <a:rPr lang="en-US" baseline="30000" dirty="0" smtClean="0"/>
              <a:t>2</a:t>
            </a:r>
            <a:r>
              <a:rPr lang="en-US" dirty="0" smtClean="0"/>
              <a:t> the </a:t>
            </a:r>
            <a:r>
              <a:rPr lang="en-US" dirty="0" err="1" smtClean="0"/>
              <a:t>Voronoi</a:t>
            </a:r>
            <a:r>
              <a:rPr lang="en-US" dirty="0" smtClean="0"/>
              <a:t> diagram is of size O(n)</a:t>
            </a:r>
          </a:p>
          <a:p>
            <a:endParaRPr lang="en-US" dirty="0" smtClean="0"/>
          </a:p>
          <a:p>
            <a:r>
              <a:rPr lang="en-US" dirty="0" smtClean="0"/>
              <a:t>Query takes O(</a:t>
            </a:r>
            <a:r>
              <a:rPr lang="en-US" dirty="0" err="1" smtClean="0"/>
              <a:t>logn</a:t>
            </a:r>
            <a:r>
              <a:rPr lang="en-US" dirty="0" smtClean="0"/>
              <a:t>) time</a:t>
            </a:r>
          </a:p>
          <a:p>
            <a:endParaRPr lang="en-US" dirty="0"/>
          </a:p>
          <a:p>
            <a:r>
              <a:rPr lang="en-US" dirty="0" smtClean="0"/>
              <a:t>In R</a:t>
            </a:r>
            <a:r>
              <a:rPr lang="en-US" baseline="30000" dirty="0" smtClean="0"/>
              <a:t>d</a:t>
            </a:r>
            <a:r>
              <a:rPr lang="en-US" dirty="0"/>
              <a:t> </a:t>
            </a:r>
            <a:r>
              <a:rPr lang="en-US" dirty="0" smtClean="0"/>
              <a:t>the complexity is O(</a:t>
            </a:r>
            <a:r>
              <a:rPr lang="en-US" dirty="0" err="1" smtClean="0"/>
              <a:t>n</a:t>
            </a:r>
            <a:r>
              <a:rPr lang="en-US" baseline="30000" dirty="0" err="1" smtClean="0">
                <a:sym typeface="Symbol"/>
              </a:rPr>
              <a:t>d</a:t>
            </a:r>
            <a:r>
              <a:rPr lang="en-US" baseline="30000" dirty="0" smtClean="0">
                <a:sym typeface="Symbol"/>
              </a:rPr>
              <a:t>/2</a:t>
            </a:r>
            <a:r>
              <a:rPr lang="en-US" dirty="0" smtClean="0">
                <a:sym typeface="Symbol"/>
              </a:rPr>
              <a:t>)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Other techniques also scale bad with the dimension</a:t>
            </a:r>
          </a:p>
        </p:txBody>
      </p:sp>
    </p:spTree>
    <p:extLst>
      <p:ext uri="{BB962C8B-B14F-4D97-AF65-F5344CB8AC3E}">
        <p14:creationId xmlns="" xmlns:p14="http://schemas.microsoft.com/office/powerpoint/2010/main" val="295446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Locality Sensitive Hashing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use a family of hash functions such that close points tend to hash to the same bucket.</a:t>
            </a:r>
          </a:p>
          <a:p>
            <a:endParaRPr lang="en-US" dirty="0"/>
          </a:p>
          <a:p>
            <a:r>
              <a:rPr lang="en-US" dirty="0" smtClean="0"/>
              <a:t>Put all points of P in their buckets, ideally we want the query q to find its nearest neighbor in its bucket</a:t>
            </a:r>
          </a:p>
        </p:txBody>
      </p:sp>
    </p:spTree>
    <p:extLst>
      <p:ext uri="{BB962C8B-B14F-4D97-AF65-F5344CB8AC3E}">
        <p14:creationId xmlns="" xmlns:p14="http://schemas.microsoft.com/office/powerpoint/2010/main" val="26926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Locality Sensitive Hashing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772297"/>
          </a:xfrm>
        </p:spPr>
        <p:txBody>
          <a:bodyPr/>
          <a:lstStyle/>
          <a:p>
            <a:r>
              <a:rPr lang="en-US" dirty="0" smtClean="0"/>
              <a:t>Def (</a:t>
            </a:r>
            <a:r>
              <a:rPr lang="en-US" dirty="0" err="1" smtClean="0"/>
              <a:t>Charikar</a:t>
            </a:r>
            <a:r>
              <a:rPr lang="en-US" dirty="0" smtClean="0"/>
              <a:t>):</a:t>
            </a:r>
          </a:p>
          <a:p>
            <a:endParaRPr lang="en-US" dirty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81914" y="2397204"/>
            <a:ext cx="81431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A family H of functions is 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locality sensitive</a:t>
            </a:r>
            <a:r>
              <a:rPr lang="en-US" sz="3200" dirty="0" smtClean="0">
                <a:latin typeface="Comic Sans MS" pitchFamily="66" charset="0"/>
              </a:rPr>
              <a:t> with respect to a similarity function 0 ≤ </a:t>
            </a:r>
            <a:r>
              <a:rPr lang="en-US" sz="3200" dirty="0" err="1" smtClean="0">
                <a:latin typeface="Comic Sans MS" pitchFamily="66" charset="0"/>
              </a:rPr>
              <a:t>sim</a:t>
            </a:r>
            <a:r>
              <a:rPr lang="en-US" sz="3200" dirty="0" smtClean="0">
                <a:latin typeface="Comic Sans MS" pitchFamily="66" charset="0"/>
              </a:rPr>
              <a:t>(</a:t>
            </a:r>
            <a:r>
              <a:rPr lang="en-US" sz="3200" dirty="0" err="1" smtClean="0">
                <a:latin typeface="Comic Sans MS" pitchFamily="66" charset="0"/>
              </a:rPr>
              <a:t>p,q</a:t>
            </a:r>
            <a:r>
              <a:rPr lang="en-US" sz="3200" dirty="0" smtClean="0">
                <a:latin typeface="Comic Sans MS" pitchFamily="66" charset="0"/>
              </a:rPr>
              <a:t>) ≤ 1 if 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23101" y="4322544"/>
            <a:ext cx="48520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  <a:sym typeface="Wingdings" pitchFamily="2" charset="2"/>
              </a:rPr>
              <a:t>Pr[h(p) = h(q)] = </a:t>
            </a:r>
            <a:r>
              <a:rPr lang="en-US" sz="3200" dirty="0" err="1" smtClean="0">
                <a:latin typeface="Comic Sans MS" pitchFamily="66" charset="0"/>
                <a:sym typeface="Wingdings" pitchFamily="2" charset="2"/>
              </a:rPr>
              <a:t>sim</a:t>
            </a:r>
            <a:r>
              <a:rPr lang="en-US" sz="3200" dirty="0" smtClean="0">
                <a:latin typeface="Comic Sans MS" pitchFamily="66" charset="0"/>
                <a:sym typeface="Wingdings" pitchFamily="2" charset="2"/>
              </a:rPr>
              <a:t>(</a:t>
            </a:r>
            <a:r>
              <a:rPr lang="en-US" sz="3200" dirty="0" err="1" smtClean="0">
                <a:latin typeface="Comic Sans MS" pitchFamily="66" charset="0"/>
                <a:sym typeface="Wingdings" pitchFamily="2" charset="2"/>
              </a:rPr>
              <a:t>p,q</a:t>
            </a:r>
            <a:r>
              <a:rPr lang="en-US" sz="3200" dirty="0" smtClean="0">
                <a:latin typeface="Comic Sans MS" pitchFamily="66" charset="0"/>
                <a:sym typeface="Wingdings" pitchFamily="2" charset="2"/>
              </a:rPr>
              <a:t>)  </a:t>
            </a:r>
            <a:r>
              <a:rPr lang="en-US" sz="3200" dirty="0" smtClean="0">
                <a:latin typeface="Comic Sans MS" pitchFamily="66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6926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Hamming Similarity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481914" y="1655784"/>
            <a:ext cx="82172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Think of the points as strings of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m</a:t>
            </a:r>
            <a:r>
              <a:rPr lang="en-US" sz="2800" dirty="0" smtClean="0">
                <a:latin typeface="Comic Sans MS" pitchFamily="66" charset="0"/>
              </a:rPr>
              <a:t> bits  and consider the </a:t>
            </a:r>
            <a:r>
              <a:rPr lang="en-US" sz="2800" dirty="0" smtClean="0">
                <a:latin typeface="Comic Sans MS" pitchFamily="66" charset="0"/>
              </a:rPr>
              <a:t>similarity </a:t>
            </a:r>
            <a:r>
              <a:rPr lang="en-US" sz="2800" dirty="0" err="1" smtClean="0">
                <a:latin typeface="Comic Sans MS" pitchFamily="66" charset="0"/>
              </a:rPr>
              <a:t>sim</a:t>
            </a:r>
            <a:r>
              <a:rPr lang="en-US" sz="2800" dirty="0" smtClean="0">
                <a:latin typeface="Comic Sans MS" pitchFamily="66" charset="0"/>
              </a:rPr>
              <a:t>(</a:t>
            </a:r>
            <a:r>
              <a:rPr lang="en-US" sz="2800" dirty="0" err="1" smtClean="0">
                <a:latin typeface="Comic Sans MS" pitchFamily="66" charset="0"/>
              </a:rPr>
              <a:t>p,q</a:t>
            </a:r>
            <a:r>
              <a:rPr lang="en-US" sz="2800" dirty="0" smtClean="0">
                <a:latin typeface="Comic Sans MS" pitchFamily="66" charset="0"/>
              </a:rPr>
              <a:t>) = 1-ham(</a:t>
            </a:r>
            <a:r>
              <a:rPr lang="en-US" sz="2800" dirty="0" err="1" smtClean="0">
                <a:latin typeface="Comic Sans MS" pitchFamily="66" charset="0"/>
              </a:rPr>
              <a:t>p,q</a:t>
            </a:r>
            <a:r>
              <a:rPr lang="en-US" sz="2800" dirty="0" smtClean="0">
                <a:latin typeface="Comic Sans MS" pitchFamily="66" charset="0"/>
              </a:rPr>
              <a:t>)/m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5397" y="2879757"/>
            <a:ext cx="86085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H={h</a:t>
            </a:r>
            <a:r>
              <a:rPr lang="en-US" sz="2800" baseline="-25000" dirty="0" smtClean="0">
                <a:latin typeface="Comic Sans MS" pitchFamily="66" charset="0"/>
              </a:rPr>
              <a:t>i</a:t>
            </a:r>
            <a:r>
              <a:rPr lang="en-US" sz="2800" dirty="0" smtClean="0">
                <a:latin typeface="Comic Sans MS" pitchFamily="66" charset="0"/>
              </a:rPr>
              <a:t>(p) = the </a:t>
            </a:r>
            <a:r>
              <a:rPr lang="en-US" sz="2800" dirty="0" err="1" smtClean="0">
                <a:latin typeface="Comic Sans MS" pitchFamily="66" charset="0"/>
              </a:rPr>
              <a:t>i-th</a:t>
            </a:r>
            <a:r>
              <a:rPr lang="en-US" sz="2800" dirty="0" smtClean="0">
                <a:latin typeface="Comic Sans MS" pitchFamily="66" charset="0"/>
              </a:rPr>
              <a:t> bit of p</a:t>
            </a:r>
            <a:r>
              <a:rPr lang="en-US" sz="2800" dirty="0" smtClean="0">
                <a:latin typeface="Comic Sans MS" pitchFamily="66" charset="0"/>
              </a:rPr>
              <a:t>} is locality </a:t>
            </a:r>
            <a:r>
              <a:rPr lang="en-US" sz="2800" dirty="0" smtClean="0">
                <a:latin typeface="Comic Sans MS" pitchFamily="66" charset="0"/>
              </a:rPr>
              <a:t>sensitive </a:t>
            </a:r>
            <a:r>
              <a:rPr lang="en-US" sz="2800" dirty="0" err="1" smtClean="0">
                <a:latin typeface="Comic Sans MS" pitchFamily="66" charset="0"/>
              </a:rPr>
              <a:t>wrt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sim</a:t>
            </a:r>
            <a:r>
              <a:rPr lang="en-US" sz="2800" dirty="0" smtClean="0">
                <a:latin typeface="Comic Sans MS" pitchFamily="66" charset="0"/>
              </a:rPr>
              <a:t>(</a:t>
            </a:r>
            <a:r>
              <a:rPr lang="en-US" sz="2800" dirty="0" err="1" smtClean="0">
                <a:latin typeface="Comic Sans MS" pitchFamily="66" charset="0"/>
              </a:rPr>
              <a:t>p,q</a:t>
            </a:r>
            <a:r>
              <a:rPr lang="en-US" sz="2800" dirty="0" smtClean="0">
                <a:latin typeface="Comic Sans MS" pitchFamily="66" charset="0"/>
              </a:rPr>
              <a:t>) = 1-ham(</a:t>
            </a:r>
            <a:r>
              <a:rPr lang="en-US" sz="2800" dirty="0" err="1" smtClean="0">
                <a:latin typeface="Comic Sans MS" pitchFamily="66" charset="0"/>
              </a:rPr>
              <a:t>p,q</a:t>
            </a:r>
            <a:r>
              <a:rPr lang="en-US" sz="2800" dirty="0" smtClean="0">
                <a:latin typeface="Comic Sans MS" pitchFamily="66" charset="0"/>
              </a:rPr>
              <a:t>)/</a:t>
            </a:r>
            <a:r>
              <a:rPr lang="en-US" sz="2800" dirty="0" smtClean="0">
                <a:latin typeface="Comic Sans MS" pitchFamily="66" charset="0"/>
              </a:rPr>
              <a:t>m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9330" y="4298460"/>
            <a:ext cx="7113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Pr[h(p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) = h(q)] = 1 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– ham(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p,q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)/m   </a:t>
            </a:r>
            <a:r>
              <a:rPr lang="en-US" sz="2800" dirty="0" smtClean="0">
                <a:latin typeface="Comic Sans MS" pitchFamily="66" charset="0"/>
              </a:rPr>
              <a:t> 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6111" y="5458134"/>
            <a:ext cx="57054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1-sim(</a:t>
            </a:r>
            <a:r>
              <a:rPr lang="en-US" sz="2800" dirty="0" err="1" smtClean="0">
                <a:latin typeface="Comic Sans MS" pitchFamily="66" charset="0"/>
              </a:rPr>
              <a:t>p,q</a:t>
            </a:r>
            <a:r>
              <a:rPr lang="en-US" sz="2800" dirty="0" smtClean="0">
                <a:latin typeface="Comic Sans MS" pitchFamily="66" charset="0"/>
              </a:rPr>
              <a:t>) </a:t>
            </a:r>
            <a:r>
              <a:rPr lang="en-US" sz="2800" dirty="0" smtClean="0">
                <a:latin typeface="Comic Sans MS" pitchFamily="66" charset="0"/>
              </a:rPr>
              <a:t>= ham(</a:t>
            </a:r>
            <a:r>
              <a:rPr lang="en-US" sz="2800" dirty="0" err="1" smtClean="0">
                <a:latin typeface="Comic Sans MS" pitchFamily="66" charset="0"/>
              </a:rPr>
              <a:t>p,q</a:t>
            </a:r>
            <a:r>
              <a:rPr lang="en-US" sz="2800" dirty="0" smtClean="0">
                <a:latin typeface="Comic Sans MS" pitchFamily="66" charset="0"/>
              </a:rPr>
              <a:t>)/m</a:t>
            </a:r>
          </a:p>
        </p:txBody>
      </p:sp>
    </p:spTree>
    <p:extLst>
      <p:ext uri="{BB962C8B-B14F-4D97-AF65-F5344CB8AC3E}">
        <p14:creationId xmlns="" xmlns:p14="http://schemas.microsoft.com/office/powerpoint/2010/main" val="26926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- </a:t>
            </a:r>
            <a:r>
              <a:rPr lang="en-US" dirty="0" err="1" smtClean="0"/>
              <a:t>Jaacard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589002" y="2220081"/>
            <a:ext cx="7501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sim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p,q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) =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jaccard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p,q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) = 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|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</a:t>
            </a:r>
            <a:r>
              <a:rPr lang="en-US" sz="2800" dirty="0" err="1" smtClean="0">
                <a:latin typeface="Comic Sans MS" pitchFamily="66" charset="0"/>
                <a:sym typeface="Symbol"/>
              </a:rPr>
              <a:t>q</a:t>
            </a:r>
            <a:r>
              <a:rPr lang="en-US" sz="2800" dirty="0" smtClean="0">
                <a:latin typeface="Comic Sans MS" pitchFamily="66" charset="0"/>
                <a:sym typeface="Symbol"/>
              </a:rPr>
              <a:t>|/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|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</a:t>
            </a:r>
            <a:r>
              <a:rPr lang="en-US" sz="2800" dirty="0" err="1" smtClean="0">
                <a:latin typeface="Comic Sans MS" pitchFamily="66" charset="0"/>
                <a:sym typeface="Symbol"/>
              </a:rPr>
              <a:t>q</a:t>
            </a:r>
            <a:r>
              <a:rPr lang="en-US" sz="2800" dirty="0" smtClean="0">
                <a:latin typeface="Comic Sans MS" pitchFamily="66" charset="0"/>
                <a:sym typeface="Symbol"/>
              </a:rPr>
              <a:t>|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8976" y="1495134"/>
            <a:ext cx="4852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Think of p and q as sets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4886" y="3056241"/>
            <a:ext cx="76817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H={h</a:t>
            </a:r>
            <a:r>
              <a:rPr lang="en-US" sz="2800" baseline="-25000" dirty="0" smtClean="0">
                <a:latin typeface="Comic Sans MS" pitchFamily="66" charset="0"/>
                <a:sym typeface="Symbol"/>
              </a:rPr>
              <a:t></a:t>
            </a:r>
            <a:r>
              <a:rPr lang="en-US" sz="2800" dirty="0" smtClean="0">
                <a:latin typeface="Comic Sans MS" pitchFamily="66" charset="0"/>
              </a:rPr>
              <a:t>(p) = min in </a:t>
            </a:r>
            <a:r>
              <a:rPr lang="en-US" sz="2800" dirty="0" smtClean="0">
                <a:latin typeface="Comic Sans MS" pitchFamily="66" charset="0"/>
                <a:sym typeface="Symbol"/>
              </a:rPr>
              <a:t></a:t>
            </a:r>
            <a:r>
              <a:rPr lang="en-US" sz="2800" dirty="0" smtClean="0">
                <a:latin typeface="Comic Sans MS" pitchFamily="66" charset="0"/>
              </a:rPr>
              <a:t> of the items in p}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34314" y="4353726"/>
            <a:ext cx="78636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Pr[h</a:t>
            </a:r>
            <a:r>
              <a:rPr lang="en-US" sz="2800" baseline="-25000" dirty="0" smtClean="0">
                <a:latin typeface="Comic Sans MS" pitchFamily="66" charset="0"/>
                <a:sym typeface="Symbol"/>
              </a:rPr>
              <a:t>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(p) = h</a:t>
            </a:r>
            <a:r>
              <a:rPr lang="en-US" sz="2800" baseline="-25000" dirty="0" smtClean="0">
                <a:latin typeface="Comic Sans MS" pitchFamily="66" charset="0"/>
                <a:sym typeface="Symbol"/>
              </a:rPr>
              <a:t>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(q)] =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jaccard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p,q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)  </a:t>
            </a:r>
            <a:r>
              <a:rPr lang="en-US" sz="2800" dirty="0" smtClean="0">
                <a:latin typeface="Comic Sans MS" pitchFamily="66" charset="0"/>
              </a:rPr>
              <a:t>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89002" y="5296974"/>
            <a:ext cx="85549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Need to pick </a:t>
            </a:r>
            <a:r>
              <a:rPr lang="en-US" sz="2800" dirty="0" smtClean="0">
                <a:latin typeface="Comic Sans MS" pitchFamily="66" charset="0"/>
                <a:sym typeface="Symbol"/>
              </a:rPr>
              <a:t>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from a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min-wise </a:t>
            </a:r>
            <a:r>
              <a:rPr lang="en-US" sz="2800" dirty="0" err="1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ind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. family of permutations</a:t>
            </a:r>
            <a:endParaRPr lang="en-US" sz="28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2661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smtClean="0">
            <a:latin typeface="Comic Sans MS" pitchFamily="66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13540</TotalTime>
  <Words>1741</Words>
  <Application>Microsoft Office PowerPoint</Application>
  <PresentationFormat>On-screen Show (4:3)</PresentationFormat>
  <Paragraphs>194</Paragraphs>
  <Slides>40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43" baseType="lpstr">
      <vt:lpstr>Office Theme</vt:lpstr>
      <vt:lpstr>Equation</vt:lpstr>
      <vt:lpstr>MathType 6.0 Equation</vt:lpstr>
      <vt:lpstr>Big Data</vt:lpstr>
      <vt:lpstr>Nearest Neighbor </vt:lpstr>
      <vt:lpstr>Nearest Neighbor </vt:lpstr>
      <vt:lpstr>Voronoi Diagram</vt:lpstr>
      <vt:lpstr>Curse of dimensionality</vt:lpstr>
      <vt:lpstr>Locality Sensitive Hashing</vt:lpstr>
      <vt:lpstr>Locality Sensitive Hashing</vt:lpstr>
      <vt:lpstr>Example – Hamming Similarity</vt:lpstr>
      <vt:lpstr>Example - Jaacard</vt:lpstr>
      <vt:lpstr>Map to {0,1}</vt:lpstr>
      <vt:lpstr>Another example (“simhash”)</vt:lpstr>
      <vt:lpstr>Another example</vt:lpstr>
      <vt:lpstr>Another example</vt:lpstr>
      <vt:lpstr>Another example</vt:lpstr>
      <vt:lpstr>Another example</vt:lpstr>
      <vt:lpstr>How do we really use it?</vt:lpstr>
      <vt:lpstr>A theoretical result on NN</vt:lpstr>
      <vt:lpstr>Locality Sensitive Hashing</vt:lpstr>
      <vt:lpstr>Locality Sensitive Hashing</vt:lpstr>
      <vt:lpstr>Locality Sensitive Hashing</vt:lpstr>
      <vt:lpstr>(r,ε)-neighbor problem</vt:lpstr>
      <vt:lpstr>(r,ε)-neighbor problem</vt:lpstr>
      <vt:lpstr>(r,ε)-neighbor problem</vt:lpstr>
      <vt:lpstr>(r,ε)-neighbor problem</vt:lpstr>
      <vt:lpstr>(r,ε)-neighbor problem</vt:lpstr>
      <vt:lpstr>NN using locality sensitive hashing</vt:lpstr>
      <vt:lpstr>NN using locality sensitive hashing</vt:lpstr>
      <vt:lpstr>NN using locality sensitive hashing</vt:lpstr>
      <vt:lpstr>NN using locality sensitive hashing</vt:lpstr>
      <vt:lpstr>NN using locality sensitive hashing</vt:lpstr>
      <vt:lpstr>(r,ε)-Neighbor with constant prob</vt:lpstr>
      <vt:lpstr>Analysis</vt:lpstr>
      <vt:lpstr>Analysis</vt:lpstr>
      <vt:lpstr>Summary </vt:lpstr>
      <vt:lpstr>What is  ?</vt:lpstr>
      <vt:lpstr>(1+ε)-approximate NN</vt:lpstr>
      <vt:lpstr>(1+ε)-approximate NN vs (r,ε)-neighbor problem</vt:lpstr>
      <vt:lpstr>LSH using p-stable distributions</vt:lpstr>
      <vt:lpstr>LSH using p-stable distributions</vt:lpstr>
      <vt:lpstr>Bibliography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Edith Cohen</dc:creator>
  <cp:lastModifiedBy>haimk</cp:lastModifiedBy>
  <cp:revision>816</cp:revision>
  <dcterms:created xsi:type="dcterms:W3CDTF">2013-10-11T11:49:17Z</dcterms:created>
  <dcterms:modified xsi:type="dcterms:W3CDTF">2013-11-19T21:21:26Z</dcterms:modified>
</cp:coreProperties>
</file>