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74" r:id="rId3"/>
    <p:sldId id="344" r:id="rId4"/>
    <p:sldId id="345" r:id="rId5"/>
    <p:sldId id="343" r:id="rId6"/>
    <p:sldId id="346" r:id="rId7"/>
    <p:sldId id="350" r:id="rId8"/>
    <p:sldId id="398" r:id="rId9"/>
    <p:sldId id="351" r:id="rId10"/>
    <p:sldId id="349" r:id="rId11"/>
    <p:sldId id="395" r:id="rId12"/>
    <p:sldId id="348" r:id="rId13"/>
    <p:sldId id="353" r:id="rId14"/>
    <p:sldId id="354" r:id="rId15"/>
    <p:sldId id="355" r:id="rId16"/>
    <p:sldId id="356" r:id="rId17"/>
    <p:sldId id="357" r:id="rId18"/>
    <p:sldId id="359" r:id="rId19"/>
    <p:sldId id="360" r:id="rId20"/>
    <p:sldId id="362" r:id="rId21"/>
    <p:sldId id="363" r:id="rId22"/>
    <p:sldId id="365" r:id="rId23"/>
    <p:sldId id="366" r:id="rId24"/>
    <p:sldId id="370" r:id="rId25"/>
    <p:sldId id="371" r:id="rId26"/>
    <p:sldId id="369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92" r:id="rId46"/>
    <p:sldId id="396" r:id="rId47"/>
    <p:sldId id="393" r:id="rId48"/>
    <p:sldId id="394" r:id="rId49"/>
    <p:sldId id="397" r:id="rId50"/>
    <p:sldId id="332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960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1.wmf"/><Relationship Id="rId1" Type="http://schemas.openxmlformats.org/officeDocument/2006/relationships/image" Target="../media/image26.wmf"/><Relationship Id="rId5" Type="http://schemas.openxmlformats.org/officeDocument/2006/relationships/image" Target="../media/image28.wmf"/><Relationship Id="rId4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Relationship Id="rId4" Type="http://schemas.openxmlformats.org/officeDocument/2006/relationships/image" Target="../media/image3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Relationship Id="rId4" Type="http://schemas.openxmlformats.org/officeDocument/2006/relationships/image" Target="../media/image3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2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8.wmf"/><Relationship Id="rId1" Type="http://schemas.openxmlformats.org/officeDocument/2006/relationships/image" Target="../media/image46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A78CF-6985-4B0D-BBEE-7FF090114E1D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D4C4-D301-46E9-9620-4376E73D9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2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5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0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9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9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4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9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5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CFD6-0761-45E7-A5D7-37DC40367830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0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22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23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2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21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36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6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36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6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39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71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40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4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46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4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4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50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5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52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54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93.bin"/><Relationship Id="rId4" Type="http://schemas.openxmlformats.org/officeDocument/2006/relationships/image" Target="../media/image56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58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60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99.bin"/><Relationship Id="rId4" Type="http://schemas.openxmlformats.org/officeDocument/2006/relationships/image" Target="../media/image62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4" Type="http://schemas.openxmlformats.org/officeDocument/2006/relationships/image" Target="../media/image64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Big Data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2140803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Lecture 5:  Estimating the second moment,  dimension reduction, applications </a:t>
            </a:r>
            <a:endParaRPr lang="en-US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39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variance of Z</a:t>
            </a:r>
            <a:r>
              <a:rPr lang="en-US" baseline="30000" dirty="0" smtClean="0"/>
              <a:t>2</a:t>
            </a:r>
            <a:r>
              <a:rPr lang="en-US" dirty="0" smtClean="0"/>
              <a:t> ?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89876" y="1547813"/>
          <a:ext cx="60817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Equation" r:id="rId3" imgW="1917700" imgH="330200" progId="Equation.DSMT4">
                  <p:embed/>
                </p:oleObj>
              </mc:Choice>
              <mc:Fallback>
                <p:oleObj name="Equation" r:id="rId3" imgW="1917700" imgH="33020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876" y="1547813"/>
                        <a:ext cx="60817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596318"/>
              </p:ext>
            </p:extLst>
          </p:nvPr>
        </p:nvGraphicFramePr>
        <p:xfrm>
          <a:off x="542753" y="2804984"/>
          <a:ext cx="4157663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3" name="Equation" r:id="rId5" imgW="2070000" imgH="533160" progId="Equation.DSMT4">
                  <p:embed/>
                </p:oleObj>
              </mc:Choice>
              <mc:Fallback>
                <p:oleObj name="Equation" r:id="rId5" imgW="2070000" imgH="53316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53" y="2804984"/>
                        <a:ext cx="4157663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4384" y="4131539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Here we will assume that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h </a:t>
            </a:r>
            <a:r>
              <a:rPr lang="en-US" sz="3200" dirty="0" smtClean="0">
                <a:latin typeface="Comic Sans MS" pitchFamily="66" charset="0"/>
                <a:cs typeface="+mj-cs"/>
              </a:rPr>
              <a:t>is drawn from a 4-wise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inde</a:t>
            </a:r>
            <a:r>
              <a:rPr lang="en-US" sz="3200" dirty="0" smtClean="0">
                <a:latin typeface="Comic Sans MS" pitchFamily="66" charset="0"/>
                <a:cs typeface="+mj-cs"/>
              </a:rPr>
              <a:t>. family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 H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variance of Z</a:t>
            </a:r>
            <a:r>
              <a:rPr lang="en-US" baseline="30000" dirty="0" smtClean="0"/>
              <a:t>2</a:t>
            </a:r>
            <a:r>
              <a:rPr lang="en-US" dirty="0" smtClean="0"/>
              <a:t> ?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89876" y="1547813"/>
          <a:ext cx="60817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2" name="Equation" r:id="rId3" imgW="1917700" imgH="330200" progId="Equation.DSMT4">
                  <p:embed/>
                </p:oleObj>
              </mc:Choice>
              <mc:Fallback>
                <p:oleObj name="Equation" r:id="rId3" imgW="1917700" imgH="33020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876" y="1547813"/>
                        <a:ext cx="60817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64449" y="2743051"/>
          <a:ext cx="8418286" cy="1090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3" name="Equation" r:id="rId5" imgW="4191000" imgH="533400" progId="Equation.DSMT4">
                  <p:embed/>
                </p:oleObj>
              </mc:Choice>
              <mc:Fallback>
                <p:oleObj name="Equation" r:id="rId5" imgW="4191000" imgH="53340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49" y="2743051"/>
                        <a:ext cx="8418286" cy="1090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89634" y="3934288"/>
          <a:ext cx="808672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4" name="Equation" r:id="rId7" imgW="4025900" imgH="495300" progId="Equation.DSMT4">
                  <p:embed/>
                </p:oleObj>
              </mc:Choice>
              <mc:Fallback>
                <p:oleObj name="Equation" r:id="rId7" imgW="4025900" imgH="49530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34" y="3934288"/>
                        <a:ext cx="8086725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64452" y="5139601"/>
          <a:ext cx="8273143" cy="122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5" name="Equation" r:id="rId9" imgW="2705100" imgH="393700" progId="Equation.DSMT4">
                  <p:embed/>
                </p:oleObj>
              </mc:Choice>
              <mc:Fallback>
                <p:oleObj name="Equation" r:id="rId9" imgW="2705100" imgH="39370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52" y="5139601"/>
                        <a:ext cx="8273143" cy="12262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23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sp>
        <p:nvSpPr>
          <p:cNvPr id="3" name="Content Placeholder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200" y="1447800"/>
            <a:ext cx="8229600" cy="1981200"/>
          </a:xfrm>
          <a:prstGeom prst="rect">
            <a:avLst/>
          </a:prstGeom>
          <a:blipFill rotWithShape="1">
            <a:blip r:embed="rId3" cstate="print"/>
            <a:stretch>
              <a:fillRect l="-1775" t="-5810"/>
            </a:stretch>
          </a:blipFill>
          <a:ln>
            <a:solidFill>
              <a:schemeClr val="accent1"/>
            </a:solidFill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804082" y="3601142"/>
          <a:ext cx="54768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Equation" r:id="rId4" imgW="1790700" imgH="469900" progId="Equation.DSMT4">
                  <p:embed/>
                </p:oleObj>
              </mc:Choice>
              <mc:Fallback>
                <p:oleObj name="Equation" r:id="rId4" imgW="1790700" imgH="4699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082" y="3601142"/>
                        <a:ext cx="54768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3516" y="3991388"/>
            <a:ext cx="78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Wingdings" pitchFamily="2" charset="2"/>
              </a:rPr>
              <a:t>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060450" y="5030788"/>
          <a:ext cx="7300913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Equation" r:id="rId6" imgW="2247900" imgH="508000" progId="Equation.DSMT4">
                  <p:embed/>
                </p:oleObj>
              </mc:Choice>
              <mc:Fallback>
                <p:oleObj name="Equation" r:id="rId6" imgW="2247900" imgH="5080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5030788"/>
                        <a:ext cx="7300913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6328" y="5493590"/>
            <a:ext cx="78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Wingdings" pitchFamily="2" charset="2"/>
              </a:rPr>
              <a:t>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66969" y="1634449"/>
          <a:ext cx="7300913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3" name="Equation" r:id="rId3" imgW="2247900" imgH="508000" progId="Equation.DSMT4">
                  <p:embed/>
                </p:oleObj>
              </mc:Choice>
              <mc:Fallback>
                <p:oleObj name="Equation" r:id="rId3" imgW="2247900" imgH="508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69" y="1634449"/>
                        <a:ext cx="7300913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5180" y="3628538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If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 is small this is meaningless…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926" y="4463096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We need to reduce the variance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214" y="5297654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How ?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5180" y="1727204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Draw k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ind.</a:t>
            </a:r>
            <a:r>
              <a:rPr lang="en-US" sz="3200" dirty="0" smtClean="0">
                <a:latin typeface="Comic Sans MS" pitchFamily="66" charset="0"/>
                <a:cs typeface="+mj-cs"/>
              </a:rPr>
              <a:t> hash functions h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,</a:t>
            </a:r>
            <a:r>
              <a:rPr lang="en-US" sz="3200" dirty="0" smtClean="0">
                <a:latin typeface="Comic Sans MS" pitchFamily="66" charset="0"/>
              </a:rPr>
              <a:t> h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, …. , </a:t>
            </a:r>
            <a:r>
              <a:rPr lang="en-US" sz="3200" dirty="0" err="1" smtClean="0">
                <a:latin typeface="Comic Sans MS" pitchFamily="66" charset="0"/>
              </a:rPr>
              <a:t>h</a:t>
            </a:r>
            <a:r>
              <a:rPr lang="en-US" sz="3200" baseline="-25000" dirty="0" err="1" smtClean="0">
                <a:latin typeface="Comic Sans MS" pitchFamily="66" charset="0"/>
              </a:rPr>
              <a:t>k</a:t>
            </a:r>
            <a:r>
              <a:rPr lang="en-US" sz="3200" dirty="0" smtClean="0">
                <a:latin typeface="Comic Sans MS" pitchFamily="66" charset="0"/>
              </a:rPr>
              <a:t>  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927" y="2982668"/>
            <a:ext cx="10776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Use </a:t>
            </a:r>
            <a:endParaRPr lang="he-IL" sz="3200" baseline="30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527624" y="2591967"/>
          <a:ext cx="4576763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2" name="Equation" r:id="rId3" imgW="1409700" imgH="419100" progId="Equation.DSMT4">
                  <p:embed/>
                </p:oleObj>
              </mc:Choice>
              <mc:Fallback>
                <p:oleObj name="Equation" r:id="rId3" imgW="1409700" imgH="4191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624" y="2591967"/>
                        <a:ext cx="4576763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608247" y="3976004"/>
          <a:ext cx="3668713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3" name="Equation" r:id="rId5" imgW="1130300" imgH="419100" progId="Equation.DSMT4">
                  <p:embed/>
                </p:oleObj>
              </mc:Choice>
              <mc:Fallback>
                <p:oleObj name="Equation" r:id="rId5" imgW="1130300" imgH="4191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247" y="3976004"/>
                        <a:ext cx="3668713" cy="130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221326"/>
              </p:ext>
            </p:extLst>
          </p:nvPr>
        </p:nvGraphicFramePr>
        <p:xfrm>
          <a:off x="613236" y="1677000"/>
          <a:ext cx="528002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8" name="Equation" r:id="rId3" imgW="1625400" imgH="393480" progId="Equation.DSMT4">
                  <p:embed/>
                </p:oleObj>
              </mc:Choice>
              <mc:Fallback>
                <p:oleObj name="Equation" r:id="rId3" imgW="1625400" imgH="39348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36" y="1677000"/>
                        <a:ext cx="5280025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0879" y="3323744"/>
            <a:ext cx="9397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Pick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714045" y="3037347"/>
          <a:ext cx="17335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9" name="Equation" r:id="rId5" imgW="533169" imgH="393529" progId="Equation.DSMT4">
                  <p:embed/>
                </p:oleObj>
              </mc:Choice>
              <mc:Fallback>
                <p:oleObj name="Equation" r:id="rId5" imgW="533169" imgH="393529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045" y="3037347"/>
                        <a:ext cx="1733550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14816" y="4575174"/>
          <a:ext cx="4743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0" name="Equation" r:id="rId7" imgW="1459866" imgH="253890" progId="Equation.DSMT4">
                  <p:embed/>
                </p:oleObj>
              </mc:Choice>
              <mc:Fallback>
                <p:oleObj name="Equation" r:id="rId7" imgW="1459866" imgH="25389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16" y="4575174"/>
                        <a:ext cx="474345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Boosting the confidence – </a:t>
            </a:r>
            <a:r>
              <a:rPr lang="en-US" dirty="0" err="1" smtClean="0"/>
              <a:t>Chernoff</a:t>
            </a:r>
            <a:r>
              <a:rPr lang="en-US" dirty="0" smtClean="0"/>
              <a:t> bounds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236" y="3323744"/>
            <a:ext cx="9397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Pick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714045" y="3037347"/>
          <a:ext cx="17335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2" name="Equation" r:id="rId3" imgW="533169" imgH="393529" progId="Equation.DSMT4">
                  <p:embed/>
                </p:oleObj>
              </mc:Choice>
              <mc:Fallback>
                <p:oleObj name="Equation" r:id="rId3" imgW="533169" imgH="393529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045" y="3037347"/>
                        <a:ext cx="1733550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14816" y="4575174"/>
          <a:ext cx="4743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3" name="Equation" r:id="rId5" imgW="1459866" imgH="253890" progId="Equation.DSMT4">
                  <p:embed/>
                </p:oleObj>
              </mc:Choice>
              <mc:Fallback>
                <p:oleObj name="Equation" r:id="rId5" imgW="1459866" imgH="25389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16" y="4575174"/>
                        <a:ext cx="474345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2873829" y="3759200"/>
            <a:ext cx="595085" cy="537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87009" y="3367286"/>
            <a:ext cx="7656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1/4</a:t>
            </a:r>
            <a:endParaRPr lang="he-IL" sz="2400" baseline="-25000" dirty="0">
              <a:solidFill>
                <a:srgbClr val="0070C0"/>
              </a:solidFill>
              <a:latin typeface="Comic Sans MS" pitchFamily="66" charset="0"/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854993" y="4695356"/>
            <a:ext cx="595085" cy="537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68173" y="4303442"/>
            <a:ext cx="7656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1/4</a:t>
            </a:r>
            <a:endParaRPr lang="he-IL" sz="2400" baseline="-25000" dirty="0">
              <a:solidFill>
                <a:srgbClr val="0070C0"/>
              </a:solidFill>
              <a:latin typeface="Comic Sans MS" pitchFamily="66" charset="0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221326"/>
              </p:ext>
            </p:extLst>
          </p:nvPr>
        </p:nvGraphicFramePr>
        <p:xfrm>
          <a:off x="612775" y="1676400"/>
          <a:ext cx="528002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4" name="Equation" r:id="rId7" imgW="1625600" imgH="393700" progId="Equation.DSMT4">
                  <p:embed/>
                </p:oleObj>
              </mc:Choice>
              <mc:Fallback>
                <p:oleObj name="Equation" r:id="rId7" imgW="1625600" imgH="39370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676400"/>
                        <a:ext cx="5280025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Boosting the confidence – </a:t>
            </a:r>
            <a:r>
              <a:rPr lang="en-US" dirty="0" err="1" smtClean="0"/>
              <a:t>Chernoff</a:t>
            </a:r>
            <a:r>
              <a:rPr lang="en-US" dirty="0" smtClean="0"/>
              <a:t> bounds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236" y="1901372"/>
            <a:ext cx="834207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Now repeat the experiment s = O(log(1/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)) times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009" y="3069752"/>
            <a:ext cx="82332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We get A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,…..,A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s</a:t>
            </a:r>
            <a:r>
              <a:rPr lang="en-US" sz="3200" dirty="0" smtClean="0">
                <a:latin typeface="Comic Sans MS" pitchFamily="66" charset="0"/>
                <a:cs typeface="+mj-cs"/>
              </a:rPr>
              <a:t> (assume they are sorted)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6784" y="3860768"/>
            <a:ext cx="77179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Return their median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9530" y="5116232"/>
            <a:ext cx="77179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Why is this good ?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Boosting the confidence – </a:t>
            </a:r>
            <a:r>
              <a:rPr lang="en-US" dirty="0" err="1" smtClean="0"/>
              <a:t>Chernoff</a:t>
            </a:r>
            <a:r>
              <a:rPr lang="en-US" dirty="0" smtClean="0"/>
              <a:t> bounds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8521" y="1698176"/>
            <a:ext cx="8641975" cy="1405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Each of </a:t>
            </a:r>
            <a:r>
              <a:rPr lang="en-US" sz="3200" dirty="0" smtClean="0">
                <a:latin typeface="Comic Sans MS" pitchFamily="66" charset="0"/>
              </a:rPr>
              <a:t>A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,…..,A</a:t>
            </a:r>
            <a:r>
              <a:rPr lang="en-US" sz="3200" baseline="-25000" dirty="0" smtClean="0">
                <a:latin typeface="Comic Sans MS" pitchFamily="66" charset="0"/>
              </a:rPr>
              <a:t>s</a:t>
            </a:r>
            <a:r>
              <a:rPr lang="en-US" sz="3200" dirty="0" smtClean="0">
                <a:latin typeface="Comic Sans MS" pitchFamily="66" charset="0"/>
              </a:rPr>
              <a:t> is bad ((1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 ) far from F</a:t>
            </a:r>
            <a:r>
              <a:rPr lang="en-US" sz="32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r>
              <a:rPr lang="en-US" sz="3200" dirty="0" smtClean="0">
                <a:latin typeface="Comic Sans MS" pitchFamily="66" charset="0"/>
              </a:rPr>
              <a:t> with probability ≤ ¼</a:t>
            </a:r>
            <a:endParaRPr lang="he-IL" sz="3200" baseline="-25000" dirty="0" smtClean="0">
              <a:latin typeface="Comic Sans MS" pitchFamily="66" charset="0"/>
            </a:endParaRPr>
          </a:p>
          <a:p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4886" y="2932964"/>
            <a:ext cx="8316686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For the median to be bad we need more than ½ of </a:t>
            </a:r>
            <a:r>
              <a:rPr lang="en-US" sz="3200" dirty="0" smtClean="0">
                <a:latin typeface="Comic Sans MS" pitchFamily="66" charset="0"/>
              </a:rPr>
              <a:t>A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,…..,A</a:t>
            </a:r>
            <a:r>
              <a:rPr lang="en-US" sz="3200" baseline="-25000" dirty="0" smtClean="0">
                <a:latin typeface="Comic Sans MS" pitchFamily="66" charset="0"/>
              </a:rPr>
              <a:t>s</a:t>
            </a:r>
            <a:r>
              <a:rPr lang="en-US" sz="3200" dirty="0" smtClean="0">
                <a:latin typeface="Comic Sans MS" pitchFamily="66" charset="0"/>
                <a:cs typeface="+mj-cs"/>
              </a:rPr>
              <a:t> to be bad </a:t>
            </a:r>
            <a:r>
              <a:rPr lang="en-US" sz="2400" dirty="0" smtClean="0">
                <a:latin typeface="Comic Sans MS" pitchFamily="66" charset="0"/>
                <a:cs typeface="+mj-cs"/>
              </a:rPr>
              <a:t>(remove the pair consisting of the largest and smallest and repeat... If both components of some pair are good then median is good…)</a:t>
            </a:r>
            <a:endParaRPr lang="he-IL" sz="24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47661" y="5604401"/>
            <a:ext cx="44304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, A</a:t>
            </a:r>
            <a:r>
              <a:rPr lang="en-US" sz="3200" baseline="-25000" dirty="0" smtClean="0">
                <a:latin typeface="Comic Sans MS" pitchFamily="66" charset="0"/>
              </a:rPr>
              <a:t>2 </a:t>
            </a:r>
            <a:r>
              <a:rPr lang="en-US" sz="3200" dirty="0" smtClean="0">
                <a:latin typeface="Comic Sans MS" pitchFamily="66" charset="0"/>
              </a:rPr>
              <a:t>, ……. ,A</a:t>
            </a:r>
            <a:r>
              <a:rPr lang="en-US" sz="3200" baseline="-25000" dirty="0" smtClean="0">
                <a:latin typeface="Comic Sans MS" pitchFamily="66" charset="0"/>
              </a:rPr>
              <a:t>s-1</a:t>
            </a:r>
            <a:r>
              <a:rPr lang="en-US" sz="3200" dirty="0" smtClean="0">
                <a:latin typeface="Comic Sans MS" pitchFamily="66" charset="0"/>
              </a:rPr>
              <a:t>,A</a:t>
            </a:r>
            <a:r>
              <a:rPr lang="en-US" sz="3200" baseline="-25000" dirty="0" smtClean="0">
                <a:latin typeface="Comic Sans MS" pitchFamily="66" charset="0"/>
              </a:rPr>
              <a:t>s</a:t>
            </a:r>
            <a:endParaRPr lang="he-IL" sz="3200" baseline="-25000" dirty="0" smtClean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481951" y="5582690"/>
            <a:ext cx="246742" cy="6531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95207" y="5575436"/>
            <a:ext cx="246742" cy="6531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Boosting the confidence – </a:t>
            </a:r>
            <a:r>
              <a:rPr lang="en-US" dirty="0" err="1" smtClean="0"/>
              <a:t>Chernoff</a:t>
            </a:r>
            <a:r>
              <a:rPr lang="en-US" dirty="0" smtClean="0"/>
              <a:t> bounds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236" y="1770746"/>
            <a:ext cx="8342078" cy="1405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What is the probability that more than ½ are bad ?</a:t>
            </a:r>
            <a:endParaRPr lang="he-IL" sz="3200" baseline="-25000" dirty="0" smtClean="0">
              <a:latin typeface="Comic Sans MS" pitchFamily="66" charset="0"/>
            </a:endParaRPr>
          </a:p>
          <a:p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910673" y="3913196"/>
          <a:ext cx="490855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7" name="Equation" r:id="rId3" imgW="1511300" imgH="381000" progId="Equation.DSMT4">
                  <p:embed/>
                </p:oleObj>
              </mc:Choice>
              <mc:Fallback>
                <p:oleObj name="Equation" r:id="rId3" imgW="1511300" imgH="3810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673" y="3913196"/>
                        <a:ext cx="4908550" cy="118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35010" y="3011696"/>
            <a:ext cx="771796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  <a:cs typeface="+mj-cs"/>
              </a:rPr>
              <a:t>Chernoff</a:t>
            </a:r>
            <a:r>
              <a:rPr lang="en-US" sz="3200" dirty="0" smtClean="0">
                <a:latin typeface="Comic Sans MS" pitchFamily="66" charset="0"/>
                <a:cs typeface="+mj-cs"/>
              </a:rPr>
              <a:t>: Let X =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 + …..+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s</a:t>
            </a:r>
            <a:r>
              <a:rPr lang="en-US" sz="3200" dirty="0" smtClean="0">
                <a:latin typeface="Comic Sans MS" pitchFamily="66" charset="0"/>
                <a:cs typeface="+mj-cs"/>
              </a:rPr>
              <a:t> where each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i</a:t>
            </a:r>
            <a:r>
              <a:rPr lang="en-US" sz="3200" dirty="0" smtClean="0">
                <a:latin typeface="Comic Sans MS" pitchFamily="66" charset="0"/>
                <a:cs typeface="+mj-cs"/>
              </a:rPr>
              <a:t> is Bernoulli with p =</a:t>
            </a:r>
            <a:r>
              <a:rPr lang="en-US" sz="3200" dirty="0" smtClean="0">
                <a:latin typeface="Comic Sans MS" pitchFamily="66" charset="0"/>
              </a:rPr>
              <a:t> ¼ then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50570"/>
              </p:ext>
            </p:extLst>
          </p:nvPr>
        </p:nvGraphicFramePr>
        <p:xfrm>
          <a:off x="1336675" y="4999038"/>
          <a:ext cx="616267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8" name="Equation" r:id="rId5" imgW="2095200" imgH="545760" progId="Equation.DSMT4">
                  <p:embed/>
                </p:oleObj>
              </mc:Choice>
              <mc:Fallback>
                <p:oleObj name="Equation" r:id="rId5" imgW="2095200" imgH="54576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4999038"/>
                        <a:ext cx="6162675" cy="153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47926" y="5582246"/>
            <a:ext cx="78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Wingdings" pitchFamily="2" charset="2"/>
              </a:rPr>
              <a:t>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31244" y="6190760"/>
            <a:ext cx="2891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Comic Sans MS" pitchFamily="66" charset="0"/>
              </a:rPr>
              <a:t>s = O(log(1/</a:t>
            </a:r>
            <a:r>
              <a:rPr lang="en-US" dirty="0">
                <a:latin typeface="Comic Sans MS" pitchFamily="66" charset="0"/>
                <a:sym typeface="Symbol"/>
              </a:rPr>
              <a:t></a:t>
            </a:r>
            <a:r>
              <a:rPr lang="en-US" dirty="0" smtClean="0">
                <a:latin typeface="Comic Sans MS" pitchFamily="66" charset="0"/>
                <a:sym typeface="Symbol"/>
              </a:rPr>
              <a:t>))  with a large enough constant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932141" y="6042455"/>
            <a:ext cx="12356" cy="1853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The second moment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610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,C,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,F,…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261"/>
              </p:ext>
            </p:extLst>
          </p:nvPr>
        </p:nvGraphicFramePr>
        <p:xfrm>
          <a:off x="990600" y="2331720"/>
          <a:ext cx="41148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057400"/>
                <a:gridCol w="2057400"/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>
                          <a:latin typeface="Comic Sans MS" pitchFamily="66" charset="0"/>
                        </a:rPr>
                        <a:t>f(x)</a:t>
                      </a:r>
                      <a:endParaRPr lang="he-IL" sz="2000" baseline="-25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latin typeface="Comic Sans MS" pitchFamily="66" charset="0"/>
                        </a:rPr>
                        <a:t>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D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203808"/>
              </p:ext>
            </p:extLst>
          </p:nvPr>
        </p:nvGraphicFramePr>
        <p:xfrm>
          <a:off x="4323204" y="5364842"/>
          <a:ext cx="29575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977760" imgH="431640" progId="Equation.DSMT4">
                  <p:embed/>
                </p:oleObj>
              </mc:Choice>
              <mc:Fallback>
                <p:oleObj name="Equation" r:id="rId3" imgW="97776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204" y="5364842"/>
                        <a:ext cx="2957512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5791200"/>
            <a:ext cx="365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+mj-cs"/>
              </a:rPr>
              <a:t>The second moment: </a:t>
            </a:r>
            <a:endParaRPr lang="he-IL" sz="2400" dirty="0">
              <a:latin typeface="Comic Sans MS" pitchFamily="66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42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1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866935" y="1562100"/>
          <a:ext cx="6286465" cy="16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2" name="Equation" r:id="rId5" imgW="5283200" imgH="1371600" progId="Equation.DSMT4">
                  <p:embed/>
                </p:oleObj>
              </mc:Choice>
              <mc:Fallback>
                <p:oleObj name="Equation" r:id="rId5" imgW="5283200" imgH="137160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35" y="1562100"/>
                        <a:ext cx="6286465" cy="1631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3" name="Equation" r:id="rId7" imgW="355446" imgH="1396394" progId="Equation.DSMT4">
                  <p:embed/>
                </p:oleObj>
              </mc:Choice>
              <mc:Fallback>
                <p:oleObj name="Equation" r:id="rId7" imgW="355446" imgH="1396394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3581400" y="3648540"/>
          <a:ext cx="1568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4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648540"/>
                        <a:ext cx="156845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3269114" y="4888588"/>
          <a:ext cx="243522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5" name="Equation" r:id="rId11" imgW="749300" imgH="457200" progId="Equation.DSMT4">
                  <p:embed/>
                </p:oleObj>
              </mc:Choice>
              <mc:Fallback>
                <p:oleObj name="Equation" r:id="rId11" imgW="749300" imgH="45720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114" y="4888588"/>
                        <a:ext cx="243522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random projection..</a:t>
            </a:r>
            <a:endParaRPr lang="en-US" dirty="0"/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3269114" y="5222410"/>
          <a:ext cx="243522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9" name="Equation" r:id="rId3" imgW="749300" imgH="457200" progId="Equation.DSMT4">
                  <p:embed/>
                </p:oleObj>
              </mc:Choice>
              <mc:Fallback>
                <p:oleObj name="Equation" r:id="rId3" imgW="749300" imgH="45720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114" y="5222410"/>
                        <a:ext cx="243522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581400" y="3648075"/>
          <a:ext cx="1568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0" name="Equation" r:id="rId5" imgW="482181" imgH="177646" progId="Equation.DSMT4">
                  <p:embed/>
                </p:oleObj>
              </mc:Choice>
              <mc:Fallback>
                <p:oleObj name="Equation" r:id="rId5" imgW="482181" imgH="177646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648075"/>
                        <a:ext cx="156845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5807" y="4673601"/>
            <a:ext cx="67019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Preserve distances in the sense:</a:t>
            </a:r>
            <a:endParaRPr lang="he-IL" sz="3200" baseline="-25000" dirty="0" smtClean="0">
              <a:latin typeface="Comic Sans MS" pitchFamily="66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1" name="Equation" r:id="rId7" imgW="342900" imgH="3657600" progId="Equation.DSMT4">
                  <p:embed/>
                </p:oleObj>
              </mc:Choice>
              <mc:Fallback>
                <p:oleObj name="Equation" r:id="rId7" imgW="342900" imgH="365760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866935" y="1562100"/>
          <a:ext cx="6286465" cy="16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2" name="Equation" r:id="rId9" imgW="5283200" imgH="1371600" progId="Equation.DSMT4">
                  <p:embed/>
                </p:oleObj>
              </mc:Choice>
              <mc:Fallback>
                <p:oleObj name="Equation" r:id="rId9" imgW="5283200" imgH="1371600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35" y="1562100"/>
                        <a:ext cx="6286465" cy="1631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3" name="Equation" r:id="rId11" imgW="355446" imgH="1396394" progId="Equation.DSMT4">
                  <p:embed/>
                </p:oleObj>
              </mc:Choice>
              <mc:Fallback>
                <p:oleObj name="Equation" r:id="rId11" imgW="355446" imgH="1396394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it look more familiar..</a:t>
            </a:r>
            <a:endParaRPr lang="en-US" dirty="0"/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2281238" y="3214688"/>
          <a:ext cx="4168775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4" name="Equation" r:id="rId3" imgW="1282700" imgH="457200" progId="Equation.DSMT4">
                  <p:embed/>
                </p:oleObj>
              </mc:Choice>
              <mc:Fallback>
                <p:oleObj name="Equation" r:id="rId3" imgW="1282700" imgH="45720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8" y="3214688"/>
                        <a:ext cx="4168775" cy="1423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5" name="Equation" r:id="rId5" imgW="342900" imgH="3657600" progId="Equation.DSMT4">
                  <p:embed/>
                </p:oleObj>
              </mc:Choice>
              <mc:Fallback>
                <p:oleObj name="Equation" r:id="rId5" imgW="342900" imgH="36576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716088" y="1562100"/>
          <a:ext cx="6589712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6" name="Equation" r:id="rId7" imgW="5537200" imgH="1371600" progId="Equation.DSMT4">
                  <p:embed/>
                </p:oleObj>
              </mc:Choice>
              <mc:Fallback>
                <p:oleObj name="Equation" r:id="rId7" imgW="5537200" imgH="137160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62100"/>
                        <a:ext cx="6589712" cy="163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7" name="Equation" r:id="rId9" imgW="355446" imgH="1396394" progId="Equation.DSMT4">
                  <p:embed/>
                </p:oleObj>
              </mc:Choice>
              <mc:Fallback>
                <p:oleObj name="Equation" r:id="rId9" imgW="355446" imgH="1396394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7" y="4673601"/>
            <a:ext cx="67019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Preserve distances in the sense:</a:t>
            </a:r>
            <a:endParaRPr lang="he-IL" sz="3200" baseline="-25000" dirty="0" smtClean="0">
              <a:latin typeface="Comic Sans MS" pitchFamily="66" charset="0"/>
            </a:endParaRP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1319213" y="5200650"/>
          <a:ext cx="610870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8" name="Equation" r:id="rId11" imgW="1879600" imgH="457200" progId="Equation.DSMT4">
                  <p:embed/>
                </p:oleObj>
              </mc:Choice>
              <mc:Fallback>
                <p:oleObj name="Equation" r:id="rId11" imgW="1879600" imgH="457200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5200650"/>
                        <a:ext cx="6108700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7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8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We project into a random k-dim. subspace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8109" y="1509490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random </a:t>
            </a:r>
            <a:r>
              <a:rPr lang="en-US" sz="3200" dirty="0" err="1" smtClean="0">
                <a:latin typeface="Comic Sans MS" pitchFamily="66" charset="0"/>
              </a:rPr>
              <a:t>orthonormal</a:t>
            </a:r>
            <a:r>
              <a:rPr lang="en-US" sz="3200" dirty="0" smtClean="0">
                <a:latin typeface="Comic Sans MS" pitchFamily="66" charset="0"/>
              </a:rPr>
              <a:t>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d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3045046" y="4925790"/>
          <a:ext cx="2889250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9" name="Equation" r:id="rId7" imgW="889000" imgH="558800" progId="Equation.DSMT4">
                  <p:embed/>
                </p:oleObj>
              </mc:Choice>
              <mc:Fallback>
                <p:oleObj name="Equation" r:id="rId7" imgW="889000" imgH="5588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5046" y="4925790"/>
                        <a:ext cx="2889250" cy="174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0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1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8109" y="1509490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random </a:t>
            </a:r>
            <a:r>
              <a:rPr lang="en-US" sz="3200" dirty="0" err="1" smtClean="0">
                <a:latin typeface="Comic Sans MS" pitchFamily="66" charset="0"/>
              </a:rPr>
              <a:t>orthonormal</a:t>
            </a:r>
            <a:r>
              <a:rPr lang="en-US" sz="3200" dirty="0" smtClean="0">
                <a:latin typeface="Comic Sans MS" pitchFamily="66" charset="0"/>
              </a:rPr>
              <a:t>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d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632183" y="4780185"/>
          <a:ext cx="5572125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2" name="Equation" r:id="rId7" imgW="1714500" imgH="558800" progId="Equation.DSMT4">
                  <p:embed/>
                </p:oleObj>
              </mc:Choice>
              <mc:Fallback>
                <p:oleObj name="Equation" r:id="rId7" imgW="1714500" imgH="55880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183" y="4780185"/>
                        <a:ext cx="5572125" cy="174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We project into a random k-dim. subspace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4065" y="6168572"/>
            <a:ext cx="15965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l-GR" dirty="0" smtClean="0">
                <a:latin typeface="Comic Sans MS" pitchFamily="66" charset="0"/>
                <a:sym typeface="Symbol"/>
              </a:rPr>
              <a:t></a:t>
            </a:r>
            <a:r>
              <a:rPr lang="el-GR" dirty="0" smtClean="0">
                <a:latin typeface="Comic Sans MS" pitchFamily="66" charset="0"/>
              </a:rPr>
              <a:t>ε</a:t>
            </a:r>
            <a:r>
              <a:rPr lang="el-GR" dirty="0" smtClean="0">
                <a:latin typeface="Comic Sans MS" pitchFamily="66" charset="0"/>
                <a:sym typeface="Symbol"/>
              </a:rPr>
              <a:t></a:t>
            </a:r>
            <a:r>
              <a:rPr lang="en-US" dirty="0" smtClean="0">
                <a:latin typeface="Comic Sans MS" pitchFamily="66" charset="0"/>
                <a:sym typeface="Symbol"/>
              </a:rPr>
              <a:t>[0,1]</a:t>
            </a:r>
            <a:endParaRPr lang="he-IL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4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5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8109" y="1509490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random </a:t>
            </a:r>
            <a:r>
              <a:rPr lang="en-US" sz="3200" dirty="0" err="1" smtClean="0">
                <a:latin typeface="Comic Sans MS" pitchFamily="66" charset="0"/>
              </a:rPr>
              <a:t>orthonormal</a:t>
            </a:r>
            <a:r>
              <a:rPr lang="en-US" sz="3200" dirty="0" smtClean="0">
                <a:latin typeface="Comic Sans MS" pitchFamily="66" charset="0"/>
              </a:rPr>
              <a:t>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d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We project into a random k-dim. subspace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542485"/>
              </p:ext>
            </p:extLst>
          </p:nvPr>
        </p:nvGraphicFramePr>
        <p:xfrm>
          <a:off x="1631950" y="4779963"/>
          <a:ext cx="5572125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6" name="Equation" r:id="rId7" imgW="1714320" imgH="558720" progId="Equation.DSMT4">
                  <p:embed/>
                </p:oleObj>
              </mc:Choice>
              <mc:Fallback>
                <p:oleObj name="Equation" r:id="rId7" imgW="1714320" imgH="55872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4779963"/>
                        <a:ext cx="5572125" cy="174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54065" y="6168572"/>
            <a:ext cx="15965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l-GR" dirty="0" smtClean="0">
                <a:latin typeface="Comic Sans MS" pitchFamily="66" charset="0"/>
                <a:sym typeface="Symbol"/>
              </a:rPr>
              <a:t></a:t>
            </a:r>
            <a:r>
              <a:rPr lang="el-GR" dirty="0" smtClean="0">
                <a:latin typeface="Comic Sans MS" pitchFamily="66" charset="0"/>
              </a:rPr>
              <a:t>ε</a:t>
            </a:r>
            <a:r>
              <a:rPr lang="el-GR" dirty="0" smtClean="0">
                <a:latin typeface="Comic Sans MS" pitchFamily="66" charset="0"/>
                <a:sym typeface="Symbol"/>
              </a:rPr>
              <a:t></a:t>
            </a:r>
            <a:r>
              <a:rPr lang="en-US" dirty="0" smtClean="0">
                <a:latin typeface="Comic Sans MS" pitchFamily="66" charset="0"/>
                <a:sym typeface="Symbol"/>
              </a:rPr>
              <a:t>[0,1]</a:t>
            </a:r>
            <a:endParaRPr lang="he-IL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Johnson-</a:t>
            </a:r>
            <a:r>
              <a:rPr lang="en-US" dirty="0" err="1" smtClean="0"/>
              <a:t>Lindenstrauss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1569" y="1582060"/>
            <a:ext cx="82150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JL:</a:t>
            </a:r>
            <a:r>
              <a:rPr lang="en-US" sz="3600" dirty="0" smtClean="0">
                <a:latin typeface="Comic Sans MS" pitchFamily="66" charset="0"/>
              </a:rPr>
              <a:t> Project the vectors x</a:t>
            </a:r>
            <a:r>
              <a:rPr lang="en-US" sz="3600" baseline="-25000" dirty="0" smtClean="0">
                <a:latin typeface="Comic Sans MS" pitchFamily="66" charset="0"/>
              </a:rPr>
              <a:t>1</a:t>
            </a:r>
            <a:r>
              <a:rPr lang="en-US" sz="3600" dirty="0" smtClean="0">
                <a:latin typeface="Comic Sans MS" pitchFamily="66" charset="0"/>
              </a:rPr>
              <a:t>,….,</a:t>
            </a:r>
            <a:r>
              <a:rPr lang="en-US" sz="3600" dirty="0" err="1" smtClean="0">
                <a:latin typeface="Comic Sans MS" pitchFamily="66" charset="0"/>
              </a:rPr>
              <a:t>x</a:t>
            </a:r>
            <a:r>
              <a:rPr lang="en-US" sz="3600" baseline="-25000" dirty="0" err="1" smtClean="0">
                <a:latin typeface="Comic Sans MS" pitchFamily="66" charset="0"/>
              </a:rPr>
              <a:t>n</a:t>
            </a:r>
            <a:r>
              <a:rPr lang="en-US" sz="3600" dirty="0" smtClean="0">
                <a:latin typeface="Comic Sans MS" pitchFamily="66" charset="0"/>
              </a:rPr>
              <a:t> into a random k-dimensional subspace for k=O(log(n)/</a:t>
            </a:r>
            <a:r>
              <a:rPr lang="en-US" sz="3600" dirty="0" smtClean="0">
                <a:latin typeface="Comic Sans MS" pitchFamily="66" charset="0"/>
                <a:sym typeface="Symbol"/>
              </a:rPr>
              <a:t></a:t>
            </a:r>
            <a:r>
              <a:rPr lang="en-US" sz="36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en-US" sz="3600" dirty="0" smtClean="0">
                <a:latin typeface="Comic Sans MS" pitchFamily="66" charset="0"/>
                <a:sym typeface="Symbol"/>
              </a:rPr>
              <a:t>) then with probability 1-1/</a:t>
            </a:r>
            <a:r>
              <a:rPr lang="en-US" sz="3600" dirty="0" err="1" smtClean="0">
                <a:latin typeface="Comic Sans MS" pitchFamily="66" charset="0"/>
                <a:sym typeface="Symbol"/>
              </a:rPr>
              <a:t>n</a:t>
            </a:r>
            <a:r>
              <a:rPr lang="en-US" sz="3600" baseline="30000" dirty="0" err="1" smtClean="0">
                <a:latin typeface="Comic Sans MS" pitchFamily="66" charset="0"/>
                <a:sym typeface="Symbol"/>
              </a:rPr>
              <a:t>c</a:t>
            </a:r>
            <a:r>
              <a:rPr lang="en-US" sz="3600" dirty="0" smtClean="0">
                <a:latin typeface="Comic Sans MS" pitchFamily="66" charset="0"/>
                <a:sym typeface="Symbol"/>
              </a:rPr>
              <a:t> :</a:t>
            </a:r>
            <a:endParaRPr lang="en-US" sz="3600" baseline="-25000" dirty="0" smtClean="0">
              <a:latin typeface="Comic Sans MS" pitchFamily="66" charset="0"/>
            </a:endParaRPr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761462"/>
              </p:ext>
            </p:extLst>
          </p:nvPr>
        </p:nvGraphicFramePr>
        <p:xfrm>
          <a:off x="99630" y="4584356"/>
          <a:ext cx="9018635" cy="984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8" name="Equation" r:id="rId3" imgW="3454200" imgH="393480" progId="Equation.DSMT4">
                  <p:embed/>
                </p:oleObj>
              </mc:Choice>
              <mc:Fallback>
                <p:oleObj name="Equation" r:id="rId3" imgW="3454200" imgH="393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30" y="4584356"/>
                        <a:ext cx="9018635" cy="984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proof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7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8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8109" y="1509490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random </a:t>
            </a:r>
            <a:r>
              <a:rPr lang="en-US" sz="3200" dirty="0" err="1" smtClean="0">
                <a:latin typeface="Comic Sans MS" pitchFamily="66" charset="0"/>
              </a:rPr>
              <a:t>orthonormal</a:t>
            </a:r>
            <a:r>
              <a:rPr lang="en-US" sz="3200" dirty="0" smtClean="0">
                <a:latin typeface="Comic Sans MS" pitchFamily="66" charset="0"/>
              </a:rPr>
              <a:t>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d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675725" y="4751157"/>
          <a:ext cx="5572125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9" name="Equation" r:id="rId7" imgW="1714500" imgH="558800" progId="Equation.DSMT4">
                  <p:embed/>
                </p:oleObj>
              </mc:Choice>
              <mc:Fallback>
                <p:oleObj name="Equation" r:id="rId7" imgW="1714500" imgH="5588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725" y="4751157"/>
                        <a:ext cx="5572125" cy="174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Obs1: Its enough to prove for vectors such that ||x||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2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=1 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proof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1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2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8109" y="1509490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random </a:t>
            </a:r>
            <a:r>
              <a:rPr lang="en-US" sz="3200" dirty="0" err="1" smtClean="0">
                <a:latin typeface="Comic Sans MS" pitchFamily="66" charset="0"/>
              </a:rPr>
              <a:t>orthonormal</a:t>
            </a:r>
            <a:r>
              <a:rPr lang="en-US" sz="3200" dirty="0" smtClean="0">
                <a:latin typeface="Comic Sans MS" pitchFamily="66" charset="0"/>
              </a:rPr>
              <a:t>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d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703161" y="4816930"/>
          <a:ext cx="54895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3" name="Equation" r:id="rId7" imgW="1689100" imgH="469900" progId="Equation.DSMT4">
                  <p:embed/>
                </p:oleObj>
              </mc:Choice>
              <mc:Fallback>
                <p:oleObj name="Equation" r:id="rId7" imgW="1689100" imgH="4699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161" y="4816930"/>
                        <a:ext cx="54895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Obs1: Its enough to prove for vectors such that ||x||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2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=1 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proof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9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0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8109" y="1509490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random </a:t>
            </a:r>
            <a:r>
              <a:rPr lang="en-US" sz="3200" dirty="0" err="1" smtClean="0">
                <a:latin typeface="Comic Sans MS" pitchFamily="66" charset="0"/>
              </a:rPr>
              <a:t>orthonormal</a:t>
            </a:r>
            <a:r>
              <a:rPr lang="en-US" sz="3200" dirty="0" smtClean="0">
                <a:latin typeface="Comic Sans MS" pitchFamily="66" charset="0"/>
              </a:rPr>
              <a:t>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d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703161" y="4816930"/>
          <a:ext cx="54895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1" name="Equation" r:id="rId7" imgW="1689100" imgH="469900" progId="Equation.DSMT4">
                  <p:embed/>
                </p:oleObj>
              </mc:Choice>
              <mc:Fallback>
                <p:oleObj name="Equation" r:id="rId7" imgW="1689100" imgH="4699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161" y="4816930"/>
                        <a:ext cx="54895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53030" y="2714211"/>
            <a:ext cx="6415314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Obs2: Instead of projecting into a random k-dim subspace, look at the first k coordinates of a random unit vector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Alon</a:t>
            </a:r>
            <a:r>
              <a:rPr lang="en-US" dirty="0" smtClean="0"/>
              <a:t>, </a:t>
            </a:r>
            <a:r>
              <a:rPr lang="en-US" dirty="0" err="1" smtClean="0"/>
              <a:t>Matias</a:t>
            </a:r>
            <a:r>
              <a:rPr lang="en-US" dirty="0" smtClean="0"/>
              <a:t>, </a:t>
            </a:r>
            <a:r>
              <a:rPr lang="en-US" dirty="0" err="1" smtClean="0"/>
              <a:t>Szegedy</a:t>
            </a:r>
            <a:r>
              <a:rPr lang="en-US" dirty="0" smtClean="0"/>
              <a:t> 96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48135"/>
            <a:ext cx="365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Gödel Prize 2005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12227"/>
              </p:ext>
            </p:extLst>
          </p:nvPr>
        </p:nvGraphicFramePr>
        <p:xfrm>
          <a:off x="762001" y="2514600"/>
          <a:ext cx="36576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124858"/>
                <a:gridCol w="1277257"/>
                <a:gridCol w="1255485"/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latin typeface="+mn-lt"/>
                        </a:rPr>
                        <a:t>h(x)</a:t>
                      </a:r>
                      <a:endParaRPr lang="he-IL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/>
                        <a:t>f(x)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 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D</a:t>
                      </a:r>
                      <a:endParaRPr lang="he-IL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26226" y="2778740"/>
            <a:ext cx="22824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+mj-cs"/>
              </a:rPr>
              <a:t>Maintain: </a:t>
            </a:r>
            <a:endParaRPr lang="he-IL" sz="24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335361"/>
              </p:ext>
            </p:extLst>
          </p:nvPr>
        </p:nvGraphicFramePr>
        <p:xfrm>
          <a:off x="4791075" y="3257550"/>
          <a:ext cx="31432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3" imgW="1040948" imgH="342751" progId="Equation.DSMT4">
                  <p:embed/>
                </p:oleObj>
              </mc:Choice>
              <mc:Fallback>
                <p:oleObj name="Equation" r:id="rId3" imgW="1040948" imgH="342751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3257550"/>
                        <a:ext cx="314325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proof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6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7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703161" y="4816930"/>
          <a:ext cx="54895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8" name="Equation" r:id="rId7" imgW="1689100" imgH="469900" progId="Equation.DSMT4">
                  <p:embed/>
                </p:oleObj>
              </mc:Choice>
              <mc:Fallback>
                <p:oleObj name="Equation" r:id="rId7" imgW="1689100" imgH="46990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161" y="4816930"/>
                        <a:ext cx="54895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82058" y="3425397"/>
            <a:ext cx="64153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Obs2: Instead of projecting into a random k-dim subspace, look at the first k coordinates of a random unit vector</a:t>
            </a:r>
            <a:endParaRPr lang="he-IL" sz="24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915887" y="1562100"/>
          <a:ext cx="600981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9" name="Equation" r:id="rId9" imgW="3949700" imgH="1371600" progId="Equation.DSMT4">
                  <p:embed/>
                </p:oleObj>
              </mc:Choice>
              <mc:Fallback>
                <p:oleObj name="Equation" r:id="rId9" imgW="3949700" imgH="13716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5887" y="1562100"/>
                        <a:ext cx="6009810" cy="163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63550" y="566065"/>
            <a:ext cx="11321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Random unit </a:t>
            </a:r>
            <a:r>
              <a:rPr lang="en-US" dirty="0" err="1" smtClean="0">
                <a:latin typeface="Comic Sans MS" pitchFamily="66" charset="0"/>
              </a:rPr>
              <a:t>vec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924800" y="1175657"/>
            <a:ext cx="333829" cy="3338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case k=1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0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1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703161" y="4816930"/>
          <a:ext cx="54895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2" name="Equation" r:id="rId7" imgW="1689100" imgH="469900" progId="Equation.DSMT4">
                  <p:embed/>
                </p:oleObj>
              </mc:Choice>
              <mc:Fallback>
                <p:oleObj name="Equation" r:id="rId7" imgW="1689100" imgH="46990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161" y="4816930"/>
                        <a:ext cx="54895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82058" y="3425397"/>
            <a:ext cx="64153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Obs2: Instead of projecting into a random k-dim subspace, look at the first k coordinates of a random unit vector</a:t>
            </a:r>
            <a:endParaRPr lang="he-IL" sz="24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915887" y="1562100"/>
          <a:ext cx="600981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3" name="Equation" r:id="rId9" imgW="3949700" imgH="1371600" progId="Equation.DSMT4">
                  <p:embed/>
                </p:oleObj>
              </mc:Choice>
              <mc:Fallback>
                <p:oleObj name="Equation" r:id="rId9" imgW="3949700" imgH="13716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5887" y="1562100"/>
                        <a:ext cx="6009810" cy="163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63550" y="566065"/>
            <a:ext cx="11321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Random unit </a:t>
            </a:r>
            <a:r>
              <a:rPr lang="en-US" dirty="0" err="1" smtClean="0">
                <a:latin typeface="Comic Sans MS" pitchFamily="66" charset="0"/>
              </a:rPr>
              <a:t>vec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924800" y="1175657"/>
            <a:ext cx="333829" cy="3338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case k=1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7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97569" y="1535363"/>
          <a:ext cx="5857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8" name="Equation" r:id="rId5" imgW="304536" imgH="253780" progId="Equation.DSMT4">
                  <p:embed/>
                </p:oleObj>
              </mc:Choice>
              <mc:Fallback>
                <p:oleObj name="Equation" r:id="rId5" imgW="304536" imgH="25378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69" y="1535363"/>
                        <a:ext cx="585788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144418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667" y="2438409"/>
            <a:ext cx="112847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060575" y="1956492"/>
          <a:ext cx="503555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9" name="Equation" r:id="rId7" imgW="1549400" imgH="469900" progId="Equation.DSMT4">
                  <p:embed/>
                </p:oleObj>
              </mc:Choice>
              <mc:Fallback>
                <p:oleObj name="Equation" r:id="rId7" imgW="1549400" imgH="4699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1956492"/>
                        <a:ext cx="5035550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017486" y="1587059"/>
          <a:ext cx="5965371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0" name="Equation" r:id="rId9" imgW="3467100" imgH="254000" progId="Equation.DSMT4">
                  <p:embed/>
                </p:oleObj>
              </mc:Choice>
              <mc:Fallback>
                <p:oleObj name="Equation" r:id="rId9" imgW="3467100" imgH="25400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486" y="1587059"/>
                        <a:ext cx="5965371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63550" y="566065"/>
            <a:ext cx="11321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Random unit </a:t>
            </a:r>
            <a:r>
              <a:rPr lang="en-US" dirty="0" err="1" smtClean="0">
                <a:latin typeface="Comic Sans MS" pitchFamily="66" charset="0"/>
              </a:rPr>
              <a:t>vec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924800" y="1175657"/>
            <a:ext cx="333829" cy="3338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3062523" y="3759427"/>
            <a:ext cx="2467430" cy="24674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798286" y="4963887"/>
            <a:ext cx="6981371" cy="5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81714" y="3454400"/>
            <a:ext cx="14515" cy="3178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817259" y="3570514"/>
            <a:ext cx="29028" cy="2902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738901" y="3606802"/>
            <a:ext cx="29028" cy="2902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spect="1"/>
          </p:cNvSpPr>
          <p:nvPr/>
        </p:nvSpPr>
        <p:spPr>
          <a:xfrm>
            <a:off x="3759157" y="4949389"/>
            <a:ext cx="145143" cy="14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709827" y="4942135"/>
            <a:ext cx="145143" cy="14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077029" y="5181602"/>
            <a:ext cx="624114" cy="7111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1988990" y="5717040"/>
          <a:ext cx="1050165" cy="79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1" name="Equation" r:id="rId11" imgW="558558" imgH="444307" progId="Equation.DSMT4">
                  <p:embed/>
                </p:oleObj>
              </mc:Choice>
              <mc:Fallback>
                <p:oleObj name="Equation" r:id="rId11" imgW="558558" imgH="444307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990" y="5717040"/>
                        <a:ext cx="1050165" cy="7998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3064933" y="3817257"/>
            <a:ext cx="2457723" cy="2329546"/>
            <a:chOff x="3064933" y="3817257"/>
            <a:chExt cx="2457723" cy="2329546"/>
          </a:xfrm>
        </p:grpSpPr>
        <p:sp>
          <p:nvSpPr>
            <p:cNvPr id="47" name="Freeform 46"/>
            <p:cNvSpPr/>
            <p:nvPr/>
          </p:nvSpPr>
          <p:spPr>
            <a:xfrm>
              <a:off x="3064933" y="3817257"/>
              <a:ext cx="795867" cy="2322286"/>
            </a:xfrm>
            <a:custGeom>
              <a:avLst/>
              <a:gdLst>
                <a:gd name="connsiteX0" fmla="*/ 795867 w 795867"/>
                <a:gd name="connsiteY0" fmla="*/ 0 h 2322286"/>
                <a:gd name="connsiteX1" fmla="*/ 345924 w 795867"/>
                <a:gd name="connsiteY1" fmla="*/ 275772 h 2322286"/>
                <a:gd name="connsiteX2" fmla="*/ 55638 w 795867"/>
                <a:gd name="connsiteY2" fmla="*/ 769257 h 2322286"/>
                <a:gd name="connsiteX3" fmla="*/ 12096 w 795867"/>
                <a:gd name="connsiteY3" fmla="*/ 1219200 h 2322286"/>
                <a:gd name="connsiteX4" fmla="*/ 99181 w 795867"/>
                <a:gd name="connsiteY4" fmla="*/ 1654629 h 2322286"/>
                <a:gd name="connsiteX5" fmla="*/ 316896 w 795867"/>
                <a:gd name="connsiteY5" fmla="*/ 2032000 h 2322286"/>
                <a:gd name="connsiteX6" fmla="*/ 752324 w 795867"/>
                <a:gd name="connsiteY6" fmla="*/ 2322286 h 232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867" h="2322286">
                  <a:moveTo>
                    <a:pt x="795867" y="0"/>
                  </a:moveTo>
                  <a:cubicBezTo>
                    <a:pt x="632581" y="73781"/>
                    <a:pt x="469296" y="147563"/>
                    <a:pt x="345924" y="275772"/>
                  </a:cubicBezTo>
                  <a:cubicBezTo>
                    <a:pt x="222553" y="403982"/>
                    <a:pt x="111276" y="612019"/>
                    <a:pt x="55638" y="769257"/>
                  </a:cubicBezTo>
                  <a:cubicBezTo>
                    <a:pt x="0" y="926495"/>
                    <a:pt x="4839" y="1071638"/>
                    <a:pt x="12096" y="1219200"/>
                  </a:cubicBezTo>
                  <a:cubicBezTo>
                    <a:pt x="19353" y="1366762"/>
                    <a:pt x="48381" y="1519162"/>
                    <a:pt x="99181" y="1654629"/>
                  </a:cubicBezTo>
                  <a:cubicBezTo>
                    <a:pt x="149981" y="1790096"/>
                    <a:pt x="208039" y="1920724"/>
                    <a:pt x="316896" y="2032000"/>
                  </a:cubicBezTo>
                  <a:cubicBezTo>
                    <a:pt x="425753" y="2143276"/>
                    <a:pt x="589038" y="2232781"/>
                    <a:pt x="752324" y="2322286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Freeform 47"/>
            <p:cNvSpPr/>
            <p:nvPr/>
          </p:nvSpPr>
          <p:spPr>
            <a:xfrm rot="10800000">
              <a:off x="4726789" y="3824517"/>
              <a:ext cx="795867" cy="2322286"/>
            </a:xfrm>
            <a:custGeom>
              <a:avLst/>
              <a:gdLst>
                <a:gd name="connsiteX0" fmla="*/ 795867 w 795867"/>
                <a:gd name="connsiteY0" fmla="*/ 0 h 2322286"/>
                <a:gd name="connsiteX1" fmla="*/ 345924 w 795867"/>
                <a:gd name="connsiteY1" fmla="*/ 275772 h 2322286"/>
                <a:gd name="connsiteX2" fmla="*/ 55638 w 795867"/>
                <a:gd name="connsiteY2" fmla="*/ 769257 h 2322286"/>
                <a:gd name="connsiteX3" fmla="*/ 12096 w 795867"/>
                <a:gd name="connsiteY3" fmla="*/ 1219200 h 2322286"/>
                <a:gd name="connsiteX4" fmla="*/ 99181 w 795867"/>
                <a:gd name="connsiteY4" fmla="*/ 1654629 h 2322286"/>
                <a:gd name="connsiteX5" fmla="*/ 316896 w 795867"/>
                <a:gd name="connsiteY5" fmla="*/ 2032000 h 2322286"/>
                <a:gd name="connsiteX6" fmla="*/ 752324 w 795867"/>
                <a:gd name="connsiteY6" fmla="*/ 2322286 h 232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867" h="2322286">
                  <a:moveTo>
                    <a:pt x="795867" y="0"/>
                  </a:moveTo>
                  <a:cubicBezTo>
                    <a:pt x="632581" y="73781"/>
                    <a:pt x="469296" y="147563"/>
                    <a:pt x="345924" y="275772"/>
                  </a:cubicBezTo>
                  <a:cubicBezTo>
                    <a:pt x="222553" y="403982"/>
                    <a:pt x="111276" y="612019"/>
                    <a:pt x="55638" y="769257"/>
                  </a:cubicBezTo>
                  <a:cubicBezTo>
                    <a:pt x="0" y="926495"/>
                    <a:pt x="4839" y="1071638"/>
                    <a:pt x="12096" y="1219200"/>
                  </a:cubicBezTo>
                  <a:cubicBezTo>
                    <a:pt x="19353" y="1366762"/>
                    <a:pt x="48381" y="1519162"/>
                    <a:pt x="99181" y="1654629"/>
                  </a:cubicBezTo>
                  <a:cubicBezTo>
                    <a:pt x="149981" y="1790096"/>
                    <a:pt x="208039" y="1920724"/>
                    <a:pt x="316896" y="2032000"/>
                  </a:cubicBezTo>
                  <a:cubicBezTo>
                    <a:pt x="425753" y="2143276"/>
                    <a:pt x="589038" y="2232781"/>
                    <a:pt x="752324" y="2322286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case k=1</a:t>
            </a:r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3149607" y="1683925"/>
            <a:ext cx="2467430" cy="24674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885370" y="2888385"/>
            <a:ext cx="6981371" cy="5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68798" y="1378898"/>
            <a:ext cx="14515" cy="3178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904343" y="1495012"/>
            <a:ext cx="29028" cy="2902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825985" y="1531300"/>
            <a:ext cx="29028" cy="2902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spect="1"/>
          </p:cNvSpPr>
          <p:nvPr/>
        </p:nvSpPr>
        <p:spPr>
          <a:xfrm>
            <a:off x="3846241" y="2873887"/>
            <a:ext cx="145143" cy="14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796911" y="2866633"/>
            <a:ext cx="145143" cy="14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164113" y="3106100"/>
            <a:ext cx="624114" cy="7111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2076074" y="3641538"/>
          <a:ext cx="1050165" cy="79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9" name="Equation" r:id="rId3" imgW="558558" imgH="444307" progId="Equation.DSMT4">
                  <p:embed/>
                </p:oleObj>
              </mc:Choice>
              <mc:Fallback>
                <p:oleObj name="Equation" r:id="rId3" imgW="558558" imgH="444307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074" y="3641538"/>
                        <a:ext cx="1050165" cy="7998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8"/>
          <p:cNvGrpSpPr/>
          <p:nvPr/>
        </p:nvGrpSpPr>
        <p:grpSpPr>
          <a:xfrm>
            <a:off x="3152017" y="1741755"/>
            <a:ext cx="2457723" cy="2329546"/>
            <a:chOff x="3064933" y="3817257"/>
            <a:chExt cx="2457723" cy="2329546"/>
          </a:xfrm>
        </p:grpSpPr>
        <p:sp>
          <p:nvSpPr>
            <p:cNvPr id="47" name="Freeform 46"/>
            <p:cNvSpPr/>
            <p:nvPr/>
          </p:nvSpPr>
          <p:spPr>
            <a:xfrm>
              <a:off x="3064933" y="3817257"/>
              <a:ext cx="795867" cy="2322286"/>
            </a:xfrm>
            <a:custGeom>
              <a:avLst/>
              <a:gdLst>
                <a:gd name="connsiteX0" fmla="*/ 795867 w 795867"/>
                <a:gd name="connsiteY0" fmla="*/ 0 h 2322286"/>
                <a:gd name="connsiteX1" fmla="*/ 345924 w 795867"/>
                <a:gd name="connsiteY1" fmla="*/ 275772 h 2322286"/>
                <a:gd name="connsiteX2" fmla="*/ 55638 w 795867"/>
                <a:gd name="connsiteY2" fmla="*/ 769257 h 2322286"/>
                <a:gd name="connsiteX3" fmla="*/ 12096 w 795867"/>
                <a:gd name="connsiteY3" fmla="*/ 1219200 h 2322286"/>
                <a:gd name="connsiteX4" fmla="*/ 99181 w 795867"/>
                <a:gd name="connsiteY4" fmla="*/ 1654629 h 2322286"/>
                <a:gd name="connsiteX5" fmla="*/ 316896 w 795867"/>
                <a:gd name="connsiteY5" fmla="*/ 2032000 h 2322286"/>
                <a:gd name="connsiteX6" fmla="*/ 752324 w 795867"/>
                <a:gd name="connsiteY6" fmla="*/ 2322286 h 232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867" h="2322286">
                  <a:moveTo>
                    <a:pt x="795867" y="0"/>
                  </a:moveTo>
                  <a:cubicBezTo>
                    <a:pt x="632581" y="73781"/>
                    <a:pt x="469296" y="147563"/>
                    <a:pt x="345924" y="275772"/>
                  </a:cubicBezTo>
                  <a:cubicBezTo>
                    <a:pt x="222553" y="403982"/>
                    <a:pt x="111276" y="612019"/>
                    <a:pt x="55638" y="769257"/>
                  </a:cubicBezTo>
                  <a:cubicBezTo>
                    <a:pt x="0" y="926495"/>
                    <a:pt x="4839" y="1071638"/>
                    <a:pt x="12096" y="1219200"/>
                  </a:cubicBezTo>
                  <a:cubicBezTo>
                    <a:pt x="19353" y="1366762"/>
                    <a:pt x="48381" y="1519162"/>
                    <a:pt x="99181" y="1654629"/>
                  </a:cubicBezTo>
                  <a:cubicBezTo>
                    <a:pt x="149981" y="1790096"/>
                    <a:pt x="208039" y="1920724"/>
                    <a:pt x="316896" y="2032000"/>
                  </a:cubicBezTo>
                  <a:cubicBezTo>
                    <a:pt x="425753" y="2143276"/>
                    <a:pt x="589038" y="2232781"/>
                    <a:pt x="752324" y="2322286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Freeform 47"/>
            <p:cNvSpPr/>
            <p:nvPr/>
          </p:nvSpPr>
          <p:spPr>
            <a:xfrm rot="10800000">
              <a:off x="4726789" y="3824517"/>
              <a:ext cx="795867" cy="2322286"/>
            </a:xfrm>
            <a:custGeom>
              <a:avLst/>
              <a:gdLst>
                <a:gd name="connsiteX0" fmla="*/ 795867 w 795867"/>
                <a:gd name="connsiteY0" fmla="*/ 0 h 2322286"/>
                <a:gd name="connsiteX1" fmla="*/ 345924 w 795867"/>
                <a:gd name="connsiteY1" fmla="*/ 275772 h 2322286"/>
                <a:gd name="connsiteX2" fmla="*/ 55638 w 795867"/>
                <a:gd name="connsiteY2" fmla="*/ 769257 h 2322286"/>
                <a:gd name="connsiteX3" fmla="*/ 12096 w 795867"/>
                <a:gd name="connsiteY3" fmla="*/ 1219200 h 2322286"/>
                <a:gd name="connsiteX4" fmla="*/ 99181 w 795867"/>
                <a:gd name="connsiteY4" fmla="*/ 1654629 h 2322286"/>
                <a:gd name="connsiteX5" fmla="*/ 316896 w 795867"/>
                <a:gd name="connsiteY5" fmla="*/ 2032000 h 2322286"/>
                <a:gd name="connsiteX6" fmla="*/ 752324 w 795867"/>
                <a:gd name="connsiteY6" fmla="*/ 2322286 h 232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867" h="2322286">
                  <a:moveTo>
                    <a:pt x="795867" y="0"/>
                  </a:moveTo>
                  <a:cubicBezTo>
                    <a:pt x="632581" y="73781"/>
                    <a:pt x="469296" y="147563"/>
                    <a:pt x="345924" y="275772"/>
                  </a:cubicBezTo>
                  <a:cubicBezTo>
                    <a:pt x="222553" y="403982"/>
                    <a:pt x="111276" y="612019"/>
                    <a:pt x="55638" y="769257"/>
                  </a:cubicBezTo>
                  <a:cubicBezTo>
                    <a:pt x="0" y="926495"/>
                    <a:pt x="4839" y="1071638"/>
                    <a:pt x="12096" y="1219200"/>
                  </a:cubicBezTo>
                  <a:cubicBezTo>
                    <a:pt x="19353" y="1366762"/>
                    <a:pt x="48381" y="1519162"/>
                    <a:pt x="99181" y="1654629"/>
                  </a:cubicBezTo>
                  <a:cubicBezTo>
                    <a:pt x="149981" y="1790096"/>
                    <a:pt x="208039" y="1920724"/>
                    <a:pt x="316896" y="2032000"/>
                  </a:cubicBezTo>
                  <a:cubicBezTo>
                    <a:pt x="425753" y="2143276"/>
                    <a:pt x="589038" y="2232781"/>
                    <a:pt x="752324" y="2322286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47884" y="1640114"/>
            <a:ext cx="2438402" cy="1291813"/>
            <a:chOff x="3947884" y="1640114"/>
            <a:chExt cx="2438402" cy="1291813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947884" y="1712727"/>
              <a:ext cx="435429" cy="1219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4223658" y="1872343"/>
              <a:ext cx="1509485" cy="37737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936343" y="1640114"/>
              <a:ext cx="44994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1</a:t>
              </a:r>
              <a:endParaRPr lang="he-IL" dirty="0" smtClean="0">
                <a:latin typeface="Comic Sans MS" pitchFamily="66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350963" y="1573213"/>
            <a:ext cx="2509837" cy="908730"/>
            <a:chOff x="1350963" y="1573213"/>
            <a:chExt cx="2509837" cy="908730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2743200" y="2002971"/>
              <a:ext cx="1117600" cy="4789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9" name="Object 6"/>
            <p:cNvGraphicFramePr>
              <a:graphicFrameLocks noChangeAspect="1"/>
            </p:cNvGraphicFramePr>
            <p:nvPr/>
          </p:nvGraphicFramePr>
          <p:xfrm>
            <a:off x="1350963" y="1573213"/>
            <a:ext cx="1384300" cy="800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20" name="Equation" r:id="rId5" imgW="736280" imgH="444307" progId="Equation.DSMT4">
                    <p:embed/>
                  </p:oleObj>
                </mc:Choice>
                <mc:Fallback>
                  <p:oleObj name="Equation" r:id="rId5" imgW="736280" imgH="444307" progId="Equation.DSMT4">
                    <p:embed/>
                    <p:pic>
                      <p:nvPicPr>
                        <p:cNvPr id="0" name="Picture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0963" y="1573213"/>
                          <a:ext cx="1384300" cy="800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3"/>
          <p:cNvGrpSpPr/>
          <p:nvPr/>
        </p:nvGrpSpPr>
        <p:grpSpPr>
          <a:xfrm>
            <a:off x="250825" y="4803775"/>
            <a:ext cx="8760218" cy="1734129"/>
            <a:chOff x="250825" y="4803775"/>
            <a:chExt cx="8760218" cy="1734129"/>
          </a:xfrm>
        </p:grpSpPr>
        <p:graphicFrame>
          <p:nvGraphicFramePr>
            <p:cNvPr id="45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7900299"/>
                </p:ext>
              </p:extLst>
            </p:nvPr>
          </p:nvGraphicFramePr>
          <p:xfrm>
            <a:off x="250825" y="4803775"/>
            <a:ext cx="8612188" cy="1452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21" name="Equation" r:id="rId7" imgW="4178300" imgH="736600" progId="Equation.DSMT4">
                    <p:embed/>
                  </p:oleObj>
                </mc:Choice>
                <mc:Fallback>
                  <p:oleObj name="Equation" r:id="rId7" imgW="4178300" imgH="736600" progId="Equation.DSMT4">
                    <p:embed/>
                    <p:pic>
                      <p:nvPicPr>
                        <p:cNvPr id="0" name="Picture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825" y="4803775"/>
                          <a:ext cx="8612188" cy="14525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7414479" y="6168572"/>
              <a:ext cx="15965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l-GR" dirty="0" smtClean="0">
                  <a:latin typeface="Comic Sans MS" pitchFamily="66" charset="0"/>
                  <a:sym typeface="Symbol"/>
                </a:rPr>
                <a:t></a:t>
              </a:r>
              <a:r>
                <a:rPr lang="el-GR" dirty="0" smtClean="0">
                  <a:latin typeface="Comic Sans MS" pitchFamily="66" charset="0"/>
                </a:rPr>
                <a:t>ε</a:t>
              </a:r>
              <a:r>
                <a:rPr lang="el-GR" dirty="0" smtClean="0">
                  <a:latin typeface="Comic Sans MS" pitchFamily="66" charset="0"/>
                  <a:sym typeface="Symbol"/>
                </a:rPr>
                <a:t></a:t>
              </a:r>
              <a:r>
                <a:rPr lang="en-US" dirty="0" smtClean="0">
                  <a:latin typeface="Comic Sans MS" pitchFamily="66" charset="0"/>
                  <a:sym typeface="Symbol"/>
                </a:rPr>
                <a:t>[0,1]</a:t>
              </a:r>
              <a:endParaRPr lang="he-IL" dirty="0" smtClean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An application: approximate period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0575" y="195942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10,3,20,1,10,3,18,1,11,5,20,2,12,1,19,1,.........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5095" y="4426810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Find r such that</a:t>
            </a:r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797352"/>
              </p:ext>
            </p:extLst>
          </p:nvPr>
        </p:nvGraphicFramePr>
        <p:xfrm>
          <a:off x="3798888" y="4098925"/>
          <a:ext cx="264795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2" name="Equation" r:id="rId3" imgW="927000" imgH="431640" progId="Equation.DSMT4">
                  <p:embed/>
                </p:oleObj>
              </mc:Choice>
              <mc:Fallback>
                <p:oleObj name="Equation" r:id="rId3" imgW="927000" imgH="43164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4098925"/>
                        <a:ext cx="264795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73327" y="488400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is minimized</a:t>
            </a:r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688975" y="2757488"/>
          <a:ext cx="24336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3"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757488"/>
                        <a:ext cx="243363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688974" y="3364264"/>
          <a:ext cx="2446111" cy="69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4" name="Equation" r:id="rId7" imgW="850531" imgH="253890" progId="Equation.DSMT4">
                  <p:embed/>
                </p:oleObj>
              </mc:Choice>
              <mc:Fallback>
                <p:oleObj name="Equation" r:id="rId7" imgW="850531" imgH="25389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4" y="3364264"/>
                        <a:ext cx="2446111" cy="69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638629" y="6081482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31376" y="6088742"/>
            <a:ext cx="1197428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53150" y="5558984"/>
            <a:ext cx="1197428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17838" y="1865870"/>
            <a:ext cx="7488194" cy="271849"/>
          </a:xfrm>
          <a:custGeom>
            <a:avLst/>
            <a:gdLst>
              <a:gd name="connsiteX0" fmla="*/ 0 w 7488194"/>
              <a:gd name="connsiteY0" fmla="*/ 271849 h 271849"/>
              <a:gd name="connsiteX1" fmla="*/ 12357 w 7488194"/>
              <a:gd name="connsiteY1" fmla="*/ 0 h 271849"/>
              <a:gd name="connsiteX2" fmla="*/ 7488194 w 7488194"/>
              <a:gd name="connsiteY2" fmla="*/ 0 h 271849"/>
              <a:gd name="connsiteX3" fmla="*/ 7488194 w 7488194"/>
              <a:gd name="connsiteY3" fmla="*/ 247135 h 271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88194" h="271849">
                <a:moveTo>
                  <a:pt x="0" y="271849"/>
                </a:moveTo>
                <a:lnTo>
                  <a:pt x="12357" y="0"/>
                </a:lnTo>
                <a:lnTo>
                  <a:pt x="7488194" y="0"/>
                </a:lnTo>
                <a:lnTo>
                  <a:pt x="7488194" y="24713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4226011" y="1519880"/>
            <a:ext cx="3967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endParaRPr lang="he-IL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application, approximate period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0575" y="195942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10,3,20,1,10,3,18,1,11,5,20,2,12,1,19,1,.........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5095" y="4426810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Find r such that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3327" y="488400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is minimized</a:t>
            </a: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688974" y="3364264"/>
          <a:ext cx="2446111" cy="69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5" name="Equation" r:id="rId3" imgW="850531" imgH="253890" progId="Equation.DSMT4">
                  <p:embed/>
                </p:oleObj>
              </mc:Choice>
              <mc:Fallback>
                <p:oleObj name="Equation" r:id="rId3" imgW="850531" imgH="25389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4" y="3364264"/>
                        <a:ext cx="2446111" cy="69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638629" y="6081482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31376" y="6088742"/>
            <a:ext cx="1197428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57812" y="5558984"/>
            <a:ext cx="1197428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926168"/>
              </p:ext>
            </p:extLst>
          </p:nvPr>
        </p:nvGraphicFramePr>
        <p:xfrm>
          <a:off x="3670300" y="4099339"/>
          <a:ext cx="2895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6" name="Equation" r:id="rId5" imgW="1015920" imgH="431640" progId="Equation.DSMT4">
                  <p:embed/>
                </p:oleObj>
              </mc:Choice>
              <mc:Fallback>
                <p:oleObj name="Equation" r:id="rId5" imgW="1015920" imgH="43164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4099339"/>
                        <a:ext cx="28956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688975" y="2757488"/>
          <a:ext cx="24336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7" name="Equation" r:id="rId7" imgW="825500" imgH="228600" progId="Equation.DSMT4">
                  <p:embed/>
                </p:oleObj>
              </mc:Choice>
              <mc:Fallback>
                <p:oleObj name="Equation" r:id="rId7" imgW="825500" imgH="2286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757488"/>
                        <a:ext cx="243363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application, approximate period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0575" y="195942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10,3,20,1,10,3,18,1,11,5,20,2,12,1,19,1,.........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5095" y="4426810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Find r such that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3327" y="488400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is minimized</a:t>
            </a: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688974" y="3364264"/>
          <a:ext cx="2446111" cy="69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2" name="Equation" r:id="rId3" imgW="850531" imgH="253890" progId="Equation.DSMT4">
                  <p:embed/>
                </p:oleObj>
              </mc:Choice>
              <mc:Fallback>
                <p:oleObj name="Equation" r:id="rId3" imgW="850531" imgH="25389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4" y="3364264"/>
                        <a:ext cx="2446111" cy="69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638629" y="6081482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31376" y="6088742"/>
            <a:ext cx="1197428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06016" y="5558984"/>
            <a:ext cx="1197428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04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687529"/>
              </p:ext>
            </p:extLst>
          </p:nvPr>
        </p:nvGraphicFramePr>
        <p:xfrm>
          <a:off x="3670300" y="4089400"/>
          <a:ext cx="2895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3" name="Equation" r:id="rId5" imgW="1015920" imgH="431640" progId="Equation.DSMT4">
                  <p:embed/>
                </p:oleObj>
              </mc:Choice>
              <mc:Fallback>
                <p:oleObj name="Equation" r:id="rId5" imgW="1015920" imgH="43164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4089400"/>
                        <a:ext cx="28956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688975" y="2757488"/>
          <a:ext cx="24336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4" name="Equation" r:id="rId7" imgW="825500" imgH="228600" progId="Equation.DSMT4">
                  <p:embed/>
                </p:oleObj>
              </mc:Choice>
              <mc:Fallback>
                <p:oleObj name="Equation" r:id="rId7" imgW="825500" imgH="2286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757488"/>
                        <a:ext cx="243363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exact algorithm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0575" y="4630000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For each value of r takes linear time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 O(m</a:t>
            </a:r>
            <a:r>
              <a:rPr lang="en-US" sz="2800" baseline="30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</a:t>
            </a:r>
            <a:endParaRPr lang="en-US" sz="2800" dirty="0" smtClean="0">
              <a:latin typeface="Comic Sans MS" pitchFamily="66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73327" y="1498600"/>
            <a:ext cx="8077193" cy="2354993"/>
            <a:chOff x="573327" y="4096606"/>
            <a:chExt cx="8077193" cy="2354993"/>
          </a:xfrm>
        </p:grpSpPr>
        <p:sp>
          <p:nvSpPr>
            <p:cNvPr id="33" name="TextBox 32"/>
            <p:cNvSpPr txBox="1"/>
            <p:nvPr/>
          </p:nvSpPr>
          <p:spPr>
            <a:xfrm>
              <a:off x="595095" y="4426810"/>
              <a:ext cx="8055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omic Sans MS" pitchFamily="66" charset="0"/>
                </a:rPr>
                <a:t>Find r such that</a:t>
              </a:r>
            </a:p>
          </p:txBody>
        </p:sp>
        <p:graphicFrame>
          <p:nvGraphicFramePr>
            <p:cNvPr id="5837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7894955"/>
                </p:ext>
              </p:extLst>
            </p:nvPr>
          </p:nvGraphicFramePr>
          <p:xfrm>
            <a:off x="3670300" y="4096606"/>
            <a:ext cx="2895600" cy="1168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5" name="Equation" r:id="rId3" imgW="1015920" imgH="431640" progId="Equation.DSMT4">
                    <p:embed/>
                  </p:oleObj>
                </mc:Choice>
                <mc:Fallback>
                  <p:oleObj name="Equation" r:id="rId3" imgW="1015920" imgH="431640" progId="Equation.DSMT4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0300" y="4096606"/>
                          <a:ext cx="2895600" cy="1168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573327" y="4884004"/>
              <a:ext cx="8055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omic Sans MS" pitchFamily="66" charset="0"/>
                </a:rPr>
                <a:t>is minimized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38629" y="6081482"/>
              <a:ext cx="7678057" cy="362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31376" y="6088742"/>
              <a:ext cx="1197428" cy="362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106016" y="5558984"/>
              <a:ext cx="1197428" cy="362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exact algorithm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0575" y="4630000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For each value of r takes linear time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 O(m</a:t>
            </a:r>
            <a:r>
              <a:rPr lang="en-US" sz="2800" baseline="30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</a:t>
            </a:r>
            <a:endParaRPr lang="en-US" sz="2800" dirty="0" smtClean="0">
              <a:latin typeface="Comic Sans MS" pitchFamily="66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573327" y="1498600"/>
            <a:ext cx="8077193" cy="2354993"/>
            <a:chOff x="573327" y="4096606"/>
            <a:chExt cx="8077193" cy="2354993"/>
          </a:xfrm>
        </p:grpSpPr>
        <p:sp>
          <p:nvSpPr>
            <p:cNvPr id="33" name="TextBox 32"/>
            <p:cNvSpPr txBox="1"/>
            <p:nvPr/>
          </p:nvSpPr>
          <p:spPr>
            <a:xfrm>
              <a:off x="595095" y="4426810"/>
              <a:ext cx="8055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omic Sans MS" pitchFamily="66" charset="0"/>
                </a:rPr>
                <a:t>Find r such that</a:t>
              </a:r>
            </a:p>
          </p:txBody>
        </p:sp>
        <p:graphicFrame>
          <p:nvGraphicFramePr>
            <p:cNvPr id="5837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5872266"/>
                </p:ext>
              </p:extLst>
            </p:nvPr>
          </p:nvGraphicFramePr>
          <p:xfrm>
            <a:off x="3670300" y="4096606"/>
            <a:ext cx="2895600" cy="1168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9" name="Equation" r:id="rId3" imgW="1015920" imgH="431640" progId="Equation.DSMT4">
                    <p:embed/>
                  </p:oleObj>
                </mc:Choice>
                <mc:Fallback>
                  <p:oleObj name="Equation" r:id="rId3" imgW="1015920" imgH="431640" progId="Equation.DSMT4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0300" y="4096606"/>
                          <a:ext cx="2895600" cy="1168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573327" y="4884004"/>
              <a:ext cx="8055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omic Sans MS" pitchFamily="66" charset="0"/>
                </a:rPr>
                <a:t>is minimized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38629" y="6081482"/>
              <a:ext cx="7678057" cy="362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31376" y="6088742"/>
              <a:ext cx="1197428" cy="362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106016" y="5558984"/>
              <a:ext cx="1197428" cy="362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3321" y="5304904"/>
            <a:ext cx="80554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We can sketch/project all windows of length r and compare the sketches …  but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O(m</a:t>
            </a:r>
            <a:r>
              <a:rPr lang="en-US" sz="2800" baseline="30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k) just for sketching…</a:t>
            </a:r>
            <a:endParaRPr lang="en-US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Obs1: We can sketch faster..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0575" y="3106030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A running inner-product with a unit vector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629" y="2206244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06016" y="1683746"/>
            <a:ext cx="1197428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3321" y="3882532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This is similar to a convolution of two vectors</a:t>
            </a: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154238" y="4791075"/>
          <a:ext cx="43132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4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4791075"/>
                        <a:ext cx="4313237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4780" y="2193887"/>
            <a:ext cx="4003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8511" y="1641938"/>
            <a:ext cx="4003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</a:t>
            </a:r>
            <a:endParaRPr lang="he-IL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Alon</a:t>
            </a:r>
            <a:r>
              <a:rPr lang="en-US" dirty="0" smtClean="0"/>
              <a:t>, </a:t>
            </a:r>
            <a:r>
              <a:rPr lang="en-US" dirty="0" err="1" smtClean="0"/>
              <a:t>Matias</a:t>
            </a:r>
            <a:r>
              <a:rPr lang="en-US" dirty="0" smtClean="0"/>
              <a:t>, </a:t>
            </a:r>
            <a:r>
              <a:rPr lang="en-US" dirty="0" err="1" smtClean="0"/>
              <a:t>Szegedy</a:t>
            </a:r>
            <a:r>
              <a:rPr lang="en-US" dirty="0" smtClean="0"/>
              <a:t> 96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48135"/>
            <a:ext cx="365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Gödel Prize 2005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6226" y="2778740"/>
            <a:ext cx="22824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+mj-cs"/>
              </a:rPr>
              <a:t>Maintain: </a:t>
            </a:r>
            <a:endParaRPr lang="he-IL" sz="2400" dirty="0">
              <a:latin typeface="Comic Sans MS" pitchFamily="66" charset="0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6743" y="6516910"/>
            <a:ext cx="86505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12684" y="6386282"/>
            <a:ext cx="28593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12684" y="6226638"/>
            <a:ext cx="1429658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427513" y="605973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445644" y="5900076"/>
            <a:ext cx="142965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427513" y="5747682"/>
            <a:ext cx="1375194" cy="72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723587" y="563157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4791075" y="3257550"/>
          <a:ext cx="31432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3" imgW="1040948" imgH="342751" progId="Equation.DSMT4">
                  <p:embed/>
                </p:oleObj>
              </mc:Choice>
              <mc:Fallback>
                <p:oleObj name="Equation" r:id="rId3" imgW="1040948" imgH="342751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3257550"/>
                        <a:ext cx="314325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810265"/>
              </p:ext>
            </p:extLst>
          </p:nvPr>
        </p:nvGraphicFramePr>
        <p:xfrm>
          <a:off x="762001" y="2514600"/>
          <a:ext cx="36576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124858"/>
                <a:gridCol w="1277257"/>
                <a:gridCol w="1255485"/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latin typeface="+mn-lt"/>
                        </a:rPr>
                        <a:t>h(x)</a:t>
                      </a:r>
                      <a:endParaRPr lang="he-IL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/>
                        <a:t>f(x)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 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D</a:t>
                      </a:r>
                      <a:endParaRPr lang="he-IL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Convolution</a:t>
            </a:r>
            <a:endParaRPr lang="en-US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154238" y="1627023"/>
          <a:ext cx="43132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627023"/>
                        <a:ext cx="4313237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1600089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810883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019189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2229983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443696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654490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862796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73590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281896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492690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700996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11790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123653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334447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542753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753547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61853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72647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380953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591747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805460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016254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224560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435354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643660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54454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062760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273554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468065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676371" y="330929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887165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8095471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8306265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8514571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725365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323793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32099" y="3871044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42893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951199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1161993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1370299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1581093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998350" y="4665104"/>
          <a:ext cx="35512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1" name="Equation" r:id="rId5" imgW="1244600" imgH="254000" progId="Equation.DSMT4">
                  <p:embed/>
                </p:oleObj>
              </mc:Choice>
              <mc:Fallback>
                <p:oleObj name="Equation" r:id="rId5" imgW="1244600" imgH="2540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350" y="4665104"/>
                        <a:ext cx="3551238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Convolution</a:t>
            </a:r>
            <a:endParaRPr lang="en-US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154238" y="1627023"/>
          <a:ext cx="43132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4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627023"/>
                        <a:ext cx="4313237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1600089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810883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019189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2229983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443696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654490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862796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73590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281896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492690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700996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11790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123653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334447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542753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753547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61853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72647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380953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591747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805460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016254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224560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435354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643660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54454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062760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273554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468065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676371" y="330929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887165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8095471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8306265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8514571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725365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33862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42168" y="3871044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52962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1161268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1372062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1580368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1791162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201738" y="4733925"/>
          <a:ext cx="51466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5" name="Equation" r:id="rId5" imgW="1803400" imgH="203200" progId="Equation.DSMT4">
                  <p:embed/>
                </p:oleObj>
              </mc:Choice>
              <mc:Fallback>
                <p:oleObj name="Equation" r:id="rId5" imgW="1803400" imgH="203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4733925"/>
                        <a:ext cx="51466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Convolution</a:t>
            </a:r>
            <a:endParaRPr lang="en-US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154238" y="1627023"/>
          <a:ext cx="43132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8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627023"/>
                        <a:ext cx="4313237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1600089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810883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019189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2229983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443696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654490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862796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73590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281896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492690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700996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11790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123653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334447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542753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753547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61853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72647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380953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591747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805460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016254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224560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435354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643660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54454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062760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273554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468065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676371" y="330929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887165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8095471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8306265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8514571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725365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1596564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1804870" y="3871044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2015664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223970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434764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643070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853864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766116" y="4821453"/>
          <a:ext cx="7722972" cy="485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9" name="Equation" r:id="rId5" imgW="3200400" imgH="177800" progId="Equation.DSMT4">
                  <p:embed/>
                </p:oleObj>
              </mc:Choice>
              <mc:Fallback>
                <p:oleObj name="Equation" r:id="rId5" imgW="3200400" imgH="1778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116" y="4821453"/>
                        <a:ext cx="7722972" cy="485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Convolution</a:t>
            </a:r>
            <a:endParaRPr lang="en-US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154238" y="1627023"/>
          <a:ext cx="43132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3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627023"/>
                        <a:ext cx="4313237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685671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96465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1104771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1315565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1529278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1740072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948378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159172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367478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578272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86578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997372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09235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420029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628335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839129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047435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58229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466535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677329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91042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101836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310142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520936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729242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940036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6148342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359136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6553647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761953" y="330929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972747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181053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7391847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7600153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810947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551721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760027" y="3871044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970821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179127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7389921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7598227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7809021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568325" y="4821238"/>
          <a:ext cx="81184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4" name="Equation" r:id="rId5" imgW="3365500" imgH="177800" progId="Equation.DSMT4">
                  <p:embed/>
                </p:oleObj>
              </mc:Choice>
              <mc:Fallback>
                <p:oleObj name="Equation" r:id="rId5" imgW="3365500" imgH="1778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4821238"/>
                        <a:ext cx="81184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Convolution</a:t>
            </a:r>
            <a:endParaRPr lang="en-US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154238" y="1627023"/>
          <a:ext cx="43132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0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627023"/>
                        <a:ext cx="4313237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253176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63970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72276" y="33171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883070" y="33174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1096783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1307577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515883" y="331525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726677" y="3315478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1934983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145777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354083" y="33145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564877" y="33147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776740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987534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195840" y="3313497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406634" y="3313719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614940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825734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034040" y="3312804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244834" y="3313026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458547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669341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7647" y="331086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088441" y="331108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296747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507541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715847" y="331017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926641" y="331039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6121152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329458" y="3309293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540252" y="3309515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748558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959352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7167658" y="3308600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378452" y="3308822"/>
            <a:ext cx="203200" cy="362857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7404354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612660" y="3871044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823454" y="3871266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8031760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8242554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8450860" y="3870351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8661654" y="3870573"/>
            <a:ext cx="203200" cy="36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130425" y="4786313"/>
          <a:ext cx="49942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1" name="Equation" r:id="rId5" imgW="2070100" imgH="203200" progId="Equation.DSMT4">
                  <p:embed/>
                </p:oleObj>
              </mc:Choice>
              <mc:Fallback>
                <p:oleObj name="Equation" r:id="rId5" imgW="2070100" imgH="203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4786313"/>
                        <a:ext cx="49942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555861" y="5581489"/>
            <a:ext cx="8055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We can compute the convolution in O(</a:t>
            </a:r>
            <a:r>
              <a:rPr lang="en-US" sz="2800" dirty="0" err="1" smtClean="0">
                <a:latin typeface="Comic Sans MS" pitchFamily="66" charset="0"/>
              </a:rPr>
              <a:t>mlog</a:t>
            </a:r>
            <a:r>
              <a:rPr lang="en-US" sz="2800" dirty="0" smtClean="0">
                <a:latin typeface="Comic Sans MS" pitchFamily="66" charset="0"/>
              </a:rPr>
              <a:t>(r)) time using the FFT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580575" y="3517870"/>
            <a:ext cx="8055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We can compute the first coordinate of all sketches in O(</a:t>
            </a:r>
            <a:r>
              <a:rPr lang="en-US" sz="2800" dirty="0" err="1" smtClean="0">
                <a:latin typeface="Comic Sans MS" pitchFamily="66" charset="0"/>
              </a:rPr>
              <a:t>mlog</a:t>
            </a:r>
            <a:r>
              <a:rPr lang="en-US" sz="2800" dirty="0" smtClean="0">
                <a:latin typeface="Comic Sans MS" pitchFamily="66" charset="0"/>
              </a:rPr>
              <a:t>(r)) 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3321" y="4563484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 We can sketch all positions in O(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mlog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(r)k)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9794" y="5222521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But we still have many possible values for r…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Obs1: We can sketch faster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638629" y="2416313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06016" y="1893815"/>
            <a:ext cx="1197428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Obs2: Sketch only in powers of 2 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638629" y="4257506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17456" y="3191300"/>
            <a:ext cx="1197428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109215" y="2614637"/>
            <a:ext cx="2376000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113331" y="2013260"/>
            <a:ext cx="4752000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109215" y="3751481"/>
            <a:ext cx="594000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3321" y="5193691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compute all sketches in O(log(m)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mlog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(r)k)</a:t>
            </a:r>
            <a:endParaRPr lang="en-US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1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r is not a power of 2 ?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0575" y="3715582"/>
            <a:ext cx="805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Use S(x) + S(y) as S(z)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629" y="2012993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06015" y="2009489"/>
            <a:ext cx="2652233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73061" y="2544956"/>
            <a:ext cx="1709004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S(x)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053380" y="3068066"/>
            <a:ext cx="1709004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S(y)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3064476" y="1865870"/>
            <a:ext cx="1742302" cy="148281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032438" y="1931771"/>
            <a:ext cx="1742302" cy="94737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686240" y="1544596"/>
            <a:ext cx="416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0770" y="1631093"/>
            <a:ext cx="58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y</a:t>
            </a:r>
          </a:p>
        </p:txBody>
      </p:sp>
      <p:sp>
        <p:nvSpPr>
          <p:cNvPr id="27" name="Freeform 26"/>
          <p:cNvSpPr/>
          <p:nvPr/>
        </p:nvSpPr>
        <p:spPr>
          <a:xfrm>
            <a:off x="3064477" y="1618735"/>
            <a:ext cx="2706128" cy="362461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221707" y="1326286"/>
            <a:ext cx="416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z</a:t>
            </a:r>
          </a:p>
        </p:txBody>
      </p:sp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663144" y="4293884"/>
          <a:ext cx="719137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7" name="Equation" r:id="rId3" imgW="2933700" imgH="254000" progId="Equation.DSMT4">
                  <p:embed/>
                </p:oleObj>
              </mc:Choice>
              <mc:Fallback>
                <p:oleObj name="Equation" r:id="rId3" imgW="2933700" imgH="2540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144" y="4293884"/>
                        <a:ext cx="7191375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669643" y="4976949"/>
          <a:ext cx="4794250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8" name="Equation" r:id="rId5" imgW="1955800" imgH="762000" progId="Equation.DSMT4">
                  <p:embed/>
                </p:oleObj>
              </mc:Choice>
              <mc:Fallback>
                <p:oleObj name="Equation" r:id="rId5" imgW="1955800" imgH="7620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43" y="4976949"/>
                        <a:ext cx="4794250" cy="178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92932" y="3443728"/>
            <a:ext cx="8761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Compute sketches in powers of 2 in </a:t>
            </a:r>
            <a:r>
              <a:rPr lang="en-US" sz="2800" dirty="0">
                <a:latin typeface="Comic Sans MS" pitchFamily="66" charset="0"/>
                <a:sym typeface="Wingdings" pitchFamily="2" charset="2"/>
              </a:rPr>
              <a:t>O(log(m)</a:t>
            </a:r>
            <a:r>
              <a:rPr lang="en-US" sz="2800" dirty="0" err="1">
                <a:latin typeface="Comic Sans MS" pitchFamily="66" charset="0"/>
                <a:sym typeface="Wingdings" pitchFamily="2" charset="2"/>
              </a:rPr>
              <a:t>mlog</a:t>
            </a:r>
            <a:r>
              <a:rPr lang="en-US" sz="2800" dirty="0">
                <a:latin typeface="Comic Sans MS" pitchFamily="66" charset="0"/>
                <a:sym typeface="Wingdings" pitchFamily="2" charset="2"/>
              </a:rPr>
              <a:t>(r)k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time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8629" y="1889423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06015" y="1885919"/>
            <a:ext cx="2652233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73061" y="2421386"/>
            <a:ext cx="1709004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S(x)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053380" y="2944496"/>
            <a:ext cx="1709004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S(y)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3064476" y="1742300"/>
            <a:ext cx="1742302" cy="148281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032438" y="1808201"/>
            <a:ext cx="1742302" cy="94737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686240" y="1421026"/>
            <a:ext cx="416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0770" y="1507523"/>
            <a:ext cx="58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y</a:t>
            </a:r>
          </a:p>
        </p:txBody>
      </p:sp>
      <p:sp>
        <p:nvSpPr>
          <p:cNvPr id="27" name="Freeform 26"/>
          <p:cNvSpPr/>
          <p:nvPr/>
        </p:nvSpPr>
        <p:spPr>
          <a:xfrm>
            <a:off x="3064477" y="1495165"/>
            <a:ext cx="2706128" cy="362461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221707" y="1202716"/>
            <a:ext cx="416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z</a:t>
            </a: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386915"/>
              </p:ext>
            </p:extLst>
          </p:nvPr>
        </p:nvGraphicFramePr>
        <p:xfrm>
          <a:off x="520700" y="4876800"/>
          <a:ext cx="28956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9" name="Equation" r:id="rId3" imgW="1015920" imgH="431640" progId="Equation.DSMT4">
                  <p:embed/>
                </p:oleObj>
              </mc:Choice>
              <mc:Fallback>
                <p:oleObj name="Equation" r:id="rId3" imgW="1015920" imgH="4316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4876800"/>
                        <a:ext cx="28956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09318" y="5223136"/>
            <a:ext cx="3880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in O((m/r)*k) time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9601" y="6129310"/>
            <a:ext cx="7842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Summing over r we get O(</a:t>
            </a:r>
            <a:r>
              <a:rPr lang="en-US" sz="2800" dirty="0" err="1" smtClean="0">
                <a:latin typeface="Comic Sans MS" pitchFamily="66" charset="0"/>
              </a:rPr>
              <a:t>mlog</a:t>
            </a:r>
            <a:r>
              <a:rPr lang="en-US" sz="2800" dirty="0" smtClean="0">
                <a:latin typeface="Comic Sans MS" pitchFamily="66" charset="0"/>
              </a:rPr>
              <a:t>(m) * k)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7048" y="4436404"/>
            <a:ext cx="8761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For a fixed r we can approximate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92932" y="4197505"/>
            <a:ext cx="8761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Total running time is O(mlog</a:t>
            </a:r>
            <a:r>
              <a:rPr lang="en-US" sz="2800" baseline="30000" dirty="0" smtClean="0">
                <a:latin typeface="Comic Sans MS" pitchFamily="66" charset="0"/>
              </a:rPr>
              <a:t>3</a:t>
            </a:r>
            <a:r>
              <a:rPr lang="en-US" sz="2800" dirty="0" smtClean="0">
                <a:latin typeface="Comic Sans MS" pitchFamily="66" charset="0"/>
              </a:rPr>
              <a:t>m)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629" y="2185991"/>
            <a:ext cx="7678057" cy="36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06015" y="2182487"/>
            <a:ext cx="2652233" cy="3628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73061" y="2717954"/>
            <a:ext cx="1709004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S(x)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053380" y="3241064"/>
            <a:ext cx="1709004" cy="3628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S(y)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3064476" y="2038868"/>
            <a:ext cx="1742302" cy="148281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032438" y="2104769"/>
            <a:ext cx="1742302" cy="94737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686240" y="1717594"/>
            <a:ext cx="416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0770" y="1804091"/>
            <a:ext cx="58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y</a:t>
            </a:r>
          </a:p>
        </p:txBody>
      </p:sp>
      <p:sp>
        <p:nvSpPr>
          <p:cNvPr id="27" name="Freeform 26"/>
          <p:cNvSpPr/>
          <p:nvPr/>
        </p:nvSpPr>
        <p:spPr>
          <a:xfrm>
            <a:off x="3064477" y="1791733"/>
            <a:ext cx="2706128" cy="362461"/>
          </a:xfrm>
          <a:custGeom>
            <a:avLst/>
            <a:gdLst>
              <a:gd name="connsiteX0" fmla="*/ 0 w 1742302"/>
              <a:gd name="connsiteY0" fmla="*/ 123568 h 148281"/>
              <a:gd name="connsiteX1" fmla="*/ 0 w 1742302"/>
              <a:gd name="connsiteY1" fmla="*/ 0 h 148281"/>
              <a:gd name="connsiteX2" fmla="*/ 1729946 w 1742302"/>
              <a:gd name="connsiteY2" fmla="*/ 0 h 148281"/>
              <a:gd name="connsiteX3" fmla="*/ 1742302 w 1742302"/>
              <a:gd name="connsiteY3" fmla="*/ 148281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2302" h="148281">
                <a:moveTo>
                  <a:pt x="0" y="123568"/>
                </a:moveTo>
                <a:lnTo>
                  <a:pt x="0" y="0"/>
                </a:lnTo>
                <a:lnTo>
                  <a:pt x="1729946" y="0"/>
                </a:lnTo>
                <a:lnTo>
                  <a:pt x="1742302" y="148281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221707" y="1499284"/>
            <a:ext cx="416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0820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AMS Analysis</a:t>
            </a:r>
            <a:endParaRPr lang="he-IL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6743" y="2743270"/>
            <a:ext cx="86505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1712684" y="2612642"/>
            <a:ext cx="28593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712684" y="2452998"/>
            <a:ext cx="1429658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427513" y="228609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45644" y="2126436"/>
            <a:ext cx="142965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427513" y="1974042"/>
            <a:ext cx="1375194" cy="72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723587" y="185793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904561"/>
              </p:ext>
            </p:extLst>
          </p:nvPr>
        </p:nvGraphicFramePr>
        <p:xfrm>
          <a:off x="469900" y="3340100"/>
          <a:ext cx="81407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Equation" r:id="rId3" imgW="2882880" imgH="457200" progId="Equation.DSMT4">
                  <p:embed/>
                </p:oleObj>
              </mc:Choice>
              <mc:Fallback>
                <p:oleObj name="Equation" r:id="rId3" imgW="2882880" imgH="457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340100"/>
                        <a:ext cx="81407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45407" y="4770210"/>
          <a:ext cx="58467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6" name="Equation" r:id="rId5" imgW="2070100" imgH="533400" progId="Equation.DSMT4">
                  <p:embed/>
                </p:oleObj>
              </mc:Choice>
              <mc:Fallback>
                <p:oleObj name="Equation" r:id="rId5" imgW="2070100" imgH="5334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07" y="4770210"/>
                        <a:ext cx="5846763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Noga </a:t>
            </a:r>
            <a:r>
              <a:rPr lang="en-US" sz="2400" dirty="0" err="1" smtClean="0"/>
              <a:t>Alon</a:t>
            </a:r>
            <a:r>
              <a:rPr lang="en-US" sz="2400" dirty="0" smtClean="0"/>
              <a:t>, </a:t>
            </a:r>
            <a:r>
              <a:rPr lang="en-US" sz="2400" dirty="0" err="1" smtClean="0"/>
              <a:t>Yossi</a:t>
            </a:r>
            <a:r>
              <a:rPr lang="en-US" sz="2400" dirty="0" smtClean="0"/>
              <a:t> </a:t>
            </a:r>
            <a:r>
              <a:rPr lang="en-US" sz="2400" dirty="0" err="1" smtClean="0"/>
              <a:t>Matias</a:t>
            </a:r>
            <a:r>
              <a:rPr lang="en-US" sz="2400" dirty="0" smtClean="0"/>
              <a:t>, Mario </a:t>
            </a:r>
            <a:r>
              <a:rPr lang="en-US" sz="2400" dirty="0" err="1" smtClean="0"/>
              <a:t>Szegedy</a:t>
            </a:r>
            <a:r>
              <a:rPr lang="en-US" sz="2400" dirty="0" smtClean="0"/>
              <a:t>: The Space Complexity of Approximating the Frequency Moments. J. </a:t>
            </a:r>
            <a:r>
              <a:rPr lang="en-US" sz="2400" dirty="0" err="1" smtClean="0"/>
              <a:t>Comput</a:t>
            </a:r>
            <a:r>
              <a:rPr lang="en-US" sz="2400" dirty="0" smtClean="0"/>
              <a:t>. Syst. Sci. 58(1) (1999), 137-147</a:t>
            </a:r>
          </a:p>
          <a:p>
            <a:r>
              <a:rPr lang="en-US" sz="2400" dirty="0" smtClean="0"/>
              <a:t>W. B. Johnson and J. </a:t>
            </a:r>
            <a:r>
              <a:rPr lang="en-US" sz="2400" dirty="0" err="1" smtClean="0"/>
              <a:t>Lindenstrauss</a:t>
            </a:r>
            <a:r>
              <a:rPr lang="en-US" sz="2400" dirty="0" smtClean="0"/>
              <a:t>, Extensions of </a:t>
            </a:r>
            <a:r>
              <a:rPr lang="en-US" sz="2400" dirty="0" err="1" smtClean="0"/>
              <a:t>Lipschitz</a:t>
            </a:r>
            <a:r>
              <a:rPr lang="en-US" sz="2400" dirty="0" smtClean="0"/>
              <a:t> maps into a Hilbert space, </a:t>
            </a:r>
            <a:r>
              <a:rPr lang="en-US" sz="2400" dirty="0" err="1" smtClean="0"/>
              <a:t>Contemp</a:t>
            </a:r>
            <a:r>
              <a:rPr lang="en-US" sz="2400" dirty="0" smtClean="0"/>
              <a:t> Math 26 (1984), 189–206.</a:t>
            </a:r>
          </a:p>
          <a:p>
            <a:r>
              <a:rPr lang="en-US" sz="2400" dirty="0" err="1" smtClean="0"/>
              <a:t>Jirí</a:t>
            </a:r>
            <a:r>
              <a:rPr lang="en-US" sz="2400" dirty="0" smtClean="0"/>
              <a:t> </a:t>
            </a:r>
            <a:r>
              <a:rPr lang="en-US" sz="2400" dirty="0" err="1" smtClean="0"/>
              <a:t>Matousek</a:t>
            </a:r>
            <a:r>
              <a:rPr lang="en-US" sz="2400" dirty="0" smtClean="0"/>
              <a:t>: On variants of the Johnson-</a:t>
            </a:r>
            <a:r>
              <a:rPr lang="en-US" sz="2400" dirty="0" err="1" smtClean="0"/>
              <a:t>Lindenstrauss</a:t>
            </a:r>
            <a:r>
              <a:rPr lang="en-US" sz="2400" dirty="0" smtClean="0"/>
              <a:t> lemma. Random </a:t>
            </a:r>
            <a:r>
              <a:rPr lang="en-US" sz="2400" dirty="0" err="1" smtClean="0"/>
              <a:t>Struct</a:t>
            </a:r>
            <a:r>
              <a:rPr lang="en-US" sz="2400" dirty="0" smtClean="0"/>
              <a:t>. Algorithms 33(2): 142-156 (2008)</a:t>
            </a:r>
          </a:p>
          <a:p>
            <a:r>
              <a:rPr lang="en-US" sz="2400" dirty="0" err="1" smtClean="0"/>
              <a:t>Piotr</a:t>
            </a:r>
            <a:r>
              <a:rPr lang="en-US" sz="2400" dirty="0" smtClean="0"/>
              <a:t> </a:t>
            </a:r>
            <a:r>
              <a:rPr lang="en-US" sz="2400" dirty="0" err="1" smtClean="0"/>
              <a:t>Indyk</a:t>
            </a:r>
            <a:r>
              <a:rPr lang="en-US" sz="2400" dirty="0" smtClean="0"/>
              <a:t>, Nick </a:t>
            </a:r>
            <a:r>
              <a:rPr lang="en-US" sz="2400" dirty="0" err="1" smtClean="0"/>
              <a:t>Koudas</a:t>
            </a:r>
            <a:r>
              <a:rPr lang="en-US" sz="2400" dirty="0" smtClean="0"/>
              <a:t>, S. </a:t>
            </a:r>
            <a:r>
              <a:rPr lang="en-US" sz="2400" dirty="0" err="1" smtClean="0"/>
              <a:t>Muthukrishnan</a:t>
            </a:r>
            <a:r>
              <a:rPr lang="en-US" sz="2400" dirty="0" smtClean="0"/>
              <a:t>: Identifying Representative Trends in Massive Time Series Data Sets Using Sketches. VLDB 2000: 363-372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2-wise independent hash family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6152" y="2090054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Fix 2 values t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 and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in the range of h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384" y="1400642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Suppose </a:t>
            </a:r>
            <a:r>
              <a:rPr lang="en-US" sz="3200" dirty="0" smtClean="0">
                <a:latin typeface="Comic Sans MS" pitchFamily="66" charset="0"/>
              </a:rPr>
              <a:t>h : [d]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 [T]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926" y="3374546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What is the probability that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926" y="2721416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Fix 2 values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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in the domain of h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120" y="4005908"/>
            <a:ext cx="54392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h(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) =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1 </a:t>
            </a:r>
            <a:r>
              <a:rPr lang="en-US" sz="3200" dirty="0" smtClean="0">
                <a:latin typeface="Comic Sans MS" pitchFamily="66" charset="0"/>
              </a:rPr>
              <a:t> and  h(x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= 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 ? 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480457" y="4949371"/>
            <a:ext cx="2002972" cy="1596572"/>
          </a:xfrm>
          <a:custGeom>
            <a:avLst/>
            <a:gdLst>
              <a:gd name="connsiteX0" fmla="*/ 1378857 w 2002972"/>
              <a:gd name="connsiteY0" fmla="*/ 130629 h 1596572"/>
              <a:gd name="connsiteX1" fmla="*/ 1335314 w 2002972"/>
              <a:gd name="connsiteY1" fmla="*/ 116115 h 1596572"/>
              <a:gd name="connsiteX2" fmla="*/ 1233714 w 2002972"/>
              <a:gd name="connsiteY2" fmla="*/ 72572 h 1596572"/>
              <a:gd name="connsiteX3" fmla="*/ 1146629 w 2002972"/>
              <a:gd name="connsiteY3" fmla="*/ 58058 h 1596572"/>
              <a:gd name="connsiteX4" fmla="*/ 1103086 w 2002972"/>
              <a:gd name="connsiteY4" fmla="*/ 43543 h 1596572"/>
              <a:gd name="connsiteX5" fmla="*/ 1030514 w 2002972"/>
              <a:gd name="connsiteY5" fmla="*/ 29029 h 1596572"/>
              <a:gd name="connsiteX6" fmla="*/ 972457 w 2002972"/>
              <a:gd name="connsiteY6" fmla="*/ 0 h 1596572"/>
              <a:gd name="connsiteX7" fmla="*/ 696686 w 2002972"/>
              <a:gd name="connsiteY7" fmla="*/ 14515 h 1596572"/>
              <a:gd name="connsiteX8" fmla="*/ 609600 w 2002972"/>
              <a:gd name="connsiteY8" fmla="*/ 43543 h 1596572"/>
              <a:gd name="connsiteX9" fmla="*/ 537029 w 2002972"/>
              <a:gd name="connsiteY9" fmla="*/ 72572 h 1596572"/>
              <a:gd name="connsiteX10" fmla="*/ 478972 w 2002972"/>
              <a:gd name="connsiteY10" fmla="*/ 101600 h 1596572"/>
              <a:gd name="connsiteX11" fmla="*/ 420914 w 2002972"/>
              <a:gd name="connsiteY11" fmla="*/ 116115 h 1596572"/>
              <a:gd name="connsiteX12" fmla="*/ 362857 w 2002972"/>
              <a:gd name="connsiteY12" fmla="*/ 159658 h 1596572"/>
              <a:gd name="connsiteX13" fmla="*/ 319314 w 2002972"/>
              <a:gd name="connsiteY13" fmla="*/ 188686 h 1596572"/>
              <a:gd name="connsiteX14" fmla="*/ 275772 w 2002972"/>
              <a:gd name="connsiteY14" fmla="*/ 246743 h 1596572"/>
              <a:gd name="connsiteX15" fmla="*/ 188686 w 2002972"/>
              <a:gd name="connsiteY15" fmla="*/ 333829 h 1596572"/>
              <a:gd name="connsiteX16" fmla="*/ 145143 w 2002972"/>
              <a:gd name="connsiteY16" fmla="*/ 391886 h 1596572"/>
              <a:gd name="connsiteX17" fmla="*/ 101600 w 2002972"/>
              <a:gd name="connsiteY17" fmla="*/ 435429 h 1596572"/>
              <a:gd name="connsiteX18" fmla="*/ 43543 w 2002972"/>
              <a:gd name="connsiteY18" fmla="*/ 508000 h 1596572"/>
              <a:gd name="connsiteX19" fmla="*/ 0 w 2002972"/>
              <a:gd name="connsiteY19" fmla="*/ 769258 h 1596572"/>
              <a:gd name="connsiteX20" fmla="*/ 29029 w 2002972"/>
              <a:gd name="connsiteY20" fmla="*/ 986972 h 1596572"/>
              <a:gd name="connsiteX21" fmla="*/ 72572 w 2002972"/>
              <a:gd name="connsiteY21" fmla="*/ 1059543 h 1596572"/>
              <a:gd name="connsiteX22" fmla="*/ 232229 w 2002972"/>
              <a:gd name="connsiteY22" fmla="*/ 1233715 h 1596572"/>
              <a:gd name="connsiteX23" fmla="*/ 290286 w 2002972"/>
              <a:gd name="connsiteY23" fmla="*/ 1277258 h 1596572"/>
              <a:gd name="connsiteX24" fmla="*/ 319314 w 2002972"/>
              <a:gd name="connsiteY24" fmla="*/ 1320800 h 1596572"/>
              <a:gd name="connsiteX25" fmla="*/ 362857 w 2002972"/>
              <a:gd name="connsiteY25" fmla="*/ 1364343 h 1596572"/>
              <a:gd name="connsiteX26" fmla="*/ 478972 w 2002972"/>
              <a:gd name="connsiteY26" fmla="*/ 1509486 h 1596572"/>
              <a:gd name="connsiteX27" fmla="*/ 609600 w 2002972"/>
              <a:gd name="connsiteY27" fmla="*/ 1596572 h 1596572"/>
              <a:gd name="connsiteX28" fmla="*/ 972457 w 2002972"/>
              <a:gd name="connsiteY28" fmla="*/ 1582058 h 1596572"/>
              <a:gd name="connsiteX29" fmla="*/ 1219200 w 2002972"/>
              <a:gd name="connsiteY29" fmla="*/ 1509486 h 1596572"/>
              <a:gd name="connsiteX30" fmla="*/ 1320800 w 2002972"/>
              <a:gd name="connsiteY30" fmla="*/ 1480458 h 1596572"/>
              <a:gd name="connsiteX31" fmla="*/ 1407886 w 2002972"/>
              <a:gd name="connsiteY31" fmla="*/ 1451429 h 1596572"/>
              <a:gd name="connsiteX32" fmla="*/ 1567543 w 2002972"/>
              <a:gd name="connsiteY32" fmla="*/ 1422400 h 1596572"/>
              <a:gd name="connsiteX33" fmla="*/ 1654629 w 2002972"/>
              <a:gd name="connsiteY33" fmla="*/ 1393372 h 1596572"/>
              <a:gd name="connsiteX34" fmla="*/ 1727200 w 2002972"/>
              <a:gd name="connsiteY34" fmla="*/ 1378858 h 1596572"/>
              <a:gd name="connsiteX35" fmla="*/ 1886857 w 2002972"/>
              <a:gd name="connsiteY35" fmla="*/ 1335315 h 1596572"/>
              <a:gd name="connsiteX36" fmla="*/ 1973943 w 2002972"/>
              <a:gd name="connsiteY36" fmla="*/ 1262743 h 1596572"/>
              <a:gd name="connsiteX37" fmla="*/ 2002972 w 2002972"/>
              <a:gd name="connsiteY37" fmla="*/ 1146629 h 1596572"/>
              <a:gd name="connsiteX38" fmla="*/ 1988457 w 2002972"/>
              <a:gd name="connsiteY38" fmla="*/ 783772 h 1596572"/>
              <a:gd name="connsiteX39" fmla="*/ 1930400 w 2002972"/>
              <a:gd name="connsiteY39" fmla="*/ 638629 h 1596572"/>
              <a:gd name="connsiteX40" fmla="*/ 1915886 w 2002972"/>
              <a:gd name="connsiteY40" fmla="*/ 595086 h 1596572"/>
              <a:gd name="connsiteX41" fmla="*/ 1901372 w 2002972"/>
              <a:gd name="connsiteY41" fmla="*/ 537029 h 1596572"/>
              <a:gd name="connsiteX42" fmla="*/ 1843314 w 2002972"/>
              <a:gd name="connsiteY42" fmla="*/ 420915 h 1596572"/>
              <a:gd name="connsiteX43" fmla="*/ 1785257 w 2002972"/>
              <a:gd name="connsiteY43" fmla="*/ 304800 h 1596572"/>
              <a:gd name="connsiteX44" fmla="*/ 1741714 w 2002972"/>
              <a:gd name="connsiteY44" fmla="*/ 261258 h 1596572"/>
              <a:gd name="connsiteX45" fmla="*/ 1669143 w 2002972"/>
              <a:gd name="connsiteY45" fmla="*/ 232229 h 1596572"/>
              <a:gd name="connsiteX46" fmla="*/ 1625600 w 2002972"/>
              <a:gd name="connsiteY46" fmla="*/ 203200 h 1596572"/>
              <a:gd name="connsiteX47" fmla="*/ 1494972 w 2002972"/>
              <a:gd name="connsiteY47" fmla="*/ 145143 h 1596572"/>
              <a:gd name="connsiteX48" fmla="*/ 1378857 w 2002972"/>
              <a:gd name="connsiteY48" fmla="*/ 130629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002972" h="1596572">
                <a:moveTo>
                  <a:pt x="1378857" y="130629"/>
                </a:moveTo>
                <a:cubicBezTo>
                  <a:pt x="1352247" y="125791"/>
                  <a:pt x="1349376" y="122142"/>
                  <a:pt x="1335314" y="116115"/>
                </a:cubicBezTo>
                <a:cubicBezTo>
                  <a:pt x="1287523" y="95633"/>
                  <a:pt x="1280848" y="83046"/>
                  <a:pt x="1233714" y="72572"/>
                </a:cubicBezTo>
                <a:cubicBezTo>
                  <a:pt x="1204986" y="66188"/>
                  <a:pt x="1175657" y="62896"/>
                  <a:pt x="1146629" y="58058"/>
                </a:cubicBezTo>
                <a:cubicBezTo>
                  <a:pt x="1132115" y="53220"/>
                  <a:pt x="1117929" y="47254"/>
                  <a:pt x="1103086" y="43543"/>
                </a:cubicBezTo>
                <a:cubicBezTo>
                  <a:pt x="1079153" y="37560"/>
                  <a:pt x="1053918" y="36830"/>
                  <a:pt x="1030514" y="29029"/>
                </a:cubicBezTo>
                <a:cubicBezTo>
                  <a:pt x="1009988" y="22187"/>
                  <a:pt x="991809" y="9676"/>
                  <a:pt x="972457" y="0"/>
                </a:cubicBezTo>
                <a:cubicBezTo>
                  <a:pt x="880533" y="4838"/>
                  <a:pt x="788081" y="3548"/>
                  <a:pt x="696686" y="14515"/>
                </a:cubicBezTo>
                <a:cubicBezTo>
                  <a:pt x="666305" y="18161"/>
                  <a:pt x="638010" y="32179"/>
                  <a:pt x="609600" y="43543"/>
                </a:cubicBezTo>
                <a:cubicBezTo>
                  <a:pt x="585410" y="53219"/>
                  <a:pt x="560837" y="61991"/>
                  <a:pt x="537029" y="72572"/>
                </a:cubicBezTo>
                <a:cubicBezTo>
                  <a:pt x="517257" y="81359"/>
                  <a:pt x="499231" y="94003"/>
                  <a:pt x="478972" y="101600"/>
                </a:cubicBezTo>
                <a:cubicBezTo>
                  <a:pt x="460294" y="108604"/>
                  <a:pt x="440267" y="111277"/>
                  <a:pt x="420914" y="116115"/>
                </a:cubicBezTo>
                <a:cubicBezTo>
                  <a:pt x="401562" y="130629"/>
                  <a:pt x="382542" y="145598"/>
                  <a:pt x="362857" y="159658"/>
                </a:cubicBezTo>
                <a:cubicBezTo>
                  <a:pt x="348662" y="169797"/>
                  <a:pt x="331649" y="176351"/>
                  <a:pt x="319314" y="188686"/>
                </a:cubicBezTo>
                <a:cubicBezTo>
                  <a:pt x="302209" y="205791"/>
                  <a:pt x="291954" y="228762"/>
                  <a:pt x="275772" y="246743"/>
                </a:cubicBezTo>
                <a:cubicBezTo>
                  <a:pt x="248309" y="277257"/>
                  <a:pt x="216149" y="303315"/>
                  <a:pt x="188686" y="333829"/>
                </a:cubicBezTo>
                <a:cubicBezTo>
                  <a:pt x="172503" y="351810"/>
                  <a:pt x="160886" y="373519"/>
                  <a:pt x="145143" y="391886"/>
                </a:cubicBezTo>
                <a:cubicBezTo>
                  <a:pt x="131785" y="407471"/>
                  <a:pt x="115117" y="419981"/>
                  <a:pt x="101600" y="435429"/>
                </a:cubicBezTo>
                <a:cubicBezTo>
                  <a:pt x="81200" y="458743"/>
                  <a:pt x="62895" y="483810"/>
                  <a:pt x="43543" y="508000"/>
                </a:cubicBezTo>
                <a:cubicBezTo>
                  <a:pt x="2721" y="671286"/>
                  <a:pt x="18484" y="584417"/>
                  <a:pt x="0" y="769258"/>
                </a:cubicBezTo>
                <a:cubicBezTo>
                  <a:pt x="1601" y="786864"/>
                  <a:pt x="7047" y="937514"/>
                  <a:pt x="29029" y="986972"/>
                </a:cubicBezTo>
                <a:cubicBezTo>
                  <a:pt x="40487" y="1012751"/>
                  <a:pt x="56924" y="1036070"/>
                  <a:pt x="72572" y="1059543"/>
                </a:cubicBezTo>
                <a:cubicBezTo>
                  <a:pt x="112359" y="1119224"/>
                  <a:pt x="181820" y="1195908"/>
                  <a:pt x="232229" y="1233715"/>
                </a:cubicBezTo>
                <a:cubicBezTo>
                  <a:pt x="251581" y="1248229"/>
                  <a:pt x="273181" y="1260153"/>
                  <a:pt x="290286" y="1277258"/>
                </a:cubicBezTo>
                <a:cubicBezTo>
                  <a:pt x="302621" y="1289593"/>
                  <a:pt x="308147" y="1307399"/>
                  <a:pt x="319314" y="1320800"/>
                </a:cubicBezTo>
                <a:cubicBezTo>
                  <a:pt x="332455" y="1336569"/>
                  <a:pt x="350541" y="1347922"/>
                  <a:pt x="362857" y="1364343"/>
                </a:cubicBezTo>
                <a:cubicBezTo>
                  <a:pt x="431367" y="1455690"/>
                  <a:pt x="377519" y="1429773"/>
                  <a:pt x="478972" y="1509486"/>
                </a:cubicBezTo>
                <a:cubicBezTo>
                  <a:pt x="520122" y="1541818"/>
                  <a:pt x="609600" y="1596572"/>
                  <a:pt x="609600" y="1596572"/>
                </a:cubicBezTo>
                <a:cubicBezTo>
                  <a:pt x="730552" y="1591734"/>
                  <a:pt x="851676" y="1590110"/>
                  <a:pt x="972457" y="1582058"/>
                </a:cubicBezTo>
                <a:cubicBezTo>
                  <a:pt x="1041647" y="1577445"/>
                  <a:pt x="1178878" y="1521006"/>
                  <a:pt x="1219200" y="1509486"/>
                </a:cubicBezTo>
                <a:cubicBezTo>
                  <a:pt x="1253067" y="1499810"/>
                  <a:pt x="1287136" y="1490816"/>
                  <a:pt x="1320800" y="1480458"/>
                </a:cubicBezTo>
                <a:cubicBezTo>
                  <a:pt x="1350046" y="1471459"/>
                  <a:pt x="1378201" y="1458850"/>
                  <a:pt x="1407886" y="1451429"/>
                </a:cubicBezTo>
                <a:cubicBezTo>
                  <a:pt x="1540723" y="1418220"/>
                  <a:pt x="1448161" y="1454959"/>
                  <a:pt x="1567543" y="1422400"/>
                </a:cubicBezTo>
                <a:cubicBezTo>
                  <a:pt x="1597064" y="1414349"/>
                  <a:pt x="1625108" y="1401423"/>
                  <a:pt x="1654629" y="1393372"/>
                </a:cubicBezTo>
                <a:cubicBezTo>
                  <a:pt x="1678429" y="1386881"/>
                  <a:pt x="1703400" y="1385349"/>
                  <a:pt x="1727200" y="1378858"/>
                </a:cubicBezTo>
                <a:cubicBezTo>
                  <a:pt x="1929763" y="1323613"/>
                  <a:pt x="1710050" y="1370676"/>
                  <a:pt x="1886857" y="1335315"/>
                </a:cubicBezTo>
                <a:cubicBezTo>
                  <a:pt x="1918986" y="1313895"/>
                  <a:pt x="1951592" y="1296269"/>
                  <a:pt x="1973943" y="1262743"/>
                </a:cubicBezTo>
                <a:cubicBezTo>
                  <a:pt x="1986693" y="1243617"/>
                  <a:pt x="2000879" y="1157094"/>
                  <a:pt x="2002972" y="1146629"/>
                </a:cubicBezTo>
                <a:cubicBezTo>
                  <a:pt x="1998134" y="1025677"/>
                  <a:pt x="2000117" y="904258"/>
                  <a:pt x="1988457" y="783772"/>
                </a:cubicBezTo>
                <a:cubicBezTo>
                  <a:pt x="1982950" y="726870"/>
                  <a:pt x="1951643" y="688197"/>
                  <a:pt x="1930400" y="638629"/>
                </a:cubicBezTo>
                <a:cubicBezTo>
                  <a:pt x="1924373" y="624567"/>
                  <a:pt x="1920089" y="609797"/>
                  <a:pt x="1915886" y="595086"/>
                </a:cubicBezTo>
                <a:cubicBezTo>
                  <a:pt x="1910406" y="575906"/>
                  <a:pt x="1909044" y="555442"/>
                  <a:pt x="1901372" y="537029"/>
                </a:cubicBezTo>
                <a:cubicBezTo>
                  <a:pt x="1884728" y="497084"/>
                  <a:pt x="1856998" y="461968"/>
                  <a:pt x="1843314" y="420915"/>
                </a:cubicBezTo>
                <a:cubicBezTo>
                  <a:pt x="1825456" y="367339"/>
                  <a:pt x="1826389" y="359642"/>
                  <a:pt x="1785257" y="304800"/>
                </a:cubicBezTo>
                <a:cubicBezTo>
                  <a:pt x="1772941" y="288379"/>
                  <a:pt x="1759120" y="272137"/>
                  <a:pt x="1741714" y="261258"/>
                </a:cubicBezTo>
                <a:cubicBezTo>
                  <a:pt x="1719620" y="247450"/>
                  <a:pt x="1692446" y="243881"/>
                  <a:pt x="1669143" y="232229"/>
                </a:cubicBezTo>
                <a:cubicBezTo>
                  <a:pt x="1653541" y="224428"/>
                  <a:pt x="1640849" y="211672"/>
                  <a:pt x="1625600" y="203200"/>
                </a:cubicBezTo>
                <a:cubicBezTo>
                  <a:pt x="1594198" y="185755"/>
                  <a:pt x="1536603" y="154395"/>
                  <a:pt x="1494972" y="145143"/>
                </a:cubicBezTo>
                <a:cubicBezTo>
                  <a:pt x="1377659" y="119073"/>
                  <a:pt x="1405467" y="135467"/>
                  <a:pt x="1378857" y="1306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85495" y="4860759"/>
            <a:ext cx="2226759" cy="1614462"/>
          </a:xfrm>
          <a:custGeom>
            <a:avLst/>
            <a:gdLst>
              <a:gd name="connsiteX0" fmla="*/ 633127 w 2226759"/>
              <a:gd name="connsiteY0" fmla="*/ 30559 h 1614462"/>
              <a:gd name="connsiteX1" fmla="*/ 444442 w 2226759"/>
              <a:gd name="connsiteY1" fmla="*/ 45073 h 1614462"/>
              <a:gd name="connsiteX2" fmla="*/ 400899 w 2226759"/>
              <a:gd name="connsiteY2" fmla="*/ 74102 h 1614462"/>
              <a:gd name="connsiteX3" fmla="*/ 357356 w 2226759"/>
              <a:gd name="connsiteY3" fmla="*/ 88616 h 1614462"/>
              <a:gd name="connsiteX4" fmla="*/ 226727 w 2226759"/>
              <a:gd name="connsiteY4" fmla="*/ 161188 h 1614462"/>
              <a:gd name="connsiteX5" fmla="*/ 183184 w 2226759"/>
              <a:gd name="connsiteY5" fmla="*/ 204730 h 1614462"/>
              <a:gd name="connsiteX6" fmla="*/ 139642 w 2226759"/>
              <a:gd name="connsiteY6" fmla="*/ 233759 h 1614462"/>
              <a:gd name="connsiteX7" fmla="*/ 110613 w 2226759"/>
              <a:gd name="connsiteY7" fmla="*/ 277302 h 1614462"/>
              <a:gd name="connsiteX8" fmla="*/ 96099 w 2226759"/>
              <a:gd name="connsiteY8" fmla="*/ 320845 h 1614462"/>
              <a:gd name="connsiteX9" fmla="*/ 38042 w 2226759"/>
              <a:gd name="connsiteY9" fmla="*/ 422445 h 1614462"/>
              <a:gd name="connsiteX10" fmla="*/ 23527 w 2226759"/>
              <a:gd name="connsiteY10" fmla="*/ 756273 h 1614462"/>
              <a:gd name="connsiteX11" fmla="*/ 38042 w 2226759"/>
              <a:gd name="connsiteY11" fmla="*/ 828845 h 1614462"/>
              <a:gd name="connsiteX12" fmla="*/ 81584 w 2226759"/>
              <a:gd name="connsiteY12" fmla="*/ 944959 h 1614462"/>
              <a:gd name="connsiteX13" fmla="*/ 139642 w 2226759"/>
              <a:gd name="connsiteY13" fmla="*/ 1032045 h 1614462"/>
              <a:gd name="connsiteX14" fmla="*/ 212213 w 2226759"/>
              <a:gd name="connsiteY14" fmla="*/ 1133645 h 1614462"/>
              <a:gd name="connsiteX15" fmla="*/ 241242 w 2226759"/>
              <a:gd name="connsiteY15" fmla="*/ 1177188 h 1614462"/>
              <a:gd name="connsiteX16" fmla="*/ 284784 w 2226759"/>
              <a:gd name="connsiteY16" fmla="*/ 1206216 h 1614462"/>
              <a:gd name="connsiteX17" fmla="*/ 415413 w 2226759"/>
              <a:gd name="connsiteY17" fmla="*/ 1307816 h 1614462"/>
              <a:gd name="connsiteX18" fmla="*/ 531527 w 2226759"/>
              <a:gd name="connsiteY18" fmla="*/ 1380388 h 1614462"/>
              <a:gd name="connsiteX19" fmla="*/ 676670 w 2226759"/>
              <a:gd name="connsiteY19" fmla="*/ 1438445 h 1614462"/>
              <a:gd name="connsiteX20" fmla="*/ 720213 w 2226759"/>
              <a:gd name="connsiteY20" fmla="*/ 1467473 h 1614462"/>
              <a:gd name="connsiteX21" fmla="*/ 850842 w 2226759"/>
              <a:gd name="connsiteY21" fmla="*/ 1511016 h 1614462"/>
              <a:gd name="connsiteX22" fmla="*/ 981470 w 2226759"/>
              <a:gd name="connsiteY22" fmla="*/ 1554559 h 1614462"/>
              <a:gd name="connsiteX23" fmla="*/ 1025013 w 2226759"/>
              <a:gd name="connsiteY23" fmla="*/ 1569073 h 1614462"/>
              <a:gd name="connsiteX24" fmla="*/ 1126613 w 2226759"/>
              <a:gd name="connsiteY24" fmla="*/ 1598102 h 1614462"/>
              <a:gd name="connsiteX25" fmla="*/ 1184670 w 2226759"/>
              <a:gd name="connsiteY25" fmla="*/ 1612616 h 1614462"/>
              <a:gd name="connsiteX26" fmla="*/ 1460442 w 2226759"/>
              <a:gd name="connsiteY26" fmla="*/ 1598102 h 1614462"/>
              <a:gd name="connsiteX27" fmla="*/ 1547527 w 2226759"/>
              <a:gd name="connsiteY27" fmla="*/ 1554559 h 1614462"/>
              <a:gd name="connsiteX28" fmla="*/ 1620099 w 2226759"/>
              <a:gd name="connsiteY28" fmla="*/ 1540045 h 1614462"/>
              <a:gd name="connsiteX29" fmla="*/ 1765242 w 2226759"/>
              <a:gd name="connsiteY29" fmla="*/ 1481988 h 1614462"/>
              <a:gd name="connsiteX30" fmla="*/ 1866842 w 2226759"/>
              <a:gd name="connsiteY30" fmla="*/ 1423930 h 1614462"/>
              <a:gd name="connsiteX31" fmla="*/ 1997470 w 2226759"/>
              <a:gd name="connsiteY31" fmla="*/ 1351359 h 1614462"/>
              <a:gd name="connsiteX32" fmla="*/ 2084556 w 2226759"/>
              <a:gd name="connsiteY32" fmla="*/ 1249759 h 1614462"/>
              <a:gd name="connsiteX33" fmla="*/ 2113584 w 2226759"/>
              <a:gd name="connsiteY33" fmla="*/ 1206216 h 1614462"/>
              <a:gd name="connsiteX34" fmla="*/ 2171642 w 2226759"/>
              <a:gd name="connsiteY34" fmla="*/ 1119130 h 1614462"/>
              <a:gd name="connsiteX35" fmla="*/ 2186156 w 2226759"/>
              <a:gd name="connsiteY35" fmla="*/ 1061073 h 1614462"/>
              <a:gd name="connsiteX36" fmla="*/ 2215184 w 2226759"/>
              <a:gd name="connsiteY36" fmla="*/ 843359 h 1614462"/>
              <a:gd name="connsiteX37" fmla="*/ 2186156 w 2226759"/>
              <a:gd name="connsiteY37" fmla="*/ 567588 h 1614462"/>
              <a:gd name="connsiteX38" fmla="*/ 2142613 w 2226759"/>
              <a:gd name="connsiteY38" fmla="*/ 465988 h 1614462"/>
              <a:gd name="connsiteX39" fmla="*/ 2099070 w 2226759"/>
              <a:gd name="connsiteY39" fmla="*/ 436959 h 1614462"/>
              <a:gd name="connsiteX40" fmla="*/ 2070042 w 2226759"/>
              <a:gd name="connsiteY40" fmla="*/ 393416 h 1614462"/>
              <a:gd name="connsiteX41" fmla="*/ 1953927 w 2226759"/>
              <a:gd name="connsiteY41" fmla="*/ 320845 h 1614462"/>
              <a:gd name="connsiteX42" fmla="*/ 1866842 w 2226759"/>
              <a:gd name="connsiteY42" fmla="*/ 277302 h 1614462"/>
              <a:gd name="connsiteX43" fmla="*/ 1823299 w 2226759"/>
              <a:gd name="connsiteY43" fmla="*/ 248273 h 1614462"/>
              <a:gd name="connsiteX44" fmla="*/ 1721699 w 2226759"/>
              <a:gd name="connsiteY44" fmla="*/ 219245 h 1614462"/>
              <a:gd name="connsiteX45" fmla="*/ 1678156 w 2226759"/>
              <a:gd name="connsiteY45" fmla="*/ 204730 h 1614462"/>
              <a:gd name="connsiteX46" fmla="*/ 1634613 w 2226759"/>
              <a:gd name="connsiteY46" fmla="*/ 175702 h 1614462"/>
              <a:gd name="connsiteX47" fmla="*/ 1533013 w 2226759"/>
              <a:gd name="connsiteY47" fmla="*/ 161188 h 1614462"/>
              <a:gd name="connsiteX48" fmla="*/ 1416899 w 2226759"/>
              <a:gd name="connsiteY48" fmla="*/ 132159 h 1614462"/>
              <a:gd name="connsiteX49" fmla="*/ 1300784 w 2226759"/>
              <a:gd name="connsiteY49" fmla="*/ 103130 h 1614462"/>
              <a:gd name="connsiteX50" fmla="*/ 1010499 w 2226759"/>
              <a:gd name="connsiteY50" fmla="*/ 74102 h 1614462"/>
              <a:gd name="connsiteX51" fmla="*/ 879870 w 2226759"/>
              <a:gd name="connsiteY51" fmla="*/ 45073 h 1614462"/>
              <a:gd name="connsiteX52" fmla="*/ 676670 w 2226759"/>
              <a:gd name="connsiteY52" fmla="*/ 16045 h 1614462"/>
              <a:gd name="connsiteX53" fmla="*/ 633127 w 2226759"/>
              <a:gd name="connsiteY53" fmla="*/ 30559 h 161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26759" h="1614462">
                <a:moveTo>
                  <a:pt x="633127" y="30559"/>
                </a:moveTo>
                <a:cubicBezTo>
                  <a:pt x="594422" y="35397"/>
                  <a:pt x="506442" y="33448"/>
                  <a:pt x="444442" y="45073"/>
                </a:cubicBezTo>
                <a:cubicBezTo>
                  <a:pt x="427297" y="48288"/>
                  <a:pt x="416501" y="66301"/>
                  <a:pt x="400899" y="74102"/>
                </a:cubicBezTo>
                <a:cubicBezTo>
                  <a:pt x="387215" y="80944"/>
                  <a:pt x="371870" y="83778"/>
                  <a:pt x="357356" y="88616"/>
                </a:cubicBezTo>
                <a:cubicBezTo>
                  <a:pt x="257540" y="155160"/>
                  <a:pt x="303368" y="135640"/>
                  <a:pt x="226727" y="161188"/>
                </a:cubicBezTo>
                <a:cubicBezTo>
                  <a:pt x="212213" y="175702"/>
                  <a:pt x="198953" y="191589"/>
                  <a:pt x="183184" y="204730"/>
                </a:cubicBezTo>
                <a:cubicBezTo>
                  <a:pt x="169783" y="215897"/>
                  <a:pt x="151977" y="221424"/>
                  <a:pt x="139642" y="233759"/>
                </a:cubicBezTo>
                <a:cubicBezTo>
                  <a:pt x="127307" y="246094"/>
                  <a:pt x="120289" y="262788"/>
                  <a:pt x="110613" y="277302"/>
                </a:cubicBezTo>
                <a:cubicBezTo>
                  <a:pt x="105775" y="291816"/>
                  <a:pt x="102126" y="306783"/>
                  <a:pt x="96099" y="320845"/>
                </a:cubicBezTo>
                <a:cubicBezTo>
                  <a:pt x="74003" y="372403"/>
                  <a:pt x="67193" y="378718"/>
                  <a:pt x="38042" y="422445"/>
                </a:cubicBezTo>
                <a:cubicBezTo>
                  <a:pt x="731" y="608996"/>
                  <a:pt x="0" y="544537"/>
                  <a:pt x="23527" y="756273"/>
                </a:cubicBezTo>
                <a:cubicBezTo>
                  <a:pt x="26251" y="780792"/>
                  <a:pt x="32690" y="804763"/>
                  <a:pt x="38042" y="828845"/>
                </a:cubicBezTo>
                <a:cubicBezTo>
                  <a:pt x="50200" y="883557"/>
                  <a:pt x="51882" y="895456"/>
                  <a:pt x="81584" y="944959"/>
                </a:cubicBezTo>
                <a:cubicBezTo>
                  <a:pt x="99534" y="974875"/>
                  <a:pt x="124040" y="1000840"/>
                  <a:pt x="139642" y="1032045"/>
                </a:cubicBezTo>
                <a:cubicBezTo>
                  <a:pt x="193355" y="1139472"/>
                  <a:pt x="138661" y="1045383"/>
                  <a:pt x="212213" y="1133645"/>
                </a:cubicBezTo>
                <a:cubicBezTo>
                  <a:pt x="223380" y="1147046"/>
                  <a:pt x="228907" y="1164853"/>
                  <a:pt x="241242" y="1177188"/>
                </a:cubicBezTo>
                <a:cubicBezTo>
                  <a:pt x="253577" y="1189523"/>
                  <a:pt x="270829" y="1195750"/>
                  <a:pt x="284784" y="1206216"/>
                </a:cubicBezTo>
                <a:cubicBezTo>
                  <a:pt x="328914" y="1239314"/>
                  <a:pt x="369515" y="1277217"/>
                  <a:pt x="415413" y="1307816"/>
                </a:cubicBezTo>
                <a:cubicBezTo>
                  <a:pt x="446346" y="1328438"/>
                  <a:pt x="502351" y="1366772"/>
                  <a:pt x="531527" y="1380388"/>
                </a:cubicBezTo>
                <a:cubicBezTo>
                  <a:pt x="578746" y="1402424"/>
                  <a:pt x="633313" y="1409541"/>
                  <a:pt x="676670" y="1438445"/>
                </a:cubicBezTo>
                <a:cubicBezTo>
                  <a:pt x="691184" y="1448121"/>
                  <a:pt x="704273" y="1460388"/>
                  <a:pt x="720213" y="1467473"/>
                </a:cubicBezTo>
                <a:cubicBezTo>
                  <a:pt x="720225" y="1467478"/>
                  <a:pt x="829064" y="1503757"/>
                  <a:pt x="850842" y="1511016"/>
                </a:cubicBezTo>
                <a:lnTo>
                  <a:pt x="981470" y="1554559"/>
                </a:lnTo>
                <a:cubicBezTo>
                  <a:pt x="995984" y="1559397"/>
                  <a:pt x="1010170" y="1565362"/>
                  <a:pt x="1025013" y="1569073"/>
                </a:cubicBezTo>
                <a:cubicBezTo>
                  <a:pt x="1206561" y="1614462"/>
                  <a:pt x="980816" y="1556447"/>
                  <a:pt x="1126613" y="1598102"/>
                </a:cubicBezTo>
                <a:cubicBezTo>
                  <a:pt x="1145793" y="1603582"/>
                  <a:pt x="1165318" y="1607778"/>
                  <a:pt x="1184670" y="1612616"/>
                </a:cubicBezTo>
                <a:cubicBezTo>
                  <a:pt x="1276594" y="1607778"/>
                  <a:pt x="1369547" y="1612645"/>
                  <a:pt x="1460442" y="1598102"/>
                </a:cubicBezTo>
                <a:cubicBezTo>
                  <a:pt x="1492489" y="1592974"/>
                  <a:pt x="1517026" y="1565650"/>
                  <a:pt x="1547527" y="1554559"/>
                </a:cubicBezTo>
                <a:cubicBezTo>
                  <a:pt x="1570711" y="1546128"/>
                  <a:pt x="1595908" y="1544883"/>
                  <a:pt x="1620099" y="1540045"/>
                </a:cubicBezTo>
                <a:cubicBezTo>
                  <a:pt x="1870710" y="1414738"/>
                  <a:pt x="1586154" y="1549146"/>
                  <a:pt x="1765242" y="1481988"/>
                </a:cubicBezTo>
                <a:cubicBezTo>
                  <a:pt x="1867019" y="1443822"/>
                  <a:pt x="1782627" y="1466038"/>
                  <a:pt x="1866842" y="1423930"/>
                </a:cubicBezTo>
                <a:cubicBezTo>
                  <a:pt x="1939848" y="1387427"/>
                  <a:pt x="1905941" y="1442888"/>
                  <a:pt x="1997470" y="1351359"/>
                </a:cubicBezTo>
                <a:cubicBezTo>
                  <a:pt x="2050217" y="1298612"/>
                  <a:pt x="2038009" y="1314925"/>
                  <a:pt x="2084556" y="1249759"/>
                </a:cubicBezTo>
                <a:cubicBezTo>
                  <a:pt x="2094695" y="1235564"/>
                  <a:pt x="2105783" y="1221818"/>
                  <a:pt x="2113584" y="1206216"/>
                </a:cubicBezTo>
                <a:cubicBezTo>
                  <a:pt x="2155594" y="1122197"/>
                  <a:pt x="2089102" y="1201670"/>
                  <a:pt x="2171642" y="1119130"/>
                </a:cubicBezTo>
                <a:cubicBezTo>
                  <a:pt x="2176480" y="1099778"/>
                  <a:pt x="2182244" y="1080634"/>
                  <a:pt x="2186156" y="1061073"/>
                </a:cubicBezTo>
                <a:cubicBezTo>
                  <a:pt x="2202443" y="979634"/>
                  <a:pt x="2205502" y="930496"/>
                  <a:pt x="2215184" y="843359"/>
                </a:cubicBezTo>
                <a:cubicBezTo>
                  <a:pt x="2191798" y="469173"/>
                  <a:pt x="2226759" y="709700"/>
                  <a:pt x="2186156" y="567588"/>
                </a:cubicBezTo>
                <a:cubicBezTo>
                  <a:pt x="2172831" y="520950"/>
                  <a:pt x="2177968" y="501343"/>
                  <a:pt x="2142613" y="465988"/>
                </a:cubicBezTo>
                <a:cubicBezTo>
                  <a:pt x="2130278" y="453653"/>
                  <a:pt x="2113584" y="446635"/>
                  <a:pt x="2099070" y="436959"/>
                </a:cubicBezTo>
                <a:cubicBezTo>
                  <a:pt x="2089394" y="422445"/>
                  <a:pt x="2082377" y="405751"/>
                  <a:pt x="2070042" y="393416"/>
                </a:cubicBezTo>
                <a:cubicBezTo>
                  <a:pt x="2023789" y="347163"/>
                  <a:pt x="2007581" y="351504"/>
                  <a:pt x="1953927" y="320845"/>
                </a:cubicBezTo>
                <a:cubicBezTo>
                  <a:pt x="1875143" y="275826"/>
                  <a:pt x="1946676" y="303913"/>
                  <a:pt x="1866842" y="277302"/>
                </a:cubicBezTo>
                <a:cubicBezTo>
                  <a:pt x="1852328" y="267626"/>
                  <a:pt x="1838901" y="256074"/>
                  <a:pt x="1823299" y="248273"/>
                </a:cubicBezTo>
                <a:cubicBezTo>
                  <a:pt x="1800100" y="236673"/>
                  <a:pt x="1743400" y="225445"/>
                  <a:pt x="1721699" y="219245"/>
                </a:cubicBezTo>
                <a:cubicBezTo>
                  <a:pt x="1706988" y="215042"/>
                  <a:pt x="1691840" y="211572"/>
                  <a:pt x="1678156" y="204730"/>
                </a:cubicBezTo>
                <a:cubicBezTo>
                  <a:pt x="1662554" y="196929"/>
                  <a:pt x="1651321" y="180714"/>
                  <a:pt x="1634613" y="175702"/>
                </a:cubicBezTo>
                <a:cubicBezTo>
                  <a:pt x="1601845" y="165872"/>
                  <a:pt x="1566880" y="166026"/>
                  <a:pt x="1533013" y="161188"/>
                </a:cubicBezTo>
                <a:cubicBezTo>
                  <a:pt x="1433488" y="128012"/>
                  <a:pt x="1557002" y="167184"/>
                  <a:pt x="1416899" y="132159"/>
                </a:cubicBezTo>
                <a:cubicBezTo>
                  <a:pt x="1318004" y="107436"/>
                  <a:pt x="1439873" y="124529"/>
                  <a:pt x="1300784" y="103130"/>
                </a:cubicBezTo>
                <a:cubicBezTo>
                  <a:pt x="1198019" y="87320"/>
                  <a:pt x="1117263" y="82999"/>
                  <a:pt x="1010499" y="74102"/>
                </a:cubicBezTo>
                <a:cubicBezTo>
                  <a:pt x="943868" y="51892"/>
                  <a:pt x="972754" y="59006"/>
                  <a:pt x="879870" y="45073"/>
                </a:cubicBezTo>
                <a:lnTo>
                  <a:pt x="676670" y="16045"/>
                </a:lnTo>
                <a:cubicBezTo>
                  <a:pt x="628537" y="0"/>
                  <a:pt x="671832" y="25721"/>
                  <a:pt x="633127" y="3055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293257" y="5399314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474685" y="58710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30403" y="5210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97317" y="56968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6451521" y="5348518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183015" y="60234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582143" y="515981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13637" y="584923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>
            <a:stCxn id="14" idx="6"/>
            <a:endCxn id="18" idx="2"/>
          </p:cNvCxnSpPr>
          <p:nvPr/>
        </p:nvCxnSpPr>
        <p:spPr>
          <a:xfrm flipV="1">
            <a:off x="2380343" y="5392061"/>
            <a:ext cx="4071178" cy="5079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6"/>
            <a:endCxn id="19" idx="2"/>
          </p:cNvCxnSpPr>
          <p:nvPr/>
        </p:nvCxnSpPr>
        <p:spPr>
          <a:xfrm>
            <a:off x="2561771" y="5914565"/>
            <a:ext cx="3621244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20457" y="5486402"/>
            <a:ext cx="34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2-wise independent hash family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4384" y="1400642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H</a:t>
            </a:r>
            <a:r>
              <a:rPr lang="en-US" sz="3200" dirty="0" smtClean="0">
                <a:latin typeface="Comic Sans MS" pitchFamily="66" charset="0"/>
                <a:cs typeface="+mj-cs"/>
              </a:rPr>
              <a:t>, a family of hash functions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h</a:t>
            </a:r>
            <a:r>
              <a:rPr lang="en-US" sz="3200" dirty="0" smtClean="0">
                <a:latin typeface="Comic Sans MS" pitchFamily="66" charset="0"/>
                <a:cs typeface="+mj-cs"/>
              </a:rPr>
              <a:t>, is 2-wise independent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iff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926" y="266336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</a:t>
            </a:r>
            <a:r>
              <a:rPr lang="en-US" sz="3200" dirty="0" smtClean="0">
                <a:latin typeface="Comic Sans MS" pitchFamily="66" charset="0"/>
                <a:cs typeface="+mj-cs"/>
              </a:rPr>
              <a:t>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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2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 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7064" y="3425348"/>
            <a:ext cx="81969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  <a:cs typeface="+mj-cs"/>
              </a:rPr>
              <a:t>Pr</a:t>
            </a:r>
            <a:r>
              <a:rPr lang="en-US" sz="3200" baseline="-25000" dirty="0" err="1" smtClean="0">
                <a:latin typeface="Comic Sans MS" pitchFamily="66" charset="0"/>
                <a:cs typeface="+mj-cs"/>
              </a:rPr>
              <a:t>h</a:t>
            </a:r>
            <a:r>
              <a:rPr lang="en-US" sz="3200" baseline="-25000" dirty="0" err="1" smtClean="0">
                <a:latin typeface="Comic Sans MS" pitchFamily="66" charset="0"/>
                <a:cs typeface="+mj-cs"/>
                <a:sym typeface="Symbol"/>
              </a:rPr>
              <a:t>H</a:t>
            </a:r>
            <a:r>
              <a:rPr lang="en-US" sz="3200" dirty="0" smtClean="0">
                <a:latin typeface="Comic Sans MS" pitchFamily="66" charset="0"/>
                <a:cs typeface="+mj-cs"/>
              </a:rPr>
              <a:t> (h(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) =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1 </a:t>
            </a:r>
            <a:r>
              <a:rPr lang="en-US" sz="3200" dirty="0" smtClean="0">
                <a:latin typeface="Comic Sans MS" pitchFamily="66" charset="0"/>
              </a:rPr>
              <a:t> and  h(x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= 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= 1/|T|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480457" y="4949371"/>
            <a:ext cx="2002972" cy="1596572"/>
          </a:xfrm>
          <a:custGeom>
            <a:avLst/>
            <a:gdLst>
              <a:gd name="connsiteX0" fmla="*/ 1378857 w 2002972"/>
              <a:gd name="connsiteY0" fmla="*/ 130629 h 1596572"/>
              <a:gd name="connsiteX1" fmla="*/ 1335314 w 2002972"/>
              <a:gd name="connsiteY1" fmla="*/ 116115 h 1596572"/>
              <a:gd name="connsiteX2" fmla="*/ 1233714 w 2002972"/>
              <a:gd name="connsiteY2" fmla="*/ 72572 h 1596572"/>
              <a:gd name="connsiteX3" fmla="*/ 1146629 w 2002972"/>
              <a:gd name="connsiteY3" fmla="*/ 58058 h 1596572"/>
              <a:gd name="connsiteX4" fmla="*/ 1103086 w 2002972"/>
              <a:gd name="connsiteY4" fmla="*/ 43543 h 1596572"/>
              <a:gd name="connsiteX5" fmla="*/ 1030514 w 2002972"/>
              <a:gd name="connsiteY5" fmla="*/ 29029 h 1596572"/>
              <a:gd name="connsiteX6" fmla="*/ 972457 w 2002972"/>
              <a:gd name="connsiteY6" fmla="*/ 0 h 1596572"/>
              <a:gd name="connsiteX7" fmla="*/ 696686 w 2002972"/>
              <a:gd name="connsiteY7" fmla="*/ 14515 h 1596572"/>
              <a:gd name="connsiteX8" fmla="*/ 609600 w 2002972"/>
              <a:gd name="connsiteY8" fmla="*/ 43543 h 1596572"/>
              <a:gd name="connsiteX9" fmla="*/ 537029 w 2002972"/>
              <a:gd name="connsiteY9" fmla="*/ 72572 h 1596572"/>
              <a:gd name="connsiteX10" fmla="*/ 478972 w 2002972"/>
              <a:gd name="connsiteY10" fmla="*/ 101600 h 1596572"/>
              <a:gd name="connsiteX11" fmla="*/ 420914 w 2002972"/>
              <a:gd name="connsiteY11" fmla="*/ 116115 h 1596572"/>
              <a:gd name="connsiteX12" fmla="*/ 362857 w 2002972"/>
              <a:gd name="connsiteY12" fmla="*/ 159658 h 1596572"/>
              <a:gd name="connsiteX13" fmla="*/ 319314 w 2002972"/>
              <a:gd name="connsiteY13" fmla="*/ 188686 h 1596572"/>
              <a:gd name="connsiteX14" fmla="*/ 275772 w 2002972"/>
              <a:gd name="connsiteY14" fmla="*/ 246743 h 1596572"/>
              <a:gd name="connsiteX15" fmla="*/ 188686 w 2002972"/>
              <a:gd name="connsiteY15" fmla="*/ 333829 h 1596572"/>
              <a:gd name="connsiteX16" fmla="*/ 145143 w 2002972"/>
              <a:gd name="connsiteY16" fmla="*/ 391886 h 1596572"/>
              <a:gd name="connsiteX17" fmla="*/ 101600 w 2002972"/>
              <a:gd name="connsiteY17" fmla="*/ 435429 h 1596572"/>
              <a:gd name="connsiteX18" fmla="*/ 43543 w 2002972"/>
              <a:gd name="connsiteY18" fmla="*/ 508000 h 1596572"/>
              <a:gd name="connsiteX19" fmla="*/ 0 w 2002972"/>
              <a:gd name="connsiteY19" fmla="*/ 769258 h 1596572"/>
              <a:gd name="connsiteX20" fmla="*/ 29029 w 2002972"/>
              <a:gd name="connsiteY20" fmla="*/ 986972 h 1596572"/>
              <a:gd name="connsiteX21" fmla="*/ 72572 w 2002972"/>
              <a:gd name="connsiteY21" fmla="*/ 1059543 h 1596572"/>
              <a:gd name="connsiteX22" fmla="*/ 232229 w 2002972"/>
              <a:gd name="connsiteY22" fmla="*/ 1233715 h 1596572"/>
              <a:gd name="connsiteX23" fmla="*/ 290286 w 2002972"/>
              <a:gd name="connsiteY23" fmla="*/ 1277258 h 1596572"/>
              <a:gd name="connsiteX24" fmla="*/ 319314 w 2002972"/>
              <a:gd name="connsiteY24" fmla="*/ 1320800 h 1596572"/>
              <a:gd name="connsiteX25" fmla="*/ 362857 w 2002972"/>
              <a:gd name="connsiteY25" fmla="*/ 1364343 h 1596572"/>
              <a:gd name="connsiteX26" fmla="*/ 478972 w 2002972"/>
              <a:gd name="connsiteY26" fmla="*/ 1509486 h 1596572"/>
              <a:gd name="connsiteX27" fmla="*/ 609600 w 2002972"/>
              <a:gd name="connsiteY27" fmla="*/ 1596572 h 1596572"/>
              <a:gd name="connsiteX28" fmla="*/ 972457 w 2002972"/>
              <a:gd name="connsiteY28" fmla="*/ 1582058 h 1596572"/>
              <a:gd name="connsiteX29" fmla="*/ 1219200 w 2002972"/>
              <a:gd name="connsiteY29" fmla="*/ 1509486 h 1596572"/>
              <a:gd name="connsiteX30" fmla="*/ 1320800 w 2002972"/>
              <a:gd name="connsiteY30" fmla="*/ 1480458 h 1596572"/>
              <a:gd name="connsiteX31" fmla="*/ 1407886 w 2002972"/>
              <a:gd name="connsiteY31" fmla="*/ 1451429 h 1596572"/>
              <a:gd name="connsiteX32" fmla="*/ 1567543 w 2002972"/>
              <a:gd name="connsiteY32" fmla="*/ 1422400 h 1596572"/>
              <a:gd name="connsiteX33" fmla="*/ 1654629 w 2002972"/>
              <a:gd name="connsiteY33" fmla="*/ 1393372 h 1596572"/>
              <a:gd name="connsiteX34" fmla="*/ 1727200 w 2002972"/>
              <a:gd name="connsiteY34" fmla="*/ 1378858 h 1596572"/>
              <a:gd name="connsiteX35" fmla="*/ 1886857 w 2002972"/>
              <a:gd name="connsiteY35" fmla="*/ 1335315 h 1596572"/>
              <a:gd name="connsiteX36" fmla="*/ 1973943 w 2002972"/>
              <a:gd name="connsiteY36" fmla="*/ 1262743 h 1596572"/>
              <a:gd name="connsiteX37" fmla="*/ 2002972 w 2002972"/>
              <a:gd name="connsiteY37" fmla="*/ 1146629 h 1596572"/>
              <a:gd name="connsiteX38" fmla="*/ 1988457 w 2002972"/>
              <a:gd name="connsiteY38" fmla="*/ 783772 h 1596572"/>
              <a:gd name="connsiteX39" fmla="*/ 1930400 w 2002972"/>
              <a:gd name="connsiteY39" fmla="*/ 638629 h 1596572"/>
              <a:gd name="connsiteX40" fmla="*/ 1915886 w 2002972"/>
              <a:gd name="connsiteY40" fmla="*/ 595086 h 1596572"/>
              <a:gd name="connsiteX41" fmla="*/ 1901372 w 2002972"/>
              <a:gd name="connsiteY41" fmla="*/ 537029 h 1596572"/>
              <a:gd name="connsiteX42" fmla="*/ 1843314 w 2002972"/>
              <a:gd name="connsiteY42" fmla="*/ 420915 h 1596572"/>
              <a:gd name="connsiteX43" fmla="*/ 1785257 w 2002972"/>
              <a:gd name="connsiteY43" fmla="*/ 304800 h 1596572"/>
              <a:gd name="connsiteX44" fmla="*/ 1741714 w 2002972"/>
              <a:gd name="connsiteY44" fmla="*/ 261258 h 1596572"/>
              <a:gd name="connsiteX45" fmla="*/ 1669143 w 2002972"/>
              <a:gd name="connsiteY45" fmla="*/ 232229 h 1596572"/>
              <a:gd name="connsiteX46" fmla="*/ 1625600 w 2002972"/>
              <a:gd name="connsiteY46" fmla="*/ 203200 h 1596572"/>
              <a:gd name="connsiteX47" fmla="*/ 1494972 w 2002972"/>
              <a:gd name="connsiteY47" fmla="*/ 145143 h 1596572"/>
              <a:gd name="connsiteX48" fmla="*/ 1378857 w 2002972"/>
              <a:gd name="connsiteY48" fmla="*/ 130629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002972" h="1596572">
                <a:moveTo>
                  <a:pt x="1378857" y="130629"/>
                </a:moveTo>
                <a:cubicBezTo>
                  <a:pt x="1352247" y="125791"/>
                  <a:pt x="1349376" y="122142"/>
                  <a:pt x="1335314" y="116115"/>
                </a:cubicBezTo>
                <a:cubicBezTo>
                  <a:pt x="1287523" y="95633"/>
                  <a:pt x="1280848" y="83046"/>
                  <a:pt x="1233714" y="72572"/>
                </a:cubicBezTo>
                <a:cubicBezTo>
                  <a:pt x="1204986" y="66188"/>
                  <a:pt x="1175657" y="62896"/>
                  <a:pt x="1146629" y="58058"/>
                </a:cubicBezTo>
                <a:cubicBezTo>
                  <a:pt x="1132115" y="53220"/>
                  <a:pt x="1117929" y="47254"/>
                  <a:pt x="1103086" y="43543"/>
                </a:cubicBezTo>
                <a:cubicBezTo>
                  <a:pt x="1079153" y="37560"/>
                  <a:pt x="1053918" y="36830"/>
                  <a:pt x="1030514" y="29029"/>
                </a:cubicBezTo>
                <a:cubicBezTo>
                  <a:pt x="1009988" y="22187"/>
                  <a:pt x="991809" y="9676"/>
                  <a:pt x="972457" y="0"/>
                </a:cubicBezTo>
                <a:cubicBezTo>
                  <a:pt x="880533" y="4838"/>
                  <a:pt x="788081" y="3548"/>
                  <a:pt x="696686" y="14515"/>
                </a:cubicBezTo>
                <a:cubicBezTo>
                  <a:pt x="666305" y="18161"/>
                  <a:pt x="638010" y="32179"/>
                  <a:pt x="609600" y="43543"/>
                </a:cubicBezTo>
                <a:cubicBezTo>
                  <a:pt x="585410" y="53219"/>
                  <a:pt x="560837" y="61991"/>
                  <a:pt x="537029" y="72572"/>
                </a:cubicBezTo>
                <a:cubicBezTo>
                  <a:pt x="517257" y="81359"/>
                  <a:pt x="499231" y="94003"/>
                  <a:pt x="478972" y="101600"/>
                </a:cubicBezTo>
                <a:cubicBezTo>
                  <a:pt x="460294" y="108604"/>
                  <a:pt x="440267" y="111277"/>
                  <a:pt x="420914" y="116115"/>
                </a:cubicBezTo>
                <a:cubicBezTo>
                  <a:pt x="401562" y="130629"/>
                  <a:pt x="382542" y="145598"/>
                  <a:pt x="362857" y="159658"/>
                </a:cubicBezTo>
                <a:cubicBezTo>
                  <a:pt x="348662" y="169797"/>
                  <a:pt x="331649" y="176351"/>
                  <a:pt x="319314" y="188686"/>
                </a:cubicBezTo>
                <a:cubicBezTo>
                  <a:pt x="302209" y="205791"/>
                  <a:pt x="291954" y="228762"/>
                  <a:pt x="275772" y="246743"/>
                </a:cubicBezTo>
                <a:cubicBezTo>
                  <a:pt x="248309" y="277257"/>
                  <a:pt x="216149" y="303315"/>
                  <a:pt x="188686" y="333829"/>
                </a:cubicBezTo>
                <a:cubicBezTo>
                  <a:pt x="172503" y="351810"/>
                  <a:pt x="160886" y="373519"/>
                  <a:pt x="145143" y="391886"/>
                </a:cubicBezTo>
                <a:cubicBezTo>
                  <a:pt x="131785" y="407471"/>
                  <a:pt x="115117" y="419981"/>
                  <a:pt x="101600" y="435429"/>
                </a:cubicBezTo>
                <a:cubicBezTo>
                  <a:pt x="81200" y="458743"/>
                  <a:pt x="62895" y="483810"/>
                  <a:pt x="43543" y="508000"/>
                </a:cubicBezTo>
                <a:cubicBezTo>
                  <a:pt x="2721" y="671286"/>
                  <a:pt x="18484" y="584417"/>
                  <a:pt x="0" y="769258"/>
                </a:cubicBezTo>
                <a:cubicBezTo>
                  <a:pt x="1601" y="786864"/>
                  <a:pt x="7047" y="937514"/>
                  <a:pt x="29029" y="986972"/>
                </a:cubicBezTo>
                <a:cubicBezTo>
                  <a:pt x="40487" y="1012751"/>
                  <a:pt x="56924" y="1036070"/>
                  <a:pt x="72572" y="1059543"/>
                </a:cubicBezTo>
                <a:cubicBezTo>
                  <a:pt x="112359" y="1119224"/>
                  <a:pt x="181820" y="1195908"/>
                  <a:pt x="232229" y="1233715"/>
                </a:cubicBezTo>
                <a:cubicBezTo>
                  <a:pt x="251581" y="1248229"/>
                  <a:pt x="273181" y="1260153"/>
                  <a:pt x="290286" y="1277258"/>
                </a:cubicBezTo>
                <a:cubicBezTo>
                  <a:pt x="302621" y="1289593"/>
                  <a:pt x="308147" y="1307399"/>
                  <a:pt x="319314" y="1320800"/>
                </a:cubicBezTo>
                <a:cubicBezTo>
                  <a:pt x="332455" y="1336569"/>
                  <a:pt x="350541" y="1347922"/>
                  <a:pt x="362857" y="1364343"/>
                </a:cubicBezTo>
                <a:cubicBezTo>
                  <a:pt x="431367" y="1455690"/>
                  <a:pt x="377519" y="1429773"/>
                  <a:pt x="478972" y="1509486"/>
                </a:cubicBezTo>
                <a:cubicBezTo>
                  <a:pt x="520122" y="1541818"/>
                  <a:pt x="609600" y="1596572"/>
                  <a:pt x="609600" y="1596572"/>
                </a:cubicBezTo>
                <a:cubicBezTo>
                  <a:pt x="730552" y="1591734"/>
                  <a:pt x="851676" y="1590110"/>
                  <a:pt x="972457" y="1582058"/>
                </a:cubicBezTo>
                <a:cubicBezTo>
                  <a:pt x="1041647" y="1577445"/>
                  <a:pt x="1178878" y="1521006"/>
                  <a:pt x="1219200" y="1509486"/>
                </a:cubicBezTo>
                <a:cubicBezTo>
                  <a:pt x="1253067" y="1499810"/>
                  <a:pt x="1287136" y="1490816"/>
                  <a:pt x="1320800" y="1480458"/>
                </a:cubicBezTo>
                <a:cubicBezTo>
                  <a:pt x="1350046" y="1471459"/>
                  <a:pt x="1378201" y="1458850"/>
                  <a:pt x="1407886" y="1451429"/>
                </a:cubicBezTo>
                <a:cubicBezTo>
                  <a:pt x="1540723" y="1418220"/>
                  <a:pt x="1448161" y="1454959"/>
                  <a:pt x="1567543" y="1422400"/>
                </a:cubicBezTo>
                <a:cubicBezTo>
                  <a:pt x="1597064" y="1414349"/>
                  <a:pt x="1625108" y="1401423"/>
                  <a:pt x="1654629" y="1393372"/>
                </a:cubicBezTo>
                <a:cubicBezTo>
                  <a:pt x="1678429" y="1386881"/>
                  <a:pt x="1703400" y="1385349"/>
                  <a:pt x="1727200" y="1378858"/>
                </a:cubicBezTo>
                <a:cubicBezTo>
                  <a:pt x="1929763" y="1323613"/>
                  <a:pt x="1710050" y="1370676"/>
                  <a:pt x="1886857" y="1335315"/>
                </a:cubicBezTo>
                <a:cubicBezTo>
                  <a:pt x="1918986" y="1313895"/>
                  <a:pt x="1951592" y="1296269"/>
                  <a:pt x="1973943" y="1262743"/>
                </a:cubicBezTo>
                <a:cubicBezTo>
                  <a:pt x="1986693" y="1243617"/>
                  <a:pt x="2000879" y="1157094"/>
                  <a:pt x="2002972" y="1146629"/>
                </a:cubicBezTo>
                <a:cubicBezTo>
                  <a:pt x="1998134" y="1025677"/>
                  <a:pt x="2000117" y="904258"/>
                  <a:pt x="1988457" y="783772"/>
                </a:cubicBezTo>
                <a:cubicBezTo>
                  <a:pt x="1982950" y="726870"/>
                  <a:pt x="1951643" y="688197"/>
                  <a:pt x="1930400" y="638629"/>
                </a:cubicBezTo>
                <a:cubicBezTo>
                  <a:pt x="1924373" y="624567"/>
                  <a:pt x="1920089" y="609797"/>
                  <a:pt x="1915886" y="595086"/>
                </a:cubicBezTo>
                <a:cubicBezTo>
                  <a:pt x="1910406" y="575906"/>
                  <a:pt x="1909044" y="555442"/>
                  <a:pt x="1901372" y="537029"/>
                </a:cubicBezTo>
                <a:cubicBezTo>
                  <a:pt x="1884728" y="497084"/>
                  <a:pt x="1856998" y="461968"/>
                  <a:pt x="1843314" y="420915"/>
                </a:cubicBezTo>
                <a:cubicBezTo>
                  <a:pt x="1825456" y="367339"/>
                  <a:pt x="1826389" y="359642"/>
                  <a:pt x="1785257" y="304800"/>
                </a:cubicBezTo>
                <a:cubicBezTo>
                  <a:pt x="1772941" y="288379"/>
                  <a:pt x="1759120" y="272137"/>
                  <a:pt x="1741714" y="261258"/>
                </a:cubicBezTo>
                <a:cubicBezTo>
                  <a:pt x="1719620" y="247450"/>
                  <a:pt x="1692446" y="243881"/>
                  <a:pt x="1669143" y="232229"/>
                </a:cubicBezTo>
                <a:cubicBezTo>
                  <a:pt x="1653541" y="224428"/>
                  <a:pt x="1640849" y="211672"/>
                  <a:pt x="1625600" y="203200"/>
                </a:cubicBezTo>
                <a:cubicBezTo>
                  <a:pt x="1594198" y="185755"/>
                  <a:pt x="1536603" y="154395"/>
                  <a:pt x="1494972" y="145143"/>
                </a:cubicBezTo>
                <a:cubicBezTo>
                  <a:pt x="1377659" y="119073"/>
                  <a:pt x="1405467" y="135467"/>
                  <a:pt x="1378857" y="1306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85495" y="4860759"/>
            <a:ext cx="2226759" cy="1614462"/>
          </a:xfrm>
          <a:custGeom>
            <a:avLst/>
            <a:gdLst>
              <a:gd name="connsiteX0" fmla="*/ 633127 w 2226759"/>
              <a:gd name="connsiteY0" fmla="*/ 30559 h 1614462"/>
              <a:gd name="connsiteX1" fmla="*/ 444442 w 2226759"/>
              <a:gd name="connsiteY1" fmla="*/ 45073 h 1614462"/>
              <a:gd name="connsiteX2" fmla="*/ 400899 w 2226759"/>
              <a:gd name="connsiteY2" fmla="*/ 74102 h 1614462"/>
              <a:gd name="connsiteX3" fmla="*/ 357356 w 2226759"/>
              <a:gd name="connsiteY3" fmla="*/ 88616 h 1614462"/>
              <a:gd name="connsiteX4" fmla="*/ 226727 w 2226759"/>
              <a:gd name="connsiteY4" fmla="*/ 161188 h 1614462"/>
              <a:gd name="connsiteX5" fmla="*/ 183184 w 2226759"/>
              <a:gd name="connsiteY5" fmla="*/ 204730 h 1614462"/>
              <a:gd name="connsiteX6" fmla="*/ 139642 w 2226759"/>
              <a:gd name="connsiteY6" fmla="*/ 233759 h 1614462"/>
              <a:gd name="connsiteX7" fmla="*/ 110613 w 2226759"/>
              <a:gd name="connsiteY7" fmla="*/ 277302 h 1614462"/>
              <a:gd name="connsiteX8" fmla="*/ 96099 w 2226759"/>
              <a:gd name="connsiteY8" fmla="*/ 320845 h 1614462"/>
              <a:gd name="connsiteX9" fmla="*/ 38042 w 2226759"/>
              <a:gd name="connsiteY9" fmla="*/ 422445 h 1614462"/>
              <a:gd name="connsiteX10" fmla="*/ 23527 w 2226759"/>
              <a:gd name="connsiteY10" fmla="*/ 756273 h 1614462"/>
              <a:gd name="connsiteX11" fmla="*/ 38042 w 2226759"/>
              <a:gd name="connsiteY11" fmla="*/ 828845 h 1614462"/>
              <a:gd name="connsiteX12" fmla="*/ 81584 w 2226759"/>
              <a:gd name="connsiteY12" fmla="*/ 944959 h 1614462"/>
              <a:gd name="connsiteX13" fmla="*/ 139642 w 2226759"/>
              <a:gd name="connsiteY13" fmla="*/ 1032045 h 1614462"/>
              <a:gd name="connsiteX14" fmla="*/ 212213 w 2226759"/>
              <a:gd name="connsiteY14" fmla="*/ 1133645 h 1614462"/>
              <a:gd name="connsiteX15" fmla="*/ 241242 w 2226759"/>
              <a:gd name="connsiteY15" fmla="*/ 1177188 h 1614462"/>
              <a:gd name="connsiteX16" fmla="*/ 284784 w 2226759"/>
              <a:gd name="connsiteY16" fmla="*/ 1206216 h 1614462"/>
              <a:gd name="connsiteX17" fmla="*/ 415413 w 2226759"/>
              <a:gd name="connsiteY17" fmla="*/ 1307816 h 1614462"/>
              <a:gd name="connsiteX18" fmla="*/ 531527 w 2226759"/>
              <a:gd name="connsiteY18" fmla="*/ 1380388 h 1614462"/>
              <a:gd name="connsiteX19" fmla="*/ 676670 w 2226759"/>
              <a:gd name="connsiteY19" fmla="*/ 1438445 h 1614462"/>
              <a:gd name="connsiteX20" fmla="*/ 720213 w 2226759"/>
              <a:gd name="connsiteY20" fmla="*/ 1467473 h 1614462"/>
              <a:gd name="connsiteX21" fmla="*/ 850842 w 2226759"/>
              <a:gd name="connsiteY21" fmla="*/ 1511016 h 1614462"/>
              <a:gd name="connsiteX22" fmla="*/ 981470 w 2226759"/>
              <a:gd name="connsiteY22" fmla="*/ 1554559 h 1614462"/>
              <a:gd name="connsiteX23" fmla="*/ 1025013 w 2226759"/>
              <a:gd name="connsiteY23" fmla="*/ 1569073 h 1614462"/>
              <a:gd name="connsiteX24" fmla="*/ 1126613 w 2226759"/>
              <a:gd name="connsiteY24" fmla="*/ 1598102 h 1614462"/>
              <a:gd name="connsiteX25" fmla="*/ 1184670 w 2226759"/>
              <a:gd name="connsiteY25" fmla="*/ 1612616 h 1614462"/>
              <a:gd name="connsiteX26" fmla="*/ 1460442 w 2226759"/>
              <a:gd name="connsiteY26" fmla="*/ 1598102 h 1614462"/>
              <a:gd name="connsiteX27" fmla="*/ 1547527 w 2226759"/>
              <a:gd name="connsiteY27" fmla="*/ 1554559 h 1614462"/>
              <a:gd name="connsiteX28" fmla="*/ 1620099 w 2226759"/>
              <a:gd name="connsiteY28" fmla="*/ 1540045 h 1614462"/>
              <a:gd name="connsiteX29" fmla="*/ 1765242 w 2226759"/>
              <a:gd name="connsiteY29" fmla="*/ 1481988 h 1614462"/>
              <a:gd name="connsiteX30" fmla="*/ 1866842 w 2226759"/>
              <a:gd name="connsiteY30" fmla="*/ 1423930 h 1614462"/>
              <a:gd name="connsiteX31" fmla="*/ 1997470 w 2226759"/>
              <a:gd name="connsiteY31" fmla="*/ 1351359 h 1614462"/>
              <a:gd name="connsiteX32" fmla="*/ 2084556 w 2226759"/>
              <a:gd name="connsiteY32" fmla="*/ 1249759 h 1614462"/>
              <a:gd name="connsiteX33" fmla="*/ 2113584 w 2226759"/>
              <a:gd name="connsiteY33" fmla="*/ 1206216 h 1614462"/>
              <a:gd name="connsiteX34" fmla="*/ 2171642 w 2226759"/>
              <a:gd name="connsiteY34" fmla="*/ 1119130 h 1614462"/>
              <a:gd name="connsiteX35" fmla="*/ 2186156 w 2226759"/>
              <a:gd name="connsiteY35" fmla="*/ 1061073 h 1614462"/>
              <a:gd name="connsiteX36" fmla="*/ 2215184 w 2226759"/>
              <a:gd name="connsiteY36" fmla="*/ 843359 h 1614462"/>
              <a:gd name="connsiteX37" fmla="*/ 2186156 w 2226759"/>
              <a:gd name="connsiteY37" fmla="*/ 567588 h 1614462"/>
              <a:gd name="connsiteX38" fmla="*/ 2142613 w 2226759"/>
              <a:gd name="connsiteY38" fmla="*/ 465988 h 1614462"/>
              <a:gd name="connsiteX39" fmla="*/ 2099070 w 2226759"/>
              <a:gd name="connsiteY39" fmla="*/ 436959 h 1614462"/>
              <a:gd name="connsiteX40" fmla="*/ 2070042 w 2226759"/>
              <a:gd name="connsiteY40" fmla="*/ 393416 h 1614462"/>
              <a:gd name="connsiteX41" fmla="*/ 1953927 w 2226759"/>
              <a:gd name="connsiteY41" fmla="*/ 320845 h 1614462"/>
              <a:gd name="connsiteX42" fmla="*/ 1866842 w 2226759"/>
              <a:gd name="connsiteY42" fmla="*/ 277302 h 1614462"/>
              <a:gd name="connsiteX43" fmla="*/ 1823299 w 2226759"/>
              <a:gd name="connsiteY43" fmla="*/ 248273 h 1614462"/>
              <a:gd name="connsiteX44" fmla="*/ 1721699 w 2226759"/>
              <a:gd name="connsiteY44" fmla="*/ 219245 h 1614462"/>
              <a:gd name="connsiteX45" fmla="*/ 1678156 w 2226759"/>
              <a:gd name="connsiteY45" fmla="*/ 204730 h 1614462"/>
              <a:gd name="connsiteX46" fmla="*/ 1634613 w 2226759"/>
              <a:gd name="connsiteY46" fmla="*/ 175702 h 1614462"/>
              <a:gd name="connsiteX47" fmla="*/ 1533013 w 2226759"/>
              <a:gd name="connsiteY47" fmla="*/ 161188 h 1614462"/>
              <a:gd name="connsiteX48" fmla="*/ 1416899 w 2226759"/>
              <a:gd name="connsiteY48" fmla="*/ 132159 h 1614462"/>
              <a:gd name="connsiteX49" fmla="*/ 1300784 w 2226759"/>
              <a:gd name="connsiteY49" fmla="*/ 103130 h 1614462"/>
              <a:gd name="connsiteX50" fmla="*/ 1010499 w 2226759"/>
              <a:gd name="connsiteY50" fmla="*/ 74102 h 1614462"/>
              <a:gd name="connsiteX51" fmla="*/ 879870 w 2226759"/>
              <a:gd name="connsiteY51" fmla="*/ 45073 h 1614462"/>
              <a:gd name="connsiteX52" fmla="*/ 676670 w 2226759"/>
              <a:gd name="connsiteY52" fmla="*/ 16045 h 1614462"/>
              <a:gd name="connsiteX53" fmla="*/ 633127 w 2226759"/>
              <a:gd name="connsiteY53" fmla="*/ 30559 h 161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26759" h="1614462">
                <a:moveTo>
                  <a:pt x="633127" y="30559"/>
                </a:moveTo>
                <a:cubicBezTo>
                  <a:pt x="594422" y="35397"/>
                  <a:pt x="506442" y="33448"/>
                  <a:pt x="444442" y="45073"/>
                </a:cubicBezTo>
                <a:cubicBezTo>
                  <a:pt x="427297" y="48288"/>
                  <a:pt x="416501" y="66301"/>
                  <a:pt x="400899" y="74102"/>
                </a:cubicBezTo>
                <a:cubicBezTo>
                  <a:pt x="387215" y="80944"/>
                  <a:pt x="371870" y="83778"/>
                  <a:pt x="357356" y="88616"/>
                </a:cubicBezTo>
                <a:cubicBezTo>
                  <a:pt x="257540" y="155160"/>
                  <a:pt x="303368" y="135640"/>
                  <a:pt x="226727" y="161188"/>
                </a:cubicBezTo>
                <a:cubicBezTo>
                  <a:pt x="212213" y="175702"/>
                  <a:pt x="198953" y="191589"/>
                  <a:pt x="183184" y="204730"/>
                </a:cubicBezTo>
                <a:cubicBezTo>
                  <a:pt x="169783" y="215897"/>
                  <a:pt x="151977" y="221424"/>
                  <a:pt x="139642" y="233759"/>
                </a:cubicBezTo>
                <a:cubicBezTo>
                  <a:pt x="127307" y="246094"/>
                  <a:pt x="120289" y="262788"/>
                  <a:pt x="110613" y="277302"/>
                </a:cubicBezTo>
                <a:cubicBezTo>
                  <a:pt x="105775" y="291816"/>
                  <a:pt x="102126" y="306783"/>
                  <a:pt x="96099" y="320845"/>
                </a:cubicBezTo>
                <a:cubicBezTo>
                  <a:pt x="74003" y="372403"/>
                  <a:pt x="67193" y="378718"/>
                  <a:pt x="38042" y="422445"/>
                </a:cubicBezTo>
                <a:cubicBezTo>
                  <a:pt x="731" y="608996"/>
                  <a:pt x="0" y="544537"/>
                  <a:pt x="23527" y="756273"/>
                </a:cubicBezTo>
                <a:cubicBezTo>
                  <a:pt x="26251" y="780792"/>
                  <a:pt x="32690" y="804763"/>
                  <a:pt x="38042" y="828845"/>
                </a:cubicBezTo>
                <a:cubicBezTo>
                  <a:pt x="50200" y="883557"/>
                  <a:pt x="51882" y="895456"/>
                  <a:pt x="81584" y="944959"/>
                </a:cubicBezTo>
                <a:cubicBezTo>
                  <a:pt x="99534" y="974875"/>
                  <a:pt x="124040" y="1000840"/>
                  <a:pt x="139642" y="1032045"/>
                </a:cubicBezTo>
                <a:cubicBezTo>
                  <a:pt x="193355" y="1139472"/>
                  <a:pt x="138661" y="1045383"/>
                  <a:pt x="212213" y="1133645"/>
                </a:cubicBezTo>
                <a:cubicBezTo>
                  <a:pt x="223380" y="1147046"/>
                  <a:pt x="228907" y="1164853"/>
                  <a:pt x="241242" y="1177188"/>
                </a:cubicBezTo>
                <a:cubicBezTo>
                  <a:pt x="253577" y="1189523"/>
                  <a:pt x="270829" y="1195750"/>
                  <a:pt x="284784" y="1206216"/>
                </a:cubicBezTo>
                <a:cubicBezTo>
                  <a:pt x="328914" y="1239314"/>
                  <a:pt x="369515" y="1277217"/>
                  <a:pt x="415413" y="1307816"/>
                </a:cubicBezTo>
                <a:cubicBezTo>
                  <a:pt x="446346" y="1328438"/>
                  <a:pt x="502351" y="1366772"/>
                  <a:pt x="531527" y="1380388"/>
                </a:cubicBezTo>
                <a:cubicBezTo>
                  <a:pt x="578746" y="1402424"/>
                  <a:pt x="633313" y="1409541"/>
                  <a:pt x="676670" y="1438445"/>
                </a:cubicBezTo>
                <a:cubicBezTo>
                  <a:pt x="691184" y="1448121"/>
                  <a:pt x="704273" y="1460388"/>
                  <a:pt x="720213" y="1467473"/>
                </a:cubicBezTo>
                <a:cubicBezTo>
                  <a:pt x="720225" y="1467478"/>
                  <a:pt x="829064" y="1503757"/>
                  <a:pt x="850842" y="1511016"/>
                </a:cubicBezTo>
                <a:lnTo>
                  <a:pt x="981470" y="1554559"/>
                </a:lnTo>
                <a:cubicBezTo>
                  <a:pt x="995984" y="1559397"/>
                  <a:pt x="1010170" y="1565362"/>
                  <a:pt x="1025013" y="1569073"/>
                </a:cubicBezTo>
                <a:cubicBezTo>
                  <a:pt x="1206561" y="1614462"/>
                  <a:pt x="980816" y="1556447"/>
                  <a:pt x="1126613" y="1598102"/>
                </a:cubicBezTo>
                <a:cubicBezTo>
                  <a:pt x="1145793" y="1603582"/>
                  <a:pt x="1165318" y="1607778"/>
                  <a:pt x="1184670" y="1612616"/>
                </a:cubicBezTo>
                <a:cubicBezTo>
                  <a:pt x="1276594" y="1607778"/>
                  <a:pt x="1369547" y="1612645"/>
                  <a:pt x="1460442" y="1598102"/>
                </a:cubicBezTo>
                <a:cubicBezTo>
                  <a:pt x="1492489" y="1592974"/>
                  <a:pt x="1517026" y="1565650"/>
                  <a:pt x="1547527" y="1554559"/>
                </a:cubicBezTo>
                <a:cubicBezTo>
                  <a:pt x="1570711" y="1546128"/>
                  <a:pt x="1595908" y="1544883"/>
                  <a:pt x="1620099" y="1540045"/>
                </a:cubicBezTo>
                <a:cubicBezTo>
                  <a:pt x="1870710" y="1414738"/>
                  <a:pt x="1586154" y="1549146"/>
                  <a:pt x="1765242" y="1481988"/>
                </a:cubicBezTo>
                <a:cubicBezTo>
                  <a:pt x="1867019" y="1443822"/>
                  <a:pt x="1782627" y="1466038"/>
                  <a:pt x="1866842" y="1423930"/>
                </a:cubicBezTo>
                <a:cubicBezTo>
                  <a:pt x="1939848" y="1387427"/>
                  <a:pt x="1905941" y="1442888"/>
                  <a:pt x="1997470" y="1351359"/>
                </a:cubicBezTo>
                <a:cubicBezTo>
                  <a:pt x="2050217" y="1298612"/>
                  <a:pt x="2038009" y="1314925"/>
                  <a:pt x="2084556" y="1249759"/>
                </a:cubicBezTo>
                <a:cubicBezTo>
                  <a:pt x="2094695" y="1235564"/>
                  <a:pt x="2105783" y="1221818"/>
                  <a:pt x="2113584" y="1206216"/>
                </a:cubicBezTo>
                <a:cubicBezTo>
                  <a:pt x="2155594" y="1122197"/>
                  <a:pt x="2089102" y="1201670"/>
                  <a:pt x="2171642" y="1119130"/>
                </a:cubicBezTo>
                <a:cubicBezTo>
                  <a:pt x="2176480" y="1099778"/>
                  <a:pt x="2182244" y="1080634"/>
                  <a:pt x="2186156" y="1061073"/>
                </a:cubicBezTo>
                <a:cubicBezTo>
                  <a:pt x="2202443" y="979634"/>
                  <a:pt x="2205502" y="930496"/>
                  <a:pt x="2215184" y="843359"/>
                </a:cubicBezTo>
                <a:cubicBezTo>
                  <a:pt x="2191798" y="469173"/>
                  <a:pt x="2226759" y="709700"/>
                  <a:pt x="2186156" y="567588"/>
                </a:cubicBezTo>
                <a:cubicBezTo>
                  <a:pt x="2172831" y="520950"/>
                  <a:pt x="2177968" y="501343"/>
                  <a:pt x="2142613" y="465988"/>
                </a:cubicBezTo>
                <a:cubicBezTo>
                  <a:pt x="2130278" y="453653"/>
                  <a:pt x="2113584" y="446635"/>
                  <a:pt x="2099070" y="436959"/>
                </a:cubicBezTo>
                <a:cubicBezTo>
                  <a:pt x="2089394" y="422445"/>
                  <a:pt x="2082377" y="405751"/>
                  <a:pt x="2070042" y="393416"/>
                </a:cubicBezTo>
                <a:cubicBezTo>
                  <a:pt x="2023789" y="347163"/>
                  <a:pt x="2007581" y="351504"/>
                  <a:pt x="1953927" y="320845"/>
                </a:cubicBezTo>
                <a:cubicBezTo>
                  <a:pt x="1875143" y="275826"/>
                  <a:pt x="1946676" y="303913"/>
                  <a:pt x="1866842" y="277302"/>
                </a:cubicBezTo>
                <a:cubicBezTo>
                  <a:pt x="1852328" y="267626"/>
                  <a:pt x="1838901" y="256074"/>
                  <a:pt x="1823299" y="248273"/>
                </a:cubicBezTo>
                <a:cubicBezTo>
                  <a:pt x="1800100" y="236673"/>
                  <a:pt x="1743400" y="225445"/>
                  <a:pt x="1721699" y="219245"/>
                </a:cubicBezTo>
                <a:cubicBezTo>
                  <a:pt x="1706988" y="215042"/>
                  <a:pt x="1691840" y="211572"/>
                  <a:pt x="1678156" y="204730"/>
                </a:cubicBezTo>
                <a:cubicBezTo>
                  <a:pt x="1662554" y="196929"/>
                  <a:pt x="1651321" y="180714"/>
                  <a:pt x="1634613" y="175702"/>
                </a:cubicBezTo>
                <a:cubicBezTo>
                  <a:pt x="1601845" y="165872"/>
                  <a:pt x="1566880" y="166026"/>
                  <a:pt x="1533013" y="161188"/>
                </a:cubicBezTo>
                <a:cubicBezTo>
                  <a:pt x="1433488" y="128012"/>
                  <a:pt x="1557002" y="167184"/>
                  <a:pt x="1416899" y="132159"/>
                </a:cubicBezTo>
                <a:cubicBezTo>
                  <a:pt x="1318004" y="107436"/>
                  <a:pt x="1439873" y="124529"/>
                  <a:pt x="1300784" y="103130"/>
                </a:cubicBezTo>
                <a:cubicBezTo>
                  <a:pt x="1198019" y="87320"/>
                  <a:pt x="1117263" y="82999"/>
                  <a:pt x="1010499" y="74102"/>
                </a:cubicBezTo>
                <a:cubicBezTo>
                  <a:pt x="943868" y="51892"/>
                  <a:pt x="972754" y="59006"/>
                  <a:pt x="879870" y="45073"/>
                </a:cubicBezTo>
                <a:lnTo>
                  <a:pt x="676670" y="16045"/>
                </a:lnTo>
                <a:cubicBezTo>
                  <a:pt x="628537" y="0"/>
                  <a:pt x="671832" y="25721"/>
                  <a:pt x="633127" y="3055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293257" y="5399314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474685" y="58710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30403" y="5210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97317" y="56968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6451521" y="5348518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183015" y="60234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582143" y="515981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13637" y="584923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>
            <a:stCxn id="14" idx="6"/>
            <a:endCxn id="18" idx="2"/>
          </p:cNvCxnSpPr>
          <p:nvPr/>
        </p:nvCxnSpPr>
        <p:spPr>
          <a:xfrm flipV="1">
            <a:off x="2380343" y="5392061"/>
            <a:ext cx="4071178" cy="5079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6"/>
            <a:endCxn id="19" idx="2"/>
          </p:cNvCxnSpPr>
          <p:nvPr/>
        </p:nvCxnSpPr>
        <p:spPr>
          <a:xfrm>
            <a:off x="2561771" y="5914565"/>
            <a:ext cx="3621244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20457" y="5486402"/>
            <a:ext cx="34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2-wise independent hash family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0883" y="1437713"/>
            <a:ext cx="724330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H={(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ax+b</a:t>
            </a:r>
            <a:r>
              <a:rPr lang="en-US" sz="3200" dirty="0" smtClean="0">
                <a:latin typeface="Comic Sans MS" pitchFamily="66" charset="0"/>
                <a:cs typeface="+mj-cs"/>
              </a:rPr>
              <a:t>) mod T | 0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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a,b</a:t>
            </a:r>
            <a:r>
              <a:rPr lang="en-US" sz="3200" dirty="0" smtClean="0">
                <a:latin typeface="Comic Sans MS" pitchFamily="66" charset="0"/>
                <a:cs typeface="+mj-cs"/>
              </a:rPr>
              <a:t> &lt; T}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6806" y="204551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is 2-wise independent if T is a prime &gt; d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2642" y="3295379"/>
            <a:ext cx="85613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H={2((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ax+b</a:t>
            </a:r>
            <a:r>
              <a:rPr lang="en-US" sz="3200" dirty="0" smtClean="0">
                <a:latin typeface="Comic Sans MS" pitchFamily="66" charset="0"/>
                <a:cs typeface="+mj-cs"/>
              </a:rPr>
              <a:t>) mod T mod 2) - 1| 0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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a,b</a:t>
            </a:r>
            <a:r>
              <a:rPr lang="en-US" sz="3200" dirty="0" smtClean="0">
                <a:latin typeface="Comic Sans MS" pitchFamily="66" charset="0"/>
                <a:cs typeface="+mj-cs"/>
              </a:rPr>
              <a:t> &lt; T}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350" y="3915533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is approximately 2-wise independent from [d] to {-1,1}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1537" y="5315990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We can get an exact 2-wise </a:t>
            </a:r>
            <a:r>
              <a:rPr lang="en-US" sz="3200" dirty="0" err="1" smtClean="0">
                <a:latin typeface="Comic Sans MS" pitchFamily="66" charset="0"/>
                <a:cs typeface="+mj-cs"/>
                <a:sym typeface="Symbol"/>
              </a:rPr>
              <a:t>ind.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 by more complicated constructions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688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h from 2-wise </a:t>
            </a:r>
            <a:r>
              <a:rPr lang="en-US" dirty="0" err="1" smtClean="0"/>
              <a:t>ind</a:t>
            </a:r>
            <a:r>
              <a:rPr lang="en-US" dirty="0" smtClean="0"/>
              <a:t>. family</a:t>
            </a:r>
            <a:endParaRPr lang="he-IL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6743" y="2743270"/>
            <a:ext cx="86505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1712684" y="2612642"/>
            <a:ext cx="28593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712684" y="2452998"/>
            <a:ext cx="1429658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427513" y="228609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45644" y="2126436"/>
            <a:ext cx="142965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427513" y="1974042"/>
            <a:ext cx="1375194" cy="72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723587" y="185793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45383" y="3464160"/>
          <a:ext cx="82851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Equation" r:id="rId3" imgW="2933700" imgH="533400" progId="Equation.DSMT4">
                  <p:embed/>
                </p:oleObj>
              </mc:Choice>
              <mc:Fallback>
                <p:oleObj name="Equation" r:id="rId3" imgW="2933700" imgH="533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383" y="3464160"/>
                        <a:ext cx="8285163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4554" y="548633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Z</a:t>
            </a:r>
            <a:r>
              <a:rPr lang="en-US" sz="3200" baseline="30000" dirty="0" smtClean="0">
                <a:latin typeface="Comic Sans MS" pitchFamily="66" charset="0"/>
                <a:cs typeface="+mj-cs"/>
              </a:rPr>
              <a:t>2</a:t>
            </a:r>
            <a:r>
              <a:rPr lang="en-US" sz="3200" dirty="0" smtClean="0">
                <a:latin typeface="Comic Sans MS" pitchFamily="66" charset="0"/>
                <a:cs typeface="+mj-cs"/>
              </a:rPr>
              <a:t> is an unbiased estimator for F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2</a:t>
            </a:r>
            <a:r>
              <a:rPr lang="en-US" sz="3200" dirty="0" smtClean="0">
                <a:latin typeface="Comic Sans MS" pitchFamily="66" charset="0"/>
                <a:cs typeface="+mj-cs"/>
              </a:rPr>
              <a:t>  !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12137</TotalTime>
  <Words>1277</Words>
  <Application>Microsoft Office PowerPoint</Application>
  <PresentationFormat>On-screen Show (4:3)</PresentationFormat>
  <Paragraphs>310</Paragraphs>
  <Slides>50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Office Theme</vt:lpstr>
      <vt:lpstr>Equation</vt:lpstr>
      <vt:lpstr>MathType 6.0 Equation</vt:lpstr>
      <vt:lpstr>Big Data</vt:lpstr>
      <vt:lpstr>The second moment</vt:lpstr>
      <vt:lpstr>Alon, Matias, Szegedy 96</vt:lpstr>
      <vt:lpstr>Alon, Matias, Szegedy 96</vt:lpstr>
      <vt:lpstr>AMS Analysis</vt:lpstr>
      <vt:lpstr>2-wise independent hash family</vt:lpstr>
      <vt:lpstr>2-wise independent hash family</vt:lpstr>
      <vt:lpstr>2-wise independent hash family</vt:lpstr>
      <vt:lpstr>Draw h from 2-wise ind. family</vt:lpstr>
      <vt:lpstr>What is the variance of Z2 ?</vt:lpstr>
      <vt:lpstr>What is the variance of Z2 ?</vt:lpstr>
      <vt:lpstr>Chebyshev’s Inequality</vt:lpstr>
      <vt:lpstr>Chebyshev’s Inequality</vt:lpstr>
      <vt:lpstr>Averaging</vt:lpstr>
      <vt:lpstr>Chebyshev’s Inequality</vt:lpstr>
      <vt:lpstr>Boosting the confidence – Chernoff bounds</vt:lpstr>
      <vt:lpstr>Boosting the confidence – Chernoff bounds</vt:lpstr>
      <vt:lpstr>Boosting the confidence – Chernoff bounds</vt:lpstr>
      <vt:lpstr>Boosting the confidence – Chernoff bounds</vt:lpstr>
      <vt:lpstr>Recap</vt:lpstr>
      <vt:lpstr>This is a random projection..</vt:lpstr>
      <vt:lpstr>Make it look more familiar..</vt:lpstr>
      <vt:lpstr>Dimension reduction</vt:lpstr>
      <vt:lpstr>Dimension reduction</vt:lpstr>
      <vt:lpstr>Dimension reduction</vt:lpstr>
      <vt:lpstr>Johnson-Lindenstrauss</vt:lpstr>
      <vt:lpstr>The proof</vt:lpstr>
      <vt:lpstr>The proof</vt:lpstr>
      <vt:lpstr>The proof</vt:lpstr>
      <vt:lpstr>The proof</vt:lpstr>
      <vt:lpstr>The case k=1</vt:lpstr>
      <vt:lpstr>The case k=1</vt:lpstr>
      <vt:lpstr>The case k=1</vt:lpstr>
      <vt:lpstr>An application: approximate period</vt:lpstr>
      <vt:lpstr>An application, approximate period</vt:lpstr>
      <vt:lpstr>An application, approximate period</vt:lpstr>
      <vt:lpstr>An exact algorithm</vt:lpstr>
      <vt:lpstr>An exact algorithm</vt:lpstr>
      <vt:lpstr>Obs1: We can sketch faster..</vt:lpstr>
      <vt:lpstr>Convolution</vt:lpstr>
      <vt:lpstr>Convolution</vt:lpstr>
      <vt:lpstr>Convolution</vt:lpstr>
      <vt:lpstr>Convolution</vt:lpstr>
      <vt:lpstr>Convolution</vt:lpstr>
      <vt:lpstr>Obs1: We can sketch faster</vt:lpstr>
      <vt:lpstr>Obs2: Sketch only in powers of 2 </vt:lpstr>
      <vt:lpstr>When r is not a power of 2 ?</vt:lpstr>
      <vt:lpstr>The algorithm</vt:lpstr>
      <vt:lpstr>The algorithm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Edith Cohen</dc:creator>
  <cp:lastModifiedBy>haimk</cp:lastModifiedBy>
  <cp:revision>686</cp:revision>
  <dcterms:created xsi:type="dcterms:W3CDTF">2013-10-11T11:49:17Z</dcterms:created>
  <dcterms:modified xsi:type="dcterms:W3CDTF">2014-01-30T06:21:36Z</dcterms:modified>
</cp:coreProperties>
</file>