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8"/>
  </p:notesMasterIdLst>
  <p:sldIdLst>
    <p:sldId id="292" r:id="rId2"/>
    <p:sldId id="293" r:id="rId3"/>
    <p:sldId id="329" r:id="rId4"/>
    <p:sldId id="299" r:id="rId5"/>
    <p:sldId id="328" r:id="rId6"/>
    <p:sldId id="301" r:id="rId7"/>
    <p:sldId id="300" r:id="rId8"/>
    <p:sldId id="295" r:id="rId9"/>
    <p:sldId id="297" r:id="rId10"/>
    <p:sldId id="298" r:id="rId11"/>
    <p:sldId id="296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30" r:id="rId26"/>
    <p:sldId id="302" r:id="rId27"/>
    <p:sldId id="303" r:id="rId28"/>
    <p:sldId id="318" r:id="rId29"/>
    <p:sldId id="319" r:id="rId30"/>
    <p:sldId id="338" r:id="rId31"/>
    <p:sldId id="320" r:id="rId32"/>
    <p:sldId id="339" r:id="rId33"/>
    <p:sldId id="340" r:id="rId34"/>
    <p:sldId id="341" r:id="rId35"/>
    <p:sldId id="321" r:id="rId36"/>
    <p:sldId id="322" r:id="rId37"/>
    <p:sldId id="337" r:id="rId38"/>
    <p:sldId id="325" r:id="rId39"/>
    <p:sldId id="326" r:id="rId40"/>
    <p:sldId id="327" r:id="rId41"/>
    <p:sldId id="331" r:id="rId42"/>
    <p:sldId id="332" r:id="rId43"/>
    <p:sldId id="333" r:id="rId44"/>
    <p:sldId id="334" r:id="rId45"/>
    <p:sldId id="335" r:id="rId46"/>
    <p:sldId id="336" r:id="rId47"/>
  </p:sldIdLst>
  <p:sldSz cx="9144000" cy="6858000" type="screen4x3"/>
  <p:notesSz cx="6858000" cy="9144000"/>
  <p:embeddedFontLst>
    <p:embeddedFont>
      <p:font typeface="CMR10" panose="020B0500000000000000" pitchFamily="34" charset="0"/>
      <p:regular r:id="rId49"/>
    </p:embeddedFont>
    <p:embeddedFont>
      <p:font typeface="CMR7" panose="020B0500000000000000" pitchFamily="34" charset="0"/>
      <p:regular r:id="rId50"/>
    </p:embeddedFont>
    <p:embeddedFont>
      <p:font typeface="CMMI7" panose="020B0500000000000000" pitchFamily="34" charset="0"/>
      <p:regular r:id="rId51"/>
    </p:embeddedFont>
    <p:embeddedFont>
      <p:font typeface="Cambria Math" panose="02040503050406030204" pitchFamily="18" charset="0"/>
      <p:regular r:id="rId52"/>
    </p:embeddedFont>
    <p:embeddedFont>
      <p:font typeface="Times" panose="02020603050405020304" pitchFamily="18" charset="0"/>
      <p:regular r:id="rId53"/>
      <p:bold r:id="rId54"/>
      <p:italic r:id="rId55"/>
      <p:boldItalic r:id="rId56"/>
    </p:embeddedFont>
    <p:embeddedFont>
      <p:font typeface="Tahoma" panose="020B0604030504040204" pitchFamily="34" charset="0"/>
      <p:regular r:id="rId57"/>
      <p:bold r:id="rId58"/>
    </p:embeddedFont>
    <p:embeddedFont>
      <p:font typeface="PMingLiU" panose="02020500000000000000" pitchFamily="18" charset="-120"/>
      <p:regular r:id="rId59"/>
    </p:embeddedFont>
    <p:embeddedFont>
      <p:font typeface="SimSun" panose="02010600030101010101" pitchFamily="2" charset="-122"/>
      <p:regular r:id="rId60"/>
    </p:embeddedFont>
    <p:embeddedFont>
      <p:font typeface="CMSY7" panose="020B0500000000000000" pitchFamily="34" charset="0"/>
      <p:regular r:id="rId61"/>
    </p:embeddedFont>
    <p:embeddedFont>
      <p:font typeface="Calibri" panose="020F0502020204030204" pitchFamily="34" charset="0"/>
      <p:regular r:id="rId62"/>
      <p:bold r:id="rId63"/>
      <p:italic r:id="rId64"/>
      <p:boldItalic r:id="rId65"/>
    </p:embeddedFont>
    <p:embeddedFont>
      <p:font typeface="CMSY10ORIG" panose="020B0500000000000000" pitchFamily="34" charset="0"/>
      <p:regular r:id="rId66"/>
    </p:embeddedFont>
    <p:embeddedFont>
      <p:font typeface="CMMI5" panose="020B0500000000000000" pitchFamily="34" charset="0"/>
      <p:regular r:id="rId67"/>
    </p:embeddedFont>
    <p:embeddedFont>
      <p:font typeface="CMEX10" panose="020B0500000000000000" pitchFamily="34" charset="0"/>
      <p:regular r:id="rId68"/>
    </p:embeddedFont>
    <p:embeddedFont>
      <p:font typeface="CMMI10" panose="020B0500000000000000" pitchFamily="34" charset="0"/>
      <p:regular r:id="rId69"/>
    </p:embeddedFont>
    <p:embeddedFont>
      <p:font typeface="CMR5" panose="020B0500000000000000" pitchFamily="34" charset="0"/>
      <p:regular r:id="rId70"/>
    </p:embeddedFont>
  </p:embeddedFontLst>
  <p:custDataLst>
    <p:tags r:id="rId7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font" Target="fonts/font15.fntdata"/><Relationship Id="rId68" Type="http://schemas.openxmlformats.org/officeDocument/2006/relationships/font" Target="fonts/font20.fntdata"/><Relationship Id="rId7" Type="http://schemas.openxmlformats.org/officeDocument/2006/relationships/slide" Target="slides/slide6.xml"/><Relationship Id="rId71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font" Target="fonts/font18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font" Target="fonts/font17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font" Target="fonts/font16.fntdata"/><Relationship Id="rId69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Relationship Id="rId67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70" Type="http://schemas.openxmlformats.org/officeDocument/2006/relationships/font" Target="fonts/font22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22F52-41FC-43C7-BCDC-1F6B44B82B52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78433-D0BE-4C38-BB3A-AB19F3FDB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9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8A840-0799-4297-A31A-DA5EB3ACA97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90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DD2E85-D75E-4971-B69D-DF2E61CEF00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0787" cy="41132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1225">
              <a:spcBef>
                <a:spcPct val="0"/>
              </a:spcBef>
            </a:pPr>
            <a:endParaRPr lang="he-I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FEBF51-2C56-4FA3-95FB-8B0C132E3AA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e-I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9E00B7-CDEC-4295-BEFE-CB132DC713F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e-I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D1C582-7493-4389-B31A-3230F9B4AAD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0787" cy="41132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1225">
              <a:spcBef>
                <a:spcPct val="0"/>
              </a:spcBef>
            </a:pPr>
            <a:endParaRPr lang="he-I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1C5A07-B087-429D-94E5-4E7A3647EF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4DBEF5-7EEC-425C-B6C9-DFCAB598BD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E389AC-78F5-4F2A-966C-35DB6FFAAF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e-I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E983C2-FCB2-4F79-A518-36E88548687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e-I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1E0D33-829D-4758-B9F5-B6B6EA39F95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mtClean="0"/>
              <a:t>Given the number of clusters, chose the initial centers randomly</a:t>
            </a:r>
          </a:p>
          <a:p>
            <a:pPr eaLnBrk="1" hangingPunct="1"/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defRPr sz="4700" i="1">
                <a:solidFill>
                  <a:srgbClr val="000000"/>
                </a:solidFill>
                <a:latin typeface="Times" pitchFamily="34" charset="0"/>
              </a:defRPr>
            </a:lvl1pPr>
            <a:lvl2pPr marL="730766" indent="-281064" defTabSz="915018" eaLnBrk="0" hangingPunct="0">
              <a:defRPr sz="4700" i="1">
                <a:solidFill>
                  <a:srgbClr val="000000"/>
                </a:solidFill>
                <a:latin typeface="Times" pitchFamily="34" charset="0"/>
              </a:defRPr>
            </a:lvl2pPr>
            <a:lvl3pPr marL="1124255" indent="-224851" defTabSz="915018" eaLnBrk="0" hangingPunct="0">
              <a:defRPr sz="4700" i="1">
                <a:solidFill>
                  <a:srgbClr val="000000"/>
                </a:solidFill>
                <a:latin typeface="Times" pitchFamily="34" charset="0"/>
              </a:defRPr>
            </a:lvl3pPr>
            <a:lvl4pPr marL="1573957" indent="-224851" defTabSz="915018" eaLnBrk="0" hangingPunct="0">
              <a:defRPr sz="4700" i="1">
                <a:solidFill>
                  <a:srgbClr val="000000"/>
                </a:solidFill>
                <a:latin typeface="Times" pitchFamily="34" charset="0"/>
              </a:defRPr>
            </a:lvl4pPr>
            <a:lvl5pPr marL="2023659" indent="-224851" defTabSz="915018" eaLnBrk="0" hangingPunct="0">
              <a:defRPr sz="4700" i="1">
                <a:solidFill>
                  <a:srgbClr val="000000"/>
                </a:solidFill>
                <a:latin typeface="Times" pitchFamily="34" charset="0"/>
              </a:defRPr>
            </a:lvl5pPr>
            <a:lvl6pPr marL="2473361" indent="-224851" algn="ctr" defTabSz="915018" eaLnBrk="0" fontAlgn="base" hangingPunct="0">
              <a:spcBef>
                <a:spcPct val="0"/>
              </a:spcBef>
              <a:spcAft>
                <a:spcPct val="0"/>
              </a:spcAft>
              <a:defRPr sz="4700" i="1">
                <a:solidFill>
                  <a:srgbClr val="000000"/>
                </a:solidFill>
                <a:latin typeface="Times" pitchFamily="34" charset="0"/>
              </a:defRPr>
            </a:lvl6pPr>
            <a:lvl7pPr marL="2923062" indent="-224851" algn="ctr" defTabSz="915018" eaLnBrk="0" fontAlgn="base" hangingPunct="0">
              <a:spcBef>
                <a:spcPct val="0"/>
              </a:spcBef>
              <a:spcAft>
                <a:spcPct val="0"/>
              </a:spcAft>
              <a:defRPr sz="4700" i="1">
                <a:solidFill>
                  <a:srgbClr val="000000"/>
                </a:solidFill>
                <a:latin typeface="Times" pitchFamily="34" charset="0"/>
              </a:defRPr>
            </a:lvl7pPr>
            <a:lvl8pPr marL="3372764" indent="-224851" algn="ctr" defTabSz="915018" eaLnBrk="0" fontAlgn="base" hangingPunct="0">
              <a:spcBef>
                <a:spcPct val="0"/>
              </a:spcBef>
              <a:spcAft>
                <a:spcPct val="0"/>
              </a:spcAft>
              <a:defRPr sz="4700" i="1">
                <a:solidFill>
                  <a:srgbClr val="000000"/>
                </a:solidFill>
                <a:latin typeface="Times" pitchFamily="34" charset="0"/>
              </a:defRPr>
            </a:lvl8pPr>
            <a:lvl9pPr marL="3822466" indent="-224851" algn="ctr" defTabSz="915018" eaLnBrk="0" fontAlgn="base" hangingPunct="0">
              <a:spcBef>
                <a:spcPct val="0"/>
              </a:spcBef>
              <a:spcAft>
                <a:spcPct val="0"/>
              </a:spcAft>
              <a:defRPr sz="4700" i="1">
                <a:solidFill>
                  <a:srgbClr val="000000"/>
                </a:solidFill>
                <a:latin typeface="Times" pitchFamily="34" charset="0"/>
              </a:defRPr>
            </a:lvl9pPr>
          </a:lstStyle>
          <a:p>
            <a:pPr eaLnBrk="1" hangingPunct="1"/>
            <a:fld id="{3F676949-A5EE-4514-9F51-6D980533E0A1}" type="slidenum">
              <a:rPr lang="zh-CN" altLang="en-US" sz="1200" i="0">
                <a:solidFill>
                  <a:schemeClr val="tx1"/>
                </a:solidFill>
              </a:rPr>
              <a:pPr eaLnBrk="1" hangingPunct="1"/>
              <a:t>32</a:t>
            </a:fld>
            <a:endParaRPr lang="en-US" altLang="zh-CN" sz="1200" i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mtClean="0"/>
              <a:t>Assign every data instance to the closest cluster based on the distance between the data and the center of the cluster and compute the new centers of the k clusters</a:t>
            </a: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18" eaLnBrk="0" hangingPunct="0">
              <a:defRPr sz="4700" i="1">
                <a:solidFill>
                  <a:srgbClr val="000000"/>
                </a:solidFill>
                <a:latin typeface="Times" pitchFamily="34" charset="0"/>
              </a:defRPr>
            </a:lvl1pPr>
            <a:lvl2pPr marL="730766" indent="-281064" defTabSz="915018" eaLnBrk="0" hangingPunct="0">
              <a:defRPr sz="4700" i="1">
                <a:solidFill>
                  <a:srgbClr val="000000"/>
                </a:solidFill>
                <a:latin typeface="Times" pitchFamily="34" charset="0"/>
              </a:defRPr>
            </a:lvl2pPr>
            <a:lvl3pPr marL="1124255" indent="-224851" defTabSz="915018" eaLnBrk="0" hangingPunct="0">
              <a:defRPr sz="4700" i="1">
                <a:solidFill>
                  <a:srgbClr val="000000"/>
                </a:solidFill>
                <a:latin typeface="Times" pitchFamily="34" charset="0"/>
              </a:defRPr>
            </a:lvl3pPr>
            <a:lvl4pPr marL="1573957" indent="-224851" defTabSz="915018" eaLnBrk="0" hangingPunct="0">
              <a:defRPr sz="4700" i="1">
                <a:solidFill>
                  <a:srgbClr val="000000"/>
                </a:solidFill>
                <a:latin typeface="Times" pitchFamily="34" charset="0"/>
              </a:defRPr>
            </a:lvl4pPr>
            <a:lvl5pPr marL="2023659" indent="-224851" defTabSz="915018" eaLnBrk="0" hangingPunct="0">
              <a:defRPr sz="4700" i="1">
                <a:solidFill>
                  <a:srgbClr val="000000"/>
                </a:solidFill>
                <a:latin typeface="Times" pitchFamily="34" charset="0"/>
              </a:defRPr>
            </a:lvl5pPr>
            <a:lvl6pPr marL="2473361" indent="-224851" algn="ctr" defTabSz="915018" eaLnBrk="0" fontAlgn="base" hangingPunct="0">
              <a:spcBef>
                <a:spcPct val="0"/>
              </a:spcBef>
              <a:spcAft>
                <a:spcPct val="0"/>
              </a:spcAft>
              <a:defRPr sz="4700" i="1">
                <a:solidFill>
                  <a:srgbClr val="000000"/>
                </a:solidFill>
                <a:latin typeface="Times" pitchFamily="34" charset="0"/>
              </a:defRPr>
            </a:lvl6pPr>
            <a:lvl7pPr marL="2923062" indent="-224851" algn="ctr" defTabSz="915018" eaLnBrk="0" fontAlgn="base" hangingPunct="0">
              <a:spcBef>
                <a:spcPct val="0"/>
              </a:spcBef>
              <a:spcAft>
                <a:spcPct val="0"/>
              </a:spcAft>
              <a:defRPr sz="4700" i="1">
                <a:solidFill>
                  <a:srgbClr val="000000"/>
                </a:solidFill>
                <a:latin typeface="Times" pitchFamily="34" charset="0"/>
              </a:defRPr>
            </a:lvl7pPr>
            <a:lvl8pPr marL="3372764" indent="-224851" algn="ctr" defTabSz="915018" eaLnBrk="0" fontAlgn="base" hangingPunct="0">
              <a:spcBef>
                <a:spcPct val="0"/>
              </a:spcBef>
              <a:spcAft>
                <a:spcPct val="0"/>
              </a:spcAft>
              <a:defRPr sz="4700" i="1">
                <a:solidFill>
                  <a:srgbClr val="000000"/>
                </a:solidFill>
                <a:latin typeface="Times" pitchFamily="34" charset="0"/>
              </a:defRPr>
            </a:lvl8pPr>
            <a:lvl9pPr marL="3822466" indent="-224851" algn="ctr" defTabSz="915018" eaLnBrk="0" fontAlgn="base" hangingPunct="0">
              <a:spcBef>
                <a:spcPct val="0"/>
              </a:spcBef>
              <a:spcAft>
                <a:spcPct val="0"/>
              </a:spcAft>
              <a:defRPr sz="4700" i="1">
                <a:solidFill>
                  <a:srgbClr val="000000"/>
                </a:solidFill>
                <a:latin typeface="Times" pitchFamily="34" charset="0"/>
              </a:defRPr>
            </a:lvl9pPr>
          </a:lstStyle>
          <a:p>
            <a:pPr eaLnBrk="1" hangingPunct="1"/>
            <a:fld id="{A299DA7C-181B-4FBC-8E43-98C75DEFA582}" type="slidenum">
              <a:rPr lang="zh-CN" altLang="en-US" sz="1200" i="0">
                <a:solidFill>
                  <a:schemeClr val="tx1"/>
                </a:solidFill>
              </a:rPr>
              <a:pPr eaLnBrk="1" hangingPunct="1"/>
              <a:t>33</a:t>
            </a:fld>
            <a:endParaRPr lang="en-US" altLang="zh-CN" sz="1200" i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C12D-8347-425D-84B1-9FD0F394D944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0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C12D-8347-425D-84B1-9FD0F394D944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57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C12D-8347-425D-84B1-9FD0F394D944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7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C12D-8347-425D-84B1-9FD0F394D944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0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C12D-8347-425D-84B1-9FD0F394D944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2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C12D-8347-425D-84B1-9FD0F394D944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2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C12D-8347-425D-84B1-9FD0F394D944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2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C12D-8347-425D-84B1-9FD0F394D944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C12D-8347-425D-84B1-9FD0F394D944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75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C12D-8347-425D-84B1-9FD0F394D944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0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C12D-8347-425D-84B1-9FD0F394D944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2A772-9468-4D55-ACCB-FE381C559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79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AC12D-8347-425D-84B1-9FD0F394D944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2A772-9468-4D55-ACCB-FE381C559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8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bu.edu/~evimari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laddin.cs.cmu.edu/workshops../integrated_wshp/logistics-cmu.pd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0.jpg"/><Relationship Id="rId3" Type="http://schemas.openxmlformats.org/officeDocument/2006/relationships/tags" Target="../tags/tag6.xml"/><Relationship Id="rId7" Type="http://schemas.openxmlformats.org/officeDocument/2006/relationships/image" Target="../media/image17.emf"/><Relationship Id="rId12" Type="http://schemas.openxmlformats.org/officeDocument/2006/relationships/image" Target="../media/image11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6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9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8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9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0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Clustering Big Data:  Lecture </a:t>
            </a:r>
            <a:r>
              <a:rPr lang="en-US" dirty="0" smtClean="0"/>
              <a:t>4</a:t>
            </a:r>
            <a:br>
              <a:rPr lang="en-US" dirty="0" smtClean="0"/>
            </a:br>
            <a:r>
              <a:rPr lang="en-US" dirty="0" smtClean="0"/>
              <a:t>Emphasis on Streaming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6100" y="2667000"/>
            <a:ext cx="2455729" cy="843182"/>
          </a:xfrm>
        </p:spPr>
        <p:txBody>
          <a:bodyPr>
            <a:normAutofit/>
          </a:bodyPr>
          <a:lstStyle/>
          <a:p>
            <a:pPr algn="l"/>
            <a:r>
              <a:rPr lang="en-US" u="sng" dirty="0" smtClean="0"/>
              <a:t>Instructors: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031163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http://www.cohenwang.com/edith/bigdataclass2013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048000" y="3276600"/>
            <a:ext cx="3134085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Edith Cohen</a:t>
            </a:r>
          </a:p>
          <a:p>
            <a:pPr algn="l"/>
            <a:r>
              <a:rPr lang="en-US" dirty="0" smtClean="0"/>
              <a:t>Amos Fiat</a:t>
            </a:r>
          </a:p>
          <a:p>
            <a:pPr algn="l"/>
            <a:r>
              <a:rPr lang="en-US" dirty="0" err="1" smtClean="0"/>
              <a:t>Haim</a:t>
            </a:r>
            <a:r>
              <a:rPr lang="en-US" dirty="0" smtClean="0"/>
              <a:t> Kaplan</a:t>
            </a:r>
          </a:p>
          <a:p>
            <a:pPr algn="l"/>
            <a:r>
              <a:rPr lang="en-US" dirty="0" err="1" smtClean="0"/>
              <a:t>Tova</a:t>
            </a:r>
            <a:r>
              <a:rPr lang="en-US" dirty="0" smtClean="0"/>
              <a:t> Milo</a:t>
            </a:r>
            <a:endParaRPr lang="en-US" dirty="0"/>
          </a:p>
        </p:txBody>
      </p: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1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MI5"/>
              </a:rPr>
              <a:t>A</a:t>
            </a:r>
            <a:r>
              <a:rPr lang="en-US" smtClean="0">
                <a:latin typeface="CMR5"/>
              </a:rPr>
              <a:t>A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714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9144000" cy="1066800"/>
          </a:xfrm>
        </p:spPr>
        <p:txBody>
          <a:bodyPr/>
          <a:lstStyle/>
          <a:p>
            <a:r>
              <a:rPr lang="en-US" sz="4000" smtClean="0"/>
              <a:t>Distance functions for real-valued vectors</a:t>
            </a:r>
            <a:endParaRPr lang="en-US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5029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b="1" smtClean="0">
                <a:solidFill>
                  <a:srgbClr val="FF0000"/>
                </a:solidFill>
              </a:rPr>
              <a:t>L</a:t>
            </a:r>
            <a:r>
              <a:rPr lang="en-US" sz="2400" b="1" baseline="-25000" smtClean="0">
                <a:solidFill>
                  <a:srgbClr val="FF0000"/>
                </a:solidFill>
              </a:rPr>
              <a:t>p</a:t>
            </a:r>
            <a:r>
              <a:rPr lang="en-US" sz="2400" smtClean="0"/>
              <a:t> norms or </a:t>
            </a:r>
            <a:r>
              <a:rPr lang="en-US" sz="2400" i="1" smtClean="0">
                <a:solidFill>
                  <a:srgbClr val="FF0000"/>
                </a:solidFill>
              </a:rPr>
              <a:t>Minkowski</a:t>
            </a:r>
            <a:r>
              <a:rPr lang="en-US" sz="2400" i="1" smtClean="0"/>
              <a:t> distance</a:t>
            </a:r>
            <a:r>
              <a:rPr lang="en-US" sz="2400" smtClean="0"/>
              <a:t>:</a:t>
            </a:r>
          </a:p>
          <a:p>
            <a:pPr>
              <a:lnSpc>
                <a:spcPct val="120000"/>
              </a:lnSpc>
            </a:pPr>
            <a:endParaRPr lang="en-US" sz="2400" smtClean="0"/>
          </a:p>
          <a:p>
            <a:pPr>
              <a:lnSpc>
                <a:spcPct val="120000"/>
              </a:lnSpc>
            </a:pPr>
            <a:endParaRPr lang="en-US" sz="2400" smtClean="0"/>
          </a:p>
          <a:p>
            <a:pPr lvl="1">
              <a:lnSpc>
                <a:spcPct val="120000"/>
              </a:lnSpc>
              <a:buFont typeface="Wingdings" pitchFamily="2" charset="2"/>
              <a:buNone/>
            </a:pPr>
            <a:endParaRPr lang="en-US" sz="2000" smtClean="0"/>
          </a:p>
          <a:p>
            <a:pPr lvl="1">
              <a:lnSpc>
                <a:spcPct val="120000"/>
              </a:lnSpc>
              <a:buFont typeface="Wingdings" pitchFamily="2" charset="2"/>
              <a:buNone/>
            </a:pPr>
            <a:r>
              <a:rPr lang="en-US" sz="2000" smtClean="0"/>
              <a:t>where</a:t>
            </a:r>
            <a:r>
              <a:rPr lang="en-US" sz="2000" b="1" smtClean="0">
                <a:solidFill>
                  <a:schemeClr val="accent1"/>
                </a:solidFill>
              </a:rPr>
              <a:t> </a:t>
            </a:r>
            <a:r>
              <a:rPr lang="en-US" sz="2000" b="1" i="1" smtClean="0">
                <a:solidFill>
                  <a:schemeClr val="accent1"/>
                </a:solidFill>
              </a:rPr>
              <a:t>p</a:t>
            </a:r>
            <a:r>
              <a:rPr lang="en-US" sz="2000" b="1" smtClean="0">
                <a:solidFill>
                  <a:schemeClr val="accent1"/>
                </a:solidFill>
              </a:rPr>
              <a:t> </a:t>
            </a:r>
            <a:r>
              <a:rPr lang="en-US" sz="2000" smtClean="0"/>
              <a:t>is a positive integer</a:t>
            </a:r>
          </a:p>
          <a:p>
            <a:pPr>
              <a:lnSpc>
                <a:spcPct val="120000"/>
              </a:lnSpc>
            </a:pPr>
            <a:endParaRPr lang="en-US" sz="2400" smtClean="0"/>
          </a:p>
          <a:p>
            <a:pPr>
              <a:lnSpc>
                <a:spcPct val="120000"/>
              </a:lnSpc>
            </a:pPr>
            <a:r>
              <a:rPr lang="en-US" sz="2400" smtClean="0"/>
              <a:t>If </a:t>
            </a:r>
            <a:r>
              <a:rPr lang="en-US" sz="2400" b="1" smtClean="0">
                <a:solidFill>
                  <a:schemeClr val="accent1"/>
                </a:solidFill>
              </a:rPr>
              <a:t>p = 1, L</a:t>
            </a:r>
            <a:r>
              <a:rPr lang="en-US" sz="2400" b="1" baseline="-25000" smtClean="0">
                <a:solidFill>
                  <a:schemeClr val="accent1"/>
                </a:solidFill>
              </a:rPr>
              <a:t>1</a:t>
            </a:r>
            <a:r>
              <a:rPr lang="en-US" sz="2400" b="1" smtClean="0">
                <a:solidFill>
                  <a:schemeClr val="accent1"/>
                </a:solidFill>
              </a:rPr>
              <a:t> </a:t>
            </a:r>
            <a:r>
              <a:rPr lang="en-US" sz="2400" smtClean="0"/>
              <a:t>is the </a:t>
            </a:r>
            <a:r>
              <a:rPr lang="en-US" sz="2400" i="1" smtClean="0">
                <a:solidFill>
                  <a:srgbClr val="FF0000"/>
                </a:solidFill>
              </a:rPr>
              <a:t>Manhattan (or city block) </a:t>
            </a:r>
            <a:r>
              <a:rPr lang="en-US" sz="2400" smtClean="0"/>
              <a:t>distance:</a:t>
            </a:r>
            <a:endParaRPr lang="en-US" sz="2400" i="1" smtClean="0"/>
          </a:p>
          <a:p>
            <a:pPr>
              <a:lnSpc>
                <a:spcPct val="120000"/>
              </a:lnSpc>
            </a:pPr>
            <a:endParaRPr lang="en-US" sz="2400" i="1" smtClean="0"/>
          </a:p>
          <a:p>
            <a:pPr lvl="1">
              <a:lnSpc>
                <a:spcPct val="120000"/>
              </a:lnSpc>
              <a:buFont typeface="Wingdings" pitchFamily="2" charset="2"/>
              <a:buNone/>
            </a:pPr>
            <a:endParaRPr lang="en-US" sz="2000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57200" y="1968500"/>
          <a:ext cx="78486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4" imgW="7226280" imgH="850680" progId="Equation.3">
                  <p:embed/>
                </p:oleObj>
              </mc:Choice>
              <mc:Fallback>
                <p:oleObj name="Equation" r:id="rId4" imgW="7226280" imgH="850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68500"/>
                        <a:ext cx="7848600" cy="115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914400" y="5165725"/>
          <a:ext cx="762000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6" imgW="5206680" imgH="698400" progId="Equation.3">
                  <p:embed/>
                </p:oleObj>
              </mc:Choice>
              <mc:Fallback>
                <p:oleObj name="Equation" r:id="rId6" imgW="5206680" imgH="698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165725"/>
                        <a:ext cx="7620000" cy="115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5126038" cy="609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Data Structures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29600" cy="4530725"/>
          </a:xfrm>
        </p:spPr>
        <p:txBody>
          <a:bodyPr/>
          <a:lstStyle/>
          <a:p>
            <a:r>
              <a:rPr lang="en-US" i="1" smtClean="0">
                <a:solidFill>
                  <a:srgbClr val="FF0000"/>
                </a:solidFill>
              </a:rPr>
              <a:t>data</a:t>
            </a:r>
            <a:r>
              <a:rPr lang="en-US" smtClean="0"/>
              <a:t> matrix</a:t>
            </a:r>
          </a:p>
          <a:p>
            <a:pPr lvl="1">
              <a:buFont typeface="Arial" pitchFamily="34" charset="0"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i="1" smtClean="0">
                <a:solidFill>
                  <a:srgbClr val="FF0000"/>
                </a:solidFill>
              </a:rPr>
              <a:t>Distance </a:t>
            </a:r>
            <a:r>
              <a:rPr lang="en-US" smtClean="0"/>
              <a:t>matrix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903788" y="2057400"/>
          <a:ext cx="2944812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4" imgW="1676160" imgH="1218960" progId="Equation.3">
                  <p:embed/>
                </p:oleObj>
              </mc:Choice>
              <mc:Fallback>
                <p:oleObj name="Equation" r:id="rId4" imgW="1676160" imgH="1218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8" y="2057400"/>
                        <a:ext cx="2944812" cy="201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5257800" y="4648200"/>
          <a:ext cx="3429000" cy="197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6" imgW="1828800" imgH="1143000" progId="Equation.3">
                  <p:embed/>
                </p:oleObj>
              </mc:Choice>
              <mc:Fallback>
                <p:oleObj name="Equation" r:id="rId6" imgW="1828800" imgH="1143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648200"/>
                        <a:ext cx="3429000" cy="197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AutoShape 7"/>
          <p:cNvSpPr>
            <a:spLocks/>
          </p:cNvSpPr>
          <p:nvPr/>
        </p:nvSpPr>
        <p:spPr bwMode="auto">
          <a:xfrm rot="5400000">
            <a:off x="6248400" y="304800"/>
            <a:ext cx="381000" cy="2971800"/>
          </a:xfrm>
          <a:prstGeom prst="leftBrace">
            <a:avLst>
              <a:gd name="adj1" fmla="val 65000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he-IL">
              <a:latin typeface="Calibri" pitchFamily="34" charset="0"/>
            </a:endParaRPr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5410200" y="1295400"/>
            <a:ext cx="23495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alibri" pitchFamily="34" charset="0"/>
              </a:rPr>
              <a:t>attributes/dimensions</a:t>
            </a: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 rot="-5400000">
            <a:off x="3448844" y="2799556"/>
            <a:ext cx="15763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alibri" pitchFamily="34" charset="0"/>
              </a:rPr>
              <a:t>tuples/objects</a:t>
            </a:r>
          </a:p>
        </p:txBody>
      </p:sp>
      <p:sp>
        <p:nvSpPr>
          <p:cNvPr id="1033" name="AutoShape 10"/>
          <p:cNvSpPr>
            <a:spLocks/>
          </p:cNvSpPr>
          <p:nvPr/>
        </p:nvSpPr>
        <p:spPr bwMode="auto">
          <a:xfrm>
            <a:off x="4419600" y="2057400"/>
            <a:ext cx="304800" cy="1905000"/>
          </a:xfrm>
          <a:prstGeom prst="leftBrace">
            <a:avLst>
              <a:gd name="adj1" fmla="val 52083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he-IL">
              <a:latin typeface="Calibri" pitchFamily="34" charset="0"/>
            </a:endParaRPr>
          </a:p>
        </p:txBody>
      </p:sp>
      <p:sp>
        <p:nvSpPr>
          <p:cNvPr id="1034" name="AutoShape 12"/>
          <p:cNvSpPr>
            <a:spLocks/>
          </p:cNvSpPr>
          <p:nvPr/>
        </p:nvSpPr>
        <p:spPr bwMode="auto">
          <a:xfrm rot="5400000">
            <a:off x="6781800" y="3048000"/>
            <a:ext cx="381000" cy="2971800"/>
          </a:xfrm>
          <a:prstGeom prst="leftBrace">
            <a:avLst>
              <a:gd name="adj1" fmla="val 65000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he-IL">
              <a:latin typeface="Calibri" pitchFamily="34" charset="0"/>
            </a:endParaRPr>
          </a:p>
        </p:txBody>
      </p:sp>
      <p:sp>
        <p:nvSpPr>
          <p:cNvPr id="1035" name="Text Box 13"/>
          <p:cNvSpPr txBox="1">
            <a:spLocks noChangeArrowheads="1"/>
          </p:cNvSpPr>
          <p:nvPr/>
        </p:nvSpPr>
        <p:spPr bwMode="auto">
          <a:xfrm>
            <a:off x="6477000" y="4038600"/>
            <a:ext cx="9017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alibri" pitchFamily="34" charset="0"/>
              </a:rPr>
              <a:t>objects</a:t>
            </a:r>
          </a:p>
        </p:txBody>
      </p:sp>
      <p:sp>
        <p:nvSpPr>
          <p:cNvPr id="1036" name="AutoShape 14"/>
          <p:cNvSpPr>
            <a:spLocks/>
          </p:cNvSpPr>
          <p:nvPr/>
        </p:nvSpPr>
        <p:spPr bwMode="auto">
          <a:xfrm>
            <a:off x="4876800" y="4724400"/>
            <a:ext cx="304800" cy="1752600"/>
          </a:xfrm>
          <a:prstGeom prst="leftBrace">
            <a:avLst>
              <a:gd name="adj1" fmla="val 47917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he-IL">
              <a:latin typeface="Calibri" pitchFamily="34" charset="0"/>
            </a:endParaRPr>
          </a:p>
        </p:txBody>
      </p:sp>
      <p:sp>
        <p:nvSpPr>
          <p:cNvPr id="1037" name="Text Box 15"/>
          <p:cNvSpPr txBox="1">
            <a:spLocks noChangeArrowheads="1"/>
          </p:cNvSpPr>
          <p:nvPr/>
        </p:nvSpPr>
        <p:spPr bwMode="auto">
          <a:xfrm rot="-5400000">
            <a:off x="4243388" y="5357812"/>
            <a:ext cx="9017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alibri" pitchFamily="34" charset="0"/>
              </a:rPr>
              <a:t>objects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k</a:t>
            </a:r>
            <a:r>
              <a:rPr lang="en-US" dirty="0" smtClean="0"/>
              <a:t>-center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 fontScale="85000" lnSpcReduction="10000"/>
              </a:bodyPr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lang="en-US" dirty="0" smtClean="0"/>
                  <a:t>Given a set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dirty="0" smtClean="0"/>
                  <a:t> be a set of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n</a:t>
                </a:r>
                <a:r>
                  <a:rPr lang="en-US" dirty="0" smtClean="0"/>
                  <a:t> points in a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d</a:t>
                </a:r>
                <a:r>
                  <a:rPr lang="en-US" dirty="0" smtClean="0"/>
                  <a:t>-dimensional space and an integer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k</a:t>
                </a:r>
              </a:p>
              <a:p>
                <a:pPr fontAlgn="auto">
                  <a:spcAft>
                    <a:spcPts val="0"/>
                  </a:spcAft>
                  <a:defRPr/>
                </a:pPr>
                <a:endParaRPr lang="en-US" dirty="0" smtClean="0"/>
              </a:p>
              <a:p>
                <a:pPr fontAlgn="auto">
                  <a:spcAft>
                    <a:spcPts val="0"/>
                  </a:spcAft>
                  <a:defRPr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Task: </a:t>
                </a:r>
                <a:r>
                  <a:rPr lang="en-US" dirty="0" smtClean="0"/>
                  <a:t>choose a set of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k</a:t>
                </a:r>
                <a:r>
                  <a:rPr lang="en-US" dirty="0" smtClean="0"/>
                  <a:t> points from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X </a:t>
                </a:r>
                <a:r>
                  <a:rPr lang="en-US" dirty="0" smtClean="0"/>
                  <a:t>as cluster centers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dirty="0" smtClean="0"/>
                  <a:t>such that for clusters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{C</a:t>
                </a:r>
                <a:r>
                  <a:rPr lang="en-US" b="1" baseline="-25000" dirty="0" smtClean="0">
                    <a:solidFill>
                      <a:schemeClr val="accent1"/>
                    </a:solidFill>
                  </a:rPr>
                  <a:t>1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,C</a:t>
                </a:r>
                <a:r>
                  <a:rPr lang="en-US" b="1" baseline="-25000" dirty="0" smtClean="0">
                    <a:solidFill>
                      <a:schemeClr val="accent1"/>
                    </a:solidFill>
                  </a:rPr>
                  <a:t>2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,…,</a:t>
                </a:r>
                <a:r>
                  <a:rPr lang="en-US" b="1" dirty="0" err="1" smtClean="0">
                    <a:solidFill>
                      <a:schemeClr val="accent1"/>
                    </a:solidFill>
                  </a:rPr>
                  <a:t>C</a:t>
                </a:r>
                <a:r>
                  <a:rPr lang="en-US" b="1" baseline="-25000" dirty="0" err="1" smtClean="0">
                    <a:solidFill>
                      <a:schemeClr val="accent1"/>
                    </a:solidFill>
                  </a:rPr>
                  <a:t>k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}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 </a:t>
                </a:r>
              </a:p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:r>
                  <a:rPr lang="en-US" b="1" dirty="0">
                    <a:solidFill>
                      <a:schemeClr val="accent1"/>
                    </a:solidFill>
                  </a:rPr>
                  <a:t>	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𝑿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/>
                      </a:rPr>
                      <m:t>∀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/>
                      </a:rPr>
                      <m:t>𝒊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/>
                      </a:rPr>
                      <m:t>≠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/>
                      </a:rPr>
                      <m:t>𝒋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/>
                      </a:rPr>
                      <m:t>: 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/>
                      </a:rPr>
                      <m:t>𝒅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𝝁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_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/>
                      </a:rPr>
                      <m:t>&lt;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/>
                      </a:rPr>
                      <m:t>𝒅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𝝁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_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*</a:t>
                </a:r>
                <a:endParaRPr lang="en-US" dirty="0" smtClean="0"/>
              </a:p>
              <a:p>
                <a:pPr fontAlgn="auto">
                  <a:spcAft>
                    <a:spcPts val="0"/>
                  </a:spcAft>
                  <a:defRPr/>
                </a:pPr>
                <a:endParaRPr lang="en-US" dirty="0" smtClean="0"/>
              </a:p>
              <a:p>
                <a:pPr fontAlgn="auto">
                  <a:spcAft>
                    <a:spcPts val="0"/>
                  </a:spcAft>
                  <a:defRPr/>
                </a:pPr>
                <a:endParaRPr lang="en-US" dirty="0" smtClean="0"/>
              </a:p>
              <a:p>
                <a:pPr fontAlgn="auto">
                  <a:spcAft>
                    <a:spcPts val="0"/>
                  </a:spcAft>
                  <a:buFont typeface="Arial" pitchFamily="34" charset="0"/>
                  <a:buNone/>
                  <a:defRPr/>
                </a:pPr>
                <a:r>
                  <a:rPr lang="en-US" dirty="0" smtClean="0"/>
                  <a:t>	is minimized</a:t>
                </a:r>
              </a:p>
              <a:p>
                <a:pPr fontAlgn="auto"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85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779981"/>
              </p:ext>
            </p:extLst>
          </p:nvPr>
        </p:nvGraphicFramePr>
        <p:xfrm>
          <a:off x="1600200" y="4191000"/>
          <a:ext cx="52419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4" imgW="1879560" imgH="253800" progId="Equation.3">
                  <p:embed/>
                </p:oleObj>
              </mc:Choice>
              <mc:Fallback>
                <p:oleObj name="Equation" r:id="rId4" imgW="1879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191000"/>
                        <a:ext cx="5241925" cy="762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914400" y="5754914"/>
                <a:ext cx="7620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</a:rPr>
                  <a:t>*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assign x arbitrarily to either </a:t>
                </a:r>
                <a:r>
                  <a:rPr lang="en-US" sz="2400" dirty="0" err="1" smtClean="0">
                    <a:solidFill>
                      <a:srgbClr val="0070C0"/>
                    </a:solidFill>
                  </a:rPr>
                  <a:t>i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or j</a:t>
                </a: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754914"/>
                <a:ext cx="7620000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2400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42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Some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NP-hard if the dimensionality of the data is at least 2 (d&gt;=2)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For d=1 the problem is solvable in polynomial time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 simple combinatorial algorithm works well in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6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</a:t>
            </a:r>
            <a:r>
              <a:rPr lang="en-US" dirty="0" smtClean="0"/>
              <a:t>furthest first </a:t>
            </a:r>
            <a:r>
              <a:rPr lang="en-US" i="1" dirty="0" smtClean="0"/>
              <a:t>k</a:t>
            </a:r>
            <a:r>
              <a:rPr lang="en-US" dirty="0" smtClean="0"/>
              <a:t> center 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747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arbitrarily,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endParaRPr lang="en-US" b="1" dirty="0" smtClean="0">
                  <a:solidFill>
                    <a:schemeClr val="accent1"/>
                  </a:solidFill>
                </a:endParaRPr>
              </a:p>
              <a:p>
                <a:r>
                  <a:rPr lang="en-US" dirty="0" smtClean="0"/>
                  <a:t>For </a:t>
                </a:r>
                <a:r>
                  <a:rPr lang="en-US" b="1" i="1" dirty="0" err="1" smtClean="0">
                    <a:solidFill>
                      <a:schemeClr val="accent1"/>
                    </a:solidFill>
                  </a:rPr>
                  <a:t>i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=2,…,n</a:t>
                </a:r>
              </a:p>
              <a:p>
                <a:pPr lvl="1"/>
                <a:r>
                  <a:rPr lang="en-US" dirty="0" smtClean="0"/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to be the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furthest from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, </a:t>
                </a:r>
              </a:p>
              <a:p>
                <a:pPr lvl="1">
                  <a:buFont typeface="Arial" pitchFamily="34" charset="0"/>
                  <a:buNone/>
                </a:pPr>
                <a:r>
                  <a:rPr lang="en-US" dirty="0" smtClean="0"/>
                  <a:t>	</a:t>
                </a:r>
                <a:r>
                  <a:rPr lang="el-GR" b="1" dirty="0" smtClean="0">
                    <a:solidFill>
                      <a:schemeClr val="accent1"/>
                    </a:solidFill>
                  </a:rPr>
                  <a:t>π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(</a:t>
                </a:r>
                <a:r>
                  <a:rPr lang="en-US" b="1" dirty="0" err="1" smtClean="0">
                    <a:solidFill>
                      <a:schemeClr val="accent1"/>
                    </a:solidFill>
                  </a:rPr>
                  <a:t>i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) = </a:t>
                </a:r>
                <a:endParaRPr lang="en-US" b="1" dirty="0" smtClean="0">
                  <a:solidFill>
                    <a:schemeClr val="accent1"/>
                  </a:solidFill>
                </a:endParaRPr>
              </a:p>
              <a:p>
                <a:pPr lvl="1">
                  <a:buFont typeface="Arial" pitchFamily="34" charset="0"/>
                  <a:buNone/>
                </a:pPr>
                <a:r>
                  <a:rPr lang="en-US" b="1" i="1" dirty="0" err="1" smtClean="0">
                    <a:solidFill>
                      <a:schemeClr val="accent1"/>
                    </a:solidFill>
                  </a:rPr>
                  <a:t>Z</a:t>
                </a:r>
                <a:r>
                  <a:rPr lang="en-US" b="1" baseline="-25000" dirty="0" err="1" smtClean="0">
                    <a:solidFill>
                      <a:schemeClr val="accent1"/>
                    </a:solidFill>
                  </a:rPr>
                  <a:t>i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=d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π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chemeClr val="accent1"/>
                  </a:solidFill>
                </a:endParaRP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Stop the process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centers are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e>
                    </m:d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. 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𝝅</m:t>
                        </m:r>
                        <m:d>
                          <m:dPr>
                            <m:ctrlP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𝒊</m:t>
                            </m:r>
                          </m:e>
                        </m:d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𝒊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𝒌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for analysis only)</a:t>
                </a:r>
              </a:p>
              <a:p>
                <a:pPr marL="0" indent="0">
                  <a:buNone/>
                </a:pPr>
                <a:endParaRPr lang="en-US" b="1" dirty="0" smtClean="0">
                  <a:solidFill>
                    <a:schemeClr val="accent1"/>
                  </a:solidFill>
                </a:endParaRPr>
              </a:p>
              <a:p>
                <a:pPr lvl="1"/>
                <a:endParaRPr lang="en-US" b="1" dirty="0" smtClean="0">
                  <a:solidFill>
                    <a:schemeClr val="accent1"/>
                  </a:solidFill>
                </a:endParaRPr>
              </a:p>
              <a:p>
                <a:pPr lvl="1"/>
                <a:endParaRPr lang="en-US" b="1" dirty="0" smtClean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174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3505200"/>
            <a:ext cx="3961756" cy="53875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500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Furthest first gives a </a:t>
            </a:r>
            <a:r>
              <a:rPr lang="en-US" dirty="0" smtClean="0"/>
              <a:t>2-approximation </a:t>
            </a:r>
            <a:r>
              <a:rPr lang="en-US" dirty="0" smtClean="0"/>
              <a:t>to the max radius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771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solidFill>
                      <a:schemeClr val="accent1"/>
                    </a:solidFill>
                  </a:rPr>
                  <a:t>DEF: d(</a:t>
                </a:r>
                <a:r>
                  <a:rPr lang="en-US" b="1" dirty="0" err="1" smtClean="0">
                    <a:solidFill>
                      <a:schemeClr val="accent1"/>
                    </a:solidFill>
                  </a:rPr>
                  <a:t>x,S</a:t>
                </a:r>
                <a:r>
                  <a:rPr lang="en-US" b="1" dirty="0">
                    <a:solidFill>
                      <a:schemeClr val="accent1"/>
                    </a:solidFill>
                  </a:rPr>
                  <a:t>) = </a:t>
                </a:r>
                <a:r>
                  <a:rPr lang="en-US" b="1" dirty="0" err="1">
                    <a:solidFill>
                      <a:schemeClr val="accent1"/>
                    </a:solidFill>
                  </a:rPr>
                  <a:t>min</a:t>
                </a:r>
                <a:r>
                  <a:rPr lang="en-US" b="1" baseline="-25000" dirty="0" err="1">
                    <a:solidFill>
                      <a:schemeClr val="accent1"/>
                    </a:solidFill>
                  </a:rPr>
                  <a:t>y</a:t>
                </a:r>
                <a:r>
                  <a:rPr lang="az-Cyrl-AZ" b="1" baseline="-25000" dirty="0">
                    <a:solidFill>
                      <a:schemeClr val="accent1"/>
                    </a:solidFill>
                  </a:rPr>
                  <a:t>є</a:t>
                </a:r>
                <a:r>
                  <a:rPr lang="en-US" b="1" baseline="-25000" dirty="0">
                    <a:solidFill>
                      <a:schemeClr val="accent1"/>
                    </a:solidFill>
                  </a:rPr>
                  <a:t>S</a:t>
                </a:r>
                <a:r>
                  <a:rPr lang="en-US" b="1" dirty="0">
                    <a:solidFill>
                      <a:schemeClr val="accent1"/>
                    </a:solidFill>
                  </a:rPr>
                  <a:t> d(</a:t>
                </a:r>
                <a:r>
                  <a:rPr lang="en-US" b="1" dirty="0" err="1">
                    <a:solidFill>
                      <a:schemeClr val="accent1"/>
                    </a:solidFill>
                  </a:rPr>
                  <a:t>x,y</a:t>
                </a:r>
                <a:r>
                  <a:rPr lang="en-US" b="1" dirty="0">
                    <a:solidFill>
                      <a:schemeClr val="accent1"/>
                    </a:solidFill>
                  </a:rPr>
                  <a:t>)</a:t>
                </a:r>
                <a:endParaRPr lang="en-US" dirty="0"/>
              </a:p>
              <a:p>
                <a:endParaRPr lang="en-US" b="1" dirty="0" smtClean="0">
                  <a:solidFill>
                    <a:srgbClr val="FF0000"/>
                  </a:solidFill>
                </a:endParaRPr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Claim1</a:t>
                </a:r>
                <a:r>
                  <a:rPr lang="en-US" dirty="0" smtClean="0"/>
                  <a:t>: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Z</a:t>
                </a:r>
                <a:r>
                  <a:rPr lang="en-US" b="1" baseline="-25000" dirty="0" smtClean="0">
                    <a:solidFill>
                      <a:schemeClr val="accent1"/>
                    </a:solidFill>
                  </a:rPr>
                  <a:t>1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≥Z</a:t>
                </a:r>
                <a:r>
                  <a:rPr lang="en-US" b="1" baseline="-25000" dirty="0" smtClean="0">
                    <a:solidFill>
                      <a:schemeClr val="accent1"/>
                    </a:solidFill>
                  </a:rPr>
                  <a:t>2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≥…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≥Z</a:t>
                </a:r>
                <a:r>
                  <a:rPr lang="en-US" b="1" baseline="-25000" dirty="0" smtClean="0">
                    <a:solidFill>
                      <a:schemeClr val="accent1"/>
                    </a:solidFill>
                  </a:rPr>
                  <a:t>n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𝒁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/>
                      </a:rPr>
                      <m:t>=∞)</m:t>
                    </m:r>
                  </m:oMath>
                </a14:m>
                <a:endParaRPr lang="en-US" b="1" baseline="-25000" dirty="0" smtClean="0">
                  <a:solidFill>
                    <a:schemeClr val="accent1"/>
                  </a:solidFill>
                </a:endParaRPr>
              </a:p>
              <a:p>
                <a:endParaRPr lang="en-US" baseline="-25000" dirty="0" smtClean="0"/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Proof: For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𝒊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𝒋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𝒏</m:t>
                    </m:r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</a:rPr>
                  <a:t>    </a:t>
                </a:r>
                <a:r>
                  <a:rPr lang="en-US" b="1" dirty="0" err="1" smtClean="0">
                    <a:solidFill>
                      <a:schemeClr val="accent1"/>
                    </a:solidFill>
                  </a:rPr>
                  <a:t>Z</a:t>
                </a:r>
                <a:r>
                  <a:rPr lang="en-US" b="1" baseline="-25000" dirty="0" err="1" smtClean="0">
                    <a:solidFill>
                      <a:schemeClr val="accent1"/>
                    </a:solidFill>
                  </a:rPr>
                  <a:t>i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=d</a:t>
                </a:r>
                <a:r>
                  <a:rPr lang="en-US" b="1" dirty="0">
                    <a:solidFill>
                      <a:schemeClr val="accent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b="1" dirty="0">
                    <a:solidFill>
                      <a:schemeClr val="accent1"/>
                    </a:solidFill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π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</a:rPr>
                  <a:t>= 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</a:rPr>
                  <a:t>,{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})</m:t>
                    </m:r>
                  </m:oMath>
                </a14:m>
                <a:endParaRPr lang="en-US" b="1" dirty="0" smtClean="0">
                  <a:solidFill>
                    <a:schemeClr val="accent1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</a:rPr>
                  <a:t>	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 &gt;= d</a:t>
                </a:r>
                <a:r>
                  <a:rPr lang="en-US" b="1" dirty="0">
                    <a:solidFill>
                      <a:schemeClr val="accent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,{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})</m:t>
                    </m:r>
                  </m:oMath>
                </a14:m>
                <a:endParaRPr lang="en-US" b="1" dirty="0">
                  <a:solidFill>
                    <a:schemeClr val="accent1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</a:rPr>
                  <a:t>	   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&gt;= </a:t>
                </a:r>
                <a:r>
                  <a:rPr lang="en-US" b="1" dirty="0">
                    <a:solidFill>
                      <a:schemeClr val="accent1"/>
                    </a:solidFill>
                  </a:rPr>
                  <a:t>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,{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})</m:t>
                    </m:r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</a:rPr>
                  <a:t> </a:t>
                </a:r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277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213" b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6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Furthest first gives a 2-approximation to the max radius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795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as the centers.</a:t>
                </a:r>
              </a:p>
              <a:p>
                <a:endParaRPr lang="en-US" dirty="0" smtClean="0"/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Claim 2:</a:t>
                </a:r>
                <a:r>
                  <a:rPr lang="en-US" dirty="0" smtClean="0"/>
                  <a:t> If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C</a:t>
                </a:r>
                <a:r>
                  <a:rPr lang="en-US" dirty="0" smtClean="0"/>
                  <a:t> is the clustering reported by the </a:t>
                </a:r>
                <a:r>
                  <a:rPr lang="en-US" dirty="0" smtClean="0"/>
                  <a:t>furthest </a:t>
                </a:r>
                <a:r>
                  <a:rPr lang="en-US" dirty="0" smtClean="0"/>
                  <a:t>algorithm, </a:t>
                </a:r>
                <a:r>
                  <a:rPr lang="en-US" dirty="0" smtClean="0"/>
                  <a:t>then</a:t>
                </a:r>
                <a:endParaRPr lang="en-US" b="1" dirty="0" smtClean="0">
                  <a:solidFill>
                    <a:schemeClr val="accent1"/>
                  </a:solidFill>
                </a:endParaRPr>
              </a:p>
              <a:p>
                <a:endParaRPr lang="en-US" baseline="-25000" dirty="0" smtClean="0"/>
              </a:p>
              <a:p>
                <a:endParaRPr lang="en-US" b="1" dirty="0" smtClean="0">
                  <a:solidFill>
                    <a:srgbClr val="FF0000"/>
                  </a:solidFill>
                </a:endParaRPr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Proof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pPr lvl="1"/>
                <a:r>
                  <a:rPr lang="en-US" dirty="0" smtClean="0"/>
                  <a:t>For all </a:t>
                </a:r>
                <a:r>
                  <a:rPr lang="en-US" b="1" dirty="0" err="1" smtClean="0">
                    <a:solidFill>
                      <a:schemeClr val="accent1"/>
                    </a:solidFill>
                  </a:rPr>
                  <a:t>i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 &gt; k</a:t>
                </a:r>
                <a:r>
                  <a:rPr lang="en-US" dirty="0" smtClean="0"/>
                  <a:t> we have that</a:t>
                </a:r>
              </a:p>
              <a:p>
                <a:pPr lvl="1">
                  <a:buNone/>
                </a:pPr>
                <a:r>
                  <a:rPr lang="en-US" dirty="0" smtClean="0"/>
                  <a:t>	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,{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</a:rPr>
                  <a:t>)≤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, </a:t>
                </a:r>
                <a:r>
                  <a:rPr lang="en-US" b="1" dirty="0">
                    <a:solidFill>
                      <a:schemeClr val="accent1"/>
                    </a:solidFill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b="1" dirty="0" smtClean="0">
                    <a:solidFill>
                      <a:schemeClr val="accent1"/>
                    </a:solidFill>
                  </a:rPr>
                  <a:t>) =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Z</a:t>
                </a:r>
                <a:r>
                  <a:rPr lang="en-US" b="1" baseline="-25000" dirty="0" smtClean="0">
                    <a:solidFill>
                      <a:schemeClr val="accent1"/>
                    </a:solidFill>
                  </a:rPr>
                  <a:t>k+1</a:t>
                </a:r>
              </a:p>
              <a:p>
                <a:pPr lvl="1">
                  <a:buNone/>
                </a:pPr>
                <a:r>
                  <a:rPr lang="en-US" b="1" dirty="0" smtClean="0">
                    <a:solidFill>
                      <a:schemeClr val="accent1"/>
                    </a:solidFill>
                  </a:rPr>
                  <a:t>(Because of furthest first)</a:t>
                </a:r>
                <a:endParaRPr lang="en-US" b="1" dirty="0" smtClean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379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501044"/>
              </p:ext>
            </p:extLst>
          </p:nvPr>
        </p:nvGraphicFramePr>
        <p:xfrm>
          <a:off x="1527175" y="3352800"/>
          <a:ext cx="63039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4" imgW="2260440" imgH="253800" progId="Equation.3">
                  <p:embed/>
                </p:oleObj>
              </mc:Choice>
              <mc:Fallback>
                <p:oleObj name="Equation" r:id="rId4" imgW="226044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3352800"/>
                        <a:ext cx="630396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545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686800" cy="5943600"/>
              </a:xfrm>
            </p:spPr>
            <p:txBody>
              <a:bodyPr rtlCol="0">
                <a:normAutofit fontScale="92500" lnSpcReduction="20000"/>
              </a:bodyPr>
              <a:lstStyle/>
              <a:p>
                <a:pPr>
                  <a:defRPr/>
                </a:pPr>
                <a:r>
                  <a:rPr lang="en-US" sz="4000" dirty="0" smtClean="0"/>
                  <a:t>Let </a:t>
                </a:r>
                <a:r>
                  <a:rPr lang="en-US" sz="4000" b="1" i="1" dirty="0" smtClean="0">
                    <a:solidFill>
                      <a:schemeClr val="accent1"/>
                    </a:solidFill>
                  </a:rPr>
                  <a:t>C*</a:t>
                </a:r>
                <a:r>
                  <a:rPr lang="en-US" sz="4000" b="1" i="1" baseline="-25000" dirty="0" smtClean="0">
                    <a:solidFill>
                      <a:schemeClr val="accent1"/>
                    </a:solidFill>
                  </a:rPr>
                  <a:t>1</a:t>
                </a:r>
                <a:r>
                  <a:rPr lang="en-US" sz="4000" b="1" i="1" dirty="0" smtClean="0">
                    <a:solidFill>
                      <a:schemeClr val="accent1"/>
                    </a:solidFill>
                  </a:rPr>
                  <a:t>, C*</a:t>
                </a:r>
                <a:r>
                  <a:rPr lang="en-US" sz="4000" b="1" i="1" baseline="-25000" dirty="0" smtClean="0">
                    <a:solidFill>
                      <a:schemeClr val="accent1"/>
                    </a:solidFill>
                  </a:rPr>
                  <a:t>2</a:t>
                </a:r>
                <a:r>
                  <a:rPr lang="en-US" sz="4000" b="1" i="1" dirty="0" smtClean="0">
                    <a:solidFill>
                      <a:schemeClr val="accent1"/>
                    </a:solidFill>
                  </a:rPr>
                  <a:t>,…, C*</a:t>
                </a:r>
                <a:r>
                  <a:rPr lang="en-US" sz="4000" b="1" i="1" baseline="-25000" dirty="0" smtClean="0">
                    <a:solidFill>
                      <a:schemeClr val="accent1"/>
                    </a:solidFill>
                  </a:rPr>
                  <a:t>k</a:t>
                </a:r>
                <a:r>
                  <a:rPr lang="en-US" sz="4000" b="1" i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sz="4000" dirty="0" smtClean="0"/>
                  <a:t>be the clusters of the optimal </a:t>
                </a:r>
                <a:r>
                  <a:rPr lang="en-US" sz="4000" dirty="0" smtClean="0"/>
                  <a:t>k-clustering</a:t>
                </a:r>
                <a:r>
                  <a:rPr lang="en-US" sz="4000" dirty="0" smtClean="0"/>
                  <a:t>,  centers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40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4000" b="0" i="1" smtClean="0"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40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4000" b="0" i="1" smtClean="0">
                        <a:latin typeface="Cambria Math"/>
                      </a:rPr>
                      <m:t>, …, </m:t>
                    </m:r>
                    <m:sSubSup>
                      <m:sSubSup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sz="40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40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4000" dirty="0" smtClean="0"/>
              </a:p>
              <a:p>
                <a:pPr>
                  <a:defRPr/>
                </a:pPr>
                <a:r>
                  <a:rPr lang="en-US" sz="4000" dirty="0" smtClean="0"/>
                  <a:t>If every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40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4000" dirty="0" smtClean="0"/>
                  <a:t> includes one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sz="4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4000" b="0" i="1" smtClean="0">
                        <a:latin typeface="Cambria Math"/>
                      </a:rPr>
                      <m:t> </m:t>
                    </m:r>
                    <m:r>
                      <a:rPr lang="en-US" sz="40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000" dirty="0" smtClean="0"/>
                  <a:t>then </a:t>
                </a:r>
                <a:r>
                  <a:rPr lang="en-US" sz="4000" b="1" i="1" dirty="0" smtClean="0">
                    <a:solidFill>
                      <a:schemeClr val="accent1"/>
                    </a:solidFill>
                  </a:rPr>
                  <a:t>R(C</a:t>
                </a:r>
                <a:r>
                  <a:rPr lang="en-US" sz="4000" b="1" i="1" dirty="0" smtClean="0">
                    <a:solidFill>
                      <a:schemeClr val="accent1"/>
                    </a:solidFill>
                  </a:rPr>
                  <a:t>)≤ 2R(C</a:t>
                </a:r>
                <a:r>
                  <a:rPr lang="en-US" sz="4000" b="1" i="1" baseline="30000" dirty="0" smtClean="0">
                    <a:solidFill>
                      <a:schemeClr val="accent1"/>
                    </a:solidFill>
                  </a:rPr>
                  <a:t>*</a:t>
                </a:r>
                <a:r>
                  <a:rPr lang="en-US" sz="4000" b="1" i="1" dirty="0" smtClean="0">
                    <a:solidFill>
                      <a:schemeClr val="accent1"/>
                    </a:solidFill>
                  </a:rPr>
                  <a:t>) </a:t>
                </a:r>
                <a:r>
                  <a:rPr lang="en-US" sz="4000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>
                  <a:defRPr/>
                </a:pPr>
                <a:r>
                  <a:rPr lang="en-US" sz="4000" dirty="0" smtClean="0"/>
                  <a:t>Otherwise: one of these clusters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4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40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40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4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000" dirty="0" smtClean="0"/>
                  <a:t>contains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/>
                      </a:rPr>
                      <m:t>𝜇</m:t>
                    </m:r>
                    <m:r>
                      <a:rPr lang="en-US" sz="4000" b="0" i="1" dirty="0" smtClean="0">
                        <a:latin typeface="Cambria Math"/>
                      </a:rPr>
                      <m:t>≠</m:t>
                    </m:r>
                    <m:r>
                      <a:rPr lang="en-US" sz="4000" b="0" i="1" dirty="0" smtClean="0">
                        <a:latin typeface="Cambria Math"/>
                      </a:rPr>
                      <m:t>𝜇</m:t>
                    </m:r>
                    <m:r>
                      <a:rPr lang="en-US" sz="4000" b="0" i="1" dirty="0" smtClean="0">
                        <a:latin typeface="Cambria Math"/>
                      </a:rPr>
                      <m:t>′∈</m:t>
                    </m:r>
                    <m:d>
                      <m:dPr>
                        <m:begChr m:val="{"/>
                        <m:endChr m:val="}"/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4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4000" i="1"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4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000" dirty="0" smtClean="0"/>
                  <a:t>.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40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b="0" i="1" dirty="0" smtClean="0">
                            <a:latin typeface="Cambria Math"/>
                          </a:rPr>
                          <m:t>𝑢</m:t>
                        </m:r>
                        <m:r>
                          <a:rPr lang="en-US" sz="4000" b="0" i="1" dirty="0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40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0" i="1" dirty="0" smtClean="0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4000" b="0" i="1" dirty="0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4000" b="0" i="1" dirty="0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4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4000" b="0" i="1" dirty="0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4000" dirty="0" smtClean="0"/>
                  <a:t>. Such a  cluster must have radius</a:t>
                </a:r>
              </a:p>
              <a:p>
                <a:pPr>
                  <a:buFont typeface="Arial" pitchFamily="34" charset="0"/>
                  <a:buNone/>
                  <a:defRPr/>
                </a:pPr>
                <a:r>
                  <a:rPr lang="en-US" sz="4000" baseline="-25000" dirty="0" smtClean="0"/>
                  <a:t>	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max</m:t>
                    </m:r>
                    <m:r>
                      <a:rPr lang="en-US" sz="40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40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d</m:t>
                    </m:r>
                    <m:d>
                      <m:dPr>
                        <m:ctrlPr>
                          <a:rPr lang="en-US" sz="4000" b="0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𝜇</m:t>
                        </m:r>
                      </m:e>
                    </m:d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p>
                            <m: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4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4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𝑅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)/</m:t>
                    </m:r>
                    <m:r>
                      <a:rPr lang="en-US" sz="4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	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686800" cy="5943600"/>
              </a:xfrm>
              <a:blipFill rotWithShape="1">
                <a:blip r:embed="rId2"/>
                <a:stretch>
                  <a:fillRect l="-2035" t="-3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08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Next: A </a:t>
            </a:r>
            <a:r>
              <a:rPr lang="en-US" i="1" dirty="0" smtClean="0"/>
              <a:t>k</a:t>
            </a:r>
            <a:r>
              <a:rPr lang="en-US" dirty="0" smtClean="0"/>
              <a:t> center Streaming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furthest algorithm needed to go through the points of X multiple times (compute the furthest point repeatedly)</a:t>
            </a:r>
          </a:p>
          <a:p>
            <a:r>
              <a:rPr lang="en-US" dirty="0" smtClean="0"/>
              <a:t>We now give a streaming algorithm for k center that does </a:t>
            </a:r>
            <a:r>
              <a:rPr lang="en-US" dirty="0" smtClean="0">
                <a:solidFill>
                  <a:srgbClr val="FF0000"/>
                </a:solidFill>
              </a:rPr>
              <a:t>only one pass </a:t>
            </a:r>
            <a:r>
              <a:rPr lang="en-US" dirty="0" smtClean="0"/>
              <a:t>through the data</a:t>
            </a:r>
          </a:p>
          <a:p>
            <a:r>
              <a:rPr lang="en-US" dirty="0" smtClean="0"/>
              <a:t>Needs only </a:t>
            </a:r>
            <a:r>
              <a:rPr lang="en-US" dirty="0" smtClean="0">
                <a:solidFill>
                  <a:srgbClr val="FF0000"/>
                </a:solidFill>
              </a:rPr>
              <a:t>O(k)</a:t>
            </a:r>
            <a:r>
              <a:rPr lang="en-US" dirty="0" smtClean="0"/>
              <a:t>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49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</a:t>
            </a:r>
            <a:r>
              <a:rPr lang="en-US" dirty="0" smtClean="0">
                <a:solidFill>
                  <a:srgbClr val="FF0000"/>
                </a:solidFill>
              </a:rPr>
              <a:t>knew</a:t>
            </a:r>
            <a:r>
              <a:rPr lang="en-US" dirty="0" smtClean="0"/>
              <a:t> the optimal radius (OPT)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 </a:t>
            </a:r>
            <a:r>
              <a:rPr lang="en-US" dirty="0"/>
              <a:t>points sequentially</a:t>
            </a:r>
          </a:p>
          <a:p>
            <a:r>
              <a:rPr lang="en-US" dirty="0" smtClean="0"/>
              <a:t>Maintain </a:t>
            </a:r>
            <a:r>
              <a:rPr lang="en-US" dirty="0"/>
              <a:t>set of centers </a:t>
            </a:r>
            <a:r>
              <a:rPr lang="en-US" dirty="0" smtClean="0"/>
              <a:t>S (Initially </a:t>
            </a:r>
            <a:r>
              <a:rPr lang="en-US" dirty="0"/>
              <a:t>S = {first point})</a:t>
            </a:r>
          </a:p>
          <a:p>
            <a:r>
              <a:rPr lang="en-US" dirty="0" smtClean="0"/>
              <a:t>Consider </a:t>
            </a:r>
            <a:r>
              <a:rPr lang="en-US" dirty="0"/>
              <a:t>next point </a:t>
            </a:r>
            <a:r>
              <a:rPr lang="en-US" dirty="0" smtClean="0"/>
              <a:t>x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dirty="0"/>
              <a:t>If </a:t>
            </a:r>
            <a:r>
              <a:rPr lang="en-US" dirty="0" smtClean="0"/>
              <a:t>x </a:t>
            </a:r>
            <a:r>
              <a:rPr lang="en-US" dirty="0"/>
              <a:t>is within distance 2OPT of some </a:t>
            </a:r>
            <a:r>
              <a:rPr lang="en-US" dirty="0" smtClean="0"/>
              <a:t>center </a:t>
            </a:r>
            <a:r>
              <a:rPr lang="en-US" dirty="0"/>
              <a:t>in S, add to corresponding cluster</a:t>
            </a:r>
          </a:p>
          <a:p>
            <a:pPr lvl="1"/>
            <a:r>
              <a:rPr lang="en-US" dirty="0"/>
              <a:t> Else, add </a:t>
            </a:r>
            <a:r>
              <a:rPr lang="en-US" dirty="0" smtClean="0"/>
              <a:t>x </a:t>
            </a:r>
            <a:r>
              <a:rPr lang="en-US" dirty="0"/>
              <a:t>as new center in </a:t>
            </a:r>
            <a:r>
              <a:rPr lang="en-US" dirty="0" smtClean="0"/>
              <a:t>S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One pass through data, O(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) memory</a:t>
            </a:r>
          </a:p>
        </p:txBody>
      </p:sp>
    </p:spTree>
    <p:extLst>
      <p:ext uri="{BB962C8B-B14F-4D97-AF65-F5344CB8AC3E}">
        <p14:creationId xmlns:p14="http://schemas.microsoft.com/office/powerpoint/2010/main" val="251470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Credit </a:t>
            </a:r>
            <a:r>
              <a:rPr lang="en-US" dirty="0" smtClean="0"/>
              <a:t>to </a:t>
            </a:r>
            <a:r>
              <a:rPr lang="en-US" dirty="0" err="1" smtClean="0"/>
              <a:t>Evimaria</a:t>
            </a:r>
            <a:r>
              <a:rPr lang="en-US" dirty="0" smtClean="0"/>
              <a:t> </a:t>
            </a:r>
            <a:r>
              <a:rPr lang="en-US" dirty="0" err="1" smtClean="0"/>
              <a:t>Terzi</a:t>
            </a:r>
            <a:r>
              <a:rPr lang="en-US" dirty="0" smtClean="0"/>
              <a:t>, Moses </a:t>
            </a:r>
            <a:r>
              <a:rPr lang="en-US" dirty="0" err="1" smtClean="0"/>
              <a:t>Charikar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525963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3200" dirty="0" smtClean="0"/>
              <a:t>Many slides from </a:t>
            </a:r>
            <a:r>
              <a:rPr lang="en-US" sz="3200" dirty="0" smtClean="0">
                <a:hlinkClick r:id="rId3"/>
              </a:rPr>
              <a:t>http://www.cs.bu.edu/~evimaria</a:t>
            </a:r>
            <a:r>
              <a:rPr lang="en-US" sz="3200" dirty="0" smtClean="0">
                <a:hlinkClick r:id="rId3"/>
              </a:rPr>
              <a:t>/</a:t>
            </a:r>
            <a:endParaRPr lang="en-US" sz="32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 smtClean="0"/>
              <a:t>Also from presentation of Moses </a:t>
            </a:r>
            <a:r>
              <a:rPr lang="en-US" sz="3200" dirty="0" err="1" smtClean="0"/>
              <a:t>Charikar</a:t>
            </a:r>
            <a:endParaRPr lang="en-US" sz="3200" dirty="0"/>
          </a:p>
          <a:p>
            <a:pPr marL="457200" lvl="1" indent="0">
              <a:buNone/>
            </a:pPr>
            <a:r>
              <a:rPr lang="en-US" sz="1800" dirty="0" smtClean="0">
                <a:hlinkClick r:id="rId4"/>
              </a:rPr>
              <a:t>http</a:t>
            </a:r>
            <a:r>
              <a:rPr lang="en-US" sz="1800" dirty="0">
                <a:hlinkClick r:id="rId4"/>
              </a:rPr>
              <a:t>://www.aladdin.cs.cmu.edu/workshops../</a:t>
            </a:r>
            <a:r>
              <a:rPr lang="en-US" sz="1800" dirty="0" err="1">
                <a:hlinkClick r:id="rId4"/>
              </a:rPr>
              <a:t>integrated_wshp</a:t>
            </a:r>
            <a:r>
              <a:rPr lang="en-US" sz="1800" dirty="0">
                <a:hlinkClick r:id="rId4"/>
              </a:rPr>
              <a:t>/logistics-cmu.pdf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749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Radius </a:t>
                </a:r>
                <a:r>
                  <a:rPr lang="en-US" dirty="0"/>
                  <a:t>of each cluster is at most </a:t>
                </a:r>
                <a:r>
                  <a:rPr lang="en-US" dirty="0" smtClean="0"/>
                  <a:t>2OPT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Distance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is at least 2OPT</a:t>
                </a:r>
              </a:p>
              <a:p>
                <a:pPr marL="914400" lvl="1" indent="-514350"/>
                <a:r>
                  <a:rPr lang="en-US" dirty="0" smtClean="0">
                    <a:solidFill>
                      <a:srgbClr val="FF0000"/>
                    </a:solidFill>
                  </a:rPr>
                  <a:t>But,</a:t>
                </a:r>
                <a:r>
                  <a:rPr lang="en-US" dirty="0" smtClean="0"/>
                  <a:t> in optimal solution radius is OPT </a:t>
                </a:r>
              </a:p>
              <a:p>
                <a:pPr marL="914400" lvl="1" indent="-514350"/>
                <a:r>
                  <a:rPr lang="en-US" dirty="0" smtClean="0"/>
                  <a:t>As pairwise distances &gt; 2OPT, every point in S much be in unique cluster of optimal solution, but there are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only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dirty="0" smtClean="0"/>
                  <a:t> such clusters. </a:t>
                </a:r>
              </a:p>
              <a:p>
                <a:pPr marL="400050" lvl="1" indent="0">
                  <a:buNone/>
                </a:pP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Bottom line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: k centers, 2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approx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to radius, assumes we know the optimal radius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926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701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Overview: 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center streaming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Start </a:t>
                </a:r>
                <a:r>
                  <a:rPr lang="en-US" dirty="0"/>
                  <a:t>with very low guess on </a:t>
                </a:r>
                <a:r>
                  <a:rPr lang="en-US" dirty="0" smtClean="0"/>
                  <a:t>OPT</a:t>
                </a:r>
              </a:p>
              <a:p>
                <a:r>
                  <a:rPr lang="en-US" dirty="0" smtClean="0"/>
                  <a:t>Run </a:t>
                </a:r>
                <a:r>
                  <a:rPr lang="en-US" dirty="0"/>
                  <a:t>offline </a:t>
                </a:r>
                <a:r>
                  <a:rPr lang="en-US" dirty="0" smtClean="0"/>
                  <a:t>algorithm </a:t>
                </a:r>
                <a:endParaRPr lang="en-US" dirty="0"/>
              </a:p>
              <a:p>
                <a:r>
                  <a:rPr lang="en-US" dirty="0" smtClean="0"/>
                  <a:t>If </a:t>
                </a:r>
                <a:r>
                  <a:rPr lang="en-US" dirty="0"/>
                  <a:t>we get &gt; </a:t>
                </a:r>
                <a:r>
                  <a:rPr lang="en-US" i="1" dirty="0"/>
                  <a:t>k</a:t>
                </a:r>
                <a:r>
                  <a:rPr lang="en-US" dirty="0"/>
                  <a:t> centers, guess was </a:t>
                </a:r>
                <a:r>
                  <a:rPr lang="en-US" dirty="0">
                    <a:solidFill>
                      <a:srgbClr val="FF0000"/>
                    </a:solidFill>
                  </a:rPr>
                  <a:t>too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low 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Increase </a:t>
                </a:r>
                <a:r>
                  <a:rPr lang="en-US" dirty="0">
                    <a:solidFill>
                      <a:srgbClr val="0070C0"/>
                    </a:solidFill>
                  </a:rPr>
                  <a:t>guess, 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merge clusters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 Algorithm </a:t>
                </a:r>
                <a:r>
                  <a:rPr lang="en-US" dirty="0"/>
                  <a:t>runs in </a:t>
                </a:r>
                <a:r>
                  <a:rPr lang="en-US" dirty="0" smtClean="0"/>
                  <a:t>phases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guess used in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phase </a:t>
                </a:r>
                <a:r>
                  <a:rPr lang="en-US" i="1" dirty="0" err="1" smtClean="0">
                    <a:solidFill>
                      <a:srgbClr val="0070C0"/>
                    </a:solidFill>
                  </a:rPr>
                  <a:t>i</a:t>
                </a:r>
                <a:endParaRPr lang="en-US" i="1" dirty="0" smtClean="0">
                  <a:solidFill>
                    <a:srgbClr val="0070C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=2⋅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77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Phases of </a:t>
            </a:r>
            <a:r>
              <a:rPr lang="en-US" i="1" dirty="0" smtClean="0"/>
              <a:t>k</a:t>
            </a:r>
            <a:r>
              <a:rPr lang="en-US" dirty="0" smtClean="0"/>
              <a:t> center streaming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105400"/>
              </a:xfrm>
            </p:spPr>
            <p:txBody>
              <a:bodyPr>
                <a:normAutofit fontScale="70000" lnSpcReduction="20000"/>
              </a:bodyPr>
              <a:lstStyle/>
              <a:p>
                <a:endParaRPr lang="en-US" sz="1600" dirty="0" smtClean="0">
                  <a:solidFill>
                    <a:srgbClr val="000000"/>
                  </a:solidFill>
                  <a:latin typeface="FAKODE+ComicSansMS"/>
                </a:endParaRPr>
              </a:p>
              <a:p>
                <a:endParaRPr lang="en-US" sz="1600" dirty="0">
                  <a:latin typeface="FAKODE+ComicSansMS"/>
                </a:endParaRPr>
              </a:p>
              <a:p>
                <a:pPr marR="92920"/>
                <a:r>
                  <a:rPr lang="en-US" sz="3600" dirty="0">
                    <a:solidFill>
                      <a:srgbClr val="FF0000"/>
                    </a:solidFill>
                    <a:latin typeface="FAKODE+ComicSansMS"/>
                  </a:rPr>
                  <a:t>End of 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FAKODE+ComicSansMS"/>
                  </a:rPr>
                  <a:t>phase </a:t>
                </a:r>
                <a:r>
                  <a:rPr lang="en-US" sz="3600" i="1" dirty="0" smtClean="0">
                    <a:solidFill>
                      <a:srgbClr val="FF0000"/>
                    </a:solidFill>
                    <a:latin typeface="FAKODE+ComicSansMS"/>
                  </a:rPr>
                  <a:t>i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FAKODE+ComicSansMS"/>
                  </a:rPr>
                  <a:t>:  Invariants: </a:t>
                </a:r>
                <a:endParaRPr lang="en-US" sz="3600" dirty="0">
                  <a:solidFill>
                    <a:srgbClr val="FF0000"/>
                  </a:solidFill>
                  <a:latin typeface="FAKODE+ComicSansMS"/>
                </a:endParaRPr>
              </a:p>
              <a:p>
                <a:pPr marL="400050" marR="39820" lvl="1" indent="0">
                  <a:buNone/>
                </a:pPr>
                <a:r>
                  <a:rPr lang="en-US" i="1" dirty="0" smtClean="0">
                    <a:latin typeface="FAKODE+ComicSansMS"/>
                  </a:rPr>
                  <a:t>k</a:t>
                </a:r>
                <a:r>
                  <a:rPr lang="en-US" dirty="0" smtClean="0">
                    <a:latin typeface="FAKODE+ComicSansMS"/>
                  </a:rPr>
                  <a:t>+1 centers </a:t>
                </a:r>
                <a:r>
                  <a:rPr lang="en-US" dirty="0">
                    <a:latin typeface="FAKODE+ComicSansMS"/>
                  </a:rPr>
                  <a:t>with pairwise distance &gt;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latin typeface="Wingdings"/>
                  </a:rPr>
                  <a:t> </a:t>
                </a:r>
              </a:p>
              <a:p>
                <a:pPr marL="400050" marR="63350" lvl="1" indent="0">
                  <a:buNone/>
                </a:pPr>
                <a:r>
                  <a:rPr lang="en-US" dirty="0" smtClean="0">
                    <a:latin typeface="FAKODE+ComicSansMS"/>
                  </a:rPr>
                  <a:t>Each </a:t>
                </a:r>
                <a:r>
                  <a:rPr lang="en-US" dirty="0">
                    <a:latin typeface="FAKODE+ComicSansMS"/>
                  </a:rPr>
                  <a:t>cluster of radius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&lt; </m:t>
                    </m:r>
                    <m:r>
                      <a:rPr lang="en-US" i="1" dirty="0" smtClean="0">
                        <a:latin typeface="Cambria Math"/>
                      </a:rPr>
                      <m:t>4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600" i="1" dirty="0">
                        <a:latin typeface="Cambria Math"/>
                      </a:rPr>
                      <m:t> </m:t>
                    </m:r>
                  </m:oMath>
                </a14:m>
                <a:endParaRPr lang="en-US" sz="1600" dirty="0">
                  <a:latin typeface="Wingdings"/>
                </a:endParaRPr>
              </a:p>
              <a:p>
                <a:pPr marR="72950"/>
                <a:r>
                  <a:rPr lang="en-US" sz="3600" dirty="0" smtClean="0">
                    <a:solidFill>
                      <a:srgbClr val="FF0000"/>
                    </a:solidFill>
                    <a:latin typeface="FAKODE+ComicSansMS"/>
                  </a:rPr>
                  <a:t>At start </a:t>
                </a:r>
                <a:r>
                  <a:rPr lang="en-US" sz="3600" dirty="0">
                    <a:solidFill>
                      <a:srgbClr val="FF0000"/>
                    </a:solidFill>
                    <a:latin typeface="FAKODE+ComicSansMS"/>
                  </a:rPr>
                  <a:t>of phase </a:t>
                </a:r>
                <a:r>
                  <a:rPr lang="en-US" sz="3600" i="1" dirty="0" smtClean="0">
                    <a:solidFill>
                      <a:srgbClr val="FF0000"/>
                    </a:solidFill>
                    <a:latin typeface="FAKODE+ComicSansMS"/>
                  </a:rPr>
                  <a:t>i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FAKODE+ComicSansMS"/>
                  </a:rPr>
                  <a:t>+1:</a:t>
                </a:r>
              </a:p>
              <a:p>
                <a:pPr marL="400050" marR="72950" lvl="1" indent="0">
                  <a:buNone/>
                </a:pPr>
                <a:r>
                  <a:rPr lang="en-US" b="0" dirty="0">
                    <a:latin typeface="FAKODE+ComicSansMS"/>
                  </a:rPr>
                  <a:t>S</a:t>
                </a:r>
                <a:r>
                  <a:rPr lang="en-US" b="0" dirty="0" smtClean="0">
                    <a:latin typeface="FAKODE+ComicSansMS"/>
                  </a:rPr>
                  <a:t>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 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set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FAKODE+ComicSansMS"/>
                  </a:rPr>
                  <a:t> until for some c, c’ in S, d(</a:t>
                </a:r>
                <a:r>
                  <a:rPr lang="en-US" dirty="0" err="1" smtClean="0">
                    <a:latin typeface="FAKODE+ComicSansMS"/>
                  </a:rPr>
                  <a:t>c,c</a:t>
                </a:r>
                <a:r>
                  <a:rPr lang="en-US" dirty="0" smtClean="0">
                    <a:latin typeface="FAKODE+ComicSansMS"/>
                  </a:rPr>
                  <a:t>’) ≤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 smtClean="0">
                  <a:latin typeface="FAKODE+ComicSansMS"/>
                </a:endParaRPr>
              </a:p>
              <a:p>
                <a:pPr marL="400050" marR="72950" lvl="1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  <a:latin typeface="FAKODE+ComicSansMS"/>
                  </a:rPr>
                  <a:t>Repeat while possible</a:t>
                </a:r>
                <a:r>
                  <a:rPr lang="en-US" dirty="0" smtClean="0">
                    <a:latin typeface="FAKODE+ComicSansMS"/>
                  </a:rPr>
                  <a:t>:</a:t>
                </a:r>
              </a:p>
              <a:p>
                <a:pPr marL="400050" marR="72950" lvl="1" indent="0">
                  <a:buNone/>
                </a:pPr>
                <a:r>
                  <a:rPr lang="en-US" dirty="0" smtClean="0">
                    <a:latin typeface="FAKODE+ComicSansMS"/>
                  </a:rPr>
                  <a:t>     Choose arbitrary center c, such that some center c’ has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>
                  <a:latin typeface="FAKODE+ComicSansMS"/>
                </a:endParaRPr>
              </a:p>
              <a:p>
                <a:pPr marL="400050" marR="72950" lvl="1" indent="0">
                  <a:buNone/>
                </a:pPr>
                <a:r>
                  <a:rPr lang="en-US" dirty="0">
                    <a:latin typeface="FAKODE+ComicSansMS"/>
                  </a:rPr>
                  <a:t> </a:t>
                </a:r>
                <a:r>
                  <a:rPr lang="en-US" dirty="0" smtClean="0">
                    <a:latin typeface="FAKODE+ComicSansMS"/>
                  </a:rPr>
                  <a:t>    Repeatedly, delete all centers c’ for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latin typeface="FAKODE+ComicSansMS"/>
                </a:endParaRPr>
              </a:p>
              <a:p>
                <a:pPr marR="72950"/>
                <a:r>
                  <a:rPr lang="en-US" sz="3600" dirty="0" smtClean="0">
                    <a:solidFill>
                      <a:srgbClr val="FF0000"/>
                    </a:solidFill>
                    <a:latin typeface="FAKODE+ComicSansMS"/>
                  </a:rPr>
                  <a:t>Streaming:</a:t>
                </a:r>
              </a:p>
              <a:p>
                <a:pPr marL="457200" marR="72950" lvl="1" indent="0">
                  <a:buNone/>
                </a:pPr>
                <a:r>
                  <a:rPr lang="en-US" dirty="0" smtClean="0">
                    <a:latin typeface="FAKODE+ComicSansMS"/>
                  </a:rPr>
                  <a:t>If new point x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FAKODE+ComicSansMS"/>
                  </a:rPr>
                  <a:t> of some center add point to cluster of closest center</a:t>
                </a:r>
              </a:p>
              <a:p>
                <a:pPr marL="457200" marR="72950" lvl="1" indent="0">
                  <a:buNone/>
                </a:pPr>
                <a:r>
                  <a:rPr lang="en-US" dirty="0" smtClean="0">
                    <a:latin typeface="FAKODE+ComicSansMS"/>
                  </a:rPr>
                  <a:t>Else add x to set of centers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105400"/>
              </a:xfrm>
              <a:blipFill rotWithShape="1">
                <a:blip r:embed="rId2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40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Invariants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New radius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(distance between merged centers)</a:t>
                </a:r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(radius of merged cluster before start of phase)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When adding a new streaming point to a cluster, the distance to the center is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4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Invariants preserved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78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Analysis: Approximations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Clusters </a:t>
                </a:r>
                <a:r>
                  <a:rPr lang="en-US" dirty="0"/>
                  <a:t>in phase </a:t>
                </a:r>
                <a:r>
                  <a:rPr lang="en-US" i="1" dirty="0"/>
                  <a:t>i</a:t>
                </a:r>
                <a:r>
                  <a:rPr lang="en-US" dirty="0"/>
                  <a:t>+1 have radius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≤</m:t>
                    </m:r>
                    <m:r>
                      <a:rPr lang="en-US" b="0" i="1" dirty="0" smtClean="0">
                        <a:latin typeface="Cambria Math"/>
                      </a:rPr>
                      <m:t>4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smtClean="0"/>
                  <a:t>Radius of OPT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r>
                  <a:rPr lang="en-US" dirty="0" smtClean="0"/>
                  <a:t>Approximation ratio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4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8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Note</a:t>
                </a:r>
                <a:r>
                  <a:rPr lang="en-US" dirty="0"/>
                  <a:t>: storage required is k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250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type of clustering depends on how (we think) the data was generated</a:t>
            </a:r>
          </a:p>
          <a:p>
            <a:r>
              <a:rPr lang="en-US" dirty="0" smtClean="0"/>
              <a:t>Generational models:</a:t>
            </a:r>
          </a:p>
          <a:p>
            <a:pPr lvl="1"/>
            <a:r>
              <a:rPr lang="en-US" dirty="0" smtClean="0"/>
              <a:t>Some “centers” are chosen</a:t>
            </a:r>
          </a:p>
          <a:p>
            <a:pPr lvl="1"/>
            <a:r>
              <a:rPr lang="en-US" dirty="0" smtClean="0"/>
              <a:t>Points are chosen about the center(s)</a:t>
            </a:r>
          </a:p>
          <a:p>
            <a:pPr lvl="1"/>
            <a:r>
              <a:rPr lang="en-US" dirty="0" smtClean="0"/>
              <a:t>The points are chosen from some distributions</a:t>
            </a:r>
          </a:p>
          <a:p>
            <a:pPr lvl="2"/>
            <a:r>
              <a:rPr lang="en-US" dirty="0" smtClean="0"/>
              <a:t>Gaussian about the centers – max </a:t>
            </a:r>
            <a:r>
              <a:rPr lang="en-US" dirty="0" err="1" smtClean="0"/>
              <a:t>likelyhood</a:t>
            </a:r>
            <a:r>
              <a:rPr lang="en-US" dirty="0" smtClean="0"/>
              <a:t> </a:t>
            </a:r>
            <a:r>
              <a:rPr lang="en-US" i="1" dirty="0" smtClean="0"/>
              <a:t>k</a:t>
            </a:r>
            <a:r>
              <a:rPr lang="en-US" dirty="0" smtClean="0"/>
              <a:t> means</a:t>
            </a:r>
          </a:p>
          <a:p>
            <a:pPr lvl="2"/>
            <a:r>
              <a:rPr lang="en-US" dirty="0" smtClean="0"/>
              <a:t>Exponential – max </a:t>
            </a:r>
            <a:r>
              <a:rPr lang="en-US" dirty="0" err="1" smtClean="0"/>
              <a:t>likelyhood</a:t>
            </a:r>
            <a:r>
              <a:rPr lang="en-US" dirty="0" smtClean="0"/>
              <a:t> </a:t>
            </a:r>
            <a:r>
              <a:rPr lang="en-US" i="1" dirty="0" smtClean="0"/>
              <a:t>k</a:t>
            </a:r>
            <a:r>
              <a:rPr lang="en-US" dirty="0" smtClean="0"/>
              <a:t> median </a:t>
            </a:r>
            <a:r>
              <a:rPr lang="en-US" i="1" dirty="0" smtClean="0"/>
              <a:t>L</a:t>
            </a:r>
            <a:r>
              <a:rPr lang="en-US" baseline="-25000" dirty="0" smtClean="0"/>
              <a:t>1</a:t>
            </a:r>
            <a:r>
              <a:rPr lang="en-US" dirty="0" smtClean="0"/>
              <a:t> norm</a:t>
            </a:r>
          </a:p>
          <a:p>
            <a:pPr lvl="2"/>
            <a:r>
              <a:rPr lang="en-US" dirty="0" smtClean="0"/>
              <a:t>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35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of Gaussians</a:t>
            </a:r>
            <a:endParaRPr lang="he-IL" dirty="0"/>
          </a:p>
        </p:txBody>
      </p:sp>
      <p:pic>
        <p:nvPicPr>
          <p:cNvPr id="5" name="Content Placeholder 4" descr="TP_tmp.emf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546600" y="3175000"/>
            <a:ext cx="50800" cy="50824"/>
          </a:xfrm>
        </p:spPr>
      </p:pic>
      <p:pic>
        <p:nvPicPr>
          <p:cNvPr id="8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546600" y="3175000"/>
            <a:ext cx="50800" cy="50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3175000"/>
            <a:ext cx="50800" cy="50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787" y="1487714"/>
            <a:ext cx="6888882" cy="449496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58726" y="6096000"/>
                <a:ext cx="2756074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closest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center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to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726" y="6096000"/>
                <a:ext cx="2756074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990600" y="4648200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Variance = 1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656" y="1165258"/>
            <a:ext cx="3998565" cy="2569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mixture of Gaussians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Max likelihood: Find centers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that minimize sum of squares 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𝜇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630" t="-1617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0220" y="3124200"/>
            <a:ext cx="4636870" cy="90859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284628"/>
            <a:ext cx="8560971" cy="106834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57200" y="4267200"/>
                <a:ext cx="7543800" cy="84632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, …, 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400" dirty="0" smtClean="0"/>
                  <a:t>the likelihood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endParaRPr lang="en-US" sz="2400" dirty="0" smtClean="0"/>
              </a:p>
              <a:p>
                <a:r>
                  <a:rPr lang="en-US" sz="2400" dirty="0" smtClean="0"/>
                  <a:t>(The probability of the x’s given the centers)</a:t>
                </a:r>
                <a:endParaRPr lang="en-US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67200"/>
                <a:ext cx="7543800" cy="846322"/>
              </a:xfrm>
              <a:prstGeom prst="rect">
                <a:avLst/>
              </a:prstGeom>
              <a:blipFill rotWithShape="1">
                <a:blip r:embed="rId7"/>
                <a:stretch>
                  <a:fillRect l="-1212" t="-3597" b="-15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k-means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 fontScale="92500" lnSpcReduction="10000"/>
              </a:bodyPr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lang="en-US" dirty="0" smtClean="0"/>
                  <a:t>Given a set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dirty="0" smtClean="0"/>
                  <a:t> of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n</a:t>
                </a:r>
                <a:r>
                  <a:rPr lang="en-US" dirty="0" smtClean="0"/>
                  <a:t> points in a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d</a:t>
                </a:r>
                <a:r>
                  <a:rPr lang="en-US" dirty="0" smtClean="0"/>
                  <a:t>-dimensional space and an integer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k</a:t>
                </a:r>
              </a:p>
              <a:p>
                <a:pPr fontAlgn="auto">
                  <a:spcAft>
                    <a:spcPts val="0"/>
                  </a:spcAft>
                  <a:defRPr/>
                </a:pPr>
                <a:endParaRPr lang="en-US" dirty="0" smtClean="0"/>
              </a:p>
              <a:p>
                <a:pPr fontAlgn="auto">
                  <a:spcAft>
                    <a:spcPts val="0"/>
                  </a:spcAft>
                  <a:defRPr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Task: </a:t>
                </a:r>
                <a:r>
                  <a:rPr lang="en-US" dirty="0" smtClean="0"/>
                  <a:t>choose a set  of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k</a:t>
                </a:r>
                <a:r>
                  <a:rPr lang="en-US" dirty="0" smtClean="0"/>
                  <a:t> points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in the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d</a:t>
                </a:r>
                <a:r>
                  <a:rPr lang="en-US" dirty="0" smtClean="0"/>
                  <a:t>-dimensional space to form clusters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{C</a:t>
                </a:r>
                <a:r>
                  <a:rPr lang="en-US" b="1" baseline="-25000" dirty="0" smtClean="0">
                    <a:solidFill>
                      <a:schemeClr val="accent1"/>
                    </a:solidFill>
                  </a:rPr>
                  <a:t>1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, C</a:t>
                </a:r>
                <a:r>
                  <a:rPr lang="en-US" b="1" baseline="-25000" dirty="0" smtClean="0">
                    <a:solidFill>
                      <a:schemeClr val="accent1"/>
                    </a:solidFill>
                  </a:rPr>
                  <a:t>2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,…,C</a:t>
                </a:r>
                <a:r>
                  <a:rPr lang="en-US" b="1" baseline="-25000" dirty="0" smtClean="0">
                    <a:solidFill>
                      <a:schemeClr val="accent1"/>
                    </a:solidFill>
                  </a:rPr>
                  <a:t>k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} </a:t>
                </a:r>
                <a:r>
                  <a:rPr lang="en-US" dirty="0" smtClean="0"/>
                  <a:t>such that</a:t>
                </a:r>
              </a:p>
              <a:p>
                <a:pPr fontAlgn="auto">
                  <a:spcAft>
                    <a:spcPts val="0"/>
                  </a:spcAft>
                  <a:defRPr/>
                </a:pPr>
                <a:endParaRPr lang="en-US" dirty="0" smtClean="0"/>
              </a:p>
              <a:p>
                <a:pPr fontAlgn="auto">
                  <a:spcAft>
                    <a:spcPts val="0"/>
                  </a:spcAft>
                  <a:defRPr/>
                </a:pPr>
                <a:endParaRPr lang="en-US" dirty="0" smtClean="0"/>
              </a:p>
              <a:p>
                <a:pPr fontAlgn="auto">
                  <a:spcAft>
                    <a:spcPts val="0"/>
                  </a:spcAft>
                  <a:buFont typeface="Arial" pitchFamily="34" charset="0"/>
                  <a:buNone/>
                  <a:defRPr/>
                </a:pPr>
                <a:r>
                  <a:rPr lang="en-US" dirty="0" smtClean="0"/>
                  <a:t>	is minimized</a:t>
                </a:r>
              </a:p>
              <a:p>
                <a:pPr fontAlgn="auto"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2695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847226"/>
              </p:ext>
            </p:extLst>
          </p:nvPr>
        </p:nvGraphicFramePr>
        <p:xfrm>
          <a:off x="2157413" y="4038600"/>
          <a:ext cx="481647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4" imgW="1726920" imgH="457200" progId="Equation.3">
                  <p:embed/>
                </p:oleObj>
              </mc:Choice>
              <mc:Fallback>
                <p:oleObj name="Equation" r:id="rId4" imgW="1726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4038600"/>
                        <a:ext cx="4816475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469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Algorithmic properties of the k-means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NP-hard if the dimensionality of the data is at least 2 (</a:t>
            </a:r>
            <a:r>
              <a:rPr lang="en-US" b="1" dirty="0" smtClean="0">
                <a:solidFill>
                  <a:schemeClr val="accent1"/>
                </a:solidFill>
              </a:rPr>
              <a:t>d&gt;=2</a:t>
            </a:r>
            <a:r>
              <a:rPr lang="en-US" dirty="0" smtClean="0"/>
              <a:t>)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For </a:t>
            </a:r>
            <a:r>
              <a:rPr lang="en-US" b="1" dirty="0" smtClean="0">
                <a:solidFill>
                  <a:schemeClr val="accent1"/>
                </a:solidFill>
              </a:rPr>
              <a:t>d=1</a:t>
            </a:r>
            <a:r>
              <a:rPr lang="en-US" dirty="0" smtClean="0"/>
              <a:t> the problem is solvable in polynomial time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 simple iterative algorithm works quite well in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7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731838"/>
          </a:xfrm>
        </p:spPr>
        <p:txBody>
          <a:bodyPr/>
          <a:lstStyle/>
          <a:p>
            <a:r>
              <a:rPr lang="en-US" sz="4000" smtClean="0"/>
              <a:t>What is clustering?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1133475"/>
          </a:xfrm>
        </p:spPr>
        <p:txBody>
          <a:bodyPr rtlCol="0">
            <a:normAutofit lnSpcReduction="10000"/>
          </a:bodyPr>
          <a:lstStyle/>
          <a:p>
            <a:pPr marL="292100" indent="-292100" fontAlgn="auto">
              <a:spcAft>
                <a:spcPts val="0"/>
              </a:spcAft>
              <a:defRPr/>
            </a:pPr>
            <a:r>
              <a:rPr lang="en-US" sz="2400" dirty="0" smtClean="0"/>
              <a:t>A </a:t>
            </a:r>
            <a:r>
              <a:rPr lang="en-US" sz="2400" b="1" dirty="0" smtClean="0"/>
              <a:t>grouping</a:t>
            </a:r>
            <a:r>
              <a:rPr lang="en-US" sz="2400" dirty="0" smtClean="0"/>
              <a:t> of data objects such that the objects </a:t>
            </a:r>
            <a:r>
              <a:rPr lang="en-US" sz="2400" b="1" dirty="0" smtClean="0"/>
              <a:t>within a group are similar</a:t>
            </a:r>
            <a:r>
              <a:rPr lang="en-US" sz="2400" dirty="0" smtClean="0"/>
              <a:t> (or related) to one another </a:t>
            </a:r>
            <a:r>
              <a:rPr lang="en-US" sz="2400" b="1" dirty="0" smtClean="0"/>
              <a:t>and different from (or unrelated to) the objects in other groups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76600" y="3570288"/>
            <a:ext cx="3048000" cy="2678112"/>
            <a:chOff x="2160" y="2544"/>
            <a:chExt cx="1920" cy="1687"/>
          </a:xfrm>
        </p:grpSpPr>
        <p:sp>
          <p:nvSpPr>
            <p:cNvPr id="12303" name="Line 5"/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2304" name="Line 6"/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2305" name="Freeform 7"/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  <a:gd name="T4" fmla="*/ 0 60000 65536"/>
                <a:gd name="T5" fmla="*/ 0 60000 65536"/>
                <a:gd name="T6" fmla="*/ 0 w 510"/>
                <a:gd name="T7" fmla="*/ 0 h 535"/>
                <a:gd name="T8" fmla="*/ 510 w 510"/>
                <a:gd name="T9" fmla="*/ 535 h 5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  <p:sp>
          <p:nvSpPr>
            <p:cNvPr id="12306" name="AutoShape 8"/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  <p:sp>
          <p:nvSpPr>
            <p:cNvPr id="12307" name="AutoShape 9"/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  <p:sp>
          <p:nvSpPr>
            <p:cNvPr id="12308" name="AutoShape 10"/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  <p:sp>
          <p:nvSpPr>
            <p:cNvPr id="12309" name="AutoShape 11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  <p:sp>
          <p:nvSpPr>
            <p:cNvPr id="12310" name="AutoShape 12"/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  <p:sp>
          <p:nvSpPr>
            <p:cNvPr id="12311" name="AutoShape 13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  <p:sp>
          <p:nvSpPr>
            <p:cNvPr id="12312" name="AutoShape 14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  <p:sp>
          <p:nvSpPr>
            <p:cNvPr id="12313" name="AutoShape 15"/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  <p:sp>
          <p:nvSpPr>
            <p:cNvPr id="12314" name="AutoShape 16"/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  <p:sp>
          <p:nvSpPr>
            <p:cNvPr id="12315" name="AutoShape 17"/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  <p:sp>
          <p:nvSpPr>
            <p:cNvPr id="12316" name="AutoShape 18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  <p:sp>
          <p:nvSpPr>
            <p:cNvPr id="12317" name="AutoShape 19"/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  <p:sp>
          <p:nvSpPr>
            <p:cNvPr id="12318" name="AutoShape 20"/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  <p:sp>
          <p:nvSpPr>
            <p:cNvPr id="12319" name="AutoShape 21"/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  <p:sp>
          <p:nvSpPr>
            <p:cNvPr id="12320" name="AutoShape 22"/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  <p:sp>
          <p:nvSpPr>
            <p:cNvPr id="12321" name="AutoShape 23"/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  <p:sp>
          <p:nvSpPr>
            <p:cNvPr id="12322" name="AutoShape 24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  <p:sp>
          <p:nvSpPr>
            <p:cNvPr id="12323" name="AutoShape 25"/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  <p:sp>
          <p:nvSpPr>
            <p:cNvPr id="12324" name="AutoShape 26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  <p:sp>
          <p:nvSpPr>
            <p:cNvPr id="12325" name="AutoShape 27"/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  <p:sp>
          <p:nvSpPr>
            <p:cNvPr id="12326" name="AutoShape 28"/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  <p:sp>
          <p:nvSpPr>
            <p:cNvPr id="12327" name="AutoShape 29"/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  <p:sp>
          <p:nvSpPr>
            <p:cNvPr id="12328" name="AutoShape 30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5257800" y="2667000"/>
            <a:ext cx="3048000" cy="2514600"/>
            <a:chOff x="3312" y="1584"/>
            <a:chExt cx="1920" cy="1584"/>
          </a:xfrm>
        </p:grpSpPr>
        <p:sp>
          <p:nvSpPr>
            <p:cNvPr id="12301" name="Line 32"/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302" name="AutoShape 33"/>
            <p:cNvSpPr>
              <a:spLocks noChangeArrowheads="1"/>
            </p:cNvSpPr>
            <p:nvPr/>
          </p:nvSpPr>
          <p:spPr bwMode="auto">
            <a:xfrm>
              <a:off x="3984" y="1584"/>
              <a:ext cx="1248" cy="672"/>
            </a:xfrm>
            <a:prstGeom prst="wedgeRectCallout">
              <a:avLst>
                <a:gd name="adj1" fmla="val -93509"/>
                <a:gd name="adj2" fmla="val 150894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>
                  <a:latin typeface="Tahoma" pitchFamily="34" charset="0"/>
                </a:rPr>
                <a:t>Inter-cluster distances are maximized</a:t>
              </a: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2895600" y="3657600"/>
            <a:ext cx="3276600" cy="2286000"/>
            <a:chOff x="1824" y="2208"/>
            <a:chExt cx="2064" cy="1440"/>
          </a:xfrm>
        </p:grpSpPr>
        <p:sp>
          <p:nvSpPr>
            <p:cNvPr id="12298" name="Oval 35"/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  <p:sp>
          <p:nvSpPr>
            <p:cNvPr id="12299" name="Oval 36"/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  <p:sp>
          <p:nvSpPr>
            <p:cNvPr id="12300" name="Oval 37"/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Calibri" pitchFamily="34" charset="0"/>
              </a:endParaRP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1295400" y="2971800"/>
            <a:ext cx="2286000" cy="1676400"/>
            <a:chOff x="816" y="1776"/>
            <a:chExt cx="1440" cy="1056"/>
          </a:xfrm>
        </p:grpSpPr>
        <p:sp>
          <p:nvSpPr>
            <p:cNvPr id="12296" name="Line 39"/>
            <p:cNvSpPr>
              <a:spLocks noChangeShapeType="1"/>
            </p:cNvSpPr>
            <p:nvPr/>
          </p:nvSpPr>
          <p:spPr bwMode="auto">
            <a:xfrm flipV="1">
              <a:off x="2064" y="2736"/>
              <a:ext cx="192" cy="96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297" name="AutoShape 40"/>
            <p:cNvSpPr>
              <a:spLocks noChangeArrowheads="1"/>
            </p:cNvSpPr>
            <p:nvPr/>
          </p:nvSpPr>
          <p:spPr bwMode="auto">
            <a:xfrm>
              <a:off x="816" y="1776"/>
              <a:ext cx="1248" cy="672"/>
            </a:xfrm>
            <a:prstGeom prst="wedgeRectCallout">
              <a:avLst>
                <a:gd name="adj1" fmla="val 56250"/>
                <a:gd name="adj2" fmla="val 92856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>
                  <a:latin typeface="Tahoma" pitchFamily="34" charset="0"/>
                </a:rPr>
                <a:t>Intra-cluster distances are minimized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969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EM Algorithm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8001000" cy="41148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Initialize </a:t>
            </a:r>
            <a:r>
              <a:rPr lang="en-US" sz="2400" b="1" dirty="0" smtClean="0">
                <a:solidFill>
                  <a:schemeClr val="accent1"/>
                </a:solidFill>
              </a:rPr>
              <a:t>k</a:t>
            </a:r>
            <a:r>
              <a:rPr lang="en-US" sz="2400" dirty="0" smtClean="0"/>
              <a:t> distribution parameters </a:t>
            </a:r>
            <a:r>
              <a:rPr lang="en-US" sz="2400" b="1" dirty="0" smtClean="0">
                <a:solidFill>
                  <a:schemeClr val="accent1"/>
                </a:solidFill>
              </a:rPr>
              <a:t>(</a:t>
            </a:r>
            <a:r>
              <a:rPr lang="el-GR" sz="2400" b="1" dirty="0" smtClean="0">
                <a:solidFill>
                  <a:schemeClr val="accent1"/>
                </a:solidFill>
              </a:rPr>
              <a:t>θ</a:t>
            </a:r>
            <a:r>
              <a:rPr lang="en-US" sz="2400" b="1" baseline="-25000" dirty="0" smtClean="0">
                <a:solidFill>
                  <a:schemeClr val="accent1"/>
                </a:solidFill>
              </a:rPr>
              <a:t>1</a:t>
            </a:r>
            <a:r>
              <a:rPr lang="en-US" sz="2400" b="1" dirty="0" smtClean="0">
                <a:solidFill>
                  <a:schemeClr val="accent1"/>
                </a:solidFill>
              </a:rPr>
              <a:t>,…,</a:t>
            </a:r>
            <a:r>
              <a:rPr lang="el-GR" sz="2400" b="1" dirty="0" smtClean="0">
                <a:solidFill>
                  <a:schemeClr val="accent1"/>
                </a:solidFill>
              </a:rPr>
              <a:t> θ</a:t>
            </a:r>
            <a:r>
              <a:rPr lang="en-US" sz="2400" b="1" baseline="-25000" dirty="0" smtClean="0">
                <a:solidFill>
                  <a:schemeClr val="accent1"/>
                </a:solidFill>
              </a:rPr>
              <a:t>k</a:t>
            </a:r>
            <a:r>
              <a:rPr lang="en-US" sz="2400" b="1" dirty="0" smtClean="0">
                <a:solidFill>
                  <a:schemeClr val="accent1"/>
                </a:solidFill>
              </a:rPr>
              <a:t>)</a:t>
            </a:r>
            <a:r>
              <a:rPr lang="en-US" sz="2400" dirty="0" smtClean="0"/>
              <a:t>; Each  distribution parameter corresponds to a cluster center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Iterate between two steps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US" dirty="0"/>
              <a:t>xpectation step: </a:t>
            </a:r>
            <a:r>
              <a:rPr lang="en-US" dirty="0" smtClean="0"/>
              <a:t> (probabilistically) assign </a:t>
            </a:r>
            <a:r>
              <a:rPr lang="en-US" dirty="0"/>
              <a:t>points to clusters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err="1">
                <a:solidFill>
                  <a:srgbClr val="FF0000"/>
                </a:solidFill>
              </a:rPr>
              <a:t>M</a:t>
            </a:r>
            <a:r>
              <a:rPr lang="en-US" dirty="0" err="1"/>
              <a:t>aximation</a:t>
            </a:r>
            <a:r>
              <a:rPr lang="en-US" dirty="0"/>
              <a:t> step: estimate model </a:t>
            </a:r>
            <a:r>
              <a:rPr lang="en-US" dirty="0" smtClean="0"/>
              <a:t>parameters that maximize the likelihood for the given assignment of points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1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EM </a:t>
            </a:r>
            <a:r>
              <a:rPr lang="en-US" i="1" dirty="0" smtClean="0"/>
              <a:t>k</a:t>
            </a:r>
            <a:r>
              <a:rPr lang="en-US" dirty="0" smtClean="0"/>
              <a:t>-means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 fontScale="85000" lnSpcReduction="20000"/>
              </a:bodyPr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lang="en-US" dirty="0" smtClean="0"/>
                  <a:t>One way of solving the </a:t>
                </a:r>
                <a:r>
                  <a:rPr lang="en-US" b="1" i="1" dirty="0" smtClean="0">
                    <a:solidFill>
                      <a:schemeClr val="accent1"/>
                    </a:solidFill>
                  </a:rPr>
                  <a:t>k</a:t>
                </a:r>
                <a:r>
                  <a:rPr lang="en-US" dirty="0" smtClean="0"/>
                  <a:t>-means problem</a:t>
                </a:r>
              </a:p>
              <a:p>
                <a:pPr fontAlgn="auto">
                  <a:spcAft>
                    <a:spcPts val="0"/>
                  </a:spcAft>
                  <a:defRPr/>
                </a:pPr>
                <a:endParaRPr lang="en-US" dirty="0" smtClean="0"/>
              </a:p>
              <a:p>
                <a:pPr fontAlgn="auto">
                  <a:spcAft>
                    <a:spcPts val="0"/>
                  </a:spcAft>
                  <a:defRPr/>
                </a:pPr>
                <a:r>
                  <a:rPr lang="en-US" dirty="0" smtClean="0"/>
                  <a:t>Randomly pick </a:t>
                </a:r>
                <a:r>
                  <a:rPr lang="en-US" b="1" i="1" dirty="0" smtClean="0">
                    <a:solidFill>
                      <a:schemeClr val="accent1"/>
                    </a:solidFill>
                  </a:rPr>
                  <a:t>k</a:t>
                </a:r>
                <a:r>
                  <a:rPr lang="en-US" dirty="0" smtClean="0"/>
                  <a:t> cluster centers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𝝁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b="1" dirty="0" smtClean="0">
                  <a:solidFill>
                    <a:schemeClr val="accent1"/>
                  </a:solidFill>
                </a:endParaRPr>
              </a:p>
              <a:p>
                <a:pPr fontAlgn="auto">
                  <a:spcAft>
                    <a:spcPts val="0"/>
                  </a:spcAft>
                  <a:defRPr/>
                </a:pPr>
                <a:r>
                  <a:rPr lang="en-US" dirty="0" smtClean="0"/>
                  <a:t>For each </a:t>
                </a:r>
                <a:r>
                  <a:rPr lang="en-US" b="1" dirty="0" err="1" smtClean="0">
                    <a:solidFill>
                      <a:schemeClr val="accent1"/>
                    </a:solidFill>
                  </a:rPr>
                  <a:t>i</a:t>
                </a:r>
                <a:r>
                  <a:rPr lang="en-US" dirty="0" smtClean="0"/>
                  <a:t>, set the cluster </a:t>
                </a:r>
                <a:r>
                  <a:rPr lang="en-US" b="1" dirty="0" err="1" smtClean="0">
                    <a:solidFill>
                      <a:schemeClr val="accent1"/>
                    </a:solidFill>
                  </a:rPr>
                  <a:t>C</a:t>
                </a:r>
                <a:r>
                  <a:rPr lang="en-US" b="1" baseline="-25000" dirty="0" err="1" smtClean="0">
                    <a:solidFill>
                      <a:schemeClr val="accent1"/>
                    </a:solidFill>
                  </a:rPr>
                  <a:t>i</a:t>
                </a:r>
                <a:r>
                  <a:rPr lang="en-US" dirty="0" smtClean="0"/>
                  <a:t> to be the set of points in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dirty="0" smtClean="0"/>
                  <a:t> that are closer to </a:t>
                </a:r>
                <a:r>
                  <a:rPr lang="el-GR" b="1" dirty="0" smtClean="0">
                    <a:solidFill>
                      <a:schemeClr val="accent1"/>
                    </a:solidFill>
                  </a:rPr>
                  <a:t>μ</a:t>
                </a:r>
                <a:r>
                  <a:rPr lang="en-US" b="1" baseline="-25000" dirty="0" err="1" smtClean="0">
                    <a:solidFill>
                      <a:schemeClr val="accent1"/>
                    </a:solidFill>
                  </a:rPr>
                  <a:t>i</a:t>
                </a:r>
                <a:r>
                  <a:rPr lang="en-US" dirty="0" smtClean="0"/>
                  <a:t> than they are to </a:t>
                </a:r>
                <a:r>
                  <a:rPr lang="el-GR" b="1" dirty="0" smtClean="0">
                    <a:solidFill>
                      <a:schemeClr val="accent1"/>
                    </a:solidFill>
                  </a:rPr>
                  <a:t>μ</a:t>
                </a:r>
                <a:r>
                  <a:rPr lang="en-US" b="1" baseline="-25000" dirty="0" smtClean="0">
                    <a:solidFill>
                      <a:schemeClr val="accent1"/>
                    </a:solidFill>
                  </a:rPr>
                  <a:t>j</a:t>
                </a:r>
                <a:r>
                  <a:rPr lang="en-US" dirty="0" smtClean="0"/>
                  <a:t> for all </a:t>
                </a:r>
                <a:r>
                  <a:rPr lang="en-US" b="1" dirty="0" err="1" smtClean="0">
                    <a:solidFill>
                      <a:schemeClr val="accent1"/>
                    </a:solidFill>
                  </a:rPr>
                  <a:t>i≠j</a:t>
                </a:r>
                <a:endParaRPr lang="en-US" b="1" dirty="0" smtClean="0">
                  <a:solidFill>
                    <a:schemeClr val="accent1"/>
                  </a:solidFill>
                </a:endParaRPr>
              </a:p>
              <a:p>
                <a:pPr fontAlgn="auto">
                  <a:spcAft>
                    <a:spcPts val="0"/>
                  </a:spcAft>
                  <a:defRPr/>
                </a:pPr>
                <a:endParaRPr lang="en-US" b="1" dirty="0" smtClean="0">
                  <a:solidFill>
                    <a:schemeClr val="accent1"/>
                  </a:solidFill>
                </a:endParaRPr>
              </a:p>
              <a:p>
                <a:pPr fontAlgn="auto">
                  <a:spcAft>
                    <a:spcPts val="0"/>
                  </a:spcAft>
                  <a:defRPr/>
                </a:pPr>
                <a:r>
                  <a:rPr lang="en-US" dirty="0" smtClean="0"/>
                  <a:t>For each </a:t>
                </a:r>
                <a:r>
                  <a:rPr lang="en-US" b="1" dirty="0" err="1" smtClean="0">
                    <a:solidFill>
                      <a:schemeClr val="accent1"/>
                    </a:solidFill>
                  </a:rPr>
                  <a:t>i</a:t>
                </a:r>
                <a:r>
                  <a:rPr lang="en-US" dirty="0" smtClean="0"/>
                  <a:t> let </a:t>
                </a:r>
                <a:r>
                  <a:rPr lang="el-GR" b="1" dirty="0" smtClean="0">
                    <a:solidFill>
                      <a:schemeClr val="accent1"/>
                    </a:solidFill>
                  </a:rPr>
                  <a:t>μ</a:t>
                </a:r>
                <a:r>
                  <a:rPr lang="en-US" b="1" baseline="-25000" dirty="0" err="1" smtClean="0">
                    <a:solidFill>
                      <a:schemeClr val="accent1"/>
                    </a:solidFill>
                  </a:rPr>
                  <a:t>i</a:t>
                </a:r>
                <a:r>
                  <a:rPr lang="en-US" dirty="0" smtClean="0"/>
                  <a:t> be the center of cluster </a:t>
                </a:r>
                <a:r>
                  <a:rPr lang="en-US" b="1" dirty="0" err="1" smtClean="0">
                    <a:solidFill>
                      <a:schemeClr val="accent1"/>
                    </a:solidFill>
                  </a:rPr>
                  <a:t>C</a:t>
                </a:r>
                <a:r>
                  <a:rPr lang="en-US" b="1" baseline="-25000" dirty="0" err="1" smtClean="0">
                    <a:solidFill>
                      <a:schemeClr val="accent1"/>
                    </a:solidFill>
                  </a:rPr>
                  <a:t>i</a:t>
                </a:r>
                <a:r>
                  <a:rPr lang="en-US" b="1" baseline="-250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dirty="0" smtClean="0"/>
                  <a:t>(mean of the vectors in </a:t>
                </a:r>
                <a:r>
                  <a:rPr lang="en-US" b="1" dirty="0" err="1" smtClean="0">
                    <a:solidFill>
                      <a:schemeClr val="accent1"/>
                    </a:solidFill>
                  </a:rPr>
                  <a:t>C</a:t>
                </a:r>
                <a:r>
                  <a:rPr lang="en-US" b="1" baseline="-25000" dirty="0" err="1" smtClean="0">
                    <a:solidFill>
                      <a:schemeClr val="accent1"/>
                    </a:solidFill>
                  </a:rPr>
                  <a:t>i</a:t>
                </a:r>
                <a:r>
                  <a:rPr lang="en-US" dirty="0" smtClean="0"/>
                  <a:t>) </a:t>
                </a:r>
              </a:p>
              <a:p>
                <a:pPr fontAlgn="auto">
                  <a:spcAft>
                    <a:spcPts val="0"/>
                  </a:spcAft>
                  <a:defRPr/>
                </a:pP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</m:d>
                          </m:den>
                        </m:f>
                      </m:e>
                    </m:nary>
                  </m:oMath>
                </a14:m>
                <a:r>
                  <a:rPr lang="en-US" dirty="0" smtClean="0"/>
                  <a:t> minimizes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  </m:t>
                        </m:r>
                      </m:e>
                    </m:nary>
                  </m:oMath>
                </a14:m>
                <a:r>
                  <a:rPr lang="en-US" dirty="0" smtClean="0"/>
                  <a:t>)</a:t>
                </a:r>
                <a:endParaRPr lang="en-US" dirty="0" smtClean="0"/>
              </a:p>
              <a:p>
                <a:pPr fontAlgn="auto">
                  <a:spcAft>
                    <a:spcPts val="0"/>
                  </a:spcAft>
                  <a:defRPr/>
                </a:pPr>
                <a:endParaRPr lang="en-US" baseline="-25000" dirty="0" smtClean="0"/>
              </a:p>
              <a:p>
                <a:pPr fontAlgn="auto">
                  <a:spcAft>
                    <a:spcPts val="0"/>
                  </a:spcAft>
                  <a:defRPr/>
                </a:pPr>
                <a:r>
                  <a:rPr lang="en-US" dirty="0" smtClean="0"/>
                  <a:t>Repeat until convergence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r="-963" b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7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660797" y="375047"/>
            <a:ext cx="7743156" cy="803672"/>
          </a:xfrm>
        </p:spPr>
        <p:txBody>
          <a:bodyPr>
            <a:normAutofit fontScale="90000"/>
          </a:bodyPr>
          <a:lstStyle/>
          <a:p>
            <a:r>
              <a:rPr lang="en-US" altLang="zh-CN" sz="4600">
                <a:ea typeface="SimSun" pitchFamily="2" charset="-122"/>
              </a:rPr>
              <a:t>Main Techniques (1) </a:t>
            </a:r>
            <a:br>
              <a:rPr lang="en-US" altLang="zh-CN" sz="4600">
                <a:ea typeface="SimSun" pitchFamily="2" charset="-122"/>
              </a:rPr>
            </a:br>
            <a:r>
              <a:rPr lang="en-US" altLang="zh-TW" sz="3100">
                <a:ea typeface="PMingLiU" pitchFamily="18" charset="-120"/>
              </a:rPr>
              <a:t>Partitioning Clustering (K-Means)</a:t>
            </a:r>
            <a:br>
              <a:rPr lang="en-US" altLang="zh-TW" sz="3100">
                <a:ea typeface="PMingLiU" pitchFamily="18" charset="-120"/>
              </a:rPr>
            </a:br>
            <a:r>
              <a:rPr lang="en-US" altLang="zh-TW" sz="3100">
                <a:ea typeface="PMingLiU" pitchFamily="18" charset="-120"/>
              </a:rPr>
              <a:t>step.1</a:t>
            </a:r>
            <a:endParaRPr lang="zh-CN" altLang="en-US" sz="3100">
              <a:ea typeface="SimSun" pitchFamily="2" charset="-122"/>
            </a:endParaRPr>
          </a:p>
        </p:txBody>
      </p:sp>
      <p:sp>
        <p:nvSpPr>
          <p:cNvPr id="9219" name="日期占位符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 i="1">
                <a:solidFill>
                  <a:srgbClr val="000000"/>
                </a:solidFill>
                <a:latin typeface="Times" pitchFamily="34" charset="0"/>
              </a:defRPr>
            </a:lvl1pPr>
            <a:lvl2pPr marL="522368" indent="-200911" eaLnBrk="0" hangingPunct="0">
              <a:defRPr sz="3400" i="1">
                <a:solidFill>
                  <a:srgbClr val="000000"/>
                </a:solidFill>
                <a:latin typeface="Times" pitchFamily="34" charset="0"/>
              </a:defRPr>
            </a:lvl2pPr>
            <a:lvl3pPr marL="803643" indent="-160729" eaLnBrk="0" hangingPunct="0">
              <a:defRPr sz="3400" i="1">
                <a:solidFill>
                  <a:srgbClr val="000000"/>
                </a:solidFill>
                <a:latin typeface="Times" pitchFamily="34" charset="0"/>
              </a:defRPr>
            </a:lvl3pPr>
            <a:lvl4pPr marL="1125101" indent="-160729" eaLnBrk="0" hangingPunct="0">
              <a:defRPr sz="3400" i="1">
                <a:solidFill>
                  <a:srgbClr val="000000"/>
                </a:solidFill>
                <a:latin typeface="Times" pitchFamily="34" charset="0"/>
              </a:defRPr>
            </a:lvl4pPr>
            <a:lvl5pPr marL="1446558" indent="-160729" eaLnBrk="0" hangingPunct="0">
              <a:defRPr sz="3400" i="1">
                <a:solidFill>
                  <a:srgbClr val="000000"/>
                </a:solidFill>
                <a:latin typeface="Times" pitchFamily="34" charset="0"/>
              </a:defRPr>
            </a:lvl5pPr>
            <a:lvl6pPr marL="1768015" indent="-160729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rgbClr val="000000"/>
                </a:solidFill>
                <a:latin typeface="Times" pitchFamily="34" charset="0"/>
              </a:defRPr>
            </a:lvl6pPr>
            <a:lvl7pPr marL="2089473" indent="-160729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rgbClr val="000000"/>
                </a:solidFill>
                <a:latin typeface="Times" pitchFamily="34" charset="0"/>
              </a:defRPr>
            </a:lvl7pPr>
            <a:lvl8pPr marL="2410930" indent="-160729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rgbClr val="000000"/>
                </a:solidFill>
                <a:latin typeface="Times" pitchFamily="34" charset="0"/>
              </a:defRPr>
            </a:lvl8pPr>
            <a:lvl9pPr marL="2732387" indent="-160729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rgbClr val="000000"/>
                </a:solidFill>
                <a:latin typeface="Times" pitchFamily="34" charset="0"/>
              </a:defRPr>
            </a:lvl9pPr>
          </a:lstStyle>
          <a:p>
            <a:pPr eaLnBrk="1" hangingPunct="1"/>
            <a:fld id="{444603A1-D04D-4261-99A2-12C92C1D2A91}" type="datetime4">
              <a:rPr lang="en-US" altLang="zh-CN" sz="1000" i="0">
                <a:solidFill>
                  <a:schemeClr val="tx1"/>
                </a:solidFill>
              </a:rPr>
              <a:pPr eaLnBrk="1" hangingPunct="1"/>
              <a:t>November 4, 2013</a:t>
            </a:fld>
            <a:endParaRPr lang="en-US" altLang="zh-CN" sz="1000" i="0">
              <a:solidFill>
                <a:schemeClr val="tx1"/>
              </a:solidFill>
            </a:endParaRPr>
          </a:p>
        </p:txBody>
      </p:sp>
      <p:sp>
        <p:nvSpPr>
          <p:cNvPr id="9220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 i="1">
                <a:solidFill>
                  <a:srgbClr val="000000"/>
                </a:solidFill>
                <a:latin typeface="Times" pitchFamily="34" charset="0"/>
              </a:defRPr>
            </a:lvl1pPr>
            <a:lvl2pPr marL="522368" indent="-200911" eaLnBrk="0" hangingPunct="0">
              <a:defRPr sz="3400" i="1">
                <a:solidFill>
                  <a:srgbClr val="000000"/>
                </a:solidFill>
                <a:latin typeface="Times" pitchFamily="34" charset="0"/>
              </a:defRPr>
            </a:lvl2pPr>
            <a:lvl3pPr marL="803643" indent="-160729" eaLnBrk="0" hangingPunct="0">
              <a:defRPr sz="3400" i="1">
                <a:solidFill>
                  <a:srgbClr val="000000"/>
                </a:solidFill>
                <a:latin typeface="Times" pitchFamily="34" charset="0"/>
              </a:defRPr>
            </a:lvl3pPr>
            <a:lvl4pPr marL="1125101" indent="-160729" eaLnBrk="0" hangingPunct="0">
              <a:defRPr sz="3400" i="1">
                <a:solidFill>
                  <a:srgbClr val="000000"/>
                </a:solidFill>
                <a:latin typeface="Times" pitchFamily="34" charset="0"/>
              </a:defRPr>
            </a:lvl4pPr>
            <a:lvl5pPr marL="1446558" indent="-160729" eaLnBrk="0" hangingPunct="0">
              <a:defRPr sz="3400" i="1">
                <a:solidFill>
                  <a:srgbClr val="000000"/>
                </a:solidFill>
                <a:latin typeface="Times" pitchFamily="34" charset="0"/>
              </a:defRPr>
            </a:lvl5pPr>
            <a:lvl6pPr marL="1768015" indent="-160729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rgbClr val="000000"/>
                </a:solidFill>
                <a:latin typeface="Times" pitchFamily="34" charset="0"/>
              </a:defRPr>
            </a:lvl6pPr>
            <a:lvl7pPr marL="2089473" indent="-160729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rgbClr val="000000"/>
                </a:solidFill>
                <a:latin typeface="Times" pitchFamily="34" charset="0"/>
              </a:defRPr>
            </a:lvl7pPr>
            <a:lvl8pPr marL="2410930" indent="-160729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rgbClr val="000000"/>
                </a:solidFill>
                <a:latin typeface="Times" pitchFamily="34" charset="0"/>
              </a:defRPr>
            </a:lvl8pPr>
            <a:lvl9pPr marL="2732387" indent="-160729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rgbClr val="000000"/>
                </a:solidFill>
                <a:latin typeface="Times" pitchFamily="34" charset="0"/>
              </a:defRPr>
            </a:lvl9pPr>
          </a:lstStyle>
          <a:p>
            <a:pPr eaLnBrk="1" hangingPunct="1"/>
            <a:fld id="{95BFDAE0-1C7A-4D36-8D5F-560AB4451A57}" type="slidenum">
              <a:rPr lang="zh-CN" altLang="en-US" sz="1000" i="0">
                <a:solidFill>
                  <a:schemeClr val="tx1"/>
                </a:solidFill>
              </a:rPr>
              <a:pPr eaLnBrk="1" hangingPunct="1"/>
              <a:t>32</a:t>
            </a:fld>
            <a:endParaRPr lang="en-US" altLang="zh-CN" sz="1000" i="0">
              <a:solidFill>
                <a:schemeClr val="tx1"/>
              </a:solidFill>
            </a:endParaRPr>
          </a:p>
        </p:txBody>
      </p:sp>
      <p:grpSp>
        <p:nvGrpSpPr>
          <p:cNvPr id="9221" name="Group 3"/>
          <p:cNvGrpSpPr>
            <a:grpSpLocks noGrp="1"/>
          </p:cNvGrpSpPr>
          <p:nvPr>
            <p:ph idx="1"/>
          </p:nvPr>
        </p:nvGrpSpPr>
        <p:grpSpPr bwMode="auto">
          <a:xfrm>
            <a:off x="696515" y="1867421"/>
            <a:ext cx="7743156" cy="4302993"/>
            <a:chOff x="567" y="1298"/>
            <a:chExt cx="4513" cy="2870"/>
          </a:xfrm>
        </p:grpSpPr>
        <p:grpSp>
          <p:nvGrpSpPr>
            <p:cNvPr id="9222" name="Group 4"/>
            <p:cNvGrpSpPr>
              <a:grpSpLocks/>
            </p:cNvGrpSpPr>
            <p:nvPr/>
          </p:nvGrpSpPr>
          <p:grpSpPr bwMode="auto">
            <a:xfrm>
              <a:off x="2041" y="1397"/>
              <a:ext cx="590" cy="771"/>
              <a:chOff x="1020" y="1480"/>
              <a:chExt cx="590" cy="771"/>
            </a:xfrm>
          </p:grpSpPr>
          <p:sp>
            <p:nvSpPr>
              <p:cNvPr id="9261" name="AutoShape 5"/>
              <p:cNvSpPr>
                <a:spLocks noChangeArrowheads="1"/>
              </p:cNvSpPr>
              <p:nvPr/>
            </p:nvSpPr>
            <p:spPr bwMode="auto">
              <a:xfrm>
                <a:off x="1247" y="1480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9262" name="AutoShape 6"/>
              <p:cNvSpPr>
                <a:spLocks noChangeArrowheads="1"/>
              </p:cNvSpPr>
              <p:nvPr/>
            </p:nvSpPr>
            <p:spPr bwMode="auto">
              <a:xfrm>
                <a:off x="1066" y="1616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9263" name="AutoShape 7"/>
              <p:cNvSpPr>
                <a:spLocks noChangeArrowheads="1"/>
              </p:cNvSpPr>
              <p:nvPr/>
            </p:nvSpPr>
            <p:spPr bwMode="auto">
              <a:xfrm>
                <a:off x="1429" y="1616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9264" name="AutoShape 8"/>
              <p:cNvSpPr>
                <a:spLocks noChangeArrowheads="1"/>
              </p:cNvSpPr>
              <p:nvPr/>
            </p:nvSpPr>
            <p:spPr bwMode="auto">
              <a:xfrm>
                <a:off x="1247" y="1752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9265" name="AutoShape 9"/>
              <p:cNvSpPr>
                <a:spLocks noChangeArrowheads="1"/>
              </p:cNvSpPr>
              <p:nvPr/>
            </p:nvSpPr>
            <p:spPr bwMode="auto">
              <a:xfrm>
                <a:off x="1020" y="1797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9266" name="AutoShape 10"/>
              <p:cNvSpPr>
                <a:spLocks noChangeArrowheads="1"/>
              </p:cNvSpPr>
              <p:nvPr/>
            </p:nvSpPr>
            <p:spPr bwMode="auto">
              <a:xfrm>
                <a:off x="1519" y="1842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9267" name="AutoShape 11"/>
              <p:cNvSpPr>
                <a:spLocks noChangeArrowheads="1"/>
              </p:cNvSpPr>
              <p:nvPr/>
            </p:nvSpPr>
            <p:spPr bwMode="auto">
              <a:xfrm>
                <a:off x="1247" y="1979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9268" name="AutoShape 12"/>
              <p:cNvSpPr>
                <a:spLocks noChangeArrowheads="1"/>
              </p:cNvSpPr>
              <p:nvPr/>
            </p:nvSpPr>
            <p:spPr bwMode="auto">
              <a:xfrm>
                <a:off x="1247" y="2160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9269" name="AutoShape 13"/>
              <p:cNvSpPr>
                <a:spLocks noChangeArrowheads="1"/>
              </p:cNvSpPr>
              <p:nvPr/>
            </p:nvSpPr>
            <p:spPr bwMode="auto">
              <a:xfrm>
                <a:off x="1066" y="2024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9270" name="AutoShape 14"/>
              <p:cNvSpPr>
                <a:spLocks noChangeArrowheads="1"/>
              </p:cNvSpPr>
              <p:nvPr/>
            </p:nvSpPr>
            <p:spPr bwMode="auto">
              <a:xfrm>
                <a:off x="1474" y="2069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</p:grpSp>
        <p:grpSp>
          <p:nvGrpSpPr>
            <p:cNvPr id="9223" name="Group 15"/>
            <p:cNvGrpSpPr>
              <a:grpSpLocks/>
            </p:cNvGrpSpPr>
            <p:nvPr/>
          </p:nvGrpSpPr>
          <p:grpSpPr bwMode="auto">
            <a:xfrm>
              <a:off x="3901" y="1805"/>
              <a:ext cx="636" cy="590"/>
              <a:chOff x="2789" y="1661"/>
              <a:chExt cx="636" cy="590"/>
            </a:xfrm>
          </p:grpSpPr>
          <p:sp>
            <p:nvSpPr>
              <p:cNvPr id="9249" name="AutoShape 16"/>
              <p:cNvSpPr>
                <a:spLocks noChangeArrowheads="1"/>
              </p:cNvSpPr>
              <p:nvPr/>
            </p:nvSpPr>
            <p:spPr bwMode="auto">
              <a:xfrm>
                <a:off x="2971" y="1661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9250" name="AutoShape 17"/>
              <p:cNvSpPr>
                <a:spLocks noChangeArrowheads="1"/>
              </p:cNvSpPr>
              <p:nvPr/>
            </p:nvSpPr>
            <p:spPr bwMode="auto">
              <a:xfrm>
                <a:off x="2789" y="1706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9251" name="AutoShape 18"/>
              <p:cNvSpPr>
                <a:spLocks noChangeArrowheads="1"/>
              </p:cNvSpPr>
              <p:nvPr/>
            </p:nvSpPr>
            <p:spPr bwMode="auto">
              <a:xfrm>
                <a:off x="3152" y="1706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9252" name="AutoShape 19"/>
              <p:cNvSpPr>
                <a:spLocks noChangeArrowheads="1"/>
              </p:cNvSpPr>
              <p:nvPr/>
            </p:nvSpPr>
            <p:spPr bwMode="auto">
              <a:xfrm>
                <a:off x="2971" y="1797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9253" name="AutoShape 20"/>
              <p:cNvSpPr>
                <a:spLocks noChangeArrowheads="1"/>
              </p:cNvSpPr>
              <p:nvPr/>
            </p:nvSpPr>
            <p:spPr bwMode="auto">
              <a:xfrm>
                <a:off x="2789" y="1888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9254" name="AutoShape 21"/>
              <p:cNvSpPr>
                <a:spLocks noChangeArrowheads="1"/>
              </p:cNvSpPr>
              <p:nvPr/>
            </p:nvSpPr>
            <p:spPr bwMode="auto">
              <a:xfrm>
                <a:off x="2925" y="1979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9255" name="AutoShape 22"/>
              <p:cNvSpPr>
                <a:spLocks noChangeArrowheads="1"/>
              </p:cNvSpPr>
              <p:nvPr/>
            </p:nvSpPr>
            <p:spPr bwMode="auto">
              <a:xfrm>
                <a:off x="2789" y="2115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9256" name="AutoShape 23"/>
              <p:cNvSpPr>
                <a:spLocks noChangeArrowheads="1"/>
              </p:cNvSpPr>
              <p:nvPr/>
            </p:nvSpPr>
            <p:spPr bwMode="auto">
              <a:xfrm>
                <a:off x="2971" y="2160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9257" name="AutoShape 24"/>
              <p:cNvSpPr>
                <a:spLocks noChangeArrowheads="1"/>
              </p:cNvSpPr>
              <p:nvPr/>
            </p:nvSpPr>
            <p:spPr bwMode="auto">
              <a:xfrm>
                <a:off x="3334" y="1752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9258" name="AutoShape 25"/>
              <p:cNvSpPr>
                <a:spLocks noChangeArrowheads="1"/>
              </p:cNvSpPr>
              <p:nvPr/>
            </p:nvSpPr>
            <p:spPr bwMode="auto">
              <a:xfrm>
                <a:off x="3107" y="1933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9259" name="AutoShape 26"/>
              <p:cNvSpPr>
                <a:spLocks noChangeArrowheads="1"/>
              </p:cNvSpPr>
              <p:nvPr/>
            </p:nvSpPr>
            <p:spPr bwMode="auto">
              <a:xfrm>
                <a:off x="3288" y="1888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9260" name="AutoShape 27"/>
              <p:cNvSpPr>
                <a:spLocks noChangeArrowheads="1"/>
              </p:cNvSpPr>
              <p:nvPr/>
            </p:nvSpPr>
            <p:spPr bwMode="auto">
              <a:xfrm>
                <a:off x="3152" y="2115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</p:grpSp>
        <p:grpSp>
          <p:nvGrpSpPr>
            <p:cNvPr id="9224" name="Group 28"/>
            <p:cNvGrpSpPr>
              <a:grpSpLocks/>
            </p:cNvGrpSpPr>
            <p:nvPr/>
          </p:nvGrpSpPr>
          <p:grpSpPr bwMode="auto">
            <a:xfrm>
              <a:off x="2631" y="2848"/>
              <a:ext cx="953" cy="1134"/>
              <a:chOff x="2631" y="2848"/>
              <a:chExt cx="953" cy="1134"/>
            </a:xfrm>
          </p:grpSpPr>
          <p:sp>
            <p:nvSpPr>
              <p:cNvPr id="9236" name="AutoShape 29"/>
              <p:cNvSpPr>
                <a:spLocks noChangeArrowheads="1"/>
              </p:cNvSpPr>
              <p:nvPr/>
            </p:nvSpPr>
            <p:spPr bwMode="auto">
              <a:xfrm>
                <a:off x="2903" y="2848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9237" name="AutoShape 30"/>
              <p:cNvSpPr>
                <a:spLocks noChangeArrowheads="1"/>
              </p:cNvSpPr>
              <p:nvPr/>
            </p:nvSpPr>
            <p:spPr bwMode="auto">
              <a:xfrm>
                <a:off x="3198" y="2886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9238" name="AutoShape 31"/>
              <p:cNvSpPr>
                <a:spLocks noChangeArrowheads="1"/>
              </p:cNvSpPr>
              <p:nvPr/>
            </p:nvSpPr>
            <p:spPr bwMode="auto">
              <a:xfrm>
                <a:off x="2903" y="3030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9239" name="AutoShape 32"/>
              <p:cNvSpPr>
                <a:spLocks noChangeArrowheads="1"/>
              </p:cNvSpPr>
              <p:nvPr/>
            </p:nvSpPr>
            <p:spPr bwMode="auto">
              <a:xfrm>
                <a:off x="2677" y="2984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9240" name="AutoShape 33"/>
              <p:cNvSpPr>
                <a:spLocks noChangeArrowheads="1"/>
              </p:cNvSpPr>
              <p:nvPr/>
            </p:nvSpPr>
            <p:spPr bwMode="auto">
              <a:xfrm>
                <a:off x="2631" y="3256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9241" name="AutoShape 34"/>
              <p:cNvSpPr>
                <a:spLocks noChangeArrowheads="1"/>
              </p:cNvSpPr>
              <p:nvPr/>
            </p:nvSpPr>
            <p:spPr bwMode="auto">
              <a:xfrm>
                <a:off x="3152" y="3249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9242" name="AutoShape 35"/>
              <p:cNvSpPr>
                <a:spLocks noChangeArrowheads="1"/>
              </p:cNvSpPr>
              <p:nvPr/>
            </p:nvSpPr>
            <p:spPr bwMode="auto">
              <a:xfrm>
                <a:off x="3493" y="3166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9243" name="AutoShape 36"/>
              <p:cNvSpPr>
                <a:spLocks noChangeArrowheads="1"/>
              </p:cNvSpPr>
              <p:nvPr/>
            </p:nvSpPr>
            <p:spPr bwMode="auto">
              <a:xfrm>
                <a:off x="2858" y="3438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9244" name="AutoShape 37"/>
              <p:cNvSpPr>
                <a:spLocks noChangeArrowheads="1"/>
              </p:cNvSpPr>
              <p:nvPr/>
            </p:nvSpPr>
            <p:spPr bwMode="auto">
              <a:xfrm>
                <a:off x="3357" y="3438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9245" name="AutoShape 38"/>
              <p:cNvSpPr>
                <a:spLocks noChangeArrowheads="1"/>
              </p:cNvSpPr>
              <p:nvPr/>
            </p:nvSpPr>
            <p:spPr bwMode="auto">
              <a:xfrm>
                <a:off x="3198" y="3521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9246" name="AutoShape 39"/>
              <p:cNvSpPr>
                <a:spLocks noChangeArrowheads="1"/>
              </p:cNvSpPr>
              <p:nvPr/>
            </p:nvSpPr>
            <p:spPr bwMode="auto">
              <a:xfrm>
                <a:off x="2767" y="3665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9247" name="AutoShape 40"/>
              <p:cNvSpPr>
                <a:spLocks noChangeArrowheads="1"/>
              </p:cNvSpPr>
              <p:nvPr/>
            </p:nvSpPr>
            <p:spPr bwMode="auto">
              <a:xfrm>
                <a:off x="2994" y="3891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9248" name="AutoShape 41"/>
              <p:cNvSpPr>
                <a:spLocks noChangeArrowheads="1"/>
              </p:cNvSpPr>
              <p:nvPr/>
            </p:nvSpPr>
            <p:spPr bwMode="auto">
              <a:xfrm>
                <a:off x="3357" y="3801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</p:grpSp>
        <p:sp>
          <p:nvSpPr>
            <p:cNvPr id="9225" name="Line 42"/>
            <p:cNvSpPr>
              <a:spLocks noChangeShapeType="1"/>
            </p:cNvSpPr>
            <p:nvPr/>
          </p:nvSpPr>
          <p:spPr bwMode="auto">
            <a:xfrm flipV="1">
              <a:off x="1633" y="2485"/>
              <a:ext cx="1542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Freeform 43"/>
            <p:cNvSpPr>
              <a:spLocks/>
            </p:cNvSpPr>
            <p:nvPr/>
          </p:nvSpPr>
          <p:spPr bwMode="auto">
            <a:xfrm>
              <a:off x="2992" y="1298"/>
              <a:ext cx="311" cy="2870"/>
            </a:xfrm>
            <a:custGeom>
              <a:avLst/>
              <a:gdLst>
                <a:gd name="T0" fmla="*/ 225 w 311"/>
                <a:gd name="T1" fmla="*/ 0 h 2870"/>
                <a:gd name="T2" fmla="*/ 196 w 311"/>
                <a:gd name="T3" fmla="*/ 211 h 2870"/>
                <a:gd name="T4" fmla="*/ 148 w 311"/>
                <a:gd name="T5" fmla="*/ 355 h 2870"/>
                <a:gd name="T6" fmla="*/ 109 w 311"/>
                <a:gd name="T7" fmla="*/ 595 h 2870"/>
                <a:gd name="T8" fmla="*/ 119 w 311"/>
                <a:gd name="T9" fmla="*/ 1027 h 2870"/>
                <a:gd name="T10" fmla="*/ 157 w 311"/>
                <a:gd name="T11" fmla="*/ 1161 h 2870"/>
                <a:gd name="T12" fmla="*/ 177 w 311"/>
                <a:gd name="T13" fmla="*/ 1219 h 2870"/>
                <a:gd name="T14" fmla="*/ 167 w 311"/>
                <a:gd name="T15" fmla="*/ 1344 h 2870"/>
                <a:gd name="T16" fmla="*/ 148 w 311"/>
                <a:gd name="T17" fmla="*/ 1373 h 2870"/>
                <a:gd name="T18" fmla="*/ 90 w 311"/>
                <a:gd name="T19" fmla="*/ 1517 h 2870"/>
                <a:gd name="T20" fmla="*/ 52 w 311"/>
                <a:gd name="T21" fmla="*/ 1632 h 2870"/>
                <a:gd name="T22" fmla="*/ 13 w 311"/>
                <a:gd name="T23" fmla="*/ 2073 h 2870"/>
                <a:gd name="T24" fmla="*/ 81 w 311"/>
                <a:gd name="T25" fmla="*/ 2448 h 2870"/>
                <a:gd name="T26" fmla="*/ 129 w 311"/>
                <a:gd name="T27" fmla="*/ 2525 h 2870"/>
                <a:gd name="T28" fmla="*/ 148 w 311"/>
                <a:gd name="T29" fmla="*/ 2582 h 2870"/>
                <a:gd name="T30" fmla="*/ 167 w 311"/>
                <a:gd name="T31" fmla="*/ 2611 h 2870"/>
                <a:gd name="T32" fmla="*/ 225 w 311"/>
                <a:gd name="T33" fmla="*/ 2717 h 2870"/>
                <a:gd name="T34" fmla="*/ 273 w 311"/>
                <a:gd name="T35" fmla="*/ 2793 h 2870"/>
                <a:gd name="T36" fmla="*/ 311 w 311"/>
                <a:gd name="T37" fmla="*/ 2870 h 28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1"/>
                <a:gd name="T58" fmla="*/ 0 h 2870"/>
                <a:gd name="T59" fmla="*/ 311 w 311"/>
                <a:gd name="T60" fmla="*/ 2870 h 287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1" h="2870">
                  <a:moveTo>
                    <a:pt x="225" y="0"/>
                  </a:moveTo>
                  <a:cubicBezTo>
                    <a:pt x="184" y="118"/>
                    <a:pt x="217" y="5"/>
                    <a:pt x="196" y="211"/>
                  </a:cubicBezTo>
                  <a:cubicBezTo>
                    <a:pt x="191" y="259"/>
                    <a:pt x="161" y="308"/>
                    <a:pt x="148" y="355"/>
                  </a:cubicBezTo>
                  <a:cubicBezTo>
                    <a:pt x="126" y="434"/>
                    <a:pt x="123" y="515"/>
                    <a:pt x="109" y="595"/>
                  </a:cubicBezTo>
                  <a:cubicBezTo>
                    <a:pt x="112" y="739"/>
                    <a:pt x="113" y="883"/>
                    <a:pt x="119" y="1027"/>
                  </a:cubicBezTo>
                  <a:cubicBezTo>
                    <a:pt x="121" y="1072"/>
                    <a:pt x="143" y="1118"/>
                    <a:pt x="157" y="1161"/>
                  </a:cubicBezTo>
                  <a:cubicBezTo>
                    <a:pt x="163" y="1180"/>
                    <a:pt x="177" y="1219"/>
                    <a:pt x="177" y="1219"/>
                  </a:cubicBezTo>
                  <a:cubicBezTo>
                    <a:pt x="174" y="1261"/>
                    <a:pt x="175" y="1303"/>
                    <a:pt x="167" y="1344"/>
                  </a:cubicBezTo>
                  <a:cubicBezTo>
                    <a:pt x="165" y="1355"/>
                    <a:pt x="153" y="1363"/>
                    <a:pt x="148" y="1373"/>
                  </a:cubicBezTo>
                  <a:cubicBezTo>
                    <a:pt x="124" y="1420"/>
                    <a:pt x="119" y="1472"/>
                    <a:pt x="90" y="1517"/>
                  </a:cubicBezTo>
                  <a:cubicBezTo>
                    <a:pt x="77" y="1555"/>
                    <a:pt x="64" y="1593"/>
                    <a:pt x="52" y="1632"/>
                  </a:cubicBezTo>
                  <a:cubicBezTo>
                    <a:pt x="35" y="1779"/>
                    <a:pt x="43" y="1928"/>
                    <a:pt x="13" y="2073"/>
                  </a:cubicBezTo>
                  <a:cubicBezTo>
                    <a:pt x="16" y="2143"/>
                    <a:pt x="0" y="2371"/>
                    <a:pt x="81" y="2448"/>
                  </a:cubicBezTo>
                  <a:cubicBezTo>
                    <a:pt x="91" y="2481"/>
                    <a:pt x="104" y="2500"/>
                    <a:pt x="129" y="2525"/>
                  </a:cubicBezTo>
                  <a:cubicBezTo>
                    <a:pt x="135" y="2544"/>
                    <a:pt x="137" y="2565"/>
                    <a:pt x="148" y="2582"/>
                  </a:cubicBezTo>
                  <a:cubicBezTo>
                    <a:pt x="154" y="2592"/>
                    <a:pt x="162" y="2601"/>
                    <a:pt x="167" y="2611"/>
                  </a:cubicBezTo>
                  <a:cubicBezTo>
                    <a:pt x="189" y="2655"/>
                    <a:pt x="186" y="2678"/>
                    <a:pt x="225" y="2717"/>
                  </a:cubicBezTo>
                  <a:cubicBezTo>
                    <a:pt x="235" y="2749"/>
                    <a:pt x="253" y="2765"/>
                    <a:pt x="273" y="2793"/>
                  </a:cubicBezTo>
                  <a:cubicBezTo>
                    <a:pt x="295" y="2860"/>
                    <a:pt x="278" y="2837"/>
                    <a:pt x="311" y="287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1pPr>
              <a:lvl2pPr marL="742950" indent="-28575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2pPr>
              <a:lvl3pPr marL="11430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3pPr>
              <a:lvl4pPr marL="16002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4pPr>
              <a:lvl5pPr marL="20574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9pPr>
            </a:lstStyle>
            <a:p>
              <a:pPr eaLnBrk="1" hangingPunct="1"/>
              <a:endParaRPr lang="zh-CN" altLang="en-US">
                <a:ea typeface="SimSun" pitchFamily="2" charset="-122"/>
              </a:endParaRPr>
            </a:p>
          </p:txBody>
        </p:sp>
        <p:sp>
          <p:nvSpPr>
            <p:cNvPr id="9227" name="AutoShape 44"/>
            <p:cNvSpPr>
              <a:spLocks noChangeArrowheads="1"/>
            </p:cNvSpPr>
            <p:nvPr/>
          </p:nvSpPr>
          <p:spPr bwMode="auto">
            <a:xfrm>
              <a:off x="1996" y="1896"/>
              <a:ext cx="227" cy="227"/>
            </a:xfrm>
            <a:prstGeom prst="flowChartConnector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1pPr>
              <a:lvl2pPr marL="742950" indent="-28575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2pPr>
              <a:lvl3pPr marL="11430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3pPr>
              <a:lvl4pPr marL="16002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4pPr>
              <a:lvl5pPr marL="20574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9pPr>
            </a:lstStyle>
            <a:p>
              <a:pPr eaLnBrk="1" hangingPunct="1"/>
              <a:endParaRPr lang="zh-CN" altLang="en-US">
                <a:ea typeface="SimSun" pitchFamily="2" charset="-122"/>
              </a:endParaRPr>
            </a:p>
          </p:txBody>
        </p:sp>
        <p:sp>
          <p:nvSpPr>
            <p:cNvPr id="9228" name="Line 45"/>
            <p:cNvSpPr>
              <a:spLocks noChangeShapeType="1"/>
            </p:cNvSpPr>
            <p:nvPr/>
          </p:nvSpPr>
          <p:spPr bwMode="auto">
            <a:xfrm flipV="1">
              <a:off x="1678" y="2077"/>
              <a:ext cx="318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Text Box 46"/>
            <p:cNvSpPr txBox="1">
              <a:spLocks noChangeArrowheads="1"/>
            </p:cNvSpPr>
            <p:nvPr/>
          </p:nvSpPr>
          <p:spPr bwMode="auto">
            <a:xfrm>
              <a:off x="567" y="2032"/>
              <a:ext cx="1225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1pPr>
              <a:lvl2pPr marL="742950" indent="-28575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2pPr>
              <a:lvl3pPr marL="11430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3pPr>
              <a:lvl4pPr marL="16002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4pPr>
              <a:lvl5pPr marL="20574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1700">
                  <a:ea typeface="PMingLiU" pitchFamily="18" charset="-120"/>
                </a:rPr>
                <a:t>initial center</a:t>
              </a:r>
            </a:p>
          </p:txBody>
        </p:sp>
        <p:sp>
          <p:nvSpPr>
            <p:cNvPr id="9230" name="AutoShape 47"/>
            <p:cNvSpPr>
              <a:spLocks noChangeArrowheads="1"/>
            </p:cNvSpPr>
            <p:nvPr/>
          </p:nvSpPr>
          <p:spPr bwMode="auto">
            <a:xfrm>
              <a:off x="2540" y="3211"/>
              <a:ext cx="227" cy="227"/>
            </a:xfrm>
            <a:prstGeom prst="flowChartConnector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1pPr>
              <a:lvl2pPr marL="742950" indent="-28575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2pPr>
              <a:lvl3pPr marL="11430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3pPr>
              <a:lvl4pPr marL="16002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4pPr>
              <a:lvl5pPr marL="20574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9pPr>
            </a:lstStyle>
            <a:p>
              <a:pPr eaLnBrk="1" hangingPunct="1"/>
              <a:endParaRPr lang="zh-CN" altLang="en-US">
                <a:ea typeface="SimSun" pitchFamily="2" charset="-122"/>
              </a:endParaRPr>
            </a:p>
          </p:txBody>
        </p:sp>
        <p:sp>
          <p:nvSpPr>
            <p:cNvPr id="9231" name="AutoShape 48"/>
            <p:cNvSpPr>
              <a:spLocks noChangeArrowheads="1"/>
            </p:cNvSpPr>
            <p:nvPr/>
          </p:nvSpPr>
          <p:spPr bwMode="auto">
            <a:xfrm>
              <a:off x="3447" y="3120"/>
              <a:ext cx="227" cy="227"/>
            </a:xfrm>
            <a:prstGeom prst="flowChartConnector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1pPr>
              <a:lvl2pPr marL="742950" indent="-28575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2pPr>
              <a:lvl3pPr marL="11430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3pPr>
              <a:lvl4pPr marL="16002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4pPr>
              <a:lvl5pPr marL="20574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9pPr>
            </a:lstStyle>
            <a:p>
              <a:pPr eaLnBrk="1" hangingPunct="1"/>
              <a:endParaRPr lang="zh-CN" altLang="en-US">
                <a:ea typeface="SimSun" pitchFamily="2" charset="-122"/>
              </a:endParaRPr>
            </a:p>
          </p:txBody>
        </p:sp>
        <p:sp>
          <p:nvSpPr>
            <p:cNvPr id="9232" name="Line 49"/>
            <p:cNvSpPr>
              <a:spLocks noChangeShapeType="1"/>
            </p:cNvSpPr>
            <p:nvPr/>
          </p:nvSpPr>
          <p:spPr bwMode="auto">
            <a:xfrm flipH="1">
              <a:off x="3719" y="3211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Line 50"/>
            <p:cNvSpPr>
              <a:spLocks noChangeShapeType="1"/>
            </p:cNvSpPr>
            <p:nvPr/>
          </p:nvSpPr>
          <p:spPr bwMode="auto">
            <a:xfrm>
              <a:off x="2268" y="3302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4" name="Text Box 51"/>
            <p:cNvSpPr txBox="1">
              <a:spLocks noChangeArrowheads="1"/>
            </p:cNvSpPr>
            <p:nvPr/>
          </p:nvSpPr>
          <p:spPr bwMode="auto">
            <a:xfrm>
              <a:off x="1224" y="3166"/>
              <a:ext cx="1089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1pPr>
              <a:lvl2pPr marL="742950" indent="-28575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2pPr>
              <a:lvl3pPr marL="11430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3pPr>
              <a:lvl4pPr marL="16002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4pPr>
              <a:lvl5pPr marL="20574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1700">
                  <a:ea typeface="PMingLiU" pitchFamily="18" charset="-120"/>
                </a:rPr>
                <a:t>initial center</a:t>
              </a:r>
            </a:p>
          </p:txBody>
        </p:sp>
        <p:sp>
          <p:nvSpPr>
            <p:cNvPr id="9235" name="Text Box 52"/>
            <p:cNvSpPr txBox="1">
              <a:spLocks noChangeArrowheads="1"/>
            </p:cNvSpPr>
            <p:nvPr/>
          </p:nvSpPr>
          <p:spPr bwMode="auto">
            <a:xfrm>
              <a:off x="3946" y="3075"/>
              <a:ext cx="113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1pPr>
              <a:lvl2pPr marL="742950" indent="-28575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2pPr>
              <a:lvl3pPr marL="11430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3pPr>
              <a:lvl4pPr marL="16002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4pPr>
              <a:lvl5pPr marL="20574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1700">
                  <a:ea typeface="PMingLiU" pitchFamily="18" charset="-120"/>
                </a:rPr>
                <a:t>initial center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0498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696515" y="482203"/>
            <a:ext cx="7743156" cy="732234"/>
          </a:xfrm>
        </p:spPr>
        <p:txBody>
          <a:bodyPr>
            <a:normAutofit fontScale="90000"/>
          </a:bodyPr>
          <a:lstStyle/>
          <a:p>
            <a:r>
              <a:rPr lang="en-US" altLang="zh-CN" smtClean="0">
                <a:ea typeface="SimSun" pitchFamily="2" charset="-122"/>
              </a:rPr>
              <a:t/>
            </a:r>
            <a:br>
              <a:rPr lang="en-US" altLang="zh-CN" smtClean="0">
                <a:ea typeface="SimSun" pitchFamily="2" charset="-122"/>
              </a:rPr>
            </a:br>
            <a:r>
              <a:rPr lang="en-US" altLang="zh-CN" smtClean="0">
                <a:ea typeface="SimSun" pitchFamily="2" charset="-122"/>
              </a:rPr>
              <a:t>K-Means Example</a:t>
            </a:r>
            <a:br>
              <a:rPr lang="en-US" altLang="zh-CN" smtClean="0">
                <a:ea typeface="SimSun" pitchFamily="2" charset="-122"/>
              </a:rPr>
            </a:br>
            <a:r>
              <a:rPr lang="en-US" altLang="zh-CN" sz="3100">
                <a:ea typeface="SimSun" pitchFamily="2" charset="-122"/>
              </a:rPr>
              <a:t>Step.2</a:t>
            </a:r>
            <a:r>
              <a:rPr lang="zh-CN" altLang="en-US" smtClean="0">
                <a:ea typeface="SimSun" pitchFamily="2" charset="-122"/>
              </a:rPr>
              <a:t/>
            </a:r>
            <a:br>
              <a:rPr lang="zh-CN" altLang="en-US" smtClean="0">
                <a:ea typeface="SimSun" pitchFamily="2" charset="-122"/>
              </a:rPr>
            </a:br>
            <a:endParaRPr lang="zh-CN" altLang="en-US" smtClean="0">
              <a:ea typeface="SimSun" pitchFamily="2" charset="-122"/>
            </a:endParaRPr>
          </a:p>
        </p:txBody>
      </p:sp>
      <p:sp>
        <p:nvSpPr>
          <p:cNvPr id="10243" name="日期占位符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 i="1">
                <a:solidFill>
                  <a:srgbClr val="000000"/>
                </a:solidFill>
                <a:latin typeface="Times" pitchFamily="34" charset="0"/>
              </a:defRPr>
            </a:lvl1pPr>
            <a:lvl2pPr marL="522368" indent="-200911" eaLnBrk="0" hangingPunct="0">
              <a:defRPr sz="3400" i="1">
                <a:solidFill>
                  <a:srgbClr val="000000"/>
                </a:solidFill>
                <a:latin typeface="Times" pitchFamily="34" charset="0"/>
              </a:defRPr>
            </a:lvl2pPr>
            <a:lvl3pPr marL="803643" indent="-160729" eaLnBrk="0" hangingPunct="0">
              <a:defRPr sz="3400" i="1">
                <a:solidFill>
                  <a:srgbClr val="000000"/>
                </a:solidFill>
                <a:latin typeface="Times" pitchFamily="34" charset="0"/>
              </a:defRPr>
            </a:lvl3pPr>
            <a:lvl4pPr marL="1125101" indent="-160729" eaLnBrk="0" hangingPunct="0">
              <a:defRPr sz="3400" i="1">
                <a:solidFill>
                  <a:srgbClr val="000000"/>
                </a:solidFill>
                <a:latin typeface="Times" pitchFamily="34" charset="0"/>
              </a:defRPr>
            </a:lvl4pPr>
            <a:lvl5pPr marL="1446558" indent="-160729" eaLnBrk="0" hangingPunct="0">
              <a:defRPr sz="3400" i="1">
                <a:solidFill>
                  <a:srgbClr val="000000"/>
                </a:solidFill>
                <a:latin typeface="Times" pitchFamily="34" charset="0"/>
              </a:defRPr>
            </a:lvl5pPr>
            <a:lvl6pPr marL="1768015" indent="-160729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rgbClr val="000000"/>
                </a:solidFill>
                <a:latin typeface="Times" pitchFamily="34" charset="0"/>
              </a:defRPr>
            </a:lvl6pPr>
            <a:lvl7pPr marL="2089473" indent="-160729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rgbClr val="000000"/>
                </a:solidFill>
                <a:latin typeface="Times" pitchFamily="34" charset="0"/>
              </a:defRPr>
            </a:lvl7pPr>
            <a:lvl8pPr marL="2410930" indent="-160729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rgbClr val="000000"/>
                </a:solidFill>
                <a:latin typeface="Times" pitchFamily="34" charset="0"/>
              </a:defRPr>
            </a:lvl8pPr>
            <a:lvl9pPr marL="2732387" indent="-160729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rgbClr val="000000"/>
                </a:solidFill>
                <a:latin typeface="Times" pitchFamily="34" charset="0"/>
              </a:defRPr>
            </a:lvl9pPr>
          </a:lstStyle>
          <a:p>
            <a:pPr eaLnBrk="1" hangingPunct="1"/>
            <a:fld id="{9DC92098-A6FA-49E8-A23F-4D7D1507C863}" type="datetime4">
              <a:rPr lang="en-US" altLang="zh-CN" sz="1000" i="0">
                <a:solidFill>
                  <a:schemeClr val="tx1"/>
                </a:solidFill>
              </a:rPr>
              <a:pPr eaLnBrk="1" hangingPunct="1"/>
              <a:t>November 4, 2013</a:t>
            </a:fld>
            <a:endParaRPr lang="en-US" altLang="zh-CN" sz="1000" i="0">
              <a:solidFill>
                <a:schemeClr val="tx1"/>
              </a:solidFill>
            </a:endParaRPr>
          </a:p>
        </p:txBody>
      </p:sp>
      <p:sp>
        <p:nvSpPr>
          <p:cNvPr id="10244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 i="1">
                <a:solidFill>
                  <a:srgbClr val="000000"/>
                </a:solidFill>
                <a:latin typeface="Times" pitchFamily="34" charset="0"/>
              </a:defRPr>
            </a:lvl1pPr>
            <a:lvl2pPr marL="522368" indent="-200911" eaLnBrk="0" hangingPunct="0">
              <a:defRPr sz="3400" i="1">
                <a:solidFill>
                  <a:srgbClr val="000000"/>
                </a:solidFill>
                <a:latin typeface="Times" pitchFamily="34" charset="0"/>
              </a:defRPr>
            </a:lvl2pPr>
            <a:lvl3pPr marL="803643" indent="-160729" eaLnBrk="0" hangingPunct="0">
              <a:defRPr sz="3400" i="1">
                <a:solidFill>
                  <a:srgbClr val="000000"/>
                </a:solidFill>
                <a:latin typeface="Times" pitchFamily="34" charset="0"/>
              </a:defRPr>
            </a:lvl3pPr>
            <a:lvl4pPr marL="1125101" indent="-160729" eaLnBrk="0" hangingPunct="0">
              <a:defRPr sz="3400" i="1">
                <a:solidFill>
                  <a:srgbClr val="000000"/>
                </a:solidFill>
                <a:latin typeface="Times" pitchFamily="34" charset="0"/>
              </a:defRPr>
            </a:lvl4pPr>
            <a:lvl5pPr marL="1446558" indent="-160729" eaLnBrk="0" hangingPunct="0">
              <a:defRPr sz="3400" i="1">
                <a:solidFill>
                  <a:srgbClr val="000000"/>
                </a:solidFill>
                <a:latin typeface="Times" pitchFamily="34" charset="0"/>
              </a:defRPr>
            </a:lvl5pPr>
            <a:lvl6pPr marL="1768015" indent="-160729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rgbClr val="000000"/>
                </a:solidFill>
                <a:latin typeface="Times" pitchFamily="34" charset="0"/>
              </a:defRPr>
            </a:lvl6pPr>
            <a:lvl7pPr marL="2089473" indent="-160729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rgbClr val="000000"/>
                </a:solidFill>
                <a:latin typeface="Times" pitchFamily="34" charset="0"/>
              </a:defRPr>
            </a:lvl7pPr>
            <a:lvl8pPr marL="2410930" indent="-160729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rgbClr val="000000"/>
                </a:solidFill>
                <a:latin typeface="Times" pitchFamily="34" charset="0"/>
              </a:defRPr>
            </a:lvl8pPr>
            <a:lvl9pPr marL="2732387" indent="-160729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rgbClr val="000000"/>
                </a:solidFill>
                <a:latin typeface="Times" pitchFamily="34" charset="0"/>
              </a:defRPr>
            </a:lvl9pPr>
          </a:lstStyle>
          <a:p>
            <a:pPr eaLnBrk="1" hangingPunct="1"/>
            <a:fld id="{E0E3BAE6-8146-441D-8C7F-F4B1B27C1CED}" type="slidenum">
              <a:rPr lang="zh-CN" altLang="en-US" sz="1000" i="0">
                <a:solidFill>
                  <a:schemeClr val="tx1"/>
                </a:solidFill>
              </a:rPr>
              <a:pPr eaLnBrk="1" hangingPunct="1"/>
              <a:t>33</a:t>
            </a:fld>
            <a:endParaRPr lang="en-US" altLang="zh-CN" sz="1000" i="0">
              <a:solidFill>
                <a:schemeClr val="tx1"/>
              </a:solidFill>
            </a:endParaRPr>
          </a:p>
        </p:txBody>
      </p:sp>
      <p:grpSp>
        <p:nvGrpSpPr>
          <p:cNvPr id="10245" name="Group 3"/>
          <p:cNvGrpSpPr>
            <a:grpSpLocks noGrp="1"/>
          </p:cNvGrpSpPr>
          <p:nvPr>
            <p:ph idx="1"/>
          </p:nvPr>
        </p:nvGrpSpPr>
        <p:grpSpPr bwMode="auto">
          <a:xfrm>
            <a:off x="696515" y="1867421"/>
            <a:ext cx="7743156" cy="4302993"/>
            <a:chOff x="204" y="1253"/>
            <a:chExt cx="5466" cy="2880"/>
          </a:xfrm>
        </p:grpSpPr>
        <p:grpSp>
          <p:nvGrpSpPr>
            <p:cNvPr id="10246" name="Group 4"/>
            <p:cNvGrpSpPr>
              <a:grpSpLocks/>
            </p:cNvGrpSpPr>
            <p:nvPr/>
          </p:nvGrpSpPr>
          <p:grpSpPr bwMode="auto">
            <a:xfrm>
              <a:off x="1883" y="1431"/>
              <a:ext cx="590" cy="771"/>
              <a:chOff x="1020" y="1480"/>
              <a:chExt cx="590" cy="771"/>
            </a:xfrm>
          </p:grpSpPr>
          <p:sp>
            <p:nvSpPr>
              <p:cNvPr id="10285" name="AutoShape 5"/>
              <p:cNvSpPr>
                <a:spLocks noChangeArrowheads="1"/>
              </p:cNvSpPr>
              <p:nvPr/>
            </p:nvSpPr>
            <p:spPr bwMode="auto">
              <a:xfrm>
                <a:off x="1247" y="1480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0286" name="AutoShape 6"/>
              <p:cNvSpPr>
                <a:spLocks noChangeArrowheads="1"/>
              </p:cNvSpPr>
              <p:nvPr/>
            </p:nvSpPr>
            <p:spPr bwMode="auto">
              <a:xfrm>
                <a:off x="1066" y="1616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0287" name="AutoShape 7"/>
              <p:cNvSpPr>
                <a:spLocks noChangeArrowheads="1"/>
              </p:cNvSpPr>
              <p:nvPr/>
            </p:nvSpPr>
            <p:spPr bwMode="auto">
              <a:xfrm>
                <a:off x="1429" y="1616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0288" name="AutoShape 8"/>
              <p:cNvSpPr>
                <a:spLocks noChangeArrowheads="1"/>
              </p:cNvSpPr>
              <p:nvPr/>
            </p:nvSpPr>
            <p:spPr bwMode="auto">
              <a:xfrm>
                <a:off x="1247" y="1752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0289" name="AutoShape 9"/>
              <p:cNvSpPr>
                <a:spLocks noChangeArrowheads="1"/>
              </p:cNvSpPr>
              <p:nvPr/>
            </p:nvSpPr>
            <p:spPr bwMode="auto">
              <a:xfrm>
                <a:off x="1020" y="1797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0290" name="AutoShape 10"/>
              <p:cNvSpPr>
                <a:spLocks noChangeArrowheads="1"/>
              </p:cNvSpPr>
              <p:nvPr/>
            </p:nvSpPr>
            <p:spPr bwMode="auto">
              <a:xfrm>
                <a:off x="1519" y="1842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0291" name="AutoShape 11"/>
              <p:cNvSpPr>
                <a:spLocks noChangeArrowheads="1"/>
              </p:cNvSpPr>
              <p:nvPr/>
            </p:nvSpPr>
            <p:spPr bwMode="auto">
              <a:xfrm>
                <a:off x="1247" y="1979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0292" name="AutoShape 12"/>
              <p:cNvSpPr>
                <a:spLocks noChangeArrowheads="1"/>
              </p:cNvSpPr>
              <p:nvPr/>
            </p:nvSpPr>
            <p:spPr bwMode="auto">
              <a:xfrm>
                <a:off x="1247" y="2160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0293" name="AutoShape 13"/>
              <p:cNvSpPr>
                <a:spLocks noChangeArrowheads="1"/>
              </p:cNvSpPr>
              <p:nvPr/>
            </p:nvSpPr>
            <p:spPr bwMode="auto">
              <a:xfrm>
                <a:off x="1066" y="2024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0294" name="AutoShape 14"/>
              <p:cNvSpPr>
                <a:spLocks noChangeArrowheads="1"/>
              </p:cNvSpPr>
              <p:nvPr/>
            </p:nvSpPr>
            <p:spPr bwMode="auto">
              <a:xfrm>
                <a:off x="1474" y="2069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</p:grpSp>
        <p:grpSp>
          <p:nvGrpSpPr>
            <p:cNvPr id="10247" name="Group 15"/>
            <p:cNvGrpSpPr>
              <a:grpSpLocks/>
            </p:cNvGrpSpPr>
            <p:nvPr/>
          </p:nvGrpSpPr>
          <p:grpSpPr bwMode="auto">
            <a:xfrm>
              <a:off x="3743" y="1839"/>
              <a:ext cx="636" cy="590"/>
              <a:chOff x="3743" y="1839"/>
              <a:chExt cx="636" cy="590"/>
            </a:xfrm>
          </p:grpSpPr>
          <p:sp>
            <p:nvSpPr>
              <p:cNvPr id="10273" name="AutoShape 16"/>
              <p:cNvSpPr>
                <a:spLocks noChangeArrowheads="1"/>
              </p:cNvSpPr>
              <p:nvPr/>
            </p:nvSpPr>
            <p:spPr bwMode="auto">
              <a:xfrm>
                <a:off x="3925" y="1839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0274" name="AutoShape 17"/>
              <p:cNvSpPr>
                <a:spLocks noChangeArrowheads="1"/>
              </p:cNvSpPr>
              <p:nvPr/>
            </p:nvSpPr>
            <p:spPr bwMode="auto">
              <a:xfrm>
                <a:off x="3743" y="1884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0275" name="AutoShape 18"/>
              <p:cNvSpPr>
                <a:spLocks noChangeArrowheads="1"/>
              </p:cNvSpPr>
              <p:nvPr/>
            </p:nvSpPr>
            <p:spPr bwMode="auto">
              <a:xfrm>
                <a:off x="4106" y="1884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0276" name="AutoShape 19"/>
              <p:cNvSpPr>
                <a:spLocks noChangeArrowheads="1"/>
              </p:cNvSpPr>
              <p:nvPr/>
            </p:nvSpPr>
            <p:spPr bwMode="auto">
              <a:xfrm>
                <a:off x="3925" y="1975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0277" name="AutoShape 20"/>
              <p:cNvSpPr>
                <a:spLocks noChangeArrowheads="1"/>
              </p:cNvSpPr>
              <p:nvPr/>
            </p:nvSpPr>
            <p:spPr bwMode="auto">
              <a:xfrm>
                <a:off x="3743" y="2066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0278" name="AutoShape 21"/>
              <p:cNvSpPr>
                <a:spLocks noChangeArrowheads="1"/>
              </p:cNvSpPr>
              <p:nvPr/>
            </p:nvSpPr>
            <p:spPr bwMode="auto">
              <a:xfrm>
                <a:off x="3879" y="2157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0279" name="AutoShape 22"/>
              <p:cNvSpPr>
                <a:spLocks noChangeArrowheads="1"/>
              </p:cNvSpPr>
              <p:nvPr/>
            </p:nvSpPr>
            <p:spPr bwMode="auto">
              <a:xfrm>
                <a:off x="3743" y="2293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0280" name="AutoShape 23"/>
              <p:cNvSpPr>
                <a:spLocks noChangeArrowheads="1"/>
              </p:cNvSpPr>
              <p:nvPr/>
            </p:nvSpPr>
            <p:spPr bwMode="auto">
              <a:xfrm>
                <a:off x="3925" y="2338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0281" name="AutoShape 24"/>
              <p:cNvSpPr>
                <a:spLocks noChangeArrowheads="1"/>
              </p:cNvSpPr>
              <p:nvPr/>
            </p:nvSpPr>
            <p:spPr bwMode="auto">
              <a:xfrm>
                <a:off x="4288" y="1930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0282" name="AutoShape 25"/>
              <p:cNvSpPr>
                <a:spLocks noChangeArrowheads="1"/>
              </p:cNvSpPr>
              <p:nvPr/>
            </p:nvSpPr>
            <p:spPr bwMode="auto">
              <a:xfrm>
                <a:off x="4061" y="2111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0283" name="AutoShape 26"/>
              <p:cNvSpPr>
                <a:spLocks noChangeArrowheads="1"/>
              </p:cNvSpPr>
              <p:nvPr/>
            </p:nvSpPr>
            <p:spPr bwMode="auto">
              <a:xfrm>
                <a:off x="4242" y="2066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0284" name="AutoShape 27"/>
              <p:cNvSpPr>
                <a:spLocks noChangeArrowheads="1"/>
              </p:cNvSpPr>
              <p:nvPr/>
            </p:nvSpPr>
            <p:spPr bwMode="auto">
              <a:xfrm>
                <a:off x="4106" y="2293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</p:grpSp>
        <p:sp>
          <p:nvSpPr>
            <p:cNvPr id="10248" name="Line 28"/>
            <p:cNvSpPr>
              <a:spLocks noChangeShapeType="1"/>
            </p:cNvSpPr>
            <p:nvPr/>
          </p:nvSpPr>
          <p:spPr bwMode="auto">
            <a:xfrm flipV="1">
              <a:off x="1475" y="2512"/>
              <a:ext cx="1701" cy="2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" name="Freeform 29"/>
            <p:cNvSpPr>
              <a:spLocks/>
            </p:cNvSpPr>
            <p:nvPr/>
          </p:nvSpPr>
          <p:spPr bwMode="auto">
            <a:xfrm>
              <a:off x="3058" y="1253"/>
              <a:ext cx="989" cy="2880"/>
            </a:xfrm>
            <a:custGeom>
              <a:avLst/>
              <a:gdLst>
                <a:gd name="T0" fmla="*/ 77 w 989"/>
                <a:gd name="T1" fmla="*/ 0 h 2880"/>
                <a:gd name="T2" fmla="*/ 29 w 989"/>
                <a:gd name="T3" fmla="*/ 279 h 2880"/>
                <a:gd name="T4" fmla="*/ 144 w 989"/>
                <a:gd name="T5" fmla="*/ 1181 h 2880"/>
                <a:gd name="T6" fmla="*/ 230 w 989"/>
                <a:gd name="T7" fmla="*/ 1392 h 2880"/>
                <a:gd name="T8" fmla="*/ 298 w 989"/>
                <a:gd name="T9" fmla="*/ 1536 h 2880"/>
                <a:gd name="T10" fmla="*/ 365 w 989"/>
                <a:gd name="T11" fmla="*/ 1671 h 2880"/>
                <a:gd name="T12" fmla="*/ 394 w 989"/>
                <a:gd name="T13" fmla="*/ 1728 h 2880"/>
                <a:gd name="T14" fmla="*/ 451 w 989"/>
                <a:gd name="T15" fmla="*/ 1843 h 2880"/>
                <a:gd name="T16" fmla="*/ 461 w 989"/>
                <a:gd name="T17" fmla="*/ 1872 h 2880"/>
                <a:gd name="T18" fmla="*/ 538 w 989"/>
                <a:gd name="T19" fmla="*/ 1987 h 2880"/>
                <a:gd name="T20" fmla="*/ 624 w 989"/>
                <a:gd name="T21" fmla="*/ 2160 h 2880"/>
                <a:gd name="T22" fmla="*/ 691 w 989"/>
                <a:gd name="T23" fmla="*/ 2295 h 2880"/>
                <a:gd name="T24" fmla="*/ 710 w 989"/>
                <a:gd name="T25" fmla="*/ 2362 h 2880"/>
                <a:gd name="T26" fmla="*/ 768 w 989"/>
                <a:gd name="T27" fmla="*/ 2439 h 2880"/>
                <a:gd name="T28" fmla="*/ 816 w 989"/>
                <a:gd name="T29" fmla="*/ 2515 h 2880"/>
                <a:gd name="T30" fmla="*/ 826 w 989"/>
                <a:gd name="T31" fmla="*/ 2544 h 2880"/>
                <a:gd name="T32" fmla="*/ 864 w 989"/>
                <a:gd name="T33" fmla="*/ 2602 h 2880"/>
                <a:gd name="T34" fmla="*/ 883 w 989"/>
                <a:gd name="T35" fmla="*/ 2659 h 2880"/>
                <a:gd name="T36" fmla="*/ 902 w 989"/>
                <a:gd name="T37" fmla="*/ 2688 h 2880"/>
                <a:gd name="T38" fmla="*/ 941 w 989"/>
                <a:gd name="T39" fmla="*/ 2775 h 2880"/>
                <a:gd name="T40" fmla="*/ 989 w 989"/>
                <a:gd name="T41" fmla="*/ 2880 h 28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89"/>
                <a:gd name="T64" fmla="*/ 0 h 2880"/>
                <a:gd name="T65" fmla="*/ 989 w 989"/>
                <a:gd name="T66" fmla="*/ 2880 h 28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89" h="2880">
                  <a:moveTo>
                    <a:pt x="77" y="0"/>
                  </a:moveTo>
                  <a:cubicBezTo>
                    <a:pt x="53" y="92"/>
                    <a:pt x="46" y="186"/>
                    <a:pt x="29" y="279"/>
                  </a:cubicBezTo>
                  <a:cubicBezTo>
                    <a:pt x="32" y="463"/>
                    <a:pt x="0" y="961"/>
                    <a:pt x="144" y="1181"/>
                  </a:cubicBezTo>
                  <a:cubicBezTo>
                    <a:pt x="164" y="1257"/>
                    <a:pt x="195" y="1322"/>
                    <a:pt x="230" y="1392"/>
                  </a:cubicBezTo>
                  <a:cubicBezTo>
                    <a:pt x="253" y="1438"/>
                    <a:pt x="261" y="1500"/>
                    <a:pt x="298" y="1536"/>
                  </a:cubicBezTo>
                  <a:cubicBezTo>
                    <a:pt x="314" y="1584"/>
                    <a:pt x="330" y="1634"/>
                    <a:pt x="365" y="1671"/>
                  </a:cubicBezTo>
                  <a:cubicBezTo>
                    <a:pt x="397" y="1769"/>
                    <a:pt x="346" y="1620"/>
                    <a:pt x="394" y="1728"/>
                  </a:cubicBezTo>
                  <a:cubicBezTo>
                    <a:pt x="449" y="1852"/>
                    <a:pt x="369" y="1720"/>
                    <a:pt x="451" y="1843"/>
                  </a:cubicBezTo>
                  <a:cubicBezTo>
                    <a:pt x="457" y="1852"/>
                    <a:pt x="456" y="1863"/>
                    <a:pt x="461" y="1872"/>
                  </a:cubicBezTo>
                  <a:cubicBezTo>
                    <a:pt x="481" y="1908"/>
                    <a:pt x="509" y="1959"/>
                    <a:pt x="538" y="1987"/>
                  </a:cubicBezTo>
                  <a:cubicBezTo>
                    <a:pt x="559" y="2051"/>
                    <a:pt x="595" y="2101"/>
                    <a:pt x="624" y="2160"/>
                  </a:cubicBezTo>
                  <a:cubicBezTo>
                    <a:pt x="650" y="2212"/>
                    <a:pt x="650" y="2252"/>
                    <a:pt x="691" y="2295"/>
                  </a:cubicBezTo>
                  <a:cubicBezTo>
                    <a:pt x="699" y="2317"/>
                    <a:pt x="700" y="2341"/>
                    <a:pt x="710" y="2362"/>
                  </a:cubicBezTo>
                  <a:cubicBezTo>
                    <a:pt x="729" y="2400"/>
                    <a:pt x="743" y="2413"/>
                    <a:pt x="768" y="2439"/>
                  </a:cubicBezTo>
                  <a:cubicBezTo>
                    <a:pt x="780" y="2472"/>
                    <a:pt x="801" y="2485"/>
                    <a:pt x="816" y="2515"/>
                  </a:cubicBezTo>
                  <a:cubicBezTo>
                    <a:pt x="821" y="2524"/>
                    <a:pt x="821" y="2535"/>
                    <a:pt x="826" y="2544"/>
                  </a:cubicBezTo>
                  <a:cubicBezTo>
                    <a:pt x="837" y="2564"/>
                    <a:pt x="857" y="2580"/>
                    <a:pt x="864" y="2602"/>
                  </a:cubicBezTo>
                  <a:cubicBezTo>
                    <a:pt x="870" y="2621"/>
                    <a:pt x="872" y="2642"/>
                    <a:pt x="883" y="2659"/>
                  </a:cubicBezTo>
                  <a:cubicBezTo>
                    <a:pt x="889" y="2669"/>
                    <a:pt x="897" y="2677"/>
                    <a:pt x="902" y="2688"/>
                  </a:cubicBezTo>
                  <a:cubicBezTo>
                    <a:pt x="948" y="2791"/>
                    <a:pt x="898" y="2709"/>
                    <a:pt x="941" y="2775"/>
                  </a:cubicBezTo>
                  <a:cubicBezTo>
                    <a:pt x="954" y="2814"/>
                    <a:pt x="989" y="2839"/>
                    <a:pt x="989" y="288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1pPr>
              <a:lvl2pPr marL="742950" indent="-28575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2pPr>
              <a:lvl3pPr marL="11430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3pPr>
              <a:lvl4pPr marL="16002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4pPr>
              <a:lvl5pPr marL="20574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9pPr>
            </a:lstStyle>
            <a:p>
              <a:pPr eaLnBrk="1" hangingPunct="1"/>
              <a:endParaRPr lang="zh-CN" altLang="en-US">
                <a:ea typeface="SimSun" pitchFamily="2" charset="-122"/>
              </a:endParaRPr>
            </a:p>
          </p:txBody>
        </p:sp>
        <p:sp>
          <p:nvSpPr>
            <p:cNvPr id="10250" name="Text Box 30"/>
            <p:cNvSpPr txBox="1">
              <a:spLocks noChangeArrowheads="1"/>
            </p:cNvSpPr>
            <p:nvPr/>
          </p:nvSpPr>
          <p:spPr bwMode="auto">
            <a:xfrm>
              <a:off x="3651" y="2387"/>
              <a:ext cx="182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1pPr>
              <a:lvl2pPr marL="742950" indent="-28575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2pPr>
              <a:lvl3pPr marL="11430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3pPr>
              <a:lvl4pPr marL="16002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4pPr>
              <a:lvl5pPr marL="20574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1800">
                  <a:solidFill>
                    <a:srgbClr val="FF3300"/>
                  </a:solidFill>
                  <a:ea typeface="PMingLiU" pitchFamily="18" charset="-120"/>
                </a:rPr>
                <a:t>x</a:t>
              </a:r>
            </a:p>
          </p:txBody>
        </p:sp>
        <p:sp>
          <p:nvSpPr>
            <p:cNvPr id="10251" name="Text Box 31"/>
            <p:cNvSpPr txBox="1">
              <a:spLocks noChangeArrowheads="1"/>
            </p:cNvSpPr>
            <p:nvPr/>
          </p:nvSpPr>
          <p:spPr bwMode="auto">
            <a:xfrm>
              <a:off x="2064" y="1661"/>
              <a:ext cx="182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1pPr>
              <a:lvl2pPr marL="742950" indent="-28575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2pPr>
              <a:lvl3pPr marL="11430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3pPr>
              <a:lvl4pPr marL="16002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4pPr>
              <a:lvl5pPr marL="20574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1800">
                  <a:solidFill>
                    <a:srgbClr val="FF3300"/>
                  </a:solidFill>
                  <a:ea typeface="PMingLiU" pitchFamily="18" charset="-120"/>
                </a:rPr>
                <a:t>x</a:t>
              </a:r>
            </a:p>
          </p:txBody>
        </p:sp>
        <p:sp>
          <p:nvSpPr>
            <p:cNvPr id="10252" name="Text Box 32"/>
            <p:cNvSpPr txBox="1">
              <a:spLocks noChangeArrowheads="1"/>
            </p:cNvSpPr>
            <p:nvPr/>
          </p:nvSpPr>
          <p:spPr bwMode="auto">
            <a:xfrm>
              <a:off x="2653" y="3158"/>
              <a:ext cx="182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1pPr>
              <a:lvl2pPr marL="742950" indent="-28575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2pPr>
              <a:lvl3pPr marL="11430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3pPr>
              <a:lvl4pPr marL="16002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4pPr>
              <a:lvl5pPr marL="20574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TW" sz="1800">
                  <a:solidFill>
                    <a:srgbClr val="FF3300"/>
                  </a:solidFill>
                  <a:ea typeface="PMingLiU" pitchFamily="18" charset="-120"/>
                </a:rPr>
                <a:t>x</a:t>
              </a:r>
            </a:p>
          </p:txBody>
        </p:sp>
        <p:sp>
          <p:nvSpPr>
            <p:cNvPr id="10253" name="Line 33"/>
            <p:cNvSpPr>
              <a:spLocks noChangeShapeType="1"/>
            </p:cNvSpPr>
            <p:nvPr/>
          </p:nvSpPr>
          <p:spPr bwMode="auto">
            <a:xfrm>
              <a:off x="1565" y="1888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Text Box 34"/>
            <p:cNvSpPr txBox="1">
              <a:spLocks noChangeArrowheads="1"/>
            </p:cNvSpPr>
            <p:nvPr/>
          </p:nvSpPr>
          <p:spPr bwMode="auto">
            <a:xfrm>
              <a:off x="204" y="1706"/>
              <a:ext cx="1429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1pPr>
              <a:lvl2pPr marL="742950" indent="-28575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2pPr>
              <a:lvl3pPr marL="11430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3pPr>
              <a:lvl4pPr marL="16002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4pPr>
              <a:lvl5pPr marL="20574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kumimoji="1" lang="en-US" altLang="zh-TW" sz="1700">
                  <a:ea typeface="PMingLiU" pitchFamily="18" charset="-120"/>
                </a:rPr>
                <a:t>new center after 1</a:t>
              </a:r>
              <a:r>
                <a:rPr kumimoji="1" lang="en-US" altLang="zh-TW" sz="1700" baseline="30000">
                  <a:ea typeface="PMingLiU" pitchFamily="18" charset="-120"/>
                </a:rPr>
                <a:t>st</a:t>
              </a:r>
              <a:r>
                <a:rPr kumimoji="1" lang="en-US" altLang="zh-TW" sz="1700">
                  <a:ea typeface="PMingLiU" pitchFamily="18" charset="-120"/>
                </a:rPr>
                <a:t> iteration</a:t>
              </a:r>
            </a:p>
          </p:txBody>
        </p:sp>
        <p:sp>
          <p:nvSpPr>
            <p:cNvPr id="10255" name="Text Box 35"/>
            <p:cNvSpPr txBox="1">
              <a:spLocks noChangeArrowheads="1"/>
            </p:cNvSpPr>
            <p:nvPr/>
          </p:nvSpPr>
          <p:spPr bwMode="auto">
            <a:xfrm>
              <a:off x="567" y="3339"/>
              <a:ext cx="1429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1pPr>
              <a:lvl2pPr marL="742950" indent="-28575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2pPr>
              <a:lvl3pPr marL="11430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3pPr>
              <a:lvl4pPr marL="16002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4pPr>
              <a:lvl5pPr marL="20574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kumimoji="1" lang="en-US" altLang="zh-TW" sz="1700">
                  <a:ea typeface="PMingLiU" pitchFamily="18" charset="-120"/>
                </a:rPr>
                <a:t>new center after 1</a:t>
              </a:r>
              <a:r>
                <a:rPr kumimoji="1" lang="en-US" altLang="zh-TW" sz="1700" baseline="30000">
                  <a:ea typeface="PMingLiU" pitchFamily="18" charset="-120"/>
                </a:rPr>
                <a:t>st</a:t>
              </a:r>
              <a:r>
                <a:rPr kumimoji="1" lang="en-US" altLang="zh-TW" sz="1700">
                  <a:ea typeface="PMingLiU" pitchFamily="18" charset="-120"/>
                </a:rPr>
                <a:t> iteration</a:t>
              </a:r>
            </a:p>
          </p:txBody>
        </p:sp>
        <p:sp>
          <p:nvSpPr>
            <p:cNvPr id="10256" name="Text Box 36"/>
            <p:cNvSpPr txBox="1">
              <a:spLocks noChangeArrowheads="1"/>
            </p:cNvSpPr>
            <p:nvPr/>
          </p:nvSpPr>
          <p:spPr bwMode="auto">
            <a:xfrm>
              <a:off x="4241" y="2432"/>
              <a:ext cx="1429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1pPr>
              <a:lvl2pPr marL="742950" indent="-28575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2pPr>
              <a:lvl3pPr marL="11430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3pPr>
              <a:lvl4pPr marL="16002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4pPr>
              <a:lvl5pPr marL="20574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kumimoji="1" lang="en-US" altLang="zh-TW" sz="1700">
                  <a:ea typeface="PMingLiU" pitchFamily="18" charset="-120"/>
                </a:rPr>
                <a:t>new center after 1</a:t>
              </a:r>
              <a:r>
                <a:rPr kumimoji="1" lang="en-US" altLang="zh-TW" sz="1700" baseline="30000">
                  <a:ea typeface="PMingLiU" pitchFamily="18" charset="-120"/>
                </a:rPr>
                <a:t>st</a:t>
              </a:r>
              <a:r>
                <a:rPr kumimoji="1" lang="en-US" altLang="zh-TW" sz="1700">
                  <a:ea typeface="PMingLiU" pitchFamily="18" charset="-120"/>
                </a:rPr>
                <a:t> iteration</a:t>
              </a:r>
            </a:p>
          </p:txBody>
        </p:sp>
        <p:sp>
          <p:nvSpPr>
            <p:cNvPr id="10257" name="Line 37"/>
            <p:cNvSpPr>
              <a:spLocks noChangeShapeType="1"/>
            </p:cNvSpPr>
            <p:nvPr/>
          </p:nvSpPr>
          <p:spPr bwMode="auto">
            <a:xfrm flipV="1">
              <a:off x="1837" y="3385"/>
              <a:ext cx="862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8" name="Line 38"/>
            <p:cNvSpPr>
              <a:spLocks noChangeShapeType="1"/>
            </p:cNvSpPr>
            <p:nvPr/>
          </p:nvSpPr>
          <p:spPr bwMode="auto">
            <a:xfrm flipH="1">
              <a:off x="3833" y="2568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59" name="Group 39"/>
            <p:cNvGrpSpPr>
              <a:grpSpLocks/>
            </p:cNvGrpSpPr>
            <p:nvPr/>
          </p:nvGrpSpPr>
          <p:grpSpPr bwMode="auto">
            <a:xfrm>
              <a:off x="2472" y="2840"/>
              <a:ext cx="953" cy="1134"/>
              <a:chOff x="2631" y="2848"/>
              <a:chExt cx="953" cy="1134"/>
            </a:xfrm>
          </p:grpSpPr>
          <p:sp>
            <p:nvSpPr>
              <p:cNvPr id="10260" name="AutoShape 40"/>
              <p:cNvSpPr>
                <a:spLocks noChangeArrowheads="1"/>
              </p:cNvSpPr>
              <p:nvPr/>
            </p:nvSpPr>
            <p:spPr bwMode="auto">
              <a:xfrm>
                <a:off x="2903" y="2848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0261" name="AutoShape 41"/>
              <p:cNvSpPr>
                <a:spLocks noChangeArrowheads="1"/>
              </p:cNvSpPr>
              <p:nvPr/>
            </p:nvSpPr>
            <p:spPr bwMode="auto">
              <a:xfrm>
                <a:off x="3198" y="2886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0262" name="AutoShape 42"/>
              <p:cNvSpPr>
                <a:spLocks noChangeArrowheads="1"/>
              </p:cNvSpPr>
              <p:nvPr/>
            </p:nvSpPr>
            <p:spPr bwMode="auto">
              <a:xfrm>
                <a:off x="2903" y="3030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0263" name="AutoShape 43"/>
              <p:cNvSpPr>
                <a:spLocks noChangeArrowheads="1"/>
              </p:cNvSpPr>
              <p:nvPr/>
            </p:nvSpPr>
            <p:spPr bwMode="auto">
              <a:xfrm>
                <a:off x="2677" y="2984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0264" name="AutoShape 44"/>
              <p:cNvSpPr>
                <a:spLocks noChangeArrowheads="1"/>
              </p:cNvSpPr>
              <p:nvPr/>
            </p:nvSpPr>
            <p:spPr bwMode="auto">
              <a:xfrm>
                <a:off x="2631" y="3256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0265" name="AutoShape 45"/>
              <p:cNvSpPr>
                <a:spLocks noChangeArrowheads="1"/>
              </p:cNvSpPr>
              <p:nvPr/>
            </p:nvSpPr>
            <p:spPr bwMode="auto">
              <a:xfrm>
                <a:off x="3152" y="3249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0266" name="AutoShape 46"/>
              <p:cNvSpPr>
                <a:spLocks noChangeArrowheads="1"/>
              </p:cNvSpPr>
              <p:nvPr/>
            </p:nvSpPr>
            <p:spPr bwMode="auto">
              <a:xfrm>
                <a:off x="3493" y="3166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0267" name="AutoShape 47"/>
              <p:cNvSpPr>
                <a:spLocks noChangeArrowheads="1"/>
              </p:cNvSpPr>
              <p:nvPr/>
            </p:nvSpPr>
            <p:spPr bwMode="auto">
              <a:xfrm>
                <a:off x="2858" y="3438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0268" name="AutoShape 48"/>
              <p:cNvSpPr>
                <a:spLocks noChangeArrowheads="1"/>
              </p:cNvSpPr>
              <p:nvPr/>
            </p:nvSpPr>
            <p:spPr bwMode="auto">
              <a:xfrm>
                <a:off x="3357" y="3438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0269" name="AutoShape 49"/>
              <p:cNvSpPr>
                <a:spLocks noChangeArrowheads="1"/>
              </p:cNvSpPr>
              <p:nvPr/>
            </p:nvSpPr>
            <p:spPr bwMode="auto">
              <a:xfrm>
                <a:off x="3198" y="3521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0270" name="AutoShape 50"/>
              <p:cNvSpPr>
                <a:spLocks noChangeArrowheads="1"/>
              </p:cNvSpPr>
              <p:nvPr/>
            </p:nvSpPr>
            <p:spPr bwMode="auto">
              <a:xfrm>
                <a:off x="2767" y="3665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0271" name="AutoShape 51"/>
              <p:cNvSpPr>
                <a:spLocks noChangeArrowheads="1"/>
              </p:cNvSpPr>
              <p:nvPr/>
            </p:nvSpPr>
            <p:spPr bwMode="auto">
              <a:xfrm>
                <a:off x="2994" y="3891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0272" name="AutoShape 52"/>
              <p:cNvSpPr>
                <a:spLocks noChangeArrowheads="1"/>
              </p:cNvSpPr>
              <p:nvPr/>
            </p:nvSpPr>
            <p:spPr bwMode="auto">
              <a:xfrm>
                <a:off x="3357" y="3801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8960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>
                <a:ea typeface="SimSun" pitchFamily="2" charset="-122"/>
              </a:rPr>
              <a:t/>
            </a:r>
            <a:br>
              <a:rPr lang="en-US" altLang="zh-CN" smtClean="0">
                <a:ea typeface="SimSun" pitchFamily="2" charset="-122"/>
              </a:rPr>
            </a:br>
            <a:r>
              <a:rPr lang="en-US" altLang="zh-CN" smtClean="0">
                <a:ea typeface="SimSun" pitchFamily="2" charset="-122"/>
              </a:rPr>
              <a:t>K-Means Example</a:t>
            </a:r>
            <a:br>
              <a:rPr lang="en-US" altLang="zh-CN" smtClean="0">
                <a:ea typeface="SimSun" pitchFamily="2" charset="-122"/>
              </a:rPr>
            </a:br>
            <a:r>
              <a:rPr lang="en-US" altLang="zh-CN" sz="3100">
                <a:ea typeface="SimSun" pitchFamily="2" charset="-122"/>
              </a:rPr>
              <a:t>Step.3</a:t>
            </a:r>
            <a:r>
              <a:rPr lang="zh-CN" altLang="en-US" smtClean="0">
                <a:ea typeface="SimSun" pitchFamily="2" charset="-122"/>
              </a:rPr>
              <a:t/>
            </a:r>
            <a:br>
              <a:rPr lang="zh-CN" altLang="en-US" smtClean="0">
                <a:ea typeface="SimSun" pitchFamily="2" charset="-122"/>
              </a:rPr>
            </a:br>
            <a:endParaRPr lang="zh-CN" altLang="en-US" smtClean="0">
              <a:ea typeface="SimSun" pitchFamily="2" charset="-122"/>
            </a:endParaRPr>
          </a:p>
        </p:txBody>
      </p:sp>
      <p:sp>
        <p:nvSpPr>
          <p:cNvPr id="11267" name="日期占位符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 i="1">
                <a:solidFill>
                  <a:srgbClr val="000000"/>
                </a:solidFill>
                <a:latin typeface="Times" pitchFamily="34" charset="0"/>
              </a:defRPr>
            </a:lvl1pPr>
            <a:lvl2pPr marL="522368" indent="-200911" eaLnBrk="0" hangingPunct="0">
              <a:defRPr sz="3400" i="1">
                <a:solidFill>
                  <a:srgbClr val="000000"/>
                </a:solidFill>
                <a:latin typeface="Times" pitchFamily="34" charset="0"/>
              </a:defRPr>
            </a:lvl2pPr>
            <a:lvl3pPr marL="803643" indent="-160729" eaLnBrk="0" hangingPunct="0">
              <a:defRPr sz="3400" i="1">
                <a:solidFill>
                  <a:srgbClr val="000000"/>
                </a:solidFill>
                <a:latin typeface="Times" pitchFamily="34" charset="0"/>
              </a:defRPr>
            </a:lvl3pPr>
            <a:lvl4pPr marL="1125101" indent="-160729" eaLnBrk="0" hangingPunct="0">
              <a:defRPr sz="3400" i="1">
                <a:solidFill>
                  <a:srgbClr val="000000"/>
                </a:solidFill>
                <a:latin typeface="Times" pitchFamily="34" charset="0"/>
              </a:defRPr>
            </a:lvl4pPr>
            <a:lvl5pPr marL="1446558" indent="-160729" eaLnBrk="0" hangingPunct="0">
              <a:defRPr sz="3400" i="1">
                <a:solidFill>
                  <a:srgbClr val="000000"/>
                </a:solidFill>
                <a:latin typeface="Times" pitchFamily="34" charset="0"/>
              </a:defRPr>
            </a:lvl5pPr>
            <a:lvl6pPr marL="1768015" indent="-160729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rgbClr val="000000"/>
                </a:solidFill>
                <a:latin typeface="Times" pitchFamily="34" charset="0"/>
              </a:defRPr>
            </a:lvl6pPr>
            <a:lvl7pPr marL="2089473" indent="-160729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rgbClr val="000000"/>
                </a:solidFill>
                <a:latin typeface="Times" pitchFamily="34" charset="0"/>
              </a:defRPr>
            </a:lvl7pPr>
            <a:lvl8pPr marL="2410930" indent="-160729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rgbClr val="000000"/>
                </a:solidFill>
                <a:latin typeface="Times" pitchFamily="34" charset="0"/>
              </a:defRPr>
            </a:lvl8pPr>
            <a:lvl9pPr marL="2732387" indent="-160729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rgbClr val="000000"/>
                </a:solidFill>
                <a:latin typeface="Times" pitchFamily="34" charset="0"/>
              </a:defRPr>
            </a:lvl9pPr>
          </a:lstStyle>
          <a:p>
            <a:pPr eaLnBrk="1" hangingPunct="1"/>
            <a:fld id="{75672B43-7083-4A4E-96CA-412E7BBBE510}" type="datetime4">
              <a:rPr lang="en-US" altLang="zh-CN" sz="1000" i="0">
                <a:solidFill>
                  <a:schemeClr val="tx1"/>
                </a:solidFill>
              </a:rPr>
              <a:pPr eaLnBrk="1" hangingPunct="1"/>
              <a:t>November 4, 2013</a:t>
            </a:fld>
            <a:endParaRPr lang="en-US" altLang="zh-CN" sz="1000" i="0">
              <a:solidFill>
                <a:schemeClr val="tx1"/>
              </a:solidFill>
            </a:endParaRPr>
          </a:p>
        </p:txBody>
      </p:sp>
      <p:sp>
        <p:nvSpPr>
          <p:cNvPr id="11268" name="灯片编号占位符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 i="1">
                <a:solidFill>
                  <a:srgbClr val="000000"/>
                </a:solidFill>
                <a:latin typeface="Times" pitchFamily="34" charset="0"/>
              </a:defRPr>
            </a:lvl1pPr>
            <a:lvl2pPr marL="522368" indent="-200911" eaLnBrk="0" hangingPunct="0">
              <a:defRPr sz="3400" i="1">
                <a:solidFill>
                  <a:srgbClr val="000000"/>
                </a:solidFill>
                <a:latin typeface="Times" pitchFamily="34" charset="0"/>
              </a:defRPr>
            </a:lvl2pPr>
            <a:lvl3pPr marL="803643" indent="-160729" eaLnBrk="0" hangingPunct="0">
              <a:defRPr sz="3400" i="1">
                <a:solidFill>
                  <a:srgbClr val="000000"/>
                </a:solidFill>
                <a:latin typeface="Times" pitchFamily="34" charset="0"/>
              </a:defRPr>
            </a:lvl3pPr>
            <a:lvl4pPr marL="1125101" indent="-160729" eaLnBrk="0" hangingPunct="0">
              <a:defRPr sz="3400" i="1">
                <a:solidFill>
                  <a:srgbClr val="000000"/>
                </a:solidFill>
                <a:latin typeface="Times" pitchFamily="34" charset="0"/>
              </a:defRPr>
            </a:lvl4pPr>
            <a:lvl5pPr marL="1446558" indent="-160729" eaLnBrk="0" hangingPunct="0">
              <a:defRPr sz="3400" i="1">
                <a:solidFill>
                  <a:srgbClr val="000000"/>
                </a:solidFill>
                <a:latin typeface="Times" pitchFamily="34" charset="0"/>
              </a:defRPr>
            </a:lvl5pPr>
            <a:lvl6pPr marL="1768015" indent="-160729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rgbClr val="000000"/>
                </a:solidFill>
                <a:latin typeface="Times" pitchFamily="34" charset="0"/>
              </a:defRPr>
            </a:lvl6pPr>
            <a:lvl7pPr marL="2089473" indent="-160729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rgbClr val="000000"/>
                </a:solidFill>
                <a:latin typeface="Times" pitchFamily="34" charset="0"/>
              </a:defRPr>
            </a:lvl7pPr>
            <a:lvl8pPr marL="2410930" indent="-160729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rgbClr val="000000"/>
                </a:solidFill>
                <a:latin typeface="Times" pitchFamily="34" charset="0"/>
              </a:defRPr>
            </a:lvl8pPr>
            <a:lvl9pPr marL="2732387" indent="-160729" algn="ctr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rgbClr val="000000"/>
                </a:solidFill>
                <a:latin typeface="Times" pitchFamily="34" charset="0"/>
              </a:defRPr>
            </a:lvl9pPr>
          </a:lstStyle>
          <a:p>
            <a:pPr eaLnBrk="1" hangingPunct="1"/>
            <a:fld id="{35F09B3D-5749-4272-95ED-641B9425C1C4}" type="slidenum">
              <a:rPr lang="zh-CN" altLang="en-US" sz="1000" i="0">
                <a:solidFill>
                  <a:schemeClr val="tx1"/>
                </a:solidFill>
              </a:rPr>
              <a:pPr eaLnBrk="1" hangingPunct="1"/>
              <a:t>34</a:t>
            </a:fld>
            <a:endParaRPr lang="en-US" altLang="zh-CN" sz="1000" i="0">
              <a:solidFill>
                <a:schemeClr val="tx1"/>
              </a:solidFill>
            </a:endParaRPr>
          </a:p>
        </p:txBody>
      </p:sp>
      <p:grpSp>
        <p:nvGrpSpPr>
          <p:cNvPr id="11269" name="Group 1027"/>
          <p:cNvGrpSpPr>
            <a:grpSpLocks noGrp="1"/>
          </p:cNvGrpSpPr>
          <p:nvPr>
            <p:ph idx="1"/>
          </p:nvPr>
        </p:nvGrpSpPr>
        <p:grpSpPr bwMode="auto">
          <a:xfrm>
            <a:off x="696515" y="1867421"/>
            <a:ext cx="7743156" cy="4302993"/>
            <a:chOff x="204" y="1253"/>
            <a:chExt cx="5284" cy="2880"/>
          </a:xfrm>
        </p:grpSpPr>
        <p:grpSp>
          <p:nvGrpSpPr>
            <p:cNvPr id="11270" name="Group 1028"/>
            <p:cNvGrpSpPr>
              <a:grpSpLocks/>
            </p:cNvGrpSpPr>
            <p:nvPr/>
          </p:nvGrpSpPr>
          <p:grpSpPr bwMode="auto">
            <a:xfrm>
              <a:off x="1883" y="1431"/>
              <a:ext cx="590" cy="771"/>
              <a:chOff x="1020" y="1480"/>
              <a:chExt cx="590" cy="771"/>
            </a:xfrm>
          </p:grpSpPr>
          <p:sp>
            <p:nvSpPr>
              <p:cNvPr id="11308" name="AutoShape 1029"/>
              <p:cNvSpPr>
                <a:spLocks noChangeArrowheads="1"/>
              </p:cNvSpPr>
              <p:nvPr/>
            </p:nvSpPr>
            <p:spPr bwMode="auto">
              <a:xfrm>
                <a:off x="1247" y="1480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1309" name="AutoShape 1030"/>
              <p:cNvSpPr>
                <a:spLocks noChangeArrowheads="1"/>
              </p:cNvSpPr>
              <p:nvPr/>
            </p:nvSpPr>
            <p:spPr bwMode="auto">
              <a:xfrm>
                <a:off x="1066" y="1616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1310" name="AutoShape 1031"/>
              <p:cNvSpPr>
                <a:spLocks noChangeArrowheads="1"/>
              </p:cNvSpPr>
              <p:nvPr/>
            </p:nvSpPr>
            <p:spPr bwMode="auto">
              <a:xfrm>
                <a:off x="1429" y="1616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1311" name="AutoShape 1032"/>
              <p:cNvSpPr>
                <a:spLocks noChangeArrowheads="1"/>
              </p:cNvSpPr>
              <p:nvPr/>
            </p:nvSpPr>
            <p:spPr bwMode="auto">
              <a:xfrm>
                <a:off x="1247" y="1752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1312" name="AutoShape 1033"/>
              <p:cNvSpPr>
                <a:spLocks noChangeArrowheads="1"/>
              </p:cNvSpPr>
              <p:nvPr/>
            </p:nvSpPr>
            <p:spPr bwMode="auto">
              <a:xfrm>
                <a:off x="1020" y="1797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1313" name="AutoShape 1034"/>
              <p:cNvSpPr>
                <a:spLocks noChangeArrowheads="1"/>
              </p:cNvSpPr>
              <p:nvPr/>
            </p:nvSpPr>
            <p:spPr bwMode="auto">
              <a:xfrm>
                <a:off x="1519" y="1842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1314" name="AutoShape 1035"/>
              <p:cNvSpPr>
                <a:spLocks noChangeArrowheads="1"/>
              </p:cNvSpPr>
              <p:nvPr/>
            </p:nvSpPr>
            <p:spPr bwMode="auto">
              <a:xfrm>
                <a:off x="1247" y="1979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1315" name="AutoShape 1036"/>
              <p:cNvSpPr>
                <a:spLocks noChangeArrowheads="1"/>
              </p:cNvSpPr>
              <p:nvPr/>
            </p:nvSpPr>
            <p:spPr bwMode="auto">
              <a:xfrm>
                <a:off x="1247" y="2160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1316" name="AutoShape 1037"/>
              <p:cNvSpPr>
                <a:spLocks noChangeArrowheads="1"/>
              </p:cNvSpPr>
              <p:nvPr/>
            </p:nvSpPr>
            <p:spPr bwMode="auto">
              <a:xfrm>
                <a:off x="1066" y="2024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1317" name="AutoShape 1038"/>
              <p:cNvSpPr>
                <a:spLocks noChangeArrowheads="1"/>
              </p:cNvSpPr>
              <p:nvPr/>
            </p:nvSpPr>
            <p:spPr bwMode="auto">
              <a:xfrm>
                <a:off x="1474" y="2069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</p:grpSp>
        <p:sp>
          <p:nvSpPr>
            <p:cNvPr id="11271" name="AutoShape 1039"/>
            <p:cNvSpPr>
              <a:spLocks noChangeArrowheads="1"/>
            </p:cNvSpPr>
            <p:nvPr/>
          </p:nvSpPr>
          <p:spPr bwMode="auto">
            <a:xfrm>
              <a:off x="3925" y="1839"/>
              <a:ext cx="91" cy="91"/>
            </a:xfrm>
            <a:prstGeom prst="flowChartConnector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1pPr>
              <a:lvl2pPr marL="742950" indent="-28575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2pPr>
              <a:lvl3pPr marL="11430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3pPr>
              <a:lvl4pPr marL="16002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4pPr>
              <a:lvl5pPr marL="20574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9pPr>
            </a:lstStyle>
            <a:p>
              <a:pPr eaLnBrk="1" hangingPunct="1"/>
              <a:endParaRPr lang="zh-CN" altLang="en-US">
                <a:ea typeface="SimSun" pitchFamily="2" charset="-122"/>
              </a:endParaRPr>
            </a:p>
          </p:txBody>
        </p:sp>
        <p:sp>
          <p:nvSpPr>
            <p:cNvPr id="11272" name="AutoShape 1040"/>
            <p:cNvSpPr>
              <a:spLocks noChangeArrowheads="1"/>
            </p:cNvSpPr>
            <p:nvPr/>
          </p:nvSpPr>
          <p:spPr bwMode="auto">
            <a:xfrm>
              <a:off x="3743" y="1884"/>
              <a:ext cx="91" cy="91"/>
            </a:xfrm>
            <a:prstGeom prst="flowChartConnector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1pPr>
              <a:lvl2pPr marL="742950" indent="-28575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2pPr>
              <a:lvl3pPr marL="11430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3pPr>
              <a:lvl4pPr marL="16002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4pPr>
              <a:lvl5pPr marL="20574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9pPr>
            </a:lstStyle>
            <a:p>
              <a:pPr eaLnBrk="1" hangingPunct="1"/>
              <a:endParaRPr lang="zh-CN" altLang="en-US">
                <a:ea typeface="SimSun" pitchFamily="2" charset="-122"/>
              </a:endParaRPr>
            </a:p>
          </p:txBody>
        </p:sp>
        <p:sp>
          <p:nvSpPr>
            <p:cNvPr id="11273" name="AutoShape 1041"/>
            <p:cNvSpPr>
              <a:spLocks noChangeArrowheads="1"/>
            </p:cNvSpPr>
            <p:nvPr/>
          </p:nvSpPr>
          <p:spPr bwMode="auto">
            <a:xfrm>
              <a:off x="4106" y="1884"/>
              <a:ext cx="91" cy="91"/>
            </a:xfrm>
            <a:prstGeom prst="flowChartConnector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1pPr>
              <a:lvl2pPr marL="742950" indent="-28575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2pPr>
              <a:lvl3pPr marL="11430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3pPr>
              <a:lvl4pPr marL="16002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4pPr>
              <a:lvl5pPr marL="20574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9pPr>
            </a:lstStyle>
            <a:p>
              <a:pPr eaLnBrk="1" hangingPunct="1"/>
              <a:endParaRPr lang="zh-CN" altLang="en-US">
                <a:ea typeface="SimSun" pitchFamily="2" charset="-122"/>
              </a:endParaRPr>
            </a:p>
          </p:txBody>
        </p:sp>
        <p:sp>
          <p:nvSpPr>
            <p:cNvPr id="11274" name="AutoShape 1042"/>
            <p:cNvSpPr>
              <a:spLocks noChangeArrowheads="1"/>
            </p:cNvSpPr>
            <p:nvPr/>
          </p:nvSpPr>
          <p:spPr bwMode="auto">
            <a:xfrm>
              <a:off x="3925" y="1975"/>
              <a:ext cx="91" cy="91"/>
            </a:xfrm>
            <a:prstGeom prst="flowChartConnector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1pPr>
              <a:lvl2pPr marL="742950" indent="-28575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2pPr>
              <a:lvl3pPr marL="11430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3pPr>
              <a:lvl4pPr marL="16002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4pPr>
              <a:lvl5pPr marL="20574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9pPr>
            </a:lstStyle>
            <a:p>
              <a:pPr eaLnBrk="1" hangingPunct="1"/>
              <a:endParaRPr lang="zh-CN" altLang="en-US">
                <a:ea typeface="SimSun" pitchFamily="2" charset="-122"/>
              </a:endParaRPr>
            </a:p>
          </p:txBody>
        </p:sp>
        <p:sp>
          <p:nvSpPr>
            <p:cNvPr id="11275" name="AutoShape 1043"/>
            <p:cNvSpPr>
              <a:spLocks noChangeArrowheads="1"/>
            </p:cNvSpPr>
            <p:nvPr/>
          </p:nvSpPr>
          <p:spPr bwMode="auto">
            <a:xfrm>
              <a:off x="3743" y="2066"/>
              <a:ext cx="91" cy="91"/>
            </a:xfrm>
            <a:prstGeom prst="flowChartConnector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1pPr>
              <a:lvl2pPr marL="742950" indent="-28575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2pPr>
              <a:lvl3pPr marL="11430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3pPr>
              <a:lvl4pPr marL="16002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4pPr>
              <a:lvl5pPr marL="20574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9pPr>
            </a:lstStyle>
            <a:p>
              <a:pPr eaLnBrk="1" hangingPunct="1"/>
              <a:endParaRPr lang="zh-CN" altLang="en-US">
                <a:ea typeface="SimSun" pitchFamily="2" charset="-122"/>
              </a:endParaRPr>
            </a:p>
          </p:txBody>
        </p:sp>
        <p:sp>
          <p:nvSpPr>
            <p:cNvPr id="11276" name="AutoShape 1044"/>
            <p:cNvSpPr>
              <a:spLocks noChangeArrowheads="1"/>
            </p:cNvSpPr>
            <p:nvPr/>
          </p:nvSpPr>
          <p:spPr bwMode="auto">
            <a:xfrm>
              <a:off x="3879" y="2157"/>
              <a:ext cx="91" cy="91"/>
            </a:xfrm>
            <a:prstGeom prst="flowChartConnector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1pPr>
              <a:lvl2pPr marL="742950" indent="-28575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2pPr>
              <a:lvl3pPr marL="11430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3pPr>
              <a:lvl4pPr marL="16002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4pPr>
              <a:lvl5pPr marL="20574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9pPr>
            </a:lstStyle>
            <a:p>
              <a:pPr eaLnBrk="1" hangingPunct="1"/>
              <a:endParaRPr lang="zh-CN" altLang="en-US">
                <a:ea typeface="SimSun" pitchFamily="2" charset="-122"/>
              </a:endParaRPr>
            </a:p>
          </p:txBody>
        </p:sp>
        <p:sp>
          <p:nvSpPr>
            <p:cNvPr id="11277" name="AutoShape 1045"/>
            <p:cNvSpPr>
              <a:spLocks noChangeArrowheads="1"/>
            </p:cNvSpPr>
            <p:nvPr/>
          </p:nvSpPr>
          <p:spPr bwMode="auto">
            <a:xfrm>
              <a:off x="3743" y="2293"/>
              <a:ext cx="91" cy="91"/>
            </a:xfrm>
            <a:prstGeom prst="flowChartConnector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1pPr>
              <a:lvl2pPr marL="742950" indent="-28575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2pPr>
              <a:lvl3pPr marL="11430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3pPr>
              <a:lvl4pPr marL="16002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4pPr>
              <a:lvl5pPr marL="20574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9pPr>
            </a:lstStyle>
            <a:p>
              <a:pPr eaLnBrk="1" hangingPunct="1"/>
              <a:endParaRPr lang="zh-CN" altLang="en-US">
                <a:ea typeface="SimSun" pitchFamily="2" charset="-122"/>
              </a:endParaRPr>
            </a:p>
          </p:txBody>
        </p:sp>
        <p:sp>
          <p:nvSpPr>
            <p:cNvPr id="11278" name="AutoShape 1046"/>
            <p:cNvSpPr>
              <a:spLocks noChangeArrowheads="1"/>
            </p:cNvSpPr>
            <p:nvPr/>
          </p:nvSpPr>
          <p:spPr bwMode="auto">
            <a:xfrm>
              <a:off x="3925" y="2338"/>
              <a:ext cx="91" cy="91"/>
            </a:xfrm>
            <a:prstGeom prst="flowChartConnector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1pPr>
              <a:lvl2pPr marL="742950" indent="-28575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2pPr>
              <a:lvl3pPr marL="11430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3pPr>
              <a:lvl4pPr marL="16002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4pPr>
              <a:lvl5pPr marL="20574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9pPr>
            </a:lstStyle>
            <a:p>
              <a:pPr eaLnBrk="1" hangingPunct="1"/>
              <a:endParaRPr lang="zh-CN" altLang="en-US">
                <a:ea typeface="SimSun" pitchFamily="2" charset="-122"/>
              </a:endParaRPr>
            </a:p>
          </p:txBody>
        </p:sp>
        <p:sp>
          <p:nvSpPr>
            <p:cNvPr id="11279" name="AutoShape 1047"/>
            <p:cNvSpPr>
              <a:spLocks noChangeArrowheads="1"/>
            </p:cNvSpPr>
            <p:nvPr/>
          </p:nvSpPr>
          <p:spPr bwMode="auto">
            <a:xfrm>
              <a:off x="4288" y="1930"/>
              <a:ext cx="91" cy="91"/>
            </a:xfrm>
            <a:prstGeom prst="flowChartConnector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1pPr>
              <a:lvl2pPr marL="742950" indent="-28575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2pPr>
              <a:lvl3pPr marL="11430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3pPr>
              <a:lvl4pPr marL="16002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4pPr>
              <a:lvl5pPr marL="20574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9pPr>
            </a:lstStyle>
            <a:p>
              <a:pPr eaLnBrk="1" hangingPunct="1"/>
              <a:endParaRPr lang="zh-CN" altLang="en-US">
                <a:ea typeface="SimSun" pitchFamily="2" charset="-122"/>
              </a:endParaRPr>
            </a:p>
          </p:txBody>
        </p:sp>
        <p:sp>
          <p:nvSpPr>
            <p:cNvPr id="11280" name="AutoShape 1048"/>
            <p:cNvSpPr>
              <a:spLocks noChangeArrowheads="1"/>
            </p:cNvSpPr>
            <p:nvPr/>
          </p:nvSpPr>
          <p:spPr bwMode="auto">
            <a:xfrm>
              <a:off x="4061" y="2111"/>
              <a:ext cx="91" cy="91"/>
            </a:xfrm>
            <a:prstGeom prst="flowChartConnector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1pPr>
              <a:lvl2pPr marL="742950" indent="-28575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2pPr>
              <a:lvl3pPr marL="11430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3pPr>
              <a:lvl4pPr marL="16002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4pPr>
              <a:lvl5pPr marL="20574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9pPr>
            </a:lstStyle>
            <a:p>
              <a:pPr eaLnBrk="1" hangingPunct="1"/>
              <a:endParaRPr lang="zh-CN" altLang="en-US">
                <a:ea typeface="SimSun" pitchFamily="2" charset="-122"/>
              </a:endParaRPr>
            </a:p>
          </p:txBody>
        </p:sp>
        <p:sp>
          <p:nvSpPr>
            <p:cNvPr id="11281" name="AutoShape 1049"/>
            <p:cNvSpPr>
              <a:spLocks noChangeArrowheads="1"/>
            </p:cNvSpPr>
            <p:nvPr/>
          </p:nvSpPr>
          <p:spPr bwMode="auto">
            <a:xfrm>
              <a:off x="4242" y="2066"/>
              <a:ext cx="91" cy="91"/>
            </a:xfrm>
            <a:prstGeom prst="flowChartConnector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1pPr>
              <a:lvl2pPr marL="742950" indent="-28575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2pPr>
              <a:lvl3pPr marL="11430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3pPr>
              <a:lvl4pPr marL="16002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4pPr>
              <a:lvl5pPr marL="20574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9pPr>
            </a:lstStyle>
            <a:p>
              <a:pPr eaLnBrk="1" hangingPunct="1"/>
              <a:endParaRPr lang="zh-CN" altLang="en-US">
                <a:ea typeface="SimSun" pitchFamily="2" charset="-122"/>
              </a:endParaRPr>
            </a:p>
          </p:txBody>
        </p:sp>
        <p:sp>
          <p:nvSpPr>
            <p:cNvPr id="11282" name="AutoShape 1050"/>
            <p:cNvSpPr>
              <a:spLocks noChangeArrowheads="1"/>
            </p:cNvSpPr>
            <p:nvPr/>
          </p:nvSpPr>
          <p:spPr bwMode="auto">
            <a:xfrm>
              <a:off x="4106" y="2293"/>
              <a:ext cx="91" cy="91"/>
            </a:xfrm>
            <a:prstGeom prst="flowChartConnector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1pPr>
              <a:lvl2pPr marL="742950" indent="-28575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2pPr>
              <a:lvl3pPr marL="11430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3pPr>
              <a:lvl4pPr marL="16002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4pPr>
              <a:lvl5pPr marL="20574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9pPr>
            </a:lstStyle>
            <a:p>
              <a:pPr eaLnBrk="1" hangingPunct="1"/>
              <a:endParaRPr lang="zh-CN" altLang="en-US">
                <a:ea typeface="SimSun" pitchFamily="2" charset="-122"/>
              </a:endParaRPr>
            </a:p>
          </p:txBody>
        </p:sp>
        <p:sp>
          <p:nvSpPr>
            <p:cNvPr id="11283" name="Line 1051"/>
            <p:cNvSpPr>
              <a:spLocks noChangeShapeType="1"/>
            </p:cNvSpPr>
            <p:nvPr/>
          </p:nvSpPr>
          <p:spPr bwMode="auto">
            <a:xfrm flipV="1">
              <a:off x="1475" y="2512"/>
              <a:ext cx="1701" cy="2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Freeform 1052"/>
            <p:cNvSpPr>
              <a:spLocks/>
            </p:cNvSpPr>
            <p:nvPr/>
          </p:nvSpPr>
          <p:spPr bwMode="auto">
            <a:xfrm>
              <a:off x="3058" y="1253"/>
              <a:ext cx="989" cy="2880"/>
            </a:xfrm>
            <a:custGeom>
              <a:avLst/>
              <a:gdLst>
                <a:gd name="T0" fmla="*/ 77 w 989"/>
                <a:gd name="T1" fmla="*/ 0 h 2880"/>
                <a:gd name="T2" fmla="*/ 29 w 989"/>
                <a:gd name="T3" fmla="*/ 279 h 2880"/>
                <a:gd name="T4" fmla="*/ 144 w 989"/>
                <a:gd name="T5" fmla="*/ 1181 h 2880"/>
                <a:gd name="T6" fmla="*/ 230 w 989"/>
                <a:gd name="T7" fmla="*/ 1392 h 2880"/>
                <a:gd name="T8" fmla="*/ 298 w 989"/>
                <a:gd name="T9" fmla="*/ 1536 h 2880"/>
                <a:gd name="T10" fmla="*/ 365 w 989"/>
                <a:gd name="T11" fmla="*/ 1671 h 2880"/>
                <a:gd name="T12" fmla="*/ 394 w 989"/>
                <a:gd name="T13" fmla="*/ 1728 h 2880"/>
                <a:gd name="T14" fmla="*/ 451 w 989"/>
                <a:gd name="T15" fmla="*/ 1843 h 2880"/>
                <a:gd name="T16" fmla="*/ 461 w 989"/>
                <a:gd name="T17" fmla="*/ 1872 h 2880"/>
                <a:gd name="T18" fmla="*/ 538 w 989"/>
                <a:gd name="T19" fmla="*/ 1987 h 2880"/>
                <a:gd name="T20" fmla="*/ 624 w 989"/>
                <a:gd name="T21" fmla="*/ 2160 h 2880"/>
                <a:gd name="T22" fmla="*/ 691 w 989"/>
                <a:gd name="T23" fmla="*/ 2295 h 2880"/>
                <a:gd name="T24" fmla="*/ 710 w 989"/>
                <a:gd name="T25" fmla="*/ 2362 h 2880"/>
                <a:gd name="T26" fmla="*/ 768 w 989"/>
                <a:gd name="T27" fmla="*/ 2439 h 2880"/>
                <a:gd name="T28" fmla="*/ 816 w 989"/>
                <a:gd name="T29" fmla="*/ 2515 h 2880"/>
                <a:gd name="T30" fmla="*/ 826 w 989"/>
                <a:gd name="T31" fmla="*/ 2544 h 2880"/>
                <a:gd name="T32" fmla="*/ 864 w 989"/>
                <a:gd name="T33" fmla="*/ 2602 h 2880"/>
                <a:gd name="T34" fmla="*/ 883 w 989"/>
                <a:gd name="T35" fmla="*/ 2659 h 2880"/>
                <a:gd name="T36" fmla="*/ 902 w 989"/>
                <a:gd name="T37" fmla="*/ 2688 h 2880"/>
                <a:gd name="T38" fmla="*/ 941 w 989"/>
                <a:gd name="T39" fmla="*/ 2775 h 2880"/>
                <a:gd name="T40" fmla="*/ 989 w 989"/>
                <a:gd name="T41" fmla="*/ 2880 h 28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89"/>
                <a:gd name="T64" fmla="*/ 0 h 2880"/>
                <a:gd name="T65" fmla="*/ 989 w 989"/>
                <a:gd name="T66" fmla="*/ 2880 h 28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89" h="2880">
                  <a:moveTo>
                    <a:pt x="77" y="0"/>
                  </a:moveTo>
                  <a:cubicBezTo>
                    <a:pt x="53" y="92"/>
                    <a:pt x="46" y="186"/>
                    <a:pt x="29" y="279"/>
                  </a:cubicBezTo>
                  <a:cubicBezTo>
                    <a:pt x="32" y="463"/>
                    <a:pt x="0" y="961"/>
                    <a:pt x="144" y="1181"/>
                  </a:cubicBezTo>
                  <a:cubicBezTo>
                    <a:pt x="164" y="1257"/>
                    <a:pt x="195" y="1322"/>
                    <a:pt x="230" y="1392"/>
                  </a:cubicBezTo>
                  <a:cubicBezTo>
                    <a:pt x="253" y="1438"/>
                    <a:pt x="261" y="1500"/>
                    <a:pt x="298" y="1536"/>
                  </a:cubicBezTo>
                  <a:cubicBezTo>
                    <a:pt x="314" y="1584"/>
                    <a:pt x="330" y="1634"/>
                    <a:pt x="365" y="1671"/>
                  </a:cubicBezTo>
                  <a:cubicBezTo>
                    <a:pt x="397" y="1769"/>
                    <a:pt x="346" y="1620"/>
                    <a:pt x="394" y="1728"/>
                  </a:cubicBezTo>
                  <a:cubicBezTo>
                    <a:pt x="449" y="1852"/>
                    <a:pt x="369" y="1720"/>
                    <a:pt x="451" y="1843"/>
                  </a:cubicBezTo>
                  <a:cubicBezTo>
                    <a:pt x="457" y="1852"/>
                    <a:pt x="456" y="1863"/>
                    <a:pt x="461" y="1872"/>
                  </a:cubicBezTo>
                  <a:cubicBezTo>
                    <a:pt x="481" y="1908"/>
                    <a:pt x="509" y="1959"/>
                    <a:pt x="538" y="1987"/>
                  </a:cubicBezTo>
                  <a:cubicBezTo>
                    <a:pt x="559" y="2051"/>
                    <a:pt x="595" y="2101"/>
                    <a:pt x="624" y="2160"/>
                  </a:cubicBezTo>
                  <a:cubicBezTo>
                    <a:pt x="650" y="2212"/>
                    <a:pt x="650" y="2252"/>
                    <a:pt x="691" y="2295"/>
                  </a:cubicBezTo>
                  <a:cubicBezTo>
                    <a:pt x="699" y="2317"/>
                    <a:pt x="700" y="2341"/>
                    <a:pt x="710" y="2362"/>
                  </a:cubicBezTo>
                  <a:cubicBezTo>
                    <a:pt x="729" y="2400"/>
                    <a:pt x="743" y="2413"/>
                    <a:pt x="768" y="2439"/>
                  </a:cubicBezTo>
                  <a:cubicBezTo>
                    <a:pt x="780" y="2472"/>
                    <a:pt x="801" y="2485"/>
                    <a:pt x="816" y="2515"/>
                  </a:cubicBezTo>
                  <a:cubicBezTo>
                    <a:pt x="821" y="2524"/>
                    <a:pt x="821" y="2535"/>
                    <a:pt x="826" y="2544"/>
                  </a:cubicBezTo>
                  <a:cubicBezTo>
                    <a:pt x="837" y="2564"/>
                    <a:pt x="857" y="2580"/>
                    <a:pt x="864" y="2602"/>
                  </a:cubicBezTo>
                  <a:cubicBezTo>
                    <a:pt x="870" y="2621"/>
                    <a:pt x="872" y="2642"/>
                    <a:pt x="883" y="2659"/>
                  </a:cubicBezTo>
                  <a:cubicBezTo>
                    <a:pt x="889" y="2669"/>
                    <a:pt x="897" y="2677"/>
                    <a:pt x="902" y="2688"/>
                  </a:cubicBezTo>
                  <a:cubicBezTo>
                    <a:pt x="948" y="2791"/>
                    <a:pt x="898" y="2709"/>
                    <a:pt x="941" y="2775"/>
                  </a:cubicBezTo>
                  <a:cubicBezTo>
                    <a:pt x="954" y="2814"/>
                    <a:pt x="989" y="2839"/>
                    <a:pt x="989" y="288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1pPr>
              <a:lvl2pPr marL="742950" indent="-28575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2pPr>
              <a:lvl3pPr marL="11430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3pPr>
              <a:lvl4pPr marL="16002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4pPr>
              <a:lvl5pPr marL="20574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9pPr>
            </a:lstStyle>
            <a:p>
              <a:pPr eaLnBrk="1" hangingPunct="1"/>
              <a:endParaRPr lang="zh-CN" altLang="en-US">
                <a:ea typeface="SimSun" pitchFamily="2" charset="-122"/>
              </a:endParaRPr>
            </a:p>
          </p:txBody>
        </p:sp>
        <p:sp>
          <p:nvSpPr>
            <p:cNvPr id="11285" name="Text Box 1053"/>
            <p:cNvSpPr txBox="1">
              <a:spLocks noChangeArrowheads="1"/>
            </p:cNvSpPr>
            <p:nvPr/>
          </p:nvSpPr>
          <p:spPr bwMode="auto">
            <a:xfrm>
              <a:off x="204" y="1706"/>
              <a:ext cx="1429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1pPr>
              <a:lvl2pPr marL="742950" indent="-28575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2pPr>
              <a:lvl3pPr marL="11430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3pPr>
              <a:lvl4pPr marL="16002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4pPr>
              <a:lvl5pPr marL="20574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kumimoji="1" lang="en-US" altLang="zh-TW" sz="1700">
                  <a:ea typeface="PMingLiU" pitchFamily="18" charset="-120"/>
                </a:rPr>
                <a:t>new center after 2</a:t>
              </a:r>
              <a:r>
                <a:rPr kumimoji="1" lang="en-US" altLang="zh-TW" sz="1700" baseline="30000">
                  <a:ea typeface="PMingLiU" pitchFamily="18" charset="-120"/>
                </a:rPr>
                <a:t>nd</a:t>
              </a:r>
              <a:r>
                <a:rPr kumimoji="1" lang="en-US" altLang="zh-TW" sz="1700">
                  <a:ea typeface="PMingLiU" pitchFamily="18" charset="-120"/>
                </a:rPr>
                <a:t> iteration</a:t>
              </a:r>
            </a:p>
          </p:txBody>
        </p:sp>
        <p:sp>
          <p:nvSpPr>
            <p:cNvPr id="11286" name="Text Box 1054"/>
            <p:cNvSpPr txBox="1">
              <a:spLocks noChangeArrowheads="1"/>
            </p:cNvSpPr>
            <p:nvPr/>
          </p:nvSpPr>
          <p:spPr bwMode="auto">
            <a:xfrm>
              <a:off x="748" y="3566"/>
              <a:ext cx="1429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1pPr>
              <a:lvl2pPr marL="742950" indent="-28575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2pPr>
              <a:lvl3pPr marL="11430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3pPr>
              <a:lvl4pPr marL="16002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4pPr>
              <a:lvl5pPr marL="20574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kumimoji="1" lang="en-US" altLang="zh-TW" sz="1700">
                  <a:ea typeface="PMingLiU" pitchFamily="18" charset="-120"/>
                </a:rPr>
                <a:t>new center after 2</a:t>
              </a:r>
              <a:r>
                <a:rPr kumimoji="1" lang="en-US" altLang="zh-TW" sz="1700" baseline="30000">
                  <a:ea typeface="PMingLiU" pitchFamily="18" charset="-120"/>
                </a:rPr>
                <a:t>nd</a:t>
              </a:r>
              <a:r>
                <a:rPr kumimoji="1" lang="en-US" altLang="zh-TW" sz="1700">
                  <a:ea typeface="PMingLiU" pitchFamily="18" charset="-120"/>
                </a:rPr>
                <a:t> iteration</a:t>
              </a:r>
            </a:p>
          </p:txBody>
        </p:sp>
        <p:sp>
          <p:nvSpPr>
            <p:cNvPr id="11287" name="Text Box 1055"/>
            <p:cNvSpPr txBox="1">
              <a:spLocks noChangeArrowheads="1"/>
            </p:cNvSpPr>
            <p:nvPr/>
          </p:nvSpPr>
          <p:spPr bwMode="auto">
            <a:xfrm>
              <a:off x="4059" y="2795"/>
              <a:ext cx="1429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1pPr>
              <a:lvl2pPr marL="742950" indent="-28575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2pPr>
              <a:lvl3pPr marL="11430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3pPr>
              <a:lvl4pPr marL="16002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4pPr>
              <a:lvl5pPr marL="20574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kumimoji="1" lang="en-US" altLang="zh-TW" sz="1700">
                  <a:ea typeface="PMingLiU" pitchFamily="18" charset="-120"/>
                </a:rPr>
                <a:t>new center after 2</a:t>
              </a:r>
              <a:r>
                <a:rPr kumimoji="1" lang="en-US" altLang="zh-TW" sz="1700" baseline="30000">
                  <a:ea typeface="PMingLiU" pitchFamily="18" charset="-120"/>
                </a:rPr>
                <a:t>nd</a:t>
              </a:r>
              <a:r>
                <a:rPr kumimoji="1" lang="en-US" altLang="zh-TW" sz="1700">
                  <a:ea typeface="PMingLiU" pitchFamily="18" charset="-120"/>
                </a:rPr>
                <a:t> iteration</a:t>
              </a:r>
            </a:p>
          </p:txBody>
        </p:sp>
        <p:sp>
          <p:nvSpPr>
            <p:cNvPr id="11288" name="AutoShape 1056"/>
            <p:cNvSpPr>
              <a:spLocks noChangeArrowheads="1"/>
            </p:cNvSpPr>
            <p:nvPr/>
          </p:nvSpPr>
          <p:spPr bwMode="auto">
            <a:xfrm>
              <a:off x="2154" y="1752"/>
              <a:ext cx="90" cy="91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1pPr>
              <a:lvl2pPr marL="742950" indent="-28575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2pPr>
              <a:lvl3pPr marL="11430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3pPr>
              <a:lvl4pPr marL="16002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4pPr>
              <a:lvl5pPr marL="20574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9pPr>
            </a:lstStyle>
            <a:p>
              <a:pPr eaLnBrk="1" hangingPunct="1"/>
              <a:endParaRPr lang="zh-CN" altLang="en-US">
                <a:ea typeface="SimSun" pitchFamily="2" charset="-122"/>
              </a:endParaRPr>
            </a:p>
          </p:txBody>
        </p:sp>
        <p:sp>
          <p:nvSpPr>
            <p:cNvPr id="11289" name="Line 1057"/>
            <p:cNvSpPr>
              <a:spLocks noChangeShapeType="1"/>
            </p:cNvSpPr>
            <p:nvPr/>
          </p:nvSpPr>
          <p:spPr bwMode="auto">
            <a:xfrm flipH="1" flipV="1">
              <a:off x="4014" y="2160"/>
              <a:ext cx="136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290" name="Group 1058"/>
            <p:cNvGrpSpPr>
              <a:grpSpLocks/>
            </p:cNvGrpSpPr>
            <p:nvPr/>
          </p:nvGrpSpPr>
          <p:grpSpPr bwMode="auto">
            <a:xfrm>
              <a:off x="2472" y="2840"/>
              <a:ext cx="953" cy="1134"/>
              <a:chOff x="2631" y="2848"/>
              <a:chExt cx="953" cy="1134"/>
            </a:xfrm>
          </p:grpSpPr>
          <p:sp>
            <p:nvSpPr>
              <p:cNvPr id="11295" name="AutoShape 1059"/>
              <p:cNvSpPr>
                <a:spLocks noChangeArrowheads="1"/>
              </p:cNvSpPr>
              <p:nvPr/>
            </p:nvSpPr>
            <p:spPr bwMode="auto">
              <a:xfrm>
                <a:off x="2903" y="2848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1296" name="AutoShape 1060"/>
              <p:cNvSpPr>
                <a:spLocks noChangeArrowheads="1"/>
              </p:cNvSpPr>
              <p:nvPr/>
            </p:nvSpPr>
            <p:spPr bwMode="auto">
              <a:xfrm>
                <a:off x="3198" y="2886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1297" name="AutoShape 1061"/>
              <p:cNvSpPr>
                <a:spLocks noChangeArrowheads="1"/>
              </p:cNvSpPr>
              <p:nvPr/>
            </p:nvSpPr>
            <p:spPr bwMode="auto">
              <a:xfrm>
                <a:off x="2903" y="3030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1298" name="AutoShape 1062"/>
              <p:cNvSpPr>
                <a:spLocks noChangeArrowheads="1"/>
              </p:cNvSpPr>
              <p:nvPr/>
            </p:nvSpPr>
            <p:spPr bwMode="auto">
              <a:xfrm>
                <a:off x="2677" y="2984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1299" name="AutoShape 1063"/>
              <p:cNvSpPr>
                <a:spLocks noChangeArrowheads="1"/>
              </p:cNvSpPr>
              <p:nvPr/>
            </p:nvSpPr>
            <p:spPr bwMode="auto">
              <a:xfrm>
                <a:off x="2631" y="3256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1300" name="AutoShape 1064"/>
              <p:cNvSpPr>
                <a:spLocks noChangeArrowheads="1"/>
              </p:cNvSpPr>
              <p:nvPr/>
            </p:nvSpPr>
            <p:spPr bwMode="auto">
              <a:xfrm>
                <a:off x="3152" y="3249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1301" name="AutoShape 1065"/>
              <p:cNvSpPr>
                <a:spLocks noChangeArrowheads="1"/>
              </p:cNvSpPr>
              <p:nvPr/>
            </p:nvSpPr>
            <p:spPr bwMode="auto">
              <a:xfrm>
                <a:off x="3493" y="3166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1302" name="AutoShape 1066"/>
              <p:cNvSpPr>
                <a:spLocks noChangeArrowheads="1"/>
              </p:cNvSpPr>
              <p:nvPr/>
            </p:nvSpPr>
            <p:spPr bwMode="auto">
              <a:xfrm>
                <a:off x="2858" y="3438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1303" name="AutoShape 1067"/>
              <p:cNvSpPr>
                <a:spLocks noChangeArrowheads="1"/>
              </p:cNvSpPr>
              <p:nvPr/>
            </p:nvSpPr>
            <p:spPr bwMode="auto">
              <a:xfrm>
                <a:off x="3357" y="3438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1304" name="AutoShape 1068"/>
              <p:cNvSpPr>
                <a:spLocks noChangeArrowheads="1"/>
              </p:cNvSpPr>
              <p:nvPr/>
            </p:nvSpPr>
            <p:spPr bwMode="auto">
              <a:xfrm>
                <a:off x="3198" y="3521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1305" name="AutoShape 1069"/>
              <p:cNvSpPr>
                <a:spLocks noChangeArrowheads="1"/>
              </p:cNvSpPr>
              <p:nvPr/>
            </p:nvSpPr>
            <p:spPr bwMode="auto">
              <a:xfrm>
                <a:off x="2767" y="3665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1306" name="AutoShape 1070"/>
              <p:cNvSpPr>
                <a:spLocks noChangeArrowheads="1"/>
              </p:cNvSpPr>
              <p:nvPr/>
            </p:nvSpPr>
            <p:spPr bwMode="auto">
              <a:xfrm>
                <a:off x="2994" y="3891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  <p:sp>
            <p:nvSpPr>
              <p:cNvPr id="11307" name="AutoShape 1071"/>
              <p:cNvSpPr>
                <a:spLocks noChangeArrowheads="1"/>
              </p:cNvSpPr>
              <p:nvPr/>
            </p:nvSpPr>
            <p:spPr bwMode="auto">
              <a:xfrm>
                <a:off x="3357" y="3801"/>
                <a:ext cx="91" cy="91"/>
              </a:xfrm>
              <a:prstGeom prst="flowChartConnector">
                <a:avLst/>
              </a:prstGeom>
              <a:solidFill>
                <a:srgbClr val="FF99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1pPr>
                <a:lvl2pPr marL="742950" indent="-28575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2pPr>
                <a:lvl3pPr marL="11430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3pPr>
                <a:lvl4pPr marL="16002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4pPr>
                <a:lvl5pPr marL="2057400" indent="-228600" eaLnBrk="0" hangingPunct="0"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 i="1">
                    <a:solidFill>
                      <a:srgbClr val="000000"/>
                    </a:solidFill>
                    <a:latin typeface="Times" pitchFamily="34" charset="0"/>
                  </a:defRPr>
                </a:lvl9pPr>
              </a:lstStyle>
              <a:p>
                <a:pPr eaLnBrk="1" hangingPunct="1"/>
                <a:endParaRPr lang="zh-CN" altLang="en-US">
                  <a:ea typeface="SimSun" pitchFamily="2" charset="-122"/>
                </a:endParaRPr>
              </a:p>
            </p:txBody>
          </p:sp>
        </p:grpSp>
        <p:sp>
          <p:nvSpPr>
            <p:cNvPr id="11291" name="Line 1072"/>
            <p:cNvSpPr>
              <a:spLocks noChangeShapeType="1"/>
            </p:cNvSpPr>
            <p:nvPr/>
          </p:nvSpPr>
          <p:spPr bwMode="auto">
            <a:xfrm flipV="1">
              <a:off x="1474" y="1842"/>
              <a:ext cx="68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" name="AutoShape 1073"/>
            <p:cNvSpPr>
              <a:spLocks noChangeArrowheads="1"/>
            </p:cNvSpPr>
            <p:nvPr/>
          </p:nvSpPr>
          <p:spPr bwMode="auto">
            <a:xfrm>
              <a:off x="3016" y="3294"/>
              <a:ext cx="90" cy="91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1pPr>
              <a:lvl2pPr marL="742950" indent="-28575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2pPr>
              <a:lvl3pPr marL="11430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3pPr>
              <a:lvl4pPr marL="16002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4pPr>
              <a:lvl5pPr marL="20574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9pPr>
            </a:lstStyle>
            <a:p>
              <a:pPr eaLnBrk="1" hangingPunct="1"/>
              <a:endParaRPr lang="zh-CN" altLang="en-US">
                <a:ea typeface="SimSun" pitchFamily="2" charset="-122"/>
              </a:endParaRPr>
            </a:p>
          </p:txBody>
        </p:sp>
        <p:sp>
          <p:nvSpPr>
            <p:cNvPr id="11293" name="AutoShape 1074"/>
            <p:cNvSpPr>
              <a:spLocks noChangeArrowheads="1"/>
            </p:cNvSpPr>
            <p:nvPr/>
          </p:nvSpPr>
          <p:spPr bwMode="auto">
            <a:xfrm>
              <a:off x="3969" y="2069"/>
              <a:ext cx="90" cy="91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1pPr>
              <a:lvl2pPr marL="742950" indent="-28575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2pPr>
              <a:lvl3pPr marL="11430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3pPr>
              <a:lvl4pPr marL="16002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4pPr>
              <a:lvl5pPr marL="2057400" indent="-228600" eaLnBrk="0" hangingPunct="0"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 i="1">
                  <a:solidFill>
                    <a:srgbClr val="000000"/>
                  </a:solidFill>
                  <a:latin typeface="Times" pitchFamily="34" charset="0"/>
                </a:defRPr>
              </a:lvl9pPr>
            </a:lstStyle>
            <a:p>
              <a:pPr eaLnBrk="1" hangingPunct="1"/>
              <a:endParaRPr lang="zh-CN" altLang="en-US">
                <a:ea typeface="SimSun" pitchFamily="2" charset="-122"/>
              </a:endParaRPr>
            </a:p>
          </p:txBody>
        </p:sp>
        <p:sp>
          <p:nvSpPr>
            <p:cNvPr id="11294" name="Line 1075"/>
            <p:cNvSpPr>
              <a:spLocks noChangeShapeType="1"/>
            </p:cNvSpPr>
            <p:nvPr/>
          </p:nvSpPr>
          <p:spPr bwMode="auto">
            <a:xfrm flipV="1">
              <a:off x="2018" y="3430"/>
              <a:ext cx="1043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1000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Properties of the EM </a:t>
            </a:r>
            <a:r>
              <a:rPr lang="en-US" i="1" dirty="0" smtClean="0"/>
              <a:t>k</a:t>
            </a:r>
            <a:r>
              <a:rPr lang="en-US" dirty="0" smtClean="0"/>
              <a:t>-means algorithm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Finds a local optimum</a:t>
            </a:r>
          </a:p>
          <a:p>
            <a:endParaRPr lang="en-US" dirty="0" smtClean="0"/>
          </a:p>
          <a:p>
            <a:r>
              <a:rPr lang="en-US" dirty="0" smtClean="0"/>
              <a:t>Converges often quickly (but not always)</a:t>
            </a:r>
          </a:p>
          <a:p>
            <a:endParaRPr lang="en-US" dirty="0" smtClean="0"/>
          </a:p>
          <a:p>
            <a:r>
              <a:rPr lang="en-US" dirty="0" smtClean="0"/>
              <a:t>The choice of initial points can have large influence in the </a:t>
            </a:r>
            <a:r>
              <a:rPr lang="en-US" dirty="0" smtClean="0"/>
              <a:t>result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a streaming algorithm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9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Two different K-means Clusterings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7963" y="990600"/>
            <a:ext cx="3043237" cy="228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e-IL" sz="1400" b="1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05400" y="3660775"/>
            <a:ext cx="3048000" cy="2587625"/>
            <a:chOff x="3216" y="2306"/>
            <a:chExt cx="1920" cy="1630"/>
          </a:xfrm>
        </p:grpSpPr>
        <p:pic>
          <p:nvPicPr>
            <p:cNvPr id="2458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16" y="2306"/>
              <a:ext cx="1917" cy="14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4587" name="Text Box 7"/>
            <p:cNvSpPr txBox="1">
              <a:spLocks noChangeArrowheads="1"/>
            </p:cNvSpPr>
            <p:nvPr/>
          </p:nvSpPr>
          <p:spPr bwMode="auto">
            <a:xfrm>
              <a:off x="3408" y="3705"/>
              <a:ext cx="172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Sub-optimal Clustering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90600" y="3660775"/>
            <a:ext cx="3043238" cy="2587625"/>
            <a:chOff x="624" y="2306"/>
            <a:chExt cx="1917" cy="1630"/>
          </a:xfrm>
        </p:grpSpPr>
        <p:pic>
          <p:nvPicPr>
            <p:cNvPr id="24584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4" y="2306"/>
              <a:ext cx="1917" cy="14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4585" name="Text Box 10"/>
            <p:cNvSpPr txBox="1">
              <a:spLocks noChangeArrowheads="1"/>
            </p:cNvSpPr>
            <p:nvPr/>
          </p:nvSpPr>
          <p:spPr bwMode="auto">
            <a:xfrm>
              <a:off x="912" y="3705"/>
              <a:ext cx="144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Optimal Clustering</a:t>
              </a:r>
            </a:p>
          </p:txBody>
        </p:sp>
      </p:grpSp>
      <p:sp>
        <p:nvSpPr>
          <p:cNvPr id="24583" name="Text Box 11"/>
          <p:cNvSpPr txBox="1">
            <a:spLocks noChangeArrowheads="1"/>
          </p:cNvSpPr>
          <p:nvPr/>
        </p:nvSpPr>
        <p:spPr bwMode="auto">
          <a:xfrm>
            <a:off x="5257800" y="1524000"/>
            <a:ext cx="22098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Original Points</a:t>
            </a:r>
          </a:p>
        </p:txBody>
      </p:sp>
    </p:spTree>
    <p:extLst>
      <p:ext uri="{BB962C8B-B14F-4D97-AF65-F5344CB8AC3E}">
        <p14:creationId xmlns:p14="http://schemas.microsoft.com/office/powerpoint/2010/main" val="148437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Exponential probability distribution to generate points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100" y="2590800"/>
            <a:ext cx="5209200" cy="400632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24000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L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et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, …, </m:t>
                        </m:r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</m:d>
                      </m:e>
                    </m:d>
                  </m:oMath>
                </a14:m>
                <a:r>
                  <a:rPr lang="en-US" b="0" dirty="0" smtClean="0"/>
                  <a:t> be the closest center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…, 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24000"/>
                <a:ext cx="8229600" cy="4525963"/>
              </a:xfrm>
              <a:blipFill rotWithShape="1">
                <a:blip r:embed="rId4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4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The k-median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Given a set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dirty="0" smtClean="0"/>
                  <a:t> of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n</a:t>
                </a:r>
                <a:r>
                  <a:rPr lang="en-US" dirty="0" smtClean="0"/>
                  <a:t> points in a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d</a:t>
                </a:r>
                <a:r>
                  <a:rPr lang="en-US" dirty="0" smtClean="0"/>
                  <a:t>-dimensional space and an integer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k</a:t>
                </a:r>
              </a:p>
              <a:p>
                <a:endParaRPr lang="en-US" dirty="0" smtClean="0"/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Task: </a:t>
                </a:r>
                <a:r>
                  <a:rPr lang="en-US" dirty="0" smtClean="0"/>
                  <a:t>choose a set of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k</a:t>
                </a:r>
                <a:r>
                  <a:rPr lang="en-US" dirty="0" smtClean="0"/>
                  <a:t> points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𝝁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from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dirty="0" smtClean="0"/>
                  <a:t> and form clusters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{C</a:t>
                </a:r>
                <a:r>
                  <a:rPr lang="en-US" b="1" baseline="-25000" dirty="0" smtClean="0">
                    <a:solidFill>
                      <a:schemeClr val="accent1"/>
                    </a:solidFill>
                  </a:rPr>
                  <a:t>1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,C</a:t>
                </a:r>
                <a:r>
                  <a:rPr lang="en-US" b="1" baseline="-25000" dirty="0" smtClean="0">
                    <a:solidFill>
                      <a:schemeClr val="accent1"/>
                    </a:solidFill>
                  </a:rPr>
                  <a:t>2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,…,</a:t>
                </a:r>
                <a:r>
                  <a:rPr lang="en-US" b="1" dirty="0" err="1" smtClean="0">
                    <a:solidFill>
                      <a:schemeClr val="accent1"/>
                    </a:solidFill>
                  </a:rPr>
                  <a:t>C</a:t>
                </a:r>
                <a:r>
                  <a:rPr lang="en-US" b="1" baseline="-25000" dirty="0" err="1" smtClean="0">
                    <a:solidFill>
                      <a:schemeClr val="accent1"/>
                    </a:solidFill>
                  </a:rPr>
                  <a:t>k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}  </a:t>
                </a:r>
                <a:r>
                  <a:rPr lang="en-US" dirty="0" smtClean="0"/>
                  <a:t>such that 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>
                  <a:buFont typeface="Arial" pitchFamily="34" charset="0"/>
                  <a:buNone/>
                </a:pPr>
                <a:r>
                  <a:rPr lang="en-US" dirty="0" smtClean="0"/>
                  <a:t>	is minimized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614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 r="-1852" b="-3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178598"/>
              </p:ext>
            </p:extLst>
          </p:nvPr>
        </p:nvGraphicFramePr>
        <p:xfrm>
          <a:off x="2416175" y="4152900"/>
          <a:ext cx="44259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4" imgW="1587240" imgH="457200" progId="Equation.3">
                  <p:embed/>
                </p:oleObj>
              </mc:Choice>
              <mc:Fallback>
                <p:oleObj name="Equation" r:id="rId4" imgW="15872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175" y="4152900"/>
                        <a:ext cx="442595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71800" y="57912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sum of L</a:t>
            </a:r>
            <a:r>
              <a:rPr lang="en-US" sz="2400" baseline="-25000" dirty="0" smtClean="0">
                <a:solidFill>
                  <a:srgbClr val="FF0000"/>
                </a:solidFill>
              </a:rPr>
              <a:t>1 </a:t>
            </a:r>
            <a:r>
              <a:rPr lang="en-US" sz="2400" dirty="0" smtClean="0">
                <a:solidFill>
                  <a:srgbClr val="FF0000"/>
                </a:solidFill>
              </a:rPr>
              <a:t>distances is the right thing if the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generation process is an exponential </a:t>
            </a:r>
            <a:r>
              <a:rPr lang="en-US" sz="2400" dirty="0" err="1" smtClean="0">
                <a:solidFill>
                  <a:srgbClr val="FF0000"/>
                </a:solidFill>
              </a:rPr>
              <a:t>dist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3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775"/>
            <a:ext cx="8153400" cy="828675"/>
          </a:xfrm>
        </p:spPr>
        <p:txBody>
          <a:bodyPr/>
          <a:lstStyle/>
          <a:p>
            <a:r>
              <a:rPr lang="en-US" sz="4000" smtClean="0"/>
              <a:t>The</a:t>
            </a:r>
            <a:r>
              <a:rPr lang="en-US" sz="4000" i="1" smtClean="0"/>
              <a:t> k</a:t>
            </a:r>
            <a:r>
              <a:rPr lang="en-US" sz="4000" smtClean="0"/>
              <a:t>-</a:t>
            </a:r>
            <a:r>
              <a:rPr lang="en-US" sz="4000" i="1" smtClean="0"/>
              <a:t>medoids</a:t>
            </a:r>
            <a:r>
              <a:rPr lang="en-US" smtClean="0"/>
              <a:t> </a:t>
            </a:r>
            <a:r>
              <a:rPr lang="en-US" sz="4000" smtClean="0"/>
              <a:t>algorithm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5029200"/>
          </a:xfrm>
        </p:spPr>
        <p:txBody>
          <a:bodyPr rtlCol="0">
            <a:normAutofit fontScale="92500"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i="1" dirty="0" smtClean="0"/>
              <a:t>Or … PAM</a:t>
            </a:r>
            <a:r>
              <a:rPr lang="en-US" dirty="0" smtClean="0"/>
              <a:t> (Partitioning Around </a:t>
            </a:r>
            <a:r>
              <a:rPr lang="en-US" dirty="0" err="1" smtClean="0"/>
              <a:t>Medoids</a:t>
            </a:r>
            <a:r>
              <a:rPr lang="en-US" dirty="0" smtClean="0"/>
              <a:t>, 1987)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endParaRPr lang="en-US" sz="2400" dirty="0" smtClean="0"/>
          </a:p>
          <a:p>
            <a:pPr lvl="1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dirty="0" smtClean="0"/>
              <a:t>Choose randomly </a:t>
            </a:r>
            <a:r>
              <a:rPr lang="en-US" b="1" dirty="0" smtClean="0">
                <a:solidFill>
                  <a:schemeClr val="accent1"/>
                </a:solidFill>
              </a:rPr>
              <a:t>k</a:t>
            </a:r>
            <a:r>
              <a:rPr lang="en-US" dirty="0" smtClean="0"/>
              <a:t> </a:t>
            </a:r>
            <a:r>
              <a:rPr lang="en-US" dirty="0" err="1" smtClean="0"/>
              <a:t>medoids</a:t>
            </a:r>
            <a:r>
              <a:rPr lang="en-US" dirty="0" smtClean="0"/>
              <a:t> from the original dataset </a:t>
            </a:r>
            <a:r>
              <a:rPr lang="en-US" b="1" dirty="0" smtClean="0">
                <a:solidFill>
                  <a:schemeClr val="accent1"/>
                </a:solidFill>
              </a:rPr>
              <a:t>X</a:t>
            </a:r>
            <a:r>
              <a:rPr lang="en-US" dirty="0" smtClean="0"/>
              <a:t> 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  <a:defRPr/>
            </a:pPr>
            <a:endParaRPr lang="en-US" dirty="0" smtClean="0"/>
          </a:p>
          <a:p>
            <a:pPr lvl="1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dirty="0" smtClean="0"/>
              <a:t>Assign each of the </a:t>
            </a:r>
            <a:r>
              <a:rPr lang="en-US" b="1" dirty="0" smtClean="0">
                <a:solidFill>
                  <a:schemeClr val="accent1"/>
                </a:solidFill>
              </a:rPr>
              <a:t>n-k</a:t>
            </a:r>
            <a:r>
              <a:rPr lang="en-US" dirty="0" smtClean="0"/>
              <a:t> remaining points in </a:t>
            </a:r>
            <a:r>
              <a:rPr lang="en-US" b="1" dirty="0" smtClean="0">
                <a:solidFill>
                  <a:schemeClr val="accent1"/>
                </a:solidFill>
              </a:rPr>
              <a:t>X</a:t>
            </a:r>
            <a:r>
              <a:rPr lang="en-US" dirty="0" smtClean="0"/>
              <a:t> to their closest </a:t>
            </a:r>
            <a:r>
              <a:rPr lang="en-US" dirty="0" err="1" smtClean="0"/>
              <a:t>medoid</a:t>
            </a:r>
            <a:endParaRPr lang="en-US" dirty="0" smtClean="0"/>
          </a:p>
          <a:p>
            <a:pPr lvl="1" fontAlgn="auto">
              <a:lnSpc>
                <a:spcPct val="110000"/>
              </a:lnSpc>
              <a:spcAft>
                <a:spcPts val="0"/>
              </a:spcAft>
              <a:defRPr/>
            </a:pPr>
            <a:endParaRPr lang="en-US" dirty="0" smtClean="0"/>
          </a:p>
          <a:p>
            <a:pPr lvl="1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dirty="0" smtClean="0"/>
              <a:t>iteratively replace one of the </a:t>
            </a:r>
            <a:r>
              <a:rPr lang="en-US" dirty="0" err="1" smtClean="0"/>
              <a:t>medoids</a:t>
            </a:r>
            <a:r>
              <a:rPr lang="en-US" dirty="0" smtClean="0"/>
              <a:t> by one of the non-</a:t>
            </a:r>
            <a:r>
              <a:rPr lang="en-US" dirty="0" err="1" smtClean="0"/>
              <a:t>medoids</a:t>
            </a:r>
            <a:r>
              <a:rPr lang="en-US" dirty="0" smtClean="0"/>
              <a:t> if it improves the total clustering cost</a:t>
            </a:r>
          </a:p>
        </p:txBody>
      </p:sp>
    </p:spTree>
    <p:extLst>
      <p:ext uri="{BB962C8B-B14F-4D97-AF65-F5344CB8AC3E}">
        <p14:creationId xmlns:p14="http://schemas.microsoft.com/office/powerpoint/2010/main" val="256544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clustering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Group observations into groups so that the observations belonging in the same group are similar, whereas observations in different groups are different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Basic questions: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What does “similar” mean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What is a good partition of the objects? I.e., how is the quality of a solution measured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How to find a good partition of the observations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775"/>
            <a:ext cx="8153400" cy="828675"/>
          </a:xfrm>
        </p:spPr>
        <p:txBody>
          <a:bodyPr/>
          <a:lstStyle/>
          <a:p>
            <a:r>
              <a:rPr lang="en-US" sz="4000" smtClean="0"/>
              <a:t>Discussion of PAM algorithm</a:t>
            </a:r>
            <a:endParaRPr lang="en-US" sz="54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5029200"/>
          </a:xfrm>
        </p:spPr>
        <p:txBody>
          <a:bodyPr/>
          <a:lstStyle/>
          <a:p>
            <a:pPr marL="533400" indent="-533400">
              <a:lnSpc>
                <a:spcPct val="120000"/>
              </a:lnSpc>
            </a:pPr>
            <a:r>
              <a:rPr lang="en-US" dirty="0" smtClean="0"/>
              <a:t>The algorithm is very similar to the k-means algorithm</a:t>
            </a:r>
          </a:p>
          <a:p>
            <a:pPr marL="533400" indent="-533400">
              <a:lnSpc>
                <a:spcPct val="120000"/>
              </a:lnSpc>
            </a:pPr>
            <a:endParaRPr lang="en-US" dirty="0" smtClean="0"/>
          </a:p>
          <a:p>
            <a:pPr marL="533400" indent="-533400">
              <a:lnSpc>
                <a:spcPct val="120000"/>
              </a:lnSpc>
            </a:pPr>
            <a:r>
              <a:rPr lang="en-US" dirty="0" smtClean="0"/>
              <a:t>It has the same advantages and disadvantages</a:t>
            </a:r>
          </a:p>
          <a:p>
            <a:pPr marL="533400" indent="-533400">
              <a:lnSpc>
                <a:spcPct val="120000"/>
              </a:lnSpc>
              <a:buFont typeface="Arial" pitchFamily="34" charset="0"/>
              <a:buNone/>
            </a:pPr>
            <a:endParaRPr lang="en-US" dirty="0" smtClean="0"/>
          </a:p>
          <a:p>
            <a:pPr marL="533400" indent="-533400">
              <a:lnSpc>
                <a:spcPct val="120000"/>
              </a:lnSpc>
            </a:pP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a streaming algorithm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541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Facility location problem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 collection of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, facility cost </a:t>
                </a:r>
                <a:r>
                  <a:rPr lang="en-US" i="1" dirty="0" smtClean="0"/>
                  <a:t>f, </a:t>
                </a:r>
              </a:p>
              <a:p>
                <a:r>
                  <a:rPr lang="en-US" dirty="0" smtClean="0"/>
                  <a:t>Find a subset </a:t>
                </a:r>
                <a:r>
                  <a:rPr lang="en-US" i="1" dirty="0" smtClean="0"/>
                  <a:t>S</a:t>
                </a:r>
                <a:r>
                  <a:rPr lang="en-US" dirty="0" smtClean="0"/>
                  <a:t> of facilities 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number not given in advance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Assign each point to the closest facility,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∀ </m:t>
                    </m:r>
                    <m:r>
                      <a:rPr lang="en-US" b="0" i="1" smtClean="0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Cost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⋅|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96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Facility Location and </a:t>
            </a:r>
            <a:r>
              <a:rPr lang="en-US" i="1" dirty="0" smtClean="0"/>
              <a:t>k</a:t>
            </a:r>
            <a:r>
              <a:rPr lang="en-US" dirty="0" smtClean="0"/>
              <a:t> median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>
                    <a:solidFill>
                      <a:srgbClr val="00B0F0"/>
                    </a:solidFill>
                  </a:rPr>
                  <a:t>Given </a:t>
                </a:r>
                <a:r>
                  <a:rPr lang="en-US" i="1" dirty="0" smtClean="0">
                    <a:solidFill>
                      <a:srgbClr val="00B0F0"/>
                    </a:solidFill>
                  </a:rPr>
                  <a:t>k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 median with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known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 optimal value OPT (sum of distances to centers):</a:t>
                </a:r>
              </a:p>
              <a:p>
                <a:pPr lvl="1"/>
                <a:r>
                  <a:rPr lang="en-US" dirty="0" smtClean="0"/>
                  <a:t>Set facility cost 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 = OPT/</a:t>
                </a:r>
                <a:r>
                  <a:rPr lang="en-US" i="1" dirty="0" smtClean="0"/>
                  <a:t>k</a:t>
                </a:r>
              </a:p>
              <a:p>
                <a:pPr lvl="1"/>
                <a:r>
                  <a:rPr lang="en-US" dirty="0" smtClean="0"/>
                  <a:t>Min cost for facility location 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 </m:t>
                    </m:r>
                  </m:oMath>
                </a14:m>
                <a:r>
                  <a:rPr lang="en-US" dirty="0" smtClean="0"/>
                  <a:t>2 OPT</a:t>
                </a:r>
              </a:p>
              <a:p>
                <a:r>
                  <a:rPr lang="en-US" dirty="0" smtClean="0">
                    <a:solidFill>
                      <a:srgbClr val="00B0F0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𝛽</m:t>
                    </m:r>
                  </m:oMath>
                </a14:m>
                <a:r>
                  <a:rPr lang="en-US" dirty="0" smtClean="0">
                    <a:solidFill>
                      <a:srgbClr val="00B0F0"/>
                    </a:solidFill>
                  </a:rPr>
                  <a:t>approximation algorithm for facility location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Facility location cost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𝛽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OPT</a:t>
                </a:r>
              </a:p>
              <a:p>
                <a:r>
                  <a:rPr lang="en-US" dirty="0" smtClean="0"/>
                  <a:t>As k median solution: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Cost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𝛽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OPT       →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        # centers(facilities)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𝛽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𝛽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⋅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𝛽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𝑂𝑃𝑇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&gt;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2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𝛽</m:t>
                    </m:r>
                  </m:oMath>
                </a14:m>
                <a:r>
                  <a:rPr lang="en-US" dirty="0" smtClean="0">
                    <a:solidFill>
                      <a:srgbClr val="00B0F0"/>
                    </a:solidFill>
                  </a:rPr>
                  <a:t>OPT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  <a:blipFill rotWithShape="1">
                <a:blip r:embed="rId2"/>
                <a:stretch>
                  <a:fillRect l="-1481" t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888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Myerson Online facility location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52596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i="1" dirty="0" smtClean="0"/>
                  <a:t>f</a:t>
                </a:r>
                <a:r>
                  <a:rPr lang="en-US" dirty="0" smtClean="0"/>
                  <a:t> – facility cost</a:t>
                </a:r>
              </a:p>
              <a:p>
                <a:r>
                  <a:rPr lang="en-US" dirty="0" smtClean="0"/>
                  <a:t>The set X arrives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online,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b="0" dirty="0" smtClean="0"/>
                  <a:t>First facility,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&gt;1, </a:t>
                </a:r>
                <a:r>
                  <a:rPr lang="en-US" dirty="0" smtClean="0"/>
                  <a:t>arrives, the open facilities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𝛿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min</m:t>
                        </m:r>
                      </m:e>
                      <m:li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</m:lim>
                    </m:limLow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open new facility,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with prob.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𝛿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Theorem: Expected cost of solution = O(log(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 OPT)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(Say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𝑂𝑃𝑇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 </m:t>
                        </m:r>
                      </m:e>
                    </m:func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NEEDS PROOF</a:t>
                </a:r>
              </a:p>
              <a:p>
                <a:pPr lvl="1"/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525963"/>
              </a:xfrm>
              <a:blipFill rotWithShape="1">
                <a:blip r:embed="rId2"/>
                <a:stretch>
                  <a:fillRect l="-1185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806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Charikar</a:t>
            </a:r>
            <a:r>
              <a:rPr lang="en-US" dirty="0" smtClean="0"/>
              <a:t>, O´Callaghan, </a:t>
            </a:r>
            <a:r>
              <a:rPr lang="en-US" dirty="0" err="1" smtClean="0"/>
              <a:t>Panigrahy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Bottom line: Streaming , space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Assume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L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lower bound on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-median OPT</a:t>
                </a:r>
              </a:p>
              <a:p>
                <a:r>
                  <a:rPr lang="en-US" dirty="0" smtClean="0"/>
                  <a:t>Set</a:t>
                </a:r>
              </a:p>
              <a:p>
                <a:r>
                  <a:rPr lang="en-US" dirty="0" smtClean="0"/>
                  <a:t>Run Myerson algorithm</a:t>
                </a:r>
              </a:p>
              <a:p>
                <a:r>
                  <a:rPr lang="en-US" dirty="0" smtClean="0"/>
                  <a:t>Lemma: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(needs proof)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With </a:t>
                </a:r>
                <a:r>
                  <a:rPr lang="en-US" dirty="0" err="1" smtClean="0"/>
                  <a:t>prob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Cost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4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𝑂𝑃𝑇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#centers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4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 (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)(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𝑂𝑃𝑇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𝐿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2590800"/>
            <a:ext cx="4023881" cy="63055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098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the lower bound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Run logarithmically many times in parallel</a:t>
                </a:r>
              </a:p>
              <a:p>
                <a:r>
                  <a:rPr lang="en-US" dirty="0" smtClean="0"/>
                  <a:t>Run fails if cost exceeds bound or number of centers exceeds bound </a:t>
                </a:r>
              </a:p>
              <a:p>
                <a:pPr lvl="1"/>
                <a:r>
                  <a:rPr lang="en-US" dirty="0" smtClean="0"/>
                  <a:t>(If L&lt;OPT then the number of centers produced will be proportional to k log n OPT/L, the run fails of the number of centers is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k</m:t>
                        </m:r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  </m:t>
                        </m:r>
                      </m:e>
                    </m:func>
                  </m:oMath>
                </a14:m>
                <a:r>
                  <a:rPr lang="en-US" dirty="0" smtClean="0"/>
                  <a:t>for a constant a).</a:t>
                </a:r>
              </a:p>
              <a:p>
                <a:r>
                  <a:rPr lang="en-US" dirty="0" smtClean="0"/>
                  <a:t>If all runs fail update lower bound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738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Repeated phases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New Phase: </a:t>
                </a:r>
              </a:p>
              <a:p>
                <a:pPr lvl="1"/>
                <a:r>
                  <a:rPr lang="en-US" dirty="0" smtClean="0"/>
                  <a:t>Increase lower bound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𝛽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Pick solution produced by last run</a:t>
                </a:r>
              </a:p>
              <a:p>
                <a:pPr lvl="1"/>
                <a:r>
                  <a:rPr lang="en-US" dirty="0" smtClean="0"/>
                  <a:t>Feed weighted centers as input to next phase</a:t>
                </a:r>
              </a:p>
              <a:p>
                <a:r>
                  <a:rPr lang="en-US" dirty="0" smtClean="0"/>
                  <a:t>Process ends with O(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 log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) centers with cost O(OPT)</a:t>
                </a:r>
              </a:p>
              <a:p>
                <a:r>
                  <a:rPr lang="en-US" dirty="0" smtClean="0"/>
                  <a:t>Run offline algorithm (e.g., Jain-</a:t>
                </a:r>
                <a:r>
                  <a:rPr lang="en-US" dirty="0" err="1" smtClean="0"/>
                  <a:t>Vazirani</a:t>
                </a:r>
                <a:r>
                  <a:rPr lang="en-US" dirty="0" smtClean="0"/>
                  <a:t> Primal Dual) to reduce # centers to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 with cost O(OPT)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46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k</a:t>
            </a:r>
            <a:r>
              <a:rPr lang="en-US" dirty="0"/>
              <a:t>-center</a:t>
            </a:r>
          </a:p>
          <a:p>
            <a:r>
              <a:rPr lang="en-US" i="1" dirty="0" smtClean="0"/>
              <a:t>k</a:t>
            </a:r>
            <a:r>
              <a:rPr lang="en-US" dirty="0" smtClean="0"/>
              <a:t>-means</a:t>
            </a:r>
            <a:endParaRPr lang="en-US" dirty="0"/>
          </a:p>
          <a:p>
            <a:r>
              <a:rPr lang="en-US" i="1" dirty="0" smtClean="0"/>
              <a:t>k</a:t>
            </a:r>
            <a:r>
              <a:rPr lang="en-US" dirty="0" smtClean="0"/>
              <a:t>-median/</a:t>
            </a:r>
            <a:r>
              <a:rPr lang="en-US" dirty="0" err="1" smtClean="0"/>
              <a:t>mediods</a:t>
            </a:r>
            <a:endParaRPr lang="en-US" dirty="0"/>
          </a:p>
          <a:p>
            <a:r>
              <a:rPr lang="en-US" i="1" dirty="0" smtClean="0"/>
              <a:t>k</a:t>
            </a:r>
            <a:r>
              <a:rPr lang="en-US" dirty="0" smtClean="0"/>
              <a:t>-sum </a:t>
            </a:r>
            <a:r>
              <a:rPr lang="en-US" dirty="0"/>
              <a:t>of pairwise </a:t>
            </a:r>
            <a:r>
              <a:rPr lang="en-US" dirty="0" smtClean="0"/>
              <a:t>distances</a:t>
            </a:r>
          </a:p>
          <a:p>
            <a:r>
              <a:rPr lang="en-US" dirty="0" smtClean="0"/>
              <a:t>Facility location (not typically considered clustering)</a:t>
            </a:r>
            <a:endParaRPr lang="en-US" dirty="0"/>
          </a:p>
          <a:p>
            <a:r>
              <a:rPr lang="en-US" dirty="0"/>
              <a:t>Correlation clustering, etc. 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2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Observations to cluster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Usually data objects consist of a set of attributes (also known as </a:t>
            </a:r>
            <a:r>
              <a:rPr lang="en-US" b="1" dirty="0" smtClean="0"/>
              <a:t>dimensions</a:t>
            </a:r>
            <a:r>
              <a:rPr lang="en-US" dirty="0" smtClean="0"/>
              <a:t>)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J. Smith, 20, 200K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If all </a:t>
            </a:r>
            <a:r>
              <a:rPr lang="en-US" b="1" dirty="0" smtClean="0">
                <a:solidFill>
                  <a:schemeClr val="accent1"/>
                </a:solidFill>
              </a:rPr>
              <a:t>d</a:t>
            </a:r>
            <a:r>
              <a:rPr lang="en-US" dirty="0" smtClean="0"/>
              <a:t> dimensions are </a:t>
            </a:r>
            <a:r>
              <a:rPr lang="en-US" b="1" i="1" dirty="0" smtClean="0"/>
              <a:t>real-valued </a:t>
            </a:r>
            <a:r>
              <a:rPr lang="en-US" dirty="0" smtClean="0"/>
              <a:t>then we can </a:t>
            </a:r>
            <a:r>
              <a:rPr lang="en-US" b="1" i="1" dirty="0" smtClean="0"/>
              <a:t>visualize</a:t>
            </a:r>
            <a:r>
              <a:rPr lang="en-US" dirty="0" smtClean="0"/>
              <a:t> each data point as points in a </a:t>
            </a:r>
            <a:r>
              <a:rPr lang="en-US" b="1" i="1" dirty="0" smtClean="0">
                <a:solidFill>
                  <a:schemeClr val="accent1"/>
                </a:solidFill>
              </a:rPr>
              <a:t>d</a:t>
            </a:r>
            <a:r>
              <a:rPr lang="en-US" b="1" i="1" dirty="0" smtClean="0"/>
              <a:t>-dimensional </a:t>
            </a:r>
            <a:r>
              <a:rPr lang="en-US" b="1" i="1" dirty="0" smtClean="0"/>
              <a:t>space</a:t>
            </a:r>
            <a:endParaRPr lang="en-US" b="1" i="1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If all </a:t>
            </a:r>
            <a:r>
              <a:rPr lang="en-US" b="1" dirty="0" smtClean="0">
                <a:solidFill>
                  <a:schemeClr val="accent1"/>
                </a:solidFill>
              </a:rPr>
              <a:t>d </a:t>
            </a:r>
            <a:r>
              <a:rPr lang="en-US" dirty="0" smtClean="0"/>
              <a:t>dimensions are </a:t>
            </a:r>
            <a:r>
              <a:rPr lang="en-US" b="1" i="1" dirty="0" smtClean="0"/>
              <a:t>binary</a:t>
            </a:r>
            <a:r>
              <a:rPr lang="en-US" dirty="0" smtClean="0"/>
              <a:t> then we can think of each data point as a </a:t>
            </a:r>
            <a:r>
              <a:rPr lang="en-US" b="1" i="1" dirty="0" smtClean="0"/>
              <a:t>binary vector  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07313" cy="828675"/>
          </a:xfrm>
        </p:spPr>
        <p:txBody>
          <a:bodyPr lIns="92075" tIns="46038" rIns="92075" bIns="46038"/>
          <a:lstStyle/>
          <a:p>
            <a:r>
              <a:rPr lang="en-US" dirty="0" smtClean="0"/>
              <a:t>Data types</a:t>
            </a:r>
            <a:endParaRPr 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924800" cy="5105400"/>
          </a:xfrm>
        </p:spPr>
        <p:txBody>
          <a:bodyPr lIns="92075" tIns="46038" rIns="92075" bIns="46038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u="sng" dirty="0" smtClean="0">
                <a:solidFill>
                  <a:srgbClr val="0070C0"/>
                </a:solidFill>
              </a:rPr>
              <a:t>Real-value attributes/variables</a:t>
            </a:r>
          </a:p>
          <a:p>
            <a:pPr lvl="1">
              <a:lnSpc>
                <a:spcPct val="140000"/>
              </a:lnSpc>
            </a:pPr>
            <a:r>
              <a:rPr lang="en-US" sz="2000" dirty="0" smtClean="0"/>
              <a:t>e.g., salary, height</a:t>
            </a:r>
          </a:p>
          <a:p>
            <a:pPr>
              <a:lnSpc>
                <a:spcPct val="140000"/>
              </a:lnSpc>
            </a:pPr>
            <a:r>
              <a:rPr lang="en-US" sz="2400" u="sng" dirty="0" smtClean="0">
                <a:solidFill>
                  <a:srgbClr val="0070C0"/>
                </a:solidFill>
              </a:rPr>
              <a:t>Binary attributes</a:t>
            </a:r>
          </a:p>
          <a:p>
            <a:pPr lvl="1">
              <a:lnSpc>
                <a:spcPct val="140000"/>
              </a:lnSpc>
            </a:pPr>
            <a:r>
              <a:rPr lang="en-US" sz="2000" dirty="0" smtClean="0"/>
              <a:t>e.g., gender (M/F), </a:t>
            </a:r>
            <a:r>
              <a:rPr lang="en-US" sz="2000" dirty="0" err="1" smtClean="0"/>
              <a:t>has_cancer</a:t>
            </a:r>
            <a:r>
              <a:rPr lang="en-US" sz="2000" dirty="0" smtClean="0"/>
              <a:t>(T/F)</a:t>
            </a:r>
          </a:p>
          <a:p>
            <a:pPr>
              <a:lnSpc>
                <a:spcPct val="140000"/>
              </a:lnSpc>
            </a:pPr>
            <a:r>
              <a:rPr lang="en-US" sz="2400" u="sng" dirty="0" smtClean="0">
                <a:solidFill>
                  <a:srgbClr val="0070C0"/>
                </a:solidFill>
              </a:rPr>
              <a:t>Nominal (categorical) attributes</a:t>
            </a:r>
          </a:p>
          <a:p>
            <a:pPr lvl="1">
              <a:lnSpc>
                <a:spcPct val="140000"/>
              </a:lnSpc>
            </a:pPr>
            <a:r>
              <a:rPr lang="en-US" sz="2000" dirty="0" smtClean="0"/>
              <a:t>e.g., religion (Christian, Muslim, Buddhist, Hindu, etc.)</a:t>
            </a:r>
          </a:p>
          <a:p>
            <a:pPr>
              <a:lnSpc>
                <a:spcPct val="140000"/>
              </a:lnSpc>
            </a:pPr>
            <a:r>
              <a:rPr lang="en-US" sz="2400" u="sng" dirty="0" smtClean="0">
                <a:solidFill>
                  <a:srgbClr val="0070C0"/>
                </a:solidFill>
              </a:rPr>
              <a:t>Ordinal/Ranked attributes</a:t>
            </a:r>
          </a:p>
          <a:p>
            <a:pPr lvl="1">
              <a:lnSpc>
                <a:spcPct val="140000"/>
              </a:lnSpc>
            </a:pPr>
            <a:r>
              <a:rPr lang="en-US" sz="2000" dirty="0" smtClean="0"/>
              <a:t>e.g., military rank (soldier, sergeant, </a:t>
            </a:r>
            <a:r>
              <a:rPr lang="en-US" sz="2000" dirty="0" err="1" smtClean="0"/>
              <a:t>lutenant</a:t>
            </a:r>
            <a:r>
              <a:rPr lang="en-US" sz="2000" dirty="0" smtClean="0"/>
              <a:t>, captain, etc</a:t>
            </a:r>
            <a:r>
              <a:rPr lang="en-US" sz="2000" dirty="0" smtClean="0"/>
              <a:t>.)</a:t>
            </a:r>
            <a:endParaRPr lang="en-US" sz="2000" dirty="0" smtClean="0"/>
          </a:p>
          <a:p>
            <a:pPr>
              <a:lnSpc>
                <a:spcPct val="140000"/>
              </a:lnSpc>
            </a:pPr>
            <a:r>
              <a:rPr lang="en-US" sz="2400" u="sng" dirty="0" smtClean="0">
                <a:solidFill>
                  <a:srgbClr val="0070C0"/>
                </a:solidFill>
              </a:rPr>
              <a:t>Variables of mixed types</a:t>
            </a:r>
          </a:p>
          <a:p>
            <a:pPr lvl="1">
              <a:lnSpc>
                <a:spcPct val="140000"/>
              </a:lnSpc>
            </a:pPr>
            <a:r>
              <a:rPr lang="en-US" sz="2000" dirty="0" smtClean="0"/>
              <a:t>multiple attributes with various types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01000" cy="838200"/>
          </a:xfrm>
        </p:spPr>
        <p:txBody>
          <a:bodyPr lIns="92075" tIns="46038" rIns="92075" bIns="46038"/>
          <a:lstStyle/>
          <a:p>
            <a:r>
              <a:rPr lang="en-US" smtClean="0"/>
              <a:t>Distance functions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5181600"/>
          </a:xfrm>
        </p:spPr>
        <p:txBody>
          <a:bodyPr lIns="92075" tIns="46038" rIns="92075" bIns="46038"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dirty="0" smtClean="0"/>
              <a:t>The distance </a:t>
            </a:r>
            <a:r>
              <a:rPr lang="en-US" sz="2400" b="1" dirty="0" smtClean="0">
                <a:solidFill>
                  <a:schemeClr val="accent1"/>
                </a:solidFill>
              </a:rPr>
              <a:t>d(x, y) </a:t>
            </a:r>
            <a:r>
              <a:rPr lang="en-US" sz="2400" dirty="0" smtClean="0"/>
              <a:t>between two objects </a:t>
            </a:r>
            <a:r>
              <a:rPr lang="en-US" sz="2400" b="1" dirty="0" smtClean="0">
                <a:solidFill>
                  <a:schemeClr val="accent1"/>
                </a:solidFill>
              </a:rPr>
              <a:t>x </a:t>
            </a:r>
            <a:r>
              <a:rPr lang="en-US" sz="2400" dirty="0" smtClean="0"/>
              <a:t>and </a:t>
            </a:r>
            <a:r>
              <a:rPr lang="en-US" sz="2400" b="1" dirty="0" smtClean="0">
                <a:solidFill>
                  <a:schemeClr val="accent1"/>
                </a:solidFill>
              </a:rPr>
              <a:t>y</a:t>
            </a:r>
            <a:r>
              <a:rPr lang="en-US" sz="2400" i="1" dirty="0" smtClean="0"/>
              <a:t> </a:t>
            </a:r>
            <a:r>
              <a:rPr lang="en-US" sz="2400" dirty="0" smtClean="0"/>
              <a:t>is a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metric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if</a:t>
            </a:r>
            <a:endParaRPr lang="en-US" sz="24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sz="2400" dirty="0" smtClean="0"/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accent1"/>
                </a:solidFill>
                <a:sym typeface="Symbol" pitchFamily="18" charset="2"/>
              </a:rPr>
              <a:t>d(</a:t>
            </a:r>
            <a:r>
              <a:rPr lang="en-US" sz="2000" b="1" dirty="0" err="1" smtClean="0">
                <a:solidFill>
                  <a:schemeClr val="accent1"/>
                </a:solidFill>
                <a:sym typeface="Symbol" pitchFamily="18" charset="2"/>
              </a:rPr>
              <a:t>x,y</a:t>
            </a:r>
            <a:r>
              <a:rPr lang="en-US" sz="2000" b="1" dirty="0" smtClean="0">
                <a:solidFill>
                  <a:schemeClr val="accent1"/>
                </a:solidFill>
                <a:sym typeface="Symbol" pitchFamily="18" charset="2"/>
              </a:rPr>
              <a:t>)  0 </a:t>
            </a:r>
            <a:r>
              <a:rPr lang="en-US" sz="2000" dirty="0" smtClean="0">
                <a:sym typeface="Symbol" pitchFamily="18" charset="2"/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non-negativity</a:t>
            </a:r>
            <a:r>
              <a:rPr lang="en-US" sz="2000" dirty="0" smtClean="0">
                <a:sym typeface="Symbol" pitchFamily="18" charset="2"/>
              </a:rPr>
              <a:t>)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accent1"/>
                </a:solidFill>
              </a:rPr>
              <a:t>d(</a:t>
            </a:r>
            <a:r>
              <a:rPr lang="en-US" sz="2000" b="1" dirty="0" err="1" smtClean="0">
                <a:solidFill>
                  <a:schemeClr val="accent1"/>
                </a:solidFill>
              </a:rPr>
              <a:t>x,x</a:t>
            </a:r>
            <a:r>
              <a:rPr lang="en-US" sz="2000" b="1" dirty="0" smtClean="0">
                <a:solidFill>
                  <a:schemeClr val="accent1"/>
                </a:solidFill>
              </a:rPr>
              <a:t>) </a:t>
            </a:r>
            <a:r>
              <a:rPr lang="en-US" sz="2000" b="1" dirty="0" smtClean="0">
                <a:solidFill>
                  <a:schemeClr val="accent1"/>
                </a:solidFill>
                <a:sym typeface="Symbol" pitchFamily="18" charset="2"/>
              </a:rPr>
              <a:t>= 0 </a:t>
            </a:r>
            <a:r>
              <a:rPr lang="en-US" sz="2000" dirty="0" smtClean="0">
                <a:sym typeface="Symbol" pitchFamily="18" charset="2"/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isolation</a:t>
            </a:r>
            <a:r>
              <a:rPr lang="en-US" sz="2000" dirty="0" smtClean="0">
                <a:sym typeface="Symbol" pitchFamily="18" charset="2"/>
              </a:rPr>
              <a:t>)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accent1"/>
                </a:solidFill>
              </a:rPr>
              <a:t>d(x, y)</a:t>
            </a:r>
            <a:r>
              <a:rPr lang="en-US" sz="2000" b="1" dirty="0" smtClean="0">
                <a:solidFill>
                  <a:schemeClr val="accent1"/>
                </a:solidFill>
                <a:sym typeface="Symbol" pitchFamily="18" charset="2"/>
              </a:rPr>
              <a:t>= </a:t>
            </a:r>
            <a:r>
              <a:rPr lang="en-US" sz="2000" b="1" dirty="0" smtClean="0">
                <a:solidFill>
                  <a:schemeClr val="accent1"/>
                </a:solidFill>
              </a:rPr>
              <a:t>d(y, x)</a:t>
            </a:r>
            <a:r>
              <a:rPr lang="en-US" sz="2000" b="1" dirty="0" smtClean="0">
                <a:solidFill>
                  <a:schemeClr val="accent1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symmetry</a:t>
            </a:r>
            <a:r>
              <a:rPr lang="en-US" sz="2000" dirty="0" smtClean="0">
                <a:sym typeface="Symbol" pitchFamily="18" charset="2"/>
              </a:rPr>
              <a:t>)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accent1"/>
                </a:solidFill>
              </a:rPr>
              <a:t>d(</a:t>
            </a:r>
            <a:r>
              <a:rPr lang="en-US" sz="2000" b="1" dirty="0" err="1" smtClean="0">
                <a:solidFill>
                  <a:schemeClr val="accent1"/>
                </a:solidFill>
              </a:rPr>
              <a:t>x,y</a:t>
            </a:r>
            <a:r>
              <a:rPr lang="en-US" sz="2000" b="1" dirty="0" smtClean="0">
                <a:solidFill>
                  <a:schemeClr val="accent1"/>
                </a:solidFill>
              </a:rPr>
              <a:t>) </a:t>
            </a:r>
            <a:r>
              <a:rPr lang="en-US" sz="2000" b="1" dirty="0" smtClean="0">
                <a:solidFill>
                  <a:schemeClr val="accent1"/>
                </a:solidFill>
                <a:sym typeface="Symbol" pitchFamily="18" charset="2"/>
              </a:rPr>
              <a:t>≤ </a:t>
            </a:r>
            <a:r>
              <a:rPr lang="en-US" sz="2000" b="1" dirty="0" smtClean="0">
                <a:solidFill>
                  <a:schemeClr val="accent1"/>
                </a:solidFill>
              </a:rPr>
              <a:t>d(x, w)+d(w, y) 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FF0000"/>
                </a:solidFill>
              </a:rPr>
              <a:t>triangular inequality</a:t>
            </a:r>
            <a:r>
              <a:rPr lang="en-US" sz="2000" dirty="0" smtClean="0"/>
              <a:t>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sz="24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dirty="0" smtClean="0"/>
              <a:t>The definitions of distance functions are usually different for </a:t>
            </a:r>
            <a:r>
              <a:rPr lang="en-US" sz="2400" dirty="0" smtClean="0">
                <a:solidFill>
                  <a:srgbClr val="FF0000"/>
                </a:solidFill>
              </a:rPr>
              <a:t>real</a:t>
            </a:r>
            <a:r>
              <a:rPr lang="en-US" sz="2400" dirty="0" smtClean="0"/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boolean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categorical,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ordinal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variables.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Distance functions for binary vectors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029200" y="4267200"/>
          <a:ext cx="327660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86"/>
                <a:gridCol w="468086"/>
                <a:gridCol w="468086"/>
                <a:gridCol w="468086"/>
                <a:gridCol w="468086"/>
                <a:gridCol w="468086"/>
                <a:gridCol w="468086"/>
              </a:tblGrid>
              <a:tr h="304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Q6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570038"/>
            <a:ext cx="8229600" cy="452596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err="1">
                <a:latin typeface="+mn-lt"/>
              </a:rPr>
              <a:t>Jaccard</a:t>
            </a:r>
            <a:r>
              <a:rPr lang="en-US" sz="3200" b="1" dirty="0">
                <a:latin typeface="+mn-lt"/>
              </a:rPr>
              <a:t> similarity </a:t>
            </a:r>
            <a:r>
              <a:rPr lang="en-US" sz="3200" dirty="0">
                <a:latin typeface="+mn-lt"/>
              </a:rPr>
              <a:t>between binary vectors </a:t>
            </a:r>
            <a:r>
              <a:rPr lang="en-US" sz="3200" b="1" dirty="0">
                <a:solidFill>
                  <a:schemeClr val="accent1"/>
                </a:solidFill>
                <a:latin typeface="+mn-lt"/>
              </a:rPr>
              <a:t>X</a:t>
            </a:r>
            <a:r>
              <a:rPr lang="en-US" sz="3200" dirty="0">
                <a:latin typeface="+mn-lt"/>
              </a:rPr>
              <a:t> and </a:t>
            </a:r>
            <a:r>
              <a:rPr lang="en-US" sz="3200" b="1" dirty="0">
                <a:solidFill>
                  <a:schemeClr val="accent1"/>
                </a:solidFill>
                <a:latin typeface="+mn-lt"/>
              </a:rPr>
              <a:t>Y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err="1">
                <a:latin typeface="+mn-lt"/>
              </a:rPr>
              <a:t>Jaccard</a:t>
            </a:r>
            <a:r>
              <a:rPr lang="en-US" sz="3200" b="1" dirty="0">
                <a:latin typeface="+mn-lt"/>
              </a:rPr>
              <a:t> distance </a:t>
            </a:r>
            <a:r>
              <a:rPr lang="en-US" sz="3200" dirty="0">
                <a:latin typeface="+mn-lt"/>
              </a:rPr>
              <a:t>between binary vectors </a:t>
            </a:r>
            <a:r>
              <a:rPr lang="en-US" sz="3200" b="1" dirty="0">
                <a:solidFill>
                  <a:schemeClr val="accent1"/>
                </a:solidFill>
                <a:latin typeface="+mn-lt"/>
              </a:rPr>
              <a:t>X</a:t>
            </a:r>
            <a:r>
              <a:rPr lang="en-US" sz="3200" dirty="0">
                <a:latin typeface="+mn-lt"/>
              </a:rPr>
              <a:t> and </a:t>
            </a:r>
            <a:r>
              <a:rPr lang="en-US" sz="3200" b="1" dirty="0">
                <a:solidFill>
                  <a:schemeClr val="accent1"/>
                </a:solidFill>
                <a:latin typeface="+mn-lt"/>
              </a:rPr>
              <a:t>Y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</a:rPr>
              <a:t>	</a:t>
            </a:r>
            <a:r>
              <a:rPr lang="en-US" sz="3200" dirty="0" err="1">
                <a:latin typeface="+mn-lt"/>
              </a:rPr>
              <a:t>Jdist</a:t>
            </a:r>
            <a:r>
              <a:rPr lang="en-US" sz="3200" dirty="0">
                <a:latin typeface="+mn-lt"/>
              </a:rPr>
              <a:t>(X,Y) = 1- </a:t>
            </a:r>
            <a:r>
              <a:rPr lang="en-US" sz="3200" dirty="0" err="1">
                <a:latin typeface="+mn-lt"/>
              </a:rPr>
              <a:t>JSim</a:t>
            </a:r>
            <a:r>
              <a:rPr lang="en-US" sz="3200" dirty="0">
                <a:latin typeface="+mn-lt"/>
              </a:rPr>
              <a:t>(X,Y)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latin typeface="+mn-lt"/>
              </a:rPr>
              <a:t>Example: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err="1">
                <a:latin typeface="+mn-lt"/>
              </a:rPr>
              <a:t>JSim</a:t>
            </a:r>
            <a:r>
              <a:rPr lang="en-US" sz="3200" dirty="0">
                <a:latin typeface="+mn-lt"/>
              </a:rPr>
              <a:t> = 1/6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err="1">
                <a:latin typeface="+mn-lt"/>
              </a:rPr>
              <a:t>Jdist</a:t>
            </a:r>
            <a:r>
              <a:rPr lang="en-US" sz="3200" dirty="0">
                <a:latin typeface="+mn-lt"/>
              </a:rPr>
              <a:t> =  5/6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latin typeface="+mn-lt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62000" y="2057400"/>
          <a:ext cx="2438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3" imgW="1307880" imgH="393480" progId="Equation.3">
                  <p:embed/>
                </p:oleObj>
              </mc:Choice>
              <mc:Fallback>
                <p:oleObj name="Equation" r:id="rId3" imgW="130788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2438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*}&#10;f(x) &amp;\approx&amp; \frac{1}{2} \prod_{i=1}^d e^{-|x[i]-\mu[i]|} \\&#10;&amp;=&amp; \frac{1}{2} e^{-\sum_{i=1}^d |x[i]-\mu[i]|} \\ &amp;=&amp; \frac{1}{2} e^{-|x-\mu|_1}. \\&#10;\prod_{i=1}^n f(x_i) &amp;\approx&amp; c^n e^{-\sum_{i=1}^n |x-\mu(x)|_1}&#10;\end{eqnarray*}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47"/>
  <p:tag name="PICTUREFILESIZE" val="3910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=L/k(1+ \log n)  template TPT1  env TPENV1  fore 0  back 16777215  eqnno 2"/>
  <p:tag name="FILENAME" val="TP_tmp"/>
  <p:tag name="ORIGWIDTH" val="83"/>
  <p:tag name="PICTUREFILESIZE" val="41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\rm argmin}_{1 \leq j &lt; i \leq n} d(\mu_i,\mu_j)  template TPT1  env TPENV1  fore 0  back 16777215  eqnno 1"/>
  <p:tag name="FILENAME" val="TP_tmp"/>
  <p:tag name="ORIGWIDTH" val="103"/>
  <p:tag name="PICTUREFILESIZE" val="773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\mu_1, \mu_2, \ldots, \mu_k$, centers in $\Re^d$.&#10;$\mu(x)$ - closest center to $x\in \Re^d$. &#10;&#10;Density function&#10;&#10;$$f(x) = 1/k \cdot \frac{1}{(2\pi)^d/2} \sum_{t=1}^k e^{-|x-\mu_t|^2}.$$&#10;&#10;(Randomly choose center, Guassian about center, variance one). &#10;&#10;$$F(x) \approx 1/k \cdot \frac{1}{(2\pi)^d/2} e^{-|x-\mu(x)|^2}.$$&#10;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459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x) = \frac{1}{k} \cdot \frac{1}{(2\pi)^{d/2}} \cdot \sum_{t=1}^k e^{-|x-\mu_t|^2}  template TPT1  env TPENV1  fore 16711680  back 16777215  eqnno 1"/>
  <p:tag name="FILENAME" val="TP_tmp"/>
  <p:tag name="ORIGWIDTH" val="2"/>
  <p:tag name="PICTUREFILESIZE" val="135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f=5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3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\mu_1, \mu_2, \ldots, \mu_k$ - centers&#10;&#10;\begin{itemize}\item Randomly choose a center&#10;\item Choose  $x\in \Re^d$ via&#10;a Gaussian &#10;\end{itemize}&#10;&#10;The density function is&#10;$$f(x) = \frac{1}{k} \cdot \frac{1}{(2\pi)^{d/2}} \sum_{t=1}^k e^{-|x-\mu_t|^2}.$$&#10;$$f(x)\approx \frac{1}{k} \cdot \frac{1}{(2\pi)^{d/2}}  e^{-|x-\mu(x)|^2}.$$&#10;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30"/>
  <p:tag name="PICTUREFILESIZE" val="399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&#10;$$f(x)\approx \frac{1}{k} \cdot \frac{1}{(2\pi)^{d/2}}  e^{-|x-\mu(x)|^2}.$$&#10;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3"/>
  <p:tag name="PICTUREFILESIZE" val="130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1/k^n \frac{1}{(2\pi)^{nd/2}} \prod_{i=1}^n e^{-|x^{(i)}-\mu(x^{(i)})|^2} = &#10;c e^{-\sum_{i=1}^n |x^{(i)}-\mu(x^{(i)})|^2}.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49"/>
  <p:tag name="PICTUREFILESIZE" val="2642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11046</TotalTime>
  <Words>2771</Words>
  <Application>Microsoft Office PowerPoint</Application>
  <PresentationFormat>On-screen Show (4:3)</PresentationFormat>
  <Paragraphs>367</Paragraphs>
  <Slides>46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69" baseType="lpstr">
      <vt:lpstr>Arial</vt:lpstr>
      <vt:lpstr>CMR10</vt:lpstr>
      <vt:lpstr>CMR7</vt:lpstr>
      <vt:lpstr>Times New Roman</vt:lpstr>
      <vt:lpstr>Symbol</vt:lpstr>
      <vt:lpstr>CMMI7</vt:lpstr>
      <vt:lpstr>Cambria Math</vt:lpstr>
      <vt:lpstr>Times</vt:lpstr>
      <vt:lpstr>Tahoma</vt:lpstr>
      <vt:lpstr>PMingLiU</vt:lpstr>
      <vt:lpstr>FAKODE+ComicSansMS</vt:lpstr>
      <vt:lpstr>SimSun</vt:lpstr>
      <vt:lpstr>Wingdings</vt:lpstr>
      <vt:lpstr>CMSY7</vt:lpstr>
      <vt:lpstr>Calibri</vt:lpstr>
      <vt:lpstr>CMSY10ORIG</vt:lpstr>
      <vt:lpstr>CMMI5</vt:lpstr>
      <vt:lpstr>CMEX10</vt:lpstr>
      <vt:lpstr>CMMI10</vt:lpstr>
      <vt:lpstr>CMR5</vt:lpstr>
      <vt:lpstr>Office Theme</vt:lpstr>
      <vt:lpstr>Equation</vt:lpstr>
      <vt:lpstr>Microsoft Equation 3.0</vt:lpstr>
      <vt:lpstr>Clustering Big Data:  Lecture 4 Emphasis on Streaming </vt:lpstr>
      <vt:lpstr>Credit to Evimaria Terzi, Moses Charikar</vt:lpstr>
      <vt:lpstr>What is clustering?</vt:lpstr>
      <vt:lpstr>The clustering task</vt:lpstr>
      <vt:lpstr>Types of Clustering</vt:lpstr>
      <vt:lpstr>Observations to cluster</vt:lpstr>
      <vt:lpstr>Data types</vt:lpstr>
      <vt:lpstr>Distance functions</vt:lpstr>
      <vt:lpstr>Distance functions for binary vectors</vt:lpstr>
      <vt:lpstr>Distance functions for real-valued vectors</vt:lpstr>
      <vt:lpstr>Data Structures</vt:lpstr>
      <vt:lpstr>The k-center problem</vt:lpstr>
      <vt:lpstr>Some properties</vt:lpstr>
      <vt:lpstr>The furthest first k center algorithm</vt:lpstr>
      <vt:lpstr>Furthest first gives a 2-approximation to the max radius</vt:lpstr>
      <vt:lpstr>Furthest first gives a 2-approximation to the max radius</vt:lpstr>
      <vt:lpstr>Proof</vt:lpstr>
      <vt:lpstr>Next: A k center Streaming Algorithm</vt:lpstr>
      <vt:lpstr>If you knew the optimal radius (OPT) </vt:lpstr>
      <vt:lpstr>Analysis</vt:lpstr>
      <vt:lpstr>Overview: k center streaming</vt:lpstr>
      <vt:lpstr>Phases of k center streaming</vt:lpstr>
      <vt:lpstr>Analysis: Invariants</vt:lpstr>
      <vt:lpstr>Analysis: Approximations</vt:lpstr>
      <vt:lpstr>Generational model</vt:lpstr>
      <vt:lpstr>Mixture of Gaussians</vt:lpstr>
      <vt:lpstr>If mixture of Gaussians</vt:lpstr>
      <vt:lpstr>The k-means problem</vt:lpstr>
      <vt:lpstr>Algorithmic properties of the k-means problem</vt:lpstr>
      <vt:lpstr>EM Algorithm</vt:lpstr>
      <vt:lpstr>The EM k-means algorithm</vt:lpstr>
      <vt:lpstr>Main Techniques (1)  Partitioning Clustering (K-Means) step.1</vt:lpstr>
      <vt:lpstr> K-Means Example Step.2 </vt:lpstr>
      <vt:lpstr> K-Means Example Step.3 </vt:lpstr>
      <vt:lpstr>Properties of the EM k-means algorithm</vt:lpstr>
      <vt:lpstr>Two different K-means Clusterings</vt:lpstr>
      <vt:lpstr>Exponential probability distribution to generate points</vt:lpstr>
      <vt:lpstr>The k-median problem</vt:lpstr>
      <vt:lpstr>The k-medoids algorithm</vt:lpstr>
      <vt:lpstr>Discussion of PAM algorithm</vt:lpstr>
      <vt:lpstr>Facility location problem</vt:lpstr>
      <vt:lpstr>Facility Location and k median</vt:lpstr>
      <vt:lpstr>Myerson Online facility location</vt:lpstr>
      <vt:lpstr>Charikar, O´Callaghan, Panigrahy</vt:lpstr>
      <vt:lpstr>Updating the lower bound</vt:lpstr>
      <vt:lpstr>Repeated phases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Edith Cohen</dc:creator>
  <cp:lastModifiedBy>fiat</cp:lastModifiedBy>
  <cp:revision>456</cp:revision>
  <dcterms:created xsi:type="dcterms:W3CDTF">2013-10-23T02:07:39Z</dcterms:created>
  <dcterms:modified xsi:type="dcterms:W3CDTF">2013-11-05T10:11:45Z</dcterms:modified>
</cp:coreProperties>
</file>