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92" r:id="rId2"/>
    <p:sldId id="293" r:id="rId3"/>
    <p:sldId id="296" r:id="rId4"/>
    <p:sldId id="294" r:id="rId5"/>
    <p:sldId id="298" r:id="rId6"/>
    <p:sldId id="299" r:id="rId7"/>
    <p:sldId id="300" r:id="rId8"/>
    <p:sldId id="297" r:id="rId9"/>
    <p:sldId id="302" r:id="rId10"/>
    <p:sldId id="305" r:id="rId11"/>
    <p:sldId id="350" r:id="rId12"/>
    <p:sldId id="346" r:id="rId13"/>
    <p:sldId id="306" r:id="rId14"/>
    <p:sldId id="321" r:id="rId15"/>
    <p:sldId id="309" r:id="rId16"/>
    <p:sldId id="310" r:id="rId17"/>
    <p:sldId id="311" r:id="rId18"/>
    <p:sldId id="312" r:id="rId19"/>
    <p:sldId id="348" r:id="rId20"/>
    <p:sldId id="349" r:id="rId21"/>
    <p:sldId id="313" r:id="rId22"/>
    <p:sldId id="347" r:id="rId23"/>
    <p:sldId id="330" r:id="rId24"/>
    <p:sldId id="314" r:id="rId25"/>
    <p:sldId id="315" r:id="rId26"/>
    <p:sldId id="316" r:id="rId27"/>
    <p:sldId id="355" r:id="rId28"/>
    <p:sldId id="317" r:id="rId29"/>
    <p:sldId id="356" r:id="rId30"/>
    <p:sldId id="322" r:id="rId31"/>
    <p:sldId id="318" r:id="rId32"/>
    <p:sldId id="324" r:id="rId33"/>
    <p:sldId id="325" r:id="rId34"/>
    <p:sldId id="326" r:id="rId35"/>
    <p:sldId id="327" r:id="rId36"/>
    <p:sldId id="328" r:id="rId37"/>
    <p:sldId id="323" r:id="rId38"/>
    <p:sldId id="257" r:id="rId39"/>
    <p:sldId id="258" r:id="rId40"/>
    <p:sldId id="333" r:id="rId41"/>
    <p:sldId id="259" r:id="rId42"/>
    <p:sldId id="261" r:id="rId43"/>
    <p:sldId id="260" r:id="rId44"/>
    <p:sldId id="262" r:id="rId45"/>
    <p:sldId id="340" r:id="rId46"/>
    <p:sldId id="341" r:id="rId47"/>
    <p:sldId id="342" r:id="rId48"/>
    <p:sldId id="263" r:id="rId49"/>
    <p:sldId id="264" r:id="rId50"/>
    <p:sldId id="265" r:id="rId51"/>
    <p:sldId id="266" r:id="rId52"/>
    <p:sldId id="268" r:id="rId53"/>
    <p:sldId id="269" r:id="rId54"/>
    <p:sldId id="270" r:id="rId55"/>
    <p:sldId id="331" r:id="rId56"/>
    <p:sldId id="271" r:id="rId57"/>
    <p:sldId id="343" r:id="rId58"/>
    <p:sldId id="272" r:id="rId59"/>
    <p:sldId id="273" r:id="rId60"/>
    <p:sldId id="332" r:id="rId61"/>
    <p:sldId id="274" r:id="rId62"/>
    <p:sldId id="286" r:id="rId63"/>
    <p:sldId id="33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6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22F52-41FC-43C7-BCDC-1F6B44B82B52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8433-D0BE-4C38-BB3A-AB19F3FD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9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0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Feature</a:t>
            </a:r>
            <a:r>
              <a:rPr lang="en-US" baseline="0" dirty="0" smtClean="0"/>
              <a:t> selection requires good modeling of the type of similarity we want to capture.</a:t>
            </a:r>
          </a:p>
          <a:p>
            <a:r>
              <a:rPr lang="en-US" baseline="0" dirty="0" smtClean="0"/>
              <a:t>Sketching is to make the whole think scalable.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Feature</a:t>
            </a:r>
            <a:r>
              <a:rPr lang="en-US" baseline="0" dirty="0" smtClean="0"/>
              <a:t> selection requires good modeling of the type of similarity we want to capture.</a:t>
            </a:r>
          </a:p>
          <a:p>
            <a:r>
              <a:rPr lang="en-US" baseline="0" dirty="0" smtClean="0"/>
              <a:t>Sketching is to make the whole </a:t>
            </a:r>
            <a:r>
              <a:rPr lang="en-US" baseline="0" smtClean="0"/>
              <a:t>think scalable.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value of modeling.</a:t>
            </a:r>
            <a:r>
              <a:rPr lang="en-US" baseline="0" dirty="0" smtClean="0"/>
              <a:t>  Feature selections depends on what we want 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give value in [0,1]   0 no similarity  1: identical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71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Repeated queries can detect anomalies/changes.  We want to sample over distinct</a:t>
            </a:r>
            <a:r>
              <a:rPr lang="en-US" baseline="0" dirty="0" smtClean="0">
                <a:solidFill>
                  <a:schemeClr val="tx2"/>
                </a:solidFill>
              </a:rPr>
              <a:t> since otherwise most samples will be from the heavy hitters.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2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LSH: Locality Sensitive</a:t>
            </a:r>
            <a:r>
              <a:rPr lang="en-US" baseline="0" dirty="0" smtClean="0"/>
              <a:t> Hashing.  Coordinated Min-Hash sketches is one LSH method.  We will see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0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1.00 values means that no distinct items were hashed to that bucket.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8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82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82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82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0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sometimes can not compute p(x) over the whole distribution.  Can only compute it conditioned on some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6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could know</a:t>
            </a:r>
            <a:r>
              <a:rPr lang="en-US" baseline="0" dirty="0" smtClean="0"/>
              <a:t> p=k-1/n, we get estimate of n/k-1, adding k-1 times, we get exact n.  But we do not know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7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the positive probability for</a:t>
            </a:r>
            <a:r>
              <a:rPr lang="en-US" baseline="0" dirty="0" smtClean="0"/>
              <a:t> x also when it is not sampled for correctness of </a:t>
            </a:r>
            <a:r>
              <a:rPr lang="en-US" baseline="0" dirty="0" err="1" smtClean="0"/>
              <a:t>unbiasedness</a:t>
            </a:r>
            <a:r>
              <a:rPr lang="en-US" baseline="0" dirty="0" smtClean="0"/>
              <a:t> argument.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98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look only at  the probability space of hashes of b—e,  sorted in increasing order.  We can even group them further</a:t>
            </a:r>
            <a:r>
              <a:rPr lang="en-US" baseline="0" dirty="0" smtClean="0"/>
              <a:t> to look at the k-1 smallest hash.  In each such sub space, we can compute the conditional probability that a has one of the 2 smallest hashes.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19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Intuitively, this accounts for all distinct elements that did not get counted.  Also, fixing hashes</a:t>
            </a:r>
            <a:r>
              <a:rPr lang="en-US" baseline="0" dirty="0" smtClean="0"/>
              <a:t> of all other distinct elements, this estimate has expectation 1 over randomization of the hash of all other elements.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014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the most efficient “code”.  Do not need to actually </a:t>
            </a:r>
            <a:r>
              <a:rPr lang="en-US" dirty="0" err="1" smtClean="0"/>
              <a:t>recompute</a:t>
            </a:r>
            <a:r>
              <a:rPr lang="en-US" dirty="0" smtClean="0"/>
              <a:t> p for each element.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69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9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estimating anything from a sketch we try to use the information we have in the best possible way:  maximize its value.  The sketch is all what could afford to keep or transmit from the original data that we want to query.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06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34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keep only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=1 variance is doubled.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keep only exponent </a:t>
                </a:r>
                <a:r>
                  <a:rPr lang="en-US" b="0" i="0" smtClean="0">
                    <a:latin typeface="Cambria Math"/>
                  </a:rPr>
                  <a:t>𝑏</a:t>
                </a:r>
                <a:r>
                  <a:rPr lang="en-US" dirty="0" smtClean="0"/>
                  <a:t>=1 variance is doubled.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650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keep only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=1 variance is doubled.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keep only exponent </a:t>
                </a:r>
                <a:r>
                  <a:rPr lang="en-US" b="0" i="0" smtClean="0">
                    <a:latin typeface="Cambria Math"/>
                  </a:rPr>
                  <a:t>𝑏</a:t>
                </a:r>
                <a:r>
                  <a:rPr lang="en-US" dirty="0" smtClean="0"/>
                  <a:t>=1 variance is doubled.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65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keep only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=1 variance is doubled.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keep only exponent </a:t>
                </a:r>
                <a:r>
                  <a:rPr lang="en-US" b="0" i="0" smtClean="0">
                    <a:latin typeface="Cambria Math"/>
                  </a:rPr>
                  <a:t>𝑏</a:t>
                </a:r>
                <a:r>
                  <a:rPr lang="en-US" dirty="0" smtClean="0"/>
                  <a:t>=1 variance is doubled.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6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Probability x is sampled times probability y is sampled if x is sampled (these</a:t>
            </a:r>
            <a:r>
              <a:rPr lang="en-US" baseline="0" dirty="0" smtClean="0"/>
              <a:t> </a:t>
            </a:r>
            <a:r>
              <a:rPr lang="en-US" baseline="0" dirty="0" smtClean="0"/>
              <a:t>are the </a:t>
            </a:r>
            <a:r>
              <a:rPr lang="en-US" baseline="0" dirty="0" smtClean="0"/>
              <a:t>only non zero contributions to </a:t>
            </a:r>
            <a:r>
              <a:rPr lang="en-US" baseline="0" dirty="0" err="1" smtClean="0"/>
              <a:t>cov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8433-D0BE-4C38-BB3A-AB19F3FDBB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First-cut</a:t>
            </a:r>
            <a:r>
              <a:rPr lang="en-US" baseline="0" dirty="0" smtClean="0"/>
              <a:t> results based on similarity query between query and corpus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2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2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C12D-8347-425D-84B1-9FD0F394D944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2A772-9468-4D55-ACCB-FE381C55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3" Type="http://schemas.openxmlformats.org/officeDocument/2006/relationships/image" Target="../media/image357.png"/><Relationship Id="rId7" Type="http://schemas.openxmlformats.org/officeDocument/2006/relationships/image" Target="../media/image3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65.png"/><Relationship Id="rId5" Type="http://schemas.openxmlformats.org/officeDocument/2006/relationships/image" Target="../media/image359.png"/><Relationship Id="rId10" Type="http://schemas.openxmlformats.org/officeDocument/2006/relationships/image" Target="../media/image364.png"/><Relationship Id="rId4" Type="http://schemas.openxmlformats.org/officeDocument/2006/relationships/image" Target="../media/image358.png"/><Relationship Id="rId9" Type="http://schemas.openxmlformats.org/officeDocument/2006/relationships/image" Target="../media/image3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3" Type="http://schemas.openxmlformats.org/officeDocument/2006/relationships/image" Target="../media/image357.png"/><Relationship Id="rId7" Type="http://schemas.openxmlformats.org/officeDocument/2006/relationships/image" Target="../media/image3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65.png"/><Relationship Id="rId5" Type="http://schemas.openxmlformats.org/officeDocument/2006/relationships/image" Target="../media/image359.png"/><Relationship Id="rId10" Type="http://schemas.openxmlformats.org/officeDocument/2006/relationships/image" Target="../media/image364.png"/><Relationship Id="rId4" Type="http://schemas.openxmlformats.org/officeDocument/2006/relationships/image" Target="../media/image358.png"/><Relationship Id="rId9" Type="http://schemas.openxmlformats.org/officeDocument/2006/relationships/image" Target="../media/image3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3.png"/><Relationship Id="rId4" Type="http://schemas.openxmlformats.org/officeDocument/2006/relationships/image" Target="../media/image3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8.png"/><Relationship Id="rId4" Type="http://schemas.openxmlformats.org/officeDocument/2006/relationships/image" Target="../media/image3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1.png"/><Relationship Id="rId5" Type="http://schemas.openxmlformats.org/officeDocument/2006/relationships/image" Target="../media/image251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260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28.png"/><Relationship Id="rId1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0.png"/><Relationship Id="rId5" Type="http://schemas.openxmlformats.org/officeDocument/2006/relationships/image" Target="../media/image45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28.png"/><Relationship Id="rId1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3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4.png"/><Relationship Id="rId3" Type="http://schemas.openxmlformats.org/officeDocument/2006/relationships/image" Target="../media/image33.png"/><Relationship Id="rId7" Type="http://schemas.openxmlformats.org/officeDocument/2006/relationships/image" Target="../media/image26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28.png"/><Relationship Id="rId1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0.png"/><Relationship Id="rId18" Type="http://schemas.openxmlformats.org/officeDocument/2006/relationships/image" Target="../media/image860.png"/><Relationship Id="rId26" Type="http://schemas.openxmlformats.org/officeDocument/2006/relationships/image" Target="../media/image222.png"/><Relationship Id="rId3" Type="http://schemas.openxmlformats.org/officeDocument/2006/relationships/image" Target="../media/image710.png"/><Relationship Id="rId21" Type="http://schemas.openxmlformats.org/officeDocument/2006/relationships/image" Target="../media/image890.png"/><Relationship Id="rId7" Type="http://schemas.openxmlformats.org/officeDocument/2006/relationships/image" Target="../media/image750.png"/><Relationship Id="rId12" Type="http://schemas.openxmlformats.org/officeDocument/2006/relationships/image" Target="../media/image800.png"/><Relationship Id="rId17" Type="http://schemas.openxmlformats.org/officeDocument/2006/relationships/image" Target="../media/image850.png"/><Relationship Id="rId25" Type="http://schemas.openxmlformats.org/officeDocument/2006/relationships/image" Target="../media/image9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40.png"/><Relationship Id="rId20" Type="http://schemas.openxmlformats.org/officeDocument/2006/relationships/image" Target="../media/image880.png"/><Relationship Id="rId29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790.png"/><Relationship Id="rId24" Type="http://schemas.openxmlformats.org/officeDocument/2006/relationships/image" Target="../media/image920.png"/><Relationship Id="rId5" Type="http://schemas.openxmlformats.org/officeDocument/2006/relationships/image" Target="../media/image730.png"/><Relationship Id="rId15" Type="http://schemas.openxmlformats.org/officeDocument/2006/relationships/image" Target="../media/image830.png"/><Relationship Id="rId23" Type="http://schemas.openxmlformats.org/officeDocument/2006/relationships/image" Target="../media/image910.png"/><Relationship Id="rId28" Type="http://schemas.openxmlformats.org/officeDocument/2006/relationships/image" Target="../media/image224.png"/><Relationship Id="rId10" Type="http://schemas.openxmlformats.org/officeDocument/2006/relationships/image" Target="../media/image780.png"/><Relationship Id="rId19" Type="http://schemas.openxmlformats.org/officeDocument/2006/relationships/image" Target="../media/image870.png"/><Relationship Id="rId4" Type="http://schemas.openxmlformats.org/officeDocument/2006/relationships/image" Target="../media/image720.png"/><Relationship Id="rId9" Type="http://schemas.openxmlformats.org/officeDocument/2006/relationships/image" Target="../media/image770.png"/><Relationship Id="rId14" Type="http://schemas.openxmlformats.org/officeDocument/2006/relationships/image" Target="../media/image820.png"/><Relationship Id="rId22" Type="http://schemas.openxmlformats.org/officeDocument/2006/relationships/image" Target="../media/image900.png"/><Relationship Id="rId27" Type="http://schemas.openxmlformats.org/officeDocument/2006/relationships/image" Target="../media/image223.png"/><Relationship Id="rId30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1.png"/><Relationship Id="rId4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7" Type="http://schemas.openxmlformats.org/officeDocument/2006/relationships/image" Target="../media/image28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13" Type="http://schemas.openxmlformats.org/officeDocument/2006/relationships/image" Target="../media/image810.png"/><Relationship Id="rId18" Type="http://schemas.openxmlformats.org/officeDocument/2006/relationships/image" Target="../media/image1120.png"/><Relationship Id="rId26" Type="http://schemas.openxmlformats.org/officeDocument/2006/relationships/image" Target="../media/image231.png"/><Relationship Id="rId3" Type="http://schemas.openxmlformats.org/officeDocument/2006/relationships/image" Target="../media/image1040.png"/><Relationship Id="rId7" Type="http://schemas.openxmlformats.org/officeDocument/2006/relationships/image" Target="../media/image1080.png"/><Relationship Id="rId12" Type="http://schemas.openxmlformats.org/officeDocument/2006/relationships/image" Target="../media/image800.png"/><Relationship Id="rId17" Type="http://schemas.openxmlformats.org/officeDocument/2006/relationships/image" Target="../media/image850.png"/><Relationship Id="rId25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0.png"/><Relationship Id="rId11" Type="http://schemas.openxmlformats.org/officeDocument/2006/relationships/image" Target="../media/image1110.png"/><Relationship Id="rId24" Type="http://schemas.openxmlformats.org/officeDocument/2006/relationships/image" Target="../media/image229.png"/><Relationship Id="rId5" Type="http://schemas.openxmlformats.org/officeDocument/2006/relationships/image" Target="../media/image1060.png"/><Relationship Id="rId15" Type="http://schemas.openxmlformats.org/officeDocument/2006/relationships/image" Target="../media/image830.png"/><Relationship Id="rId23" Type="http://schemas.openxmlformats.org/officeDocument/2006/relationships/image" Target="../media/image228.png"/><Relationship Id="rId28" Type="http://schemas.openxmlformats.org/officeDocument/2006/relationships/image" Target="../media/image233.png"/><Relationship Id="rId10" Type="http://schemas.openxmlformats.org/officeDocument/2006/relationships/image" Target="../media/image780.png"/><Relationship Id="rId4" Type="http://schemas.openxmlformats.org/officeDocument/2006/relationships/image" Target="../media/image1050.png"/><Relationship Id="rId9" Type="http://schemas.openxmlformats.org/officeDocument/2006/relationships/image" Target="../media/image1100.png"/><Relationship Id="rId14" Type="http://schemas.openxmlformats.org/officeDocument/2006/relationships/image" Target="../media/image820.png"/><Relationship Id="rId27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13" Type="http://schemas.openxmlformats.org/officeDocument/2006/relationships/image" Target="../media/image1290.png"/><Relationship Id="rId3" Type="http://schemas.openxmlformats.org/officeDocument/2006/relationships/image" Target="../media/image1200.png"/><Relationship Id="rId7" Type="http://schemas.openxmlformats.org/officeDocument/2006/relationships/image" Target="../media/image1230.png"/><Relationship Id="rId12" Type="http://schemas.openxmlformats.org/officeDocument/2006/relationships/image" Target="../media/image4.png"/><Relationship Id="rId17" Type="http://schemas.openxmlformats.org/officeDocument/2006/relationships/image" Target="../media/image2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0.png"/><Relationship Id="rId11" Type="http://schemas.openxmlformats.org/officeDocument/2006/relationships/image" Target="../media/image1270.png"/><Relationship Id="rId5" Type="http://schemas.openxmlformats.org/officeDocument/2006/relationships/image" Target="../media/image1210.png"/><Relationship Id="rId15" Type="http://schemas.openxmlformats.org/officeDocument/2006/relationships/image" Target="../media/image1310.png"/><Relationship Id="rId10" Type="http://schemas.openxmlformats.org/officeDocument/2006/relationships/image" Target="../media/image1260.png"/><Relationship Id="rId4" Type="http://schemas.openxmlformats.org/officeDocument/2006/relationships/image" Target="../media/image780.png"/><Relationship Id="rId9" Type="http://schemas.openxmlformats.org/officeDocument/2006/relationships/image" Target="../media/image1250.png"/><Relationship Id="rId14" Type="http://schemas.openxmlformats.org/officeDocument/2006/relationships/image" Target="../media/image13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Leveraging Big Data:  Lecture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2667000"/>
            <a:ext cx="2455729" cy="843182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Instructors: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03116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http://www.cohenwang.com/edith/bigdataclass2013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0" y="3276600"/>
            <a:ext cx="3134085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Edith Cohen</a:t>
            </a:r>
          </a:p>
          <a:p>
            <a:pPr algn="l"/>
            <a:r>
              <a:rPr lang="en-US" dirty="0" smtClean="0"/>
              <a:t>Amos Fiat</a:t>
            </a:r>
          </a:p>
          <a:p>
            <a:pPr algn="l"/>
            <a:r>
              <a:rPr lang="en-US" dirty="0" err="1" smtClean="0"/>
              <a:t>Haim</a:t>
            </a:r>
            <a:r>
              <a:rPr lang="en-US" dirty="0" smtClean="0"/>
              <a:t> Kaplan</a:t>
            </a:r>
          </a:p>
          <a:p>
            <a:pPr algn="l"/>
            <a:r>
              <a:rPr lang="en-US" dirty="0" err="1" smtClean="0"/>
              <a:t>Tova</a:t>
            </a:r>
            <a:r>
              <a:rPr lang="en-US" dirty="0" smtClean="0"/>
              <a:t> Milo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Sampling is </a:t>
                </a:r>
                <a:r>
                  <a:rPr lang="en-US" sz="2800" i="1" dirty="0" smtClean="0"/>
                  <a:t>without replacement</a:t>
                </a:r>
                <a:r>
                  <a:rPr lang="en-US" sz="2800" dirty="0"/>
                  <a:t>:</a:t>
                </a:r>
                <a:r>
                  <a:rPr lang="en-US" sz="2800" dirty="0" smtClean="0"/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1" i="0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/>
                  <a:t>times with bottom-k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800" dirty="0" smtClean="0"/>
                  <a:t>times with k-partition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’ is the number of nonempty “buckets” when tossing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balls into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buckets)</a:t>
                </a:r>
              </a:p>
              <a:p>
                <a:pPr marL="0" indent="0">
                  <a:buNone/>
                </a:pPr>
                <a:r>
                  <a:rPr lang="en-US" sz="2800" b="0" dirty="0"/>
                  <a:t>W</a:t>
                </a:r>
                <a:r>
                  <a:rPr lang="en-US" sz="2800" b="0" dirty="0" smtClean="0"/>
                  <a:t>e use the estimator: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𝜶</m:t>
                        </m:r>
                      </m:e>
                    </m:acc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sz="2800" b="1" dirty="0" smtClean="0"/>
                  <a:t> 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we show: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The expectation </a:t>
                </a:r>
                <a:r>
                  <a:rPr lang="en-US" sz="2800" dirty="0" smtClean="0"/>
                  <a:t>is: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2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e>
                    </m:d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≡</m:t>
                    </m:r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8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The Variance </a:t>
                </a:r>
                <a:r>
                  <a:rPr lang="en-US" sz="2800" dirty="0" smtClean="0"/>
                  <a:t>(Conditioned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num>
                        <m:den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800" b="1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481" t="-191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Subset queries: </a:t>
            </a:r>
            <a:br>
              <a:rPr lang="en-US" dirty="0" smtClean="0"/>
            </a:br>
            <a:r>
              <a:rPr lang="en-US" dirty="0" smtClean="0"/>
              <a:t>bottom-k and k-partition samples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Expectation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(k-partition and bottom-k)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991600" cy="5105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We condition on the number of sampled (distinct) elements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≥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  </a:t>
                </a:r>
                <a:r>
                  <a:rPr lang="en-US" sz="2800" dirty="0" smtClean="0"/>
                  <a:t>Consider the “positions”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i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=1,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…,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′</m:t>
                    </m:r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in the sample and their “contributions”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to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We have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𝜶</m:t>
                        </m:r>
                      </m:e>
                    </m:acc>
                    <m:r>
                      <a:rPr lang="en-US" sz="2800" b="1" i="1" dirty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sup>
                      <m:e>
                        <m:sSub>
                          <m:sSubPr>
                            <m:ctrlPr>
                              <a:rPr lang="en-US" sz="2800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If a position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dirty="0" smtClean="0"/>
                  <a:t> gets an element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𝑷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∩</m:t>
                    </m:r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(probability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2800" dirty="0" smtClean="0"/>
                  <a:t>),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Otherwise,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80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0.</m:t>
                    </m:r>
                  </m:oMath>
                </a14:m>
                <a:r>
                  <a:rPr lang="en-US" sz="2800" b="0" dirty="0" smtClean="0"/>
                  <a:t>  Therefore,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2"/>
                        </a:solidFill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𝜶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𝜶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0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chemeClr val="tx2"/>
                        </a:solidFill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ar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𝜶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𝜶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  </a:t>
                </a: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From linearity of expectation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2"/>
                        </a:solidFill>
                        <a:latin typeface="Cambria Math"/>
                      </a:rPr>
                      <m:t>𝐄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[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𝜶</m:t>
                        </m:r>
                      </m:e>
                    </m:acc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]=</m:t>
                    </m:r>
                    <m:nary>
                      <m:naryPr>
                        <m:chr m:val="∑"/>
                        <m:ctrlP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  <m:e>
                        <m:r>
                          <a:rPr lang="en-US" sz="2800" b="1" i="0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𝐄</m:t>
                        </m:r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800" b="1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</a:rPr>
                  <a:t>k-partition</a:t>
                </a:r>
                <a:r>
                  <a:rPr lang="en-US" sz="2800" dirty="0" smtClean="0"/>
                  <a:t>: Since this is the expectation for every possible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, it is also the expectation overall.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991600" cy="5105400"/>
              </a:xfrm>
              <a:blipFill rotWithShape="1">
                <a:blip r:embed="rId3"/>
                <a:stretch>
                  <a:fillRect l="-1356" t="-1075" r="-949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Variance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(k-partition and bottom-k)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763000" cy="5105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Conditioned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≥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:</m:t>
                    </m:r>
                    <m:r>
                      <m:rPr>
                        <m:sty m:val="p"/>
                      </m:rPr>
                      <a:rPr lang="en-US" sz="2800" b="1" i="0" smtClean="0">
                        <a:solidFill>
                          <a:schemeClr val="tx2"/>
                        </a:solidFill>
                        <a:latin typeface="Cambria Math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e>
                    </m:d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∈{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}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ov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𝒋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Cov</m:t>
                        </m:r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]=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2800" b="0" i="0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chemeClr val="tx2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′2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′2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n</m:t>
                            </m:r>
                            <m: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  <m:sup>
                            <m: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v</m:t>
                        </m:r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]=</m:t>
                    </m:r>
                    <m:r>
                      <m:rPr>
                        <m:sty m:val="p"/>
                      </m:rP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𝜶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1">
                          <a:solidFill>
                            <a:schemeClr val="tx2"/>
                          </a:solidFill>
                          <a:latin typeface="Cambria Math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acc>
                        </m:e>
                      </m:d>
                      <m:r>
                        <a:rPr lang="en-US" sz="28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b="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sz="28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k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(1−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763000" cy="5105400"/>
              </a:xfrm>
              <a:blipFill rotWithShape="1">
                <a:blip r:embed="rId4"/>
                <a:stretch>
                  <a:fillRect l="-1391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estimation: 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any predicate, we obtain an unbiased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US" dirty="0" smtClean="0"/>
                  <a:t> of the fraction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∈[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with standard </a:t>
                </a:r>
                <a:r>
                  <a:rPr lang="en-US" dirty="0" smtClean="0"/>
                  <a:t>deviation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𝝈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 …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M</a:t>
                </a:r>
                <a:r>
                  <a:rPr lang="en-US" dirty="0" smtClean="0"/>
                  <a:t>ore accurate when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dirty="0" smtClean="0"/>
                  <a:t> is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or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With bottom-k more accurate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9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Next: </a:t>
            </a:r>
            <a:br>
              <a:rPr lang="en-US" dirty="0" smtClean="0"/>
            </a:br>
            <a:r>
              <a:rPr lang="en-US" dirty="0" smtClean="0"/>
              <a:t>Sketch-based similarity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Applications of similarity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Modeling using features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Scalability using sketches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Terms and shingling technique for </a:t>
            </a:r>
            <a:r>
              <a:rPr lang="en-US" sz="4000" dirty="0"/>
              <a:t>text </a:t>
            </a:r>
            <a:r>
              <a:rPr lang="en-US" sz="4000" dirty="0" smtClean="0"/>
              <a:t>documents. </a:t>
            </a:r>
            <a:endParaRPr 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err="1"/>
              <a:t>Jaccard</a:t>
            </a:r>
            <a:r>
              <a:rPr lang="en-US" sz="4000" dirty="0"/>
              <a:t> and cosine </a:t>
            </a:r>
            <a:r>
              <a:rPr lang="en-US" sz="4000" dirty="0" smtClean="0"/>
              <a:t>similarity</a:t>
            </a:r>
            <a:endParaRPr 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Sketch-based similarity estimators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87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Search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Magnetic Disk 7"/>
              <p:cNvSpPr/>
              <p:nvPr/>
            </p:nvSpPr>
            <p:spPr>
              <a:xfrm>
                <a:off x="2709041" y="4312740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1′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" name="Flowchart: Magnetic Dis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41" y="4312740"/>
                <a:ext cx="1676400" cy="766089"/>
              </a:xfrm>
              <a:prstGeom prst="flowChartMagneticDisk">
                <a:avLst/>
              </a:prstGeom>
              <a:blipFill rotWithShape="1">
                <a:blip r:embed="rId3"/>
                <a:stretch>
                  <a:fillRect l="-6810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Magnetic Disk 12"/>
              <p:cNvSpPr/>
              <p:nvPr/>
            </p:nvSpPr>
            <p:spPr>
              <a:xfrm>
                <a:off x="326519" y="4957960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2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3" name="Flowchart: Magnetic Dis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9" y="4957960"/>
                <a:ext cx="1931276" cy="914400"/>
              </a:xfrm>
              <a:prstGeom prst="flowChartMagneticDisk">
                <a:avLst/>
              </a:prstGeom>
              <a:blipFill rotWithShape="1">
                <a:blip r:embed="rId4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1262" y="1752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 issues a query (over images, movies, text document, Webpages)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26519" y="1752600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lowchart: Magnetic Disk 25"/>
              <p:cNvSpPr/>
              <p:nvPr/>
            </p:nvSpPr>
            <p:spPr>
              <a:xfrm>
                <a:off x="3149162" y="5637339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1′′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6" name="Flowchart: Magnetic Dis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62" y="5637339"/>
                <a:ext cx="1676400" cy="766089"/>
              </a:xfrm>
              <a:prstGeom prst="flowChartMagneticDisk">
                <a:avLst/>
              </a:prstGeom>
              <a:blipFill rotWithShape="1">
                <a:blip r:embed="rId5"/>
                <a:stretch>
                  <a:fillRect l="-11111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Magnetic Disk 27"/>
              <p:cNvSpPr/>
              <p:nvPr/>
            </p:nvSpPr>
            <p:spPr>
              <a:xfrm>
                <a:off x="4359165" y="3617594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8" name="Flowchart: Magnetic Dis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65" y="3617594"/>
                <a:ext cx="1676400" cy="766089"/>
              </a:xfrm>
              <a:prstGeom prst="flowChartMagneticDisk">
                <a:avLst/>
              </a:prstGeom>
              <a:blipFill rotWithShape="1">
                <a:blip r:embed="rId6"/>
                <a:stretch>
                  <a:fillRect l="-2867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87114" y="2971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Search engine finds many matching documents: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lowchart: Magnetic Disk 29"/>
              <p:cNvSpPr/>
              <p:nvPr/>
            </p:nvSpPr>
            <p:spPr>
              <a:xfrm>
                <a:off x="326519" y="3926483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2′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0" name="Flowchart: Magnetic Dis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9" y="3926483"/>
                <a:ext cx="1931276" cy="914400"/>
              </a:xfrm>
              <a:prstGeom prst="flowChartMagneticDisk">
                <a:avLst/>
              </a:prstGeom>
              <a:blipFill rotWithShape="1">
                <a:blip r:embed="rId7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Flowchart: Magnetic Disk 30"/>
              <p:cNvSpPr/>
              <p:nvPr/>
            </p:nvSpPr>
            <p:spPr>
              <a:xfrm>
                <a:off x="5562600" y="5406111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2′′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1" name="Flowchart: Magnetic Dis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406111"/>
                <a:ext cx="1931276" cy="914400"/>
              </a:xfrm>
              <a:prstGeom prst="flowChartMagneticDisk">
                <a:avLst/>
              </a:prstGeom>
              <a:blipFill rotWithShape="1">
                <a:blip r:embed="rId8"/>
                <a:stretch>
                  <a:fillRect l="-3125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Flowchart: Magnetic Disk 31"/>
              <p:cNvSpPr/>
              <p:nvPr/>
            </p:nvSpPr>
            <p:spPr>
              <a:xfrm>
                <a:off x="6934200" y="3781384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3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2" name="Flowchart: Magnetic Dis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781384"/>
                <a:ext cx="1931276" cy="914400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lowchart: Magnetic Disk 32"/>
              <p:cNvSpPr/>
              <p:nvPr/>
            </p:nvSpPr>
            <p:spPr>
              <a:xfrm>
                <a:off x="5567855" y="4360906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3′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3" name="Flowchart: Magnetic Dis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55" y="4360906"/>
                <a:ext cx="1931276" cy="914400"/>
              </a:xfrm>
              <a:prstGeom prst="flowChartMagneticDisk">
                <a:avLst/>
              </a:prstGeom>
              <a:blipFill rotWithShape="1">
                <a:blip r:embed="rId10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lowchart: Magnetic Disk 33"/>
              <p:cNvSpPr/>
              <p:nvPr/>
            </p:nvSpPr>
            <p:spPr>
              <a:xfrm>
                <a:off x="901262" y="5872360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3′′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4" name="Flowchart: Magnetic Dis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62" y="5872360"/>
                <a:ext cx="1931276" cy="914400"/>
              </a:xfrm>
              <a:prstGeom prst="flowChartMagneticDisk">
                <a:avLst/>
              </a:prstGeom>
              <a:blipFill rotWithShape="1">
                <a:blip r:embed="rId11"/>
                <a:stretch>
                  <a:fillRect l="-3115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4" grpId="0"/>
      <p:bldP spid="5" grpId="0"/>
      <p:bldP spid="26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Elimination of near duplicates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Magnetic Disk 7"/>
              <p:cNvSpPr/>
              <p:nvPr/>
            </p:nvSpPr>
            <p:spPr>
              <a:xfrm>
                <a:off x="2709041" y="4312740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1′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" name="Flowchart: Magnetic Dis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41" y="4312740"/>
                <a:ext cx="1676400" cy="766089"/>
              </a:xfrm>
              <a:prstGeom prst="flowChartMagneticDisk">
                <a:avLst/>
              </a:prstGeom>
              <a:blipFill rotWithShape="1">
                <a:blip r:embed="rId3"/>
                <a:stretch>
                  <a:fillRect l="-6810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Magnetic Disk 12"/>
              <p:cNvSpPr/>
              <p:nvPr/>
            </p:nvSpPr>
            <p:spPr>
              <a:xfrm>
                <a:off x="326519" y="4957960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2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3" name="Flowchart: Magnetic Dis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9" y="4957960"/>
                <a:ext cx="1931276" cy="914400"/>
              </a:xfrm>
              <a:prstGeom prst="flowChartMagneticDisk">
                <a:avLst/>
              </a:prstGeom>
              <a:blipFill rotWithShape="1">
                <a:blip r:embed="rId4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1262" y="1752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lot of redundant information – many documents are very similar.  Want to eliminate </a:t>
            </a:r>
            <a:r>
              <a:rPr lang="en-US" sz="2800" i="1" dirty="0" smtClean="0"/>
              <a:t>near-duplicates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lowchart: Magnetic Disk 25"/>
              <p:cNvSpPr/>
              <p:nvPr/>
            </p:nvSpPr>
            <p:spPr>
              <a:xfrm>
                <a:off x="3149162" y="5637339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1′′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6" name="Flowchart: Magnetic Dis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62" y="5637339"/>
                <a:ext cx="1676400" cy="766089"/>
              </a:xfrm>
              <a:prstGeom prst="flowChartMagneticDisk">
                <a:avLst/>
              </a:prstGeom>
              <a:blipFill rotWithShape="1">
                <a:blip r:embed="rId5"/>
                <a:stretch>
                  <a:fillRect l="-11111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Magnetic Disk 27"/>
              <p:cNvSpPr/>
              <p:nvPr/>
            </p:nvSpPr>
            <p:spPr>
              <a:xfrm>
                <a:off x="4359165" y="3617594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8" name="Flowchart: Magnetic Dis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65" y="3617594"/>
                <a:ext cx="1676400" cy="766089"/>
              </a:xfrm>
              <a:prstGeom prst="flowChartMagneticDisk">
                <a:avLst/>
              </a:prstGeom>
              <a:blipFill rotWithShape="1">
                <a:blip r:embed="rId6"/>
                <a:stretch>
                  <a:fillRect l="-2867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lowchart: Magnetic Disk 29"/>
              <p:cNvSpPr/>
              <p:nvPr/>
            </p:nvSpPr>
            <p:spPr>
              <a:xfrm>
                <a:off x="326519" y="3926483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2′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0" name="Flowchart: Magnetic Dis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9" y="3926483"/>
                <a:ext cx="1931276" cy="914400"/>
              </a:xfrm>
              <a:prstGeom prst="flowChartMagneticDisk">
                <a:avLst/>
              </a:prstGeom>
              <a:blipFill rotWithShape="1">
                <a:blip r:embed="rId7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Flowchart: Magnetic Disk 30"/>
              <p:cNvSpPr/>
              <p:nvPr/>
            </p:nvSpPr>
            <p:spPr>
              <a:xfrm>
                <a:off x="5562600" y="5406111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2′′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1" name="Flowchart: Magnetic Dis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406111"/>
                <a:ext cx="1931276" cy="914400"/>
              </a:xfrm>
              <a:prstGeom prst="flowChartMagneticDisk">
                <a:avLst/>
              </a:prstGeom>
              <a:blipFill rotWithShape="1">
                <a:blip r:embed="rId8"/>
                <a:stretch>
                  <a:fillRect l="-3125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Flowchart: Magnetic Disk 31"/>
              <p:cNvSpPr/>
              <p:nvPr/>
            </p:nvSpPr>
            <p:spPr>
              <a:xfrm>
                <a:off x="6934200" y="3781384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3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2" name="Flowchart: Magnetic Dis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781384"/>
                <a:ext cx="1931276" cy="914400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lowchart: Magnetic Disk 32"/>
              <p:cNvSpPr/>
              <p:nvPr/>
            </p:nvSpPr>
            <p:spPr>
              <a:xfrm>
                <a:off x="5567855" y="4360906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3′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3" name="Flowchart: Magnetic Dis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55" y="4360906"/>
                <a:ext cx="1931276" cy="914400"/>
              </a:xfrm>
              <a:prstGeom prst="flowChartMagneticDisk">
                <a:avLst/>
              </a:prstGeom>
              <a:blipFill rotWithShape="1">
                <a:blip r:embed="rId10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lowchart: Magnetic Disk 33"/>
              <p:cNvSpPr/>
              <p:nvPr/>
            </p:nvSpPr>
            <p:spPr>
              <a:xfrm>
                <a:off x="901262" y="5872360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3′′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4" name="Flowchart: Magnetic Dis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62" y="5872360"/>
                <a:ext cx="1931276" cy="914400"/>
              </a:xfrm>
              <a:prstGeom prst="flowChartMagneticDisk">
                <a:avLst/>
              </a:prstGeom>
              <a:blipFill rotWithShape="1">
                <a:blip r:embed="rId11"/>
                <a:stretch>
                  <a:fillRect l="-3115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Elimination of near duplicates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262" y="1752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lot of redundant information – many documents are very similar.  Want to eliminate near-duplicates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Magnetic Disk 27"/>
              <p:cNvSpPr/>
              <p:nvPr/>
            </p:nvSpPr>
            <p:spPr>
              <a:xfrm>
                <a:off x="4359165" y="3617594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8" name="Flowchart: Magnetic Dis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65" y="3617594"/>
                <a:ext cx="1676400" cy="766089"/>
              </a:xfrm>
              <a:prstGeom prst="flowChartMagneticDisk">
                <a:avLst/>
              </a:prstGeom>
              <a:blipFill rotWithShape="1">
                <a:blip r:embed="rId3"/>
                <a:stretch>
                  <a:fillRect l="-2867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lowchart: Magnetic Disk 29"/>
              <p:cNvSpPr/>
              <p:nvPr/>
            </p:nvSpPr>
            <p:spPr>
              <a:xfrm>
                <a:off x="326519" y="3926483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2′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0" name="Flowchart: Magnetic Dis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9" y="3926483"/>
                <a:ext cx="1931276" cy="914400"/>
              </a:xfrm>
              <a:prstGeom prst="flowChartMagneticDisk">
                <a:avLst/>
              </a:prstGeom>
              <a:blipFill rotWithShape="1">
                <a:blip r:embed="rId4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Flowchart: Magnetic Disk 31"/>
              <p:cNvSpPr/>
              <p:nvPr/>
            </p:nvSpPr>
            <p:spPr>
              <a:xfrm>
                <a:off x="6934200" y="3781384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3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2" name="Flowchart: Magnetic Dis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781384"/>
                <a:ext cx="1931276" cy="914400"/>
              </a:xfrm>
              <a:prstGeom prst="flowChartMagneticDisk">
                <a:avLst/>
              </a:prstGeom>
              <a:blipFill rotWithShape="1">
                <a:blip r:embed="rId5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7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Elimination of near duplicates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262" y="1752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Return to the human user a concise, informative, result.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Magnetic Disk 27"/>
              <p:cNvSpPr/>
              <p:nvPr/>
            </p:nvSpPr>
            <p:spPr>
              <a:xfrm>
                <a:off x="1915509" y="3336730"/>
                <a:ext cx="1676400" cy="766089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8" name="Flowchart: Magnetic Dis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509" y="3336730"/>
                <a:ext cx="1676400" cy="766089"/>
              </a:xfrm>
              <a:prstGeom prst="flowChartMagneticDisk">
                <a:avLst/>
              </a:prstGeom>
              <a:blipFill rotWithShape="1">
                <a:blip r:embed="rId3"/>
                <a:stretch>
                  <a:fillRect l="-2867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lowchart: Magnetic Disk 29"/>
              <p:cNvSpPr/>
              <p:nvPr/>
            </p:nvSpPr>
            <p:spPr>
              <a:xfrm>
                <a:off x="1782816" y="4255830"/>
                <a:ext cx="1931276" cy="914400"/>
              </a:xfrm>
              <a:prstGeom prst="flowChartMagneticDisk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2′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0" name="Flowchart: Magnetic Dis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816" y="4255830"/>
                <a:ext cx="1931276" cy="914400"/>
              </a:xfrm>
              <a:prstGeom prst="flowChartMagneticDisk">
                <a:avLst/>
              </a:prstGeom>
              <a:blipFill rotWithShape="1">
                <a:blip r:embed="rId4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Flowchart: Magnetic Disk 31"/>
              <p:cNvSpPr/>
              <p:nvPr/>
            </p:nvSpPr>
            <p:spPr>
              <a:xfrm>
                <a:off x="1790699" y="5351246"/>
                <a:ext cx="1931276" cy="914400"/>
              </a:xfrm>
              <a:prstGeom prst="flowChartMagneticDisk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3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2" name="Flowchart: Magnetic Dis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699" y="5351246"/>
                <a:ext cx="1931276" cy="914400"/>
              </a:xfrm>
              <a:prstGeom prst="flowChartMagneticDisk">
                <a:avLst/>
              </a:prstGeom>
              <a:blipFill rotWithShape="1">
                <a:blip r:embed="rId5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3434255" y="3065246"/>
            <a:ext cx="841248" cy="342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88641" y="4487358"/>
            <a:ext cx="2574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 to user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22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</a:t>
            </a:r>
            <a:r>
              <a:rPr lang="en-US" dirty="0"/>
              <a:t>similar documents in a collection of documents (text/images)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Why is similarity interesting  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Search (query is also treated as a “document”)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Find text documents on a similar topic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Face recognition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Labeling  documents  (collection of images, only some are labeled, extend label from similarity)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3272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Overview: More on Min-Hash Sketches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Subset/Selection size queries from random samples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M</a:t>
            </a:r>
            <a:r>
              <a:rPr lang="en-US" sz="3200" dirty="0" smtClean="0"/>
              <a:t>in-hash sketches as samples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Other uses of the sampling “view” of sketches: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Sketch-based similarity estimation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Inverse-probability distinct count estimators</a:t>
            </a:r>
          </a:p>
          <a:p>
            <a:pPr marL="971550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Min-hash sketches on a small range (fewer bits)</a:t>
            </a:r>
          </a:p>
        </p:txBody>
      </p:sp>
    </p:spTree>
    <p:extLst>
      <p:ext uri="{BB962C8B-B14F-4D97-AF65-F5344CB8AC3E}">
        <p14:creationId xmlns:p14="http://schemas.microsoft.com/office/powerpoint/2010/main" val="1749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</a:t>
            </a:r>
            <a:r>
              <a:rPr lang="en-US" dirty="0" smtClean="0">
                <a:solidFill>
                  <a:srgbClr val="FF0000"/>
                </a:solidFill>
              </a:rPr>
              <a:t>near-duplicates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(very similar documents)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Why do we want to find near-duplicates 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Plagiarism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Copyright violations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Clean up search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Why we find many near-duplicates 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Mirror pages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Variations on the same source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Exact match is easy: use hash/signature</a:t>
            </a:r>
          </a:p>
        </p:txBody>
      </p:sp>
    </p:spTree>
    <p:extLst>
      <p:ext uri="{BB962C8B-B14F-4D97-AF65-F5344CB8AC3E}">
        <p14:creationId xmlns:p14="http://schemas.microsoft.com/office/powerpoint/2010/main" val="10264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Document Similarity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295400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Modeling: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Identify a set of </a:t>
            </a:r>
            <a:r>
              <a:rPr lang="en-US" sz="3200" i="1" dirty="0" smtClean="0">
                <a:solidFill>
                  <a:srgbClr val="C00000"/>
                </a:solidFill>
              </a:rPr>
              <a:t>features </a:t>
            </a:r>
            <a:r>
              <a:rPr lang="en-US" sz="3200" dirty="0" smtClean="0"/>
              <a:t>for our similarity application.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Similar documents </a:t>
            </a:r>
            <a:r>
              <a:rPr lang="en-US" sz="3200" dirty="0" smtClean="0"/>
              <a:t>should have </a:t>
            </a:r>
            <a:r>
              <a:rPr lang="en-US" sz="3200" dirty="0"/>
              <a:t>similar </a:t>
            </a:r>
            <a:r>
              <a:rPr lang="en-US" sz="3200" dirty="0" smtClean="0"/>
              <a:t>features: </a:t>
            </a:r>
            <a:r>
              <a:rPr lang="en-US" sz="3200" dirty="0"/>
              <a:t>similarity is captured by the similarity of </a:t>
            </a:r>
            <a:r>
              <a:rPr lang="en-US" sz="3200" dirty="0" smtClean="0"/>
              <a:t>the feature sets/vectors </a:t>
            </a:r>
            <a:r>
              <a:rPr lang="en-US" sz="3200" dirty="0"/>
              <a:t>(use a </a:t>
            </a:r>
            <a:r>
              <a:rPr lang="en-US" sz="3200" i="1" dirty="0">
                <a:solidFill>
                  <a:schemeClr val="tx2"/>
                </a:solidFill>
              </a:rPr>
              <a:t>similarity measure</a:t>
            </a:r>
            <a:r>
              <a:rPr lang="en-US" sz="32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Analyse</a:t>
            </a:r>
            <a:r>
              <a:rPr lang="en-US" sz="3200" dirty="0" smtClean="0"/>
              <a:t> each document to extract the set of relevant features</a:t>
            </a:r>
          </a:p>
        </p:txBody>
      </p:sp>
    </p:spTree>
    <p:extLst>
      <p:ext uri="{BB962C8B-B14F-4D97-AF65-F5344CB8AC3E}">
        <p14:creationId xmlns:p14="http://schemas.microsoft.com/office/powerpoint/2010/main" val="285666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Sketch-based similarity: </a:t>
            </a:r>
            <a:br>
              <a:rPr lang="en-US" dirty="0" smtClean="0"/>
            </a:br>
            <a:r>
              <a:rPr lang="en-US" dirty="0" smtClean="0"/>
              <a:t>Making it scalable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Magnetic Disk 7"/>
              <p:cNvSpPr/>
              <p:nvPr/>
            </p:nvSpPr>
            <p:spPr>
              <a:xfrm>
                <a:off x="275771" y="3932615"/>
                <a:ext cx="2907768" cy="1189417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" name="Flowchart: Magnetic Dis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1" y="3932615"/>
                <a:ext cx="2907768" cy="1189417"/>
              </a:xfrm>
              <a:prstGeom prst="flowChartMagneticDisk">
                <a:avLst/>
              </a:prstGeom>
              <a:blipFill rotWithShape="1">
                <a:blip r:embed="rId3"/>
                <a:stretch>
                  <a:fillRect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Magnetic Disk 8"/>
              <p:cNvSpPr/>
              <p:nvPr/>
            </p:nvSpPr>
            <p:spPr>
              <a:xfrm>
                <a:off x="7010400" y="4375447"/>
                <a:ext cx="1453884" cy="481431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Sketch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1</m:t>
                    </m:r>
                  </m:oMath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9" name="Flowchart: Magnetic Dis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375447"/>
                <a:ext cx="1453884" cy="481431"/>
              </a:xfrm>
              <a:prstGeom prst="flowChartMagneticDisk">
                <a:avLst/>
              </a:prstGeom>
              <a:blipFill rotWithShape="1">
                <a:blip r:embed="rId4"/>
                <a:stretch>
                  <a:fillRect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Magnetic Disk 12"/>
              <p:cNvSpPr/>
              <p:nvPr/>
            </p:nvSpPr>
            <p:spPr>
              <a:xfrm>
                <a:off x="322943" y="5489385"/>
                <a:ext cx="2907768" cy="1189417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Doc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2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3" name="Flowchart: Magnetic Dis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3" y="5489385"/>
                <a:ext cx="2907768" cy="1189417"/>
              </a:xfrm>
              <a:prstGeom prst="flowChartMagneticDisk">
                <a:avLst/>
              </a:prstGeom>
              <a:blipFill rotWithShape="1">
                <a:blip r:embed="rId5"/>
                <a:stretch>
                  <a:fillRect b="-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Magnetic Disk 13"/>
              <p:cNvSpPr/>
              <p:nvPr/>
            </p:nvSpPr>
            <p:spPr>
              <a:xfrm>
                <a:off x="7130143" y="5822983"/>
                <a:ext cx="1453884" cy="481431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Sketch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2</m:t>
                    </m:r>
                  </m:oMath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4" name="Flowchart: Magnetic Dis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143" y="5822983"/>
                <a:ext cx="1453884" cy="481431"/>
              </a:xfrm>
              <a:prstGeom prst="flowChartMagneticDisk">
                <a:avLst/>
              </a:prstGeom>
              <a:blipFill rotWithShape="1">
                <a:blip r:embed="rId6"/>
                <a:stretch>
                  <a:fillRect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4800" y="14478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Sketch the set of features of each document such that similar sets imply similar sketches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Estimate similarity of two feature sets from the similarity of the two sketches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4370551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(0,0,1,0,1,1,0…)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98472" y="5874532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(1,0,1,1,1,1,0,…)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3505200" y="4463715"/>
            <a:ext cx="304800" cy="30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309334" y="4463715"/>
            <a:ext cx="304800" cy="30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606800" y="5952917"/>
            <a:ext cx="304800" cy="30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461734" y="5931646"/>
            <a:ext cx="304800" cy="30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4" grpId="0"/>
      <p:bldP spid="18" grpId="0"/>
      <p:bldP spid="5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Similarity of </a:t>
            </a:r>
            <a:r>
              <a:rPr lang="en-US" dirty="0" smtClean="0">
                <a:solidFill>
                  <a:schemeClr val="tx2"/>
                </a:solidFill>
              </a:rPr>
              <a:t>text</a:t>
            </a:r>
            <a:r>
              <a:rPr lang="en-US" dirty="0" smtClean="0"/>
              <a:t> documents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295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What is a good set of  </a:t>
            </a:r>
            <a:r>
              <a:rPr lang="en-US" sz="3200" i="1" dirty="0" smtClean="0">
                <a:solidFill>
                  <a:srgbClr val="C00000"/>
                </a:solidFill>
              </a:rPr>
              <a:t>features </a:t>
            </a:r>
            <a:r>
              <a:rPr lang="en-US" sz="3200" dirty="0"/>
              <a:t>?</a:t>
            </a:r>
            <a:endParaRPr lang="en-US" sz="3200" dirty="0" smtClean="0"/>
          </a:p>
        </p:txBody>
      </p:sp>
      <p:sp>
        <p:nvSpPr>
          <p:cNvPr id="4" name="Oval 3"/>
          <p:cNvSpPr/>
          <p:nvPr/>
        </p:nvSpPr>
        <p:spPr>
          <a:xfrm>
            <a:off x="3967843" y="1161142"/>
            <a:ext cx="24003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3029" y="2046512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Approach: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Features = words (terms)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View each document as a bag of words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Similar documents have similar bags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This works well (with TF/IDF weighting…) to detect documents on a </a:t>
            </a:r>
            <a:r>
              <a:rPr lang="en-US" sz="3200" dirty="0" smtClean="0">
                <a:solidFill>
                  <a:srgbClr val="FF0000"/>
                </a:solidFill>
              </a:rPr>
              <a:t>similar topic</a:t>
            </a:r>
            <a:r>
              <a:rPr lang="en-US" sz="32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It does </a:t>
            </a:r>
            <a:r>
              <a:rPr lang="en-US" sz="3200" dirty="0" smtClean="0"/>
              <a:t>not geared </a:t>
            </a:r>
            <a:r>
              <a:rPr lang="en-US" sz="3200" dirty="0" smtClean="0"/>
              <a:t>for detecting near-duplicates. </a:t>
            </a:r>
          </a:p>
        </p:txBody>
      </p:sp>
    </p:spTree>
    <p:extLst>
      <p:ext uri="{BB962C8B-B14F-4D97-AF65-F5344CB8AC3E}">
        <p14:creationId xmlns:p14="http://schemas.microsoft.com/office/powerpoint/2010/main" val="35969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Shingling technique for text documents (Web pages)  [</a:t>
            </a:r>
            <a:r>
              <a:rPr lang="en-US" dirty="0" err="1" smtClean="0"/>
              <a:t>Broder</a:t>
            </a:r>
            <a:r>
              <a:rPr lang="en-US" dirty="0" smtClean="0"/>
              <a:t> 97]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399" y="1524000"/>
                <a:ext cx="899160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For a parameter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en-US" sz="32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3200" b="0" dirty="0" smtClean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Each feature corresponds to a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3200" b="1" dirty="0" smtClean="0">
                    <a:solidFill>
                      <a:schemeClr val="tx2"/>
                    </a:solidFill>
                  </a:rPr>
                  <a:t>-gram (shingle)</a:t>
                </a:r>
                <a:r>
                  <a:rPr lang="en-US" sz="3200" dirty="0" smtClean="0"/>
                  <a:t>: an ordered set of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3200" dirty="0" smtClean="0"/>
                  <a:t> “tokens” (words)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Very similar documents have similar sets of features (even if sentences are shifted, replicated)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524000"/>
                <a:ext cx="8991601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1695" t="-2864" r="-2237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>
          <a:xfrm>
            <a:off x="3965448" y="4745998"/>
            <a:ext cx="492146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Shingling technique for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8590" y="4962038"/>
            <a:ext cx="3873941" cy="56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technique for text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590" y="5530910"/>
            <a:ext cx="450594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 text documents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210339" y="5462251"/>
            <a:ext cx="492146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</a:t>
            </a:r>
            <a:r>
              <a:rPr lang="en-US" dirty="0" smtClean="0"/>
              <a:t>ext documents Web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484388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All 3-shingles in title: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64615" y="6026917"/>
            <a:ext cx="492146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documents Web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measure similarity of two documents by the similarity of their feature sets/vectors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Comment:</a:t>
            </a:r>
            <a:r>
              <a:rPr lang="en-US" dirty="0" smtClean="0"/>
              <a:t> will focus on  </a:t>
            </a:r>
            <a:r>
              <a:rPr lang="en-US" dirty="0" smtClean="0">
                <a:solidFill>
                  <a:schemeClr val="tx2"/>
                </a:solidFill>
              </a:rPr>
              <a:t>sets/binary vectors </a:t>
            </a:r>
            <a:r>
              <a:rPr lang="en-US" dirty="0" smtClean="0"/>
              <a:t>today. In general, we sometimes want to associate “weights” with presence of features in a document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Two popular measures are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err="1" smtClean="0">
                <a:solidFill>
                  <a:schemeClr val="tx2"/>
                </a:solidFill>
              </a:rPr>
              <a:t>Jaccard</a:t>
            </a:r>
            <a:r>
              <a:rPr lang="en-US" b="1" dirty="0" smtClean="0">
                <a:solidFill>
                  <a:schemeClr val="tx2"/>
                </a:solidFill>
              </a:rPr>
              <a:t> coefficient 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Cosine similarity</a:t>
            </a:r>
          </a:p>
        </p:txBody>
      </p:sp>
    </p:spTree>
    <p:extLst>
      <p:ext uri="{BB962C8B-B14F-4D97-AF65-F5344CB8AC3E}">
        <p14:creationId xmlns:p14="http://schemas.microsoft.com/office/powerpoint/2010/main" val="42814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Jaccard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6411" y="2266146"/>
                <a:ext cx="26031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of document 1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11" y="2266146"/>
                <a:ext cx="2603109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4684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1400" y="2278337"/>
                <a:ext cx="2743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of document 2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278337"/>
                <a:ext cx="27432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4667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16411" y="3505200"/>
            <a:ext cx="4430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Ratio of size of intersection to size of union: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86072" y="3352800"/>
                <a:ext cx="4308827" cy="141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endParaRPr lang="en-US" sz="28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072" y="3352800"/>
                <a:ext cx="4308827" cy="14140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6411" y="1447800"/>
            <a:ext cx="819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common similarity measure of two sets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1494256" y="5168891"/>
            <a:ext cx="1828800" cy="12192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656" y="4946518"/>
            <a:ext cx="1828800" cy="1219200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75456" y="5172800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13576" y="5590508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7256" y="5401532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75256" y="5457125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56456" y="5345939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27350" y="5693411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89556" y="5776304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10508" y="5722898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47056" y="5061825"/>
                <a:ext cx="25908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=0.375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056" y="5061825"/>
                <a:ext cx="2590800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9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Comment: Weighted </a:t>
            </a:r>
            <a:r>
              <a:rPr lang="en-US" dirty="0" err="1" smtClean="0"/>
              <a:t>Jaccard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98030" y="3086863"/>
                <a:ext cx="7547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=(0.00, 0.23,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0.00, 0.00, 0.03, 0.00, 1.00,0.13)</a:t>
                </a:r>
                <a:endParaRPr lang="en-US" sz="28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0" y="3086863"/>
                <a:ext cx="754742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61743" y="1837192"/>
            <a:ext cx="2864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Sum of min over sum of max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788418" y="1837192"/>
                <a:ext cx="4308827" cy="1024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min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}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}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418" y="1837192"/>
                <a:ext cx="4308827" cy="10244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9886" y="1219200"/>
            <a:ext cx="756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Similarity of weighted (nonnegative) vectors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98030" y="3668017"/>
                <a:ext cx="7547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𝑈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=(0.34, 0.21,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0.00, 0.03, 0.05, 0.00,1.00, 0.00)</a:t>
                </a:r>
                <a:endParaRPr lang="en-US" sz="28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0" y="3668017"/>
                <a:ext cx="7547428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21343" y="4334040"/>
                <a:ext cx="7924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min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=(0.00, 0.21,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0.00, 0.00, 0.03, 0.00, 1.00, 0.00)</a:t>
                </a:r>
                <a:endParaRPr lang="en-US" sz="28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3" y="4334040"/>
                <a:ext cx="7924115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95943" y="4882653"/>
                <a:ext cx="7949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max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=(0.34, 0.23,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0.00, 0.03, 0.05, 0.00, 1.00, 0.13)</a:t>
                </a:r>
                <a:endParaRPr lang="en-US" sz="28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3" y="4882653"/>
                <a:ext cx="7949514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208257" y="5458999"/>
                <a:ext cx="4308827" cy="89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1.24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1.78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57" y="5458999"/>
                <a:ext cx="4308827" cy="8991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0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6" grpId="0"/>
      <p:bldP spid="27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Cosine </a:t>
            </a:r>
            <a:r>
              <a:rPr lang="en-US" dirty="0"/>
              <a:t>S</a:t>
            </a:r>
            <a:r>
              <a:rPr lang="en-US" dirty="0" smtClean="0"/>
              <a:t>imilarity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952" y="1486331"/>
            <a:ext cx="8194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Similarity measure between two vectors:  The cosine of the angle between the two vectors.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086600" y="304800"/>
            <a:ext cx="762000" cy="990600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86600" y="1066800"/>
            <a:ext cx="1066800" cy="228600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6477000" y="800100"/>
            <a:ext cx="1219200" cy="13724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09129" y="697468"/>
                <a:ext cx="3741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129" y="697468"/>
                <a:ext cx="37414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80181" y="3251200"/>
                <a:ext cx="6819648" cy="1130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C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81" y="3251200"/>
                <a:ext cx="6819648" cy="1130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186993" y="5029200"/>
                <a:ext cx="6667248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 smtClean="0">
                    <a:solidFill>
                      <a:schemeClr val="tx2"/>
                    </a:solidFill>
                  </a:rPr>
                  <a:t>Euclidean Norm: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V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93" y="5029200"/>
                <a:ext cx="6667248" cy="969176"/>
              </a:xfrm>
              <a:prstGeom prst="rect">
                <a:avLst/>
              </a:prstGeom>
              <a:blipFill rotWithShape="1">
                <a:blip r:embed="rId8"/>
                <a:stretch>
                  <a:fillRect l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9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Cosine </a:t>
            </a:r>
            <a:r>
              <a:rPr lang="en-US" dirty="0" smtClean="0"/>
              <a:t>Similarity (binary)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8200" y="3657600"/>
                <a:ext cx="579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Cosine similarity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7600"/>
                <a:ext cx="57912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21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" y="4180820"/>
                <a:ext cx="8229600" cy="1130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C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80820"/>
                <a:ext cx="8229600" cy="11300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952" y="1486331"/>
                <a:ext cx="819418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View each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⊂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 as a vector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with entry to each element in the domain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⇔</m:t>
                          </m:r>
                          <m:r>
                            <a:rPr lang="en-US" sz="3200" b="0" i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i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3200" i="1" dirty="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∉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⇔</m:t>
                          </m:r>
                          <m: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i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52" y="1486331"/>
                <a:ext cx="8194189" cy="2062103"/>
              </a:xfrm>
              <a:prstGeom prst="rect">
                <a:avLst/>
              </a:prstGeom>
              <a:blipFill rotWithShape="1">
                <a:blip r:embed="rId5"/>
                <a:stretch>
                  <a:fillRect l="-1860" t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7086600" y="304800"/>
            <a:ext cx="762000" cy="990600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86600" y="1066800"/>
            <a:ext cx="1066800" cy="228600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6477000" y="800100"/>
            <a:ext cx="1219200" cy="13724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09129" y="697468"/>
                <a:ext cx="3741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129" y="697468"/>
                <a:ext cx="37414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463776" y="5532465"/>
            <a:ext cx="1828800" cy="12192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78176" y="5310092"/>
            <a:ext cx="1828800" cy="1219200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44976" y="5536374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83096" y="5954082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06776" y="5765106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44776" y="5820699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25976" y="5709513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96870" y="6056985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59076" y="6139878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80028" y="6086472"/>
            <a:ext cx="114300" cy="1111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78680" y="5571895"/>
                <a:ext cx="3200400" cy="9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≈</m:t>
                      </m:r>
                      <m:r>
                        <a:rPr lang="en-US" sz="2800" b="0" i="0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0.55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680" y="5571895"/>
                <a:ext cx="3200400" cy="9867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8" grpId="0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samples are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47800"/>
            <a:ext cx="8229600" cy="4191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We often want to know more than just the </a:t>
            </a:r>
            <a:r>
              <a:rPr lang="en-US" i="1" dirty="0" smtClean="0"/>
              <a:t>number</a:t>
            </a:r>
            <a:r>
              <a:rPr lang="en-US" dirty="0" smtClean="0"/>
              <a:t> of distinct elements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How many distinct search queries  (or distinct query/location pairs)…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nvolve the recent election?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Are related to flu ?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Reflect financial uncertainty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How many distinct IP flows going through our network…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 a particular protocol 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are originated from a particular location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63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Such </a:t>
            </a:r>
            <a:r>
              <a:rPr lang="en-US" sz="2400" b="1" dirty="0" smtClean="0">
                <a:solidFill>
                  <a:srgbClr val="C00000"/>
                </a:solidFill>
              </a:rPr>
              <a:t>subset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queries </a:t>
            </a:r>
            <a:r>
              <a:rPr lang="en-US" sz="2400" dirty="0" smtClean="0">
                <a:solidFill>
                  <a:srgbClr val="C00000"/>
                </a:solidFill>
              </a:rPr>
              <a:t>are specified by a predicate.  They </a:t>
            </a:r>
            <a:r>
              <a:rPr lang="en-US" sz="2400" dirty="0">
                <a:solidFill>
                  <a:srgbClr val="C00000"/>
                </a:solidFill>
              </a:rPr>
              <a:t>can be answered </a:t>
            </a:r>
            <a:r>
              <a:rPr lang="en-US" sz="2400" i="1" dirty="0">
                <a:solidFill>
                  <a:srgbClr val="C00000"/>
                </a:solidFill>
              </a:rPr>
              <a:t>approximately</a:t>
            </a:r>
            <a:r>
              <a:rPr lang="en-US" sz="2400" dirty="0">
                <a:solidFill>
                  <a:srgbClr val="C00000"/>
                </a:solidFill>
              </a:rPr>
              <a:t> from the </a:t>
            </a:r>
            <a:r>
              <a:rPr lang="en-US" sz="2400" dirty="0" smtClean="0">
                <a:solidFill>
                  <a:srgbClr val="C00000"/>
                </a:solidFill>
              </a:rPr>
              <a:t>sample.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Similarity of sets using </a:t>
            </a:r>
            <a:r>
              <a:rPr lang="en-US" dirty="0" smtClean="0"/>
              <a:t>their Min-Hash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724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800" dirty="0"/>
              <a:t>W</a:t>
            </a:r>
            <a:r>
              <a:rPr lang="en-US" sz="3800" dirty="0" smtClean="0"/>
              <a:t>e sketch all sets </a:t>
            </a:r>
            <a:r>
              <a:rPr lang="en-US" sz="3800" b="1" i="1" dirty="0" smtClean="0">
                <a:solidFill>
                  <a:schemeClr val="tx2"/>
                </a:solidFill>
              </a:rPr>
              <a:t>using the same hash functions</a:t>
            </a:r>
            <a:r>
              <a:rPr lang="en-US" sz="3800" dirty="0"/>
              <a:t>.</a:t>
            </a:r>
            <a:r>
              <a:rPr lang="en-US" sz="3800" dirty="0" smtClean="0"/>
              <a:t> </a:t>
            </a:r>
            <a:r>
              <a:rPr lang="en-US" sz="3800" dirty="0"/>
              <a:t>T</a:t>
            </a:r>
            <a:r>
              <a:rPr lang="en-US" sz="3800" dirty="0" smtClean="0"/>
              <a:t>here is a special relation between the sketches:  We say the sketches are “</a:t>
            </a:r>
            <a:r>
              <a:rPr lang="en-US" sz="3800" b="1" dirty="0" smtClean="0">
                <a:solidFill>
                  <a:schemeClr val="tx2"/>
                </a:solidFill>
              </a:rPr>
              <a:t>coordinated</a:t>
            </a:r>
            <a:r>
              <a:rPr lang="en-US" sz="3800" dirty="0" smtClean="0"/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i="1" dirty="0" smtClean="0"/>
              <a:t>Coordination</a:t>
            </a:r>
            <a:r>
              <a:rPr lang="en-US" sz="3800" dirty="0" smtClean="0"/>
              <a:t> is what allows the sketches to be </a:t>
            </a:r>
            <a:r>
              <a:rPr lang="en-US" sz="3800" b="1" dirty="0" err="1" smtClean="0">
                <a:solidFill>
                  <a:schemeClr val="tx2"/>
                </a:solidFill>
              </a:rPr>
              <a:t>mergeable</a:t>
            </a:r>
            <a:r>
              <a:rPr lang="en-US" sz="3800" dirty="0" smtClean="0"/>
              <a:t>.  If we had used different hash functions for each set, the sketches would not have been </a:t>
            </a:r>
            <a:r>
              <a:rPr lang="en-US" sz="3800" dirty="0" err="1" smtClean="0"/>
              <a:t>mergeable</a:t>
            </a:r>
            <a:r>
              <a:rPr lang="en-US" sz="3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i="1" dirty="0" smtClean="0"/>
              <a:t>Coordination</a:t>
            </a:r>
            <a:r>
              <a:rPr lang="en-US" sz="3800" dirty="0" smtClean="0"/>
              <a:t> also implies that </a:t>
            </a:r>
            <a:r>
              <a:rPr lang="en-US" sz="3800" b="1" dirty="0" smtClean="0">
                <a:solidFill>
                  <a:srgbClr val="00B050"/>
                </a:solidFill>
              </a:rPr>
              <a:t>similar sets have similar </a:t>
            </a:r>
            <a:r>
              <a:rPr lang="en-US" sz="3800" b="1" dirty="0" smtClean="0">
                <a:solidFill>
                  <a:srgbClr val="00B050"/>
                </a:solidFill>
              </a:rPr>
              <a:t>sketches</a:t>
            </a:r>
            <a:r>
              <a:rPr lang="en-US" sz="3800" dirty="0" smtClean="0"/>
              <a:t> (LSH property).  </a:t>
            </a:r>
            <a:r>
              <a:rPr lang="en-US" sz="3800" dirty="0" smtClean="0"/>
              <a:t>This allows us to obtain good estimates of the similarity of two sets from the similarity of sketches of the sets.</a:t>
            </a:r>
          </a:p>
        </p:txBody>
      </p:sp>
    </p:spTree>
    <p:extLst>
      <p:ext uri="{BB962C8B-B14F-4D97-AF65-F5344CB8AC3E}">
        <p14:creationId xmlns:p14="http://schemas.microsoft.com/office/powerpoint/2010/main" val="34433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Jaccard</a:t>
            </a:r>
            <a:r>
              <a:rPr lang="en-US" dirty="0" smtClean="0"/>
              <a:t> Similarity</a:t>
            </a:r>
            <a:r>
              <a:rPr lang="en-US" dirty="0"/>
              <a:t> </a:t>
            </a:r>
            <a:r>
              <a:rPr lang="en-US" dirty="0" smtClean="0"/>
              <a:t>from Min-Hash sketches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5879" y="2094238"/>
                <a:ext cx="71028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 we have a Min-Hash sketch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(use the same hash function/s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for all sets)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79" y="2094238"/>
                <a:ext cx="710289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717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57400" y="1066800"/>
                <a:ext cx="4308827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066800"/>
                <a:ext cx="4308827" cy="983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" y="3200400"/>
                <a:ext cx="884224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Merge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/>
                  <a:t>and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/>
                  <a:t>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For each  </a:t>
                </a:r>
                <a14:m>
                  <m:oMath xmlns:m="http://schemas.openxmlformats.org/officeDocument/2006/math">
                    <m:r>
                      <a:rPr lang="en-US" sz="2800" b="0" i="1" dirty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chemeClr val="tx2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="0" i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chemeClr val="tx2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sz="2800" b="0" i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0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chemeClr val="tx2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sz="2800" b="0" i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i="1" dirty="0" smtClean="0"/>
                  <a:t>we know everything on its membership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i="1" dirty="0" smtClean="0"/>
                  <a:t>or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sz="2800" b="0" dirty="0" smtClean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tx2"/>
                    </a:solidFill>
                  </a:rPr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chemeClr val="tx2"/>
                    </a:solidFill>
                  </a:rPr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In particular, we know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𝐽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/>
                  <a:t>is the fraction of union members that are intersection members: apply subset estimator to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endParaRPr lang="en-US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200400"/>
                <a:ext cx="8842248" cy="3108543"/>
              </a:xfrm>
              <a:prstGeom prst="rect">
                <a:avLst/>
              </a:prstGeom>
              <a:blipFill rotWithShape="1">
                <a:blip r:embed="rId5"/>
                <a:stretch>
                  <a:fillRect l="-1241" t="-1765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9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</a:t>
            </a:r>
            <a:r>
              <a:rPr lang="en-US" dirty="0" err="1" smtClean="0"/>
              <a:t>mins</a:t>
            </a:r>
            <a:r>
              <a:rPr lang="en-US" dirty="0" smtClean="0"/>
              <a:t> sketches: </a:t>
            </a:r>
            <a:r>
              <a:rPr lang="en-US" dirty="0" err="1" smtClean="0"/>
              <a:t>Jaccard</a:t>
            </a:r>
            <a:r>
              <a:rPr lang="en-US" dirty="0" smtClean="0"/>
              <a:t>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319" y="1372636"/>
                <a:ext cx="1143000" cy="457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2800" b="0" dirty="0" smtClean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319" y="1372636"/>
                <a:ext cx="1143000" cy="457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4707" y="1575358"/>
                <a:ext cx="48683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=(0.22, 0.11</m:t>
                    </m:r>
                  </m:oMath>
                </a14:m>
                <a:r>
                  <a:rPr lang="en-US" sz="2800" dirty="0"/>
                  <a:t>, 0.14, </a:t>
                </a:r>
                <a:r>
                  <a:rPr lang="en-US" sz="2800" dirty="0" smtClean="0"/>
                  <a:t>0.22)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1575358"/>
                <a:ext cx="486838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137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=(0.</m:t>
                    </m:r>
                    <m:r>
                      <a:rPr lang="en-US" sz="2800" b="0" i="1" smtClean="0">
                        <a:latin typeface="Cambria Math"/>
                      </a:rPr>
                      <m:t>18</m:t>
                    </m:r>
                    <m:r>
                      <a:rPr lang="en-US" sz="2800" i="1">
                        <a:latin typeface="Cambria Math"/>
                      </a:rPr>
                      <m:t>, 0.</m:t>
                    </m:r>
                    <m:r>
                      <a:rPr lang="en-US" sz="2800" b="0" i="1" smtClean="0">
                        <a:latin typeface="Cambria Math"/>
                      </a:rPr>
                      <m:t>24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0.14, 0.35)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37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7950" y="2919526"/>
                <a:ext cx="5673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∪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=(0.</m:t>
                    </m:r>
                    <m:r>
                      <a:rPr lang="en-US" sz="2800" b="0" i="1" smtClean="0">
                        <a:latin typeface="Cambria Math"/>
                      </a:rPr>
                      <m:t>18</m:t>
                    </m:r>
                    <m:r>
                      <a:rPr lang="en-US" sz="2800" i="1">
                        <a:latin typeface="Cambria Math"/>
                      </a:rPr>
                      <m:t>, 0.</m:t>
                    </m:r>
                    <m:r>
                      <a:rPr lang="en-US" sz="2800" b="0" i="1" smtClean="0">
                        <a:latin typeface="Cambria Math"/>
                      </a:rPr>
                      <m:t>11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0.14, 0.22)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0" y="2919526"/>
                <a:ext cx="567341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07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6799" y="5325862"/>
                <a:ext cx="8466201" cy="14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Can estimate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 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∩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unbiasedely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9" y="5325862"/>
                <a:ext cx="8466201" cy="1413657"/>
              </a:xfrm>
              <a:prstGeom prst="rect">
                <a:avLst/>
              </a:prstGeom>
              <a:blipFill rotWithShape="1">
                <a:blip r:embed="rId9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4167093" y="3327958"/>
            <a:ext cx="1360146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0"/>
          </p:cNvCxnSpPr>
          <p:nvPr/>
        </p:nvCxnSpPr>
        <p:spPr>
          <a:xfrm flipH="1">
            <a:off x="3390663" y="3352974"/>
            <a:ext cx="1552860" cy="769994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>
            <a:off x="5679639" y="3377991"/>
            <a:ext cx="1894788" cy="744977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3390663" y="3327958"/>
            <a:ext cx="3101244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101363" y="4631956"/>
                <a:ext cx="101733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63" y="4631956"/>
                <a:ext cx="1017330" cy="7838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70974" y="4646188"/>
                <a:ext cx="101733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74" y="4646188"/>
                <a:ext cx="1017330" cy="7838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22658" y="4646188"/>
                <a:ext cx="158742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58" y="4646188"/>
                <a:ext cx="1587422" cy="78380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3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k-partition sketches: </a:t>
            </a:r>
            <a:r>
              <a:rPr lang="en-US" dirty="0" err="1" smtClean="0"/>
              <a:t>Jaccard</a:t>
            </a:r>
            <a:r>
              <a:rPr lang="en-US" dirty="0" smtClean="0"/>
              <a:t>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950" y="1118158"/>
                <a:ext cx="1143000" cy="457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2800" b="0" dirty="0" smtClean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950" y="1118158"/>
                <a:ext cx="1143000" cy="4572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4707" y="1575358"/>
                <a:ext cx="48683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b="0" i="1" smtClean="0">
                        <a:latin typeface="Cambria Math"/>
                      </a:rPr>
                      <m:t>1.00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1.00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0.14, </a:t>
                </a:r>
                <a:r>
                  <a:rPr lang="en-US" sz="2800" dirty="0" smtClean="0"/>
                  <a:t>0.21)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1575358"/>
                <a:ext cx="486838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37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=(0.</m:t>
                    </m:r>
                    <m:r>
                      <a:rPr lang="en-US" sz="2800" b="0" i="1" smtClean="0">
                        <a:latin typeface="Cambria Math"/>
                      </a:rPr>
                      <m:t>18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00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0.14, 0.35)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37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7950" y="2919526"/>
                <a:ext cx="5673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∪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=(0.</m:t>
                    </m:r>
                    <m:r>
                      <a:rPr lang="en-US" sz="2800" b="0" i="1" smtClean="0">
                        <a:latin typeface="Cambria Math"/>
                      </a:rPr>
                      <m:t>18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00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0.14, 0.21)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0" y="2919526"/>
                <a:ext cx="5673413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07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6799" y="5325862"/>
                <a:ext cx="8466201" cy="14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Can estimate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 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∩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unbiasedely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 (conditioned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9" y="5325862"/>
                <a:ext cx="8466201" cy="1413657"/>
              </a:xfrm>
              <a:prstGeom prst="rect">
                <a:avLst/>
              </a:prstGeom>
              <a:blipFill rotWithShape="1">
                <a:blip r:embed="rId10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4167093" y="3327958"/>
            <a:ext cx="1360146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>
            <a:off x="5679639" y="3377991"/>
            <a:ext cx="1894788" cy="744977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3390663" y="3327958"/>
            <a:ext cx="3101244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101363" y="4631956"/>
                <a:ext cx="101733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63" y="4631956"/>
                <a:ext cx="1017330" cy="7861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70974" y="4646188"/>
                <a:ext cx="101733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74" y="4646188"/>
                <a:ext cx="1017330" cy="7861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22658" y="4646188"/>
                <a:ext cx="101733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58" y="4646188"/>
                <a:ext cx="1017330" cy="7861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7125747" y="1608368"/>
                <a:ext cx="11430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   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747" y="1608368"/>
                <a:ext cx="1143000" cy="4572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7141133" y="2266736"/>
                <a:ext cx="11430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 smtClean="0"/>
                  <a:t>   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133" y="2266736"/>
                <a:ext cx="1143000" cy="4572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7141133" y="2952536"/>
                <a:ext cx="11430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′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 smtClean="0"/>
                  <a:t>   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133" y="2952536"/>
                <a:ext cx="1143000" cy="4572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98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4" grpId="0"/>
      <p:bldP spid="25" grpId="0"/>
      <p:bldP spid="26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Bottom-k sketches: </a:t>
            </a:r>
            <a:r>
              <a:rPr lang="en-US" dirty="0" err="1" smtClean="0"/>
              <a:t>Jaccard</a:t>
            </a:r>
            <a:r>
              <a:rPr lang="en-US" dirty="0" smtClean="0"/>
              <a:t>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950" y="1118158"/>
                <a:ext cx="1143000" cy="457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2800" b="0" dirty="0" smtClean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950" y="1118158"/>
                <a:ext cx="1143000" cy="4572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4707" y="1575358"/>
                <a:ext cx="48619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{0.09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0.14</m:t>
                    </m:r>
                  </m:oMath>
                </a14:m>
                <a:r>
                  <a:rPr lang="en-US" sz="2800" dirty="0" smtClean="0"/>
                  <a:t>, 0.18, 0.21}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1575358"/>
                <a:ext cx="486197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2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{</m:t>
                    </m:r>
                    <m:r>
                      <a:rPr lang="en-US" sz="2800" i="1">
                        <a:latin typeface="Cambria Math"/>
                      </a:rPr>
                      <m:t>0.</m:t>
                    </m:r>
                    <m:r>
                      <a:rPr lang="en-US" sz="2800" b="0" i="1" smtClean="0">
                        <a:latin typeface="Cambria Math"/>
                      </a:rPr>
                      <m:t>14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17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0.19, 0.35}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12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7950" y="2919526"/>
                <a:ext cx="56637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∪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{</m:t>
                    </m:r>
                    <m:r>
                      <a:rPr lang="en-US" sz="2800" i="1">
                        <a:latin typeface="Cambria Math"/>
                      </a:rPr>
                      <m:t>0.</m:t>
                    </m:r>
                    <m:r>
                      <a:rPr lang="en-US" sz="2800" b="0" i="1" smtClean="0">
                        <a:latin typeface="Cambria Math"/>
                      </a:rPr>
                      <m:t>09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14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0.17, 0.18}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0" y="2919526"/>
                <a:ext cx="5663795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18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6799" y="5325862"/>
                <a:ext cx="8466201" cy="1426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Can estimate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 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∩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unbiasedely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9" y="5325862"/>
                <a:ext cx="8466201" cy="1426673"/>
              </a:xfrm>
              <a:prstGeom prst="rect">
                <a:avLst/>
              </a:prstGeom>
              <a:blipFill rotWithShape="1">
                <a:blip r:embed="rId10"/>
                <a:stretch>
                  <a:fillRect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3390663" y="3327958"/>
            <a:ext cx="776430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 flipH="1">
            <a:off x="5527239" y="3327958"/>
            <a:ext cx="340161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3390663" y="3327958"/>
            <a:ext cx="3101244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101363" y="4631956"/>
                <a:ext cx="101733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63" y="4631956"/>
                <a:ext cx="1017330" cy="7838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70974" y="4646188"/>
                <a:ext cx="101733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74" y="4646188"/>
                <a:ext cx="1017330" cy="78380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22658" y="4646188"/>
                <a:ext cx="101733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58" y="4646188"/>
                <a:ext cx="1017330" cy="7838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7010401" y="1836968"/>
                <a:ext cx="2133600" cy="919978"/>
              </a:xfrm>
              <a:prstGeom prst="wedgeRoundRectCallout">
                <a:avLst>
                  <a:gd name="adj1" fmla="val -48707"/>
                  <a:gd name="adj2" fmla="val 9563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/>
                  <a:t>Smallest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  <m:r>
                      <a:rPr lang="en-US" sz="200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in union </a:t>
                </a:r>
                <a:r>
                  <a:rPr lang="en-US" sz="2000" dirty="0" smtClean="0"/>
                  <a:t>of sketches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1" y="1836968"/>
                <a:ext cx="2133600" cy="919978"/>
              </a:xfrm>
              <a:prstGeom prst="wedgeRoundRectCallout">
                <a:avLst>
                  <a:gd name="adj1" fmla="val -48707"/>
                  <a:gd name="adj2" fmla="val 95631"/>
                  <a:gd name="adj3" fmla="val 16667"/>
                </a:avLst>
              </a:prstGeom>
              <a:blipFill rotWithShape="1">
                <a:blip r:embed="rId14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10" idx="0"/>
          </p:cNvCxnSpPr>
          <p:nvPr/>
        </p:nvCxnSpPr>
        <p:spPr>
          <a:xfrm>
            <a:off x="4941285" y="3327958"/>
            <a:ext cx="2633142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4" grpId="0"/>
      <p:bldP spid="25" grpId="0"/>
      <p:bldP spid="26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Bottom-k sketches: better estimate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950" y="1118158"/>
                <a:ext cx="1143000" cy="457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2800" b="0" dirty="0" smtClean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950" y="1118158"/>
                <a:ext cx="1143000" cy="4572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4707" y="1575358"/>
                <a:ext cx="48619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{0.09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0.14</m:t>
                    </m:r>
                  </m:oMath>
                </a14:m>
                <a:r>
                  <a:rPr lang="en-US" sz="2800" dirty="0" smtClean="0"/>
                  <a:t>, 0.18, 0.21}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1575358"/>
                <a:ext cx="486197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2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{</m:t>
                    </m:r>
                    <m:r>
                      <a:rPr lang="en-US" sz="2800" i="1">
                        <a:latin typeface="Cambria Math"/>
                      </a:rPr>
                      <m:t>0.</m:t>
                    </m:r>
                    <m:r>
                      <a:rPr lang="en-US" sz="2800" b="0" i="1" smtClean="0">
                        <a:latin typeface="Cambria Math"/>
                      </a:rPr>
                      <m:t>14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17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0.19, 0.35}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12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7950" y="2919526"/>
                <a:ext cx="56637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∪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{</m:t>
                    </m:r>
                    <m:r>
                      <a:rPr lang="en-US" sz="2800" i="1">
                        <a:latin typeface="Cambria Math"/>
                      </a:rPr>
                      <m:t>0.</m:t>
                    </m:r>
                    <m:r>
                      <a:rPr lang="en-US" sz="2800" b="0" i="1" smtClean="0">
                        <a:latin typeface="Cambria Math"/>
                      </a:rPr>
                      <m:t>09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14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0.17, 0.18}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0" y="2919526"/>
                <a:ext cx="5663795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18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3390663" y="3327958"/>
            <a:ext cx="776430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 flipH="1">
            <a:off x="5527239" y="3327958"/>
            <a:ext cx="340161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3390663" y="3327958"/>
            <a:ext cx="3101244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0"/>
          </p:cNvCxnSpPr>
          <p:nvPr/>
        </p:nvCxnSpPr>
        <p:spPr>
          <a:xfrm>
            <a:off x="4941285" y="3327958"/>
            <a:ext cx="2633142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0990" y="5138928"/>
                <a:ext cx="835681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We can look </a:t>
                </a:r>
                <a:r>
                  <a:rPr lang="en-US" sz="2400" b="1" i="1" dirty="0" smtClean="0">
                    <a:solidFill>
                      <a:srgbClr val="C00000"/>
                    </a:solidFill>
                  </a:rPr>
                  <a:t>beyond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the union sketch:  We have complete membership information on all elements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min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 {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max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max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.  We have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k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elements!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0" y="5138928"/>
                <a:ext cx="8356810" cy="1569660"/>
              </a:xfrm>
              <a:prstGeom prst="rect">
                <a:avLst/>
              </a:prstGeom>
              <a:blipFill rotWithShape="1">
                <a:blip r:embed="rId10"/>
                <a:stretch>
                  <a:fillRect l="-1167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375710" y="5472392"/>
            <a:ext cx="304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53735" y="1507784"/>
            <a:ext cx="704265" cy="6583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45186" y="2144358"/>
            <a:ext cx="704265" cy="6583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86679" y="2938850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0.19, 0.21</a:t>
            </a:r>
            <a:endParaRPr lang="en-US" sz="2800" dirty="0"/>
          </a:p>
        </p:txBody>
      </p:sp>
      <p:cxnSp>
        <p:nvCxnSpPr>
          <p:cNvPr id="28" name="Straight Arrow Connector 27"/>
          <p:cNvCxnSpPr>
            <a:endCxn id="9" idx="0"/>
          </p:cNvCxnSpPr>
          <p:nvPr/>
        </p:nvCxnSpPr>
        <p:spPr>
          <a:xfrm flipH="1">
            <a:off x="5527239" y="3334861"/>
            <a:ext cx="1947655" cy="788107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0"/>
          </p:cNvCxnSpPr>
          <p:nvPr/>
        </p:nvCxnSpPr>
        <p:spPr>
          <a:xfrm flipH="1">
            <a:off x="3390663" y="3334861"/>
            <a:ext cx="4838938" cy="788107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284949" y="3894368"/>
                <a:ext cx="1939757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=6&gt;4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9" y="3894368"/>
                <a:ext cx="1939757" cy="4572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1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22" grpId="0" animBg="1"/>
      <p:bldP spid="27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Bottom-k sketches: better estimate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950" y="1118158"/>
                <a:ext cx="1143000" cy="457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2800" b="0" dirty="0" smtClean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950" y="1118158"/>
                <a:ext cx="1143000" cy="4572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4707" y="1575358"/>
                <a:ext cx="48619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{0.09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0.14</m:t>
                    </m:r>
                  </m:oMath>
                </a14:m>
                <a:r>
                  <a:rPr lang="en-US" sz="2800" dirty="0" smtClean="0"/>
                  <a:t>, 0.18, 0.21}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1575358"/>
                <a:ext cx="486197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2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{</m:t>
                    </m:r>
                    <m:r>
                      <a:rPr lang="en-US" sz="2800" i="1">
                        <a:latin typeface="Cambria Math"/>
                      </a:rPr>
                      <m:t>0.</m:t>
                    </m:r>
                    <m:r>
                      <a:rPr lang="en-US" sz="2800" b="0" i="1" smtClean="0">
                        <a:latin typeface="Cambria Math"/>
                      </a:rPr>
                      <m:t>14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17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0.19, 0.35}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07" y="2233726"/>
                <a:ext cx="4876656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12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7950" y="2919526"/>
                <a:ext cx="56637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∪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{</m:t>
                    </m:r>
                    <m:r>
                      <a:rPr lang="en-US" sz="2800" i="1">
                        <a:latin typeface="Cambria Math"/>
                      </a:rPr>
                      <m:t>0.</m:t>
                    </m:r>
                    <m:r>
                      <a:rPr lang="en-US" sz="2800" b="0" i="1" smtClean="0">
                        <a:latin typeface="Cambria Math"/>
                      </a:rPr>
                      <m:t>09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14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0.17, 0.18}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50" y="2919526"/>
                <a:ext cx="5663795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118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87" y="4122968"/>
                <a:ext cx="16613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563" y="4122968"/>
                <a:ext cx="166135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07" y="4122968"/>
                <a:ext cx="17078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3390663" y="3327958"/>
            <a:ext cx="776430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 flipH="1">
            <a:off x="5527239" y="3327958"/>
            <a:ext cx="340161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 flipH="1">
            <a:off x="3390663" y="3327958"/>
            <a:ext cx="3101244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0"/>
          </p:cNvCxnSpPr>
          <p:nvPr/>
        </p:nvCxnSpPr>
        <p:spPr>
          <a:xfrm>
            <a:off x="4941285" y="3327958"/>
            <a:ext cx="2633142" cy="79501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153735" y="1507784"/>
            <a:ext cx="704265" cy="6583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45186" y="2144358"/>
            <a:ext cx="704265" cy="6583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86679" y="2938850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0.19, 0.21</a:t>
            </a:r>
            <a:endParaRPr lang="en-US" sz="2800" dirty="0"/>
          </a:p>
        </p:txBody>
      </p:sp>
      <p:cxnSp>
        <p:nvCxnSpPr>
          <p:cNvPr id="28" name="Straight Arrow Connector 27"/>
          <p:cNvCxnSpPr>
            <a:endCxn id="9" idx="0"/>
          </p:cNvCxnSpPr>
          <p:nvPr/>
        </p:nvCxnSpPr>
        <p:spPr>
          <a:xfrm flipH="1">
            <a:off x="5527239" y="3334861"/>
            <a:ext cx="1947655" cy="788107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0"/>
          </p:cNvCxnSpPr>
          <p:nvPr/>
        </p:nvCxnSpPr>
        <p:spPr>
          <a:xfrm flipH="1">
            <a:off x="3390663" y="3334861"/>
            <a:ext cx="4838938" cy="788107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284949" y="3894368"/>
                <a:ext cx="1939757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=6&gt;4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9" y="3894368"/>
                <a:ext cx="1939757" cy="4572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" y="5325862"/>
                <a:ext cx="9144000" cy="145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Can estimate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 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∩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unbiasedely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8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(conditioned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𝑘</m:t>
                    </m:r>
                    <m:r>
                      <a:rPr lang="en-US" sz="2400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325862"/>
                <a:ext cx="9144000" cy="1456296"/>
              </a:xfrm>
              <a:prstGeom prst="rect">
                <a:avLst/>
              </a:prstGeom>
              <a:blipFill rotWithShape="1">
                <a:blip r:embed="rId11"/>
                <a:stretch>
                  <a:fillRect b="-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101363" y="4631956"/>
                <a:ext cx="101733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63" y="4631956"/>
                <a:ext cx="1017330" cy="7861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170974" y="4646188"/>
                <a:ext cx="158742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74" y="4646188"/>
                <a:ext cx="1587422" cy="7861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622658" y="4646188"/>
                <a:ext cx="158742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58" y="4646188"/>
                <a:ext cx="1587422" cy="7861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4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Cosine Similarity from Min-Hash sketches: Crude estimator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00600" y="1660769"/>
                <a:ext cx="36576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60769"/>
                <a:ext cx="3657600" cy="9831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" y="4572000"/>
                <a:ext cx="8842248" cy="161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We have estimates with good relative error (and concentration)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N</m:t>
                            </m:r>
                          </m:e>
                          <m:sub>
                            <m:r>
                              <a:rPr lang="en-US" sz="2800" b="0" i="0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N</m:t>
                            </m:r>
                          </m:e>
                          <m:sub>
                            <m:r>
                              <a:rPr lang="en-US" sz="2800" b="0" i="0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Plug-in</a:t>
                </a: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572000"/>
                <a:ext cx="8842248" cy="1615892"/>
              </a:xfrm>
              <a:prstGeom prst="rect">
                <a:avLst/>
              </a:prstGeom>
              <a:blipFill rotWithShape="1">
                <a:blip r:embed="rId4"/>
                <a:stretch>
                  <a:fillRect l="-1241" t="-3396" b="-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1671220"/>
                <a:ext cx="3983736" cy="11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C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1220"/>
                <a:ext cx="3983736" cy="11062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9204" y="3124200"/>
                <a:ext cx="5454396" cy="11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C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04" y="3124200"/>
                <a:ext cx="5454396" cy="11062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9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  Back to distinct counting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8991600" cy="4648199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Inverse-probability distinct count </a:t>
                </a:r>
                <a:r>
                  <a:rPr lang="en-US" dirty="0" smtClean="0"/>
                  <a:t>estimators</a:t>
                </a:r>
              </a:p>
              <a:p>
                <a:pPr marL="742950" lvl="2" indent="-342900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Separately estimate “presence” of each </a:t>
                </a:r>
                <a:r>
                  <a:rPr lang="en-US" sz="3200" dirty="0" smtClean="0"/>
                  <a:t>element</a:t>
                </a:r>
                <a:endParaRPr lang="en-US" sz="32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Historic Inverse-probability distinct count estimators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General </a:t>
                </a:r>
                <a:r>
                  <a:rPr lang="en-US" sz="3200" dirty="0" smtClean="0"/>
                  <a:t>approach for deriving estimators: For </a:t>
                </a:r>
                <a:r>
                  <a:rPr lang="en-US" sz="3200" dirty="0"/>
                  <a:t>all </a:t>
                </a:r>
                <a:r>
                  <a:rPr lang="en-US" sz="3200" dirty="0" smtClean="0"/>
                  <a:t>distributions, all Min-Hash sketch </a:t>
                </a:r>
                <a:r>
                  <a:rPr lang="en-US" sz="3200" dirty="0"/>
                  <a:t>types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the </a:t>
                </a:r>
                <a:r>
                  <a:rPr lang="en-US" sz="3200" dirty="0" smtClean="0"/>
                  <a:t>variance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of purely sketch-based estimators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8991600" cy="4648199"/>
              </a:xfrm>
              <a:blipFill rotWithShape="1">
                <a:blip r:embed="rId3"/>
                <a:stretch>
                  <a:fillRect l="-1492" t="-1706" r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94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Inverse probability estimators</a:t>
            </a:r>
            <a:br>
              <a:rPr lang="en-US" dirty="0" smtClean="0"/>
            </a:br>
            <a:r>
              <a:rPr lang="en-US" dirty="0" smtClean="0"/>
              <a:t>[Horvitz Thompson 1952]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86200"/>
                <a:ext cx="8839200" cy="28956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is unbiased: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⋅0+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−1)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comment: variance is minimum possible for unbiased nonnegative estimator if domain includes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86200"/>
                <a:ext cx="8839200" cy="2895600"/>
              </a:xfrm>
              <a:blipFill rotWithShape="1">
                <a:blip r:embed="rId2"/>
                <a:stretch>
                  <a:fillRect l="-1172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52400" y="1447800"/>
                <a:ext cx="8652641" cy="2286000"/>
              </a:xfrm>
              <a:prstGeom prst="rect">
                <a:avLst/>
              </a:prstGeom>
              <a:solidFill>
                <a:schemeClr val="accent1">
                  <a:alpha val="7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Model</a:t>
                </a:r>
                <a:r>
                  <a:rPr lang="en-US" dirty="0" smtClean="0"/>
                  <a:t>: </a:t>
                </a:r>
                <a:r>
                  <a:rPr lang="en-US" dirty="0" smtClean="0"/>
                  <a:t>There is a hidden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  It  </a:t>
                </a:r>
                <a:r>
                  <a:rPr lang="en-US" dirty="0" smtClean="0"/>
                  <a:t>is </a:t>
                </a:r>
                <a:r>
                  <a:rPr lang="en-US" dirty="0" smtClean="0"/>
                  <a:t>observed/sampled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We want to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. 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sampled </a:t>
                </a:r>
                <a:r>
                  <a:rPr lang="en-US" dirty="0" smtClean="0"/>
                  <a:t>we know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</a:t>
                </a:r>
                <a:r>
                  <a:rPr lang="en-US" b="0" dirty="0" smtClean="0"/>
                  <a:t>nd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Inverse Probability Estimator</a:t>
                </a:r>
                <a:r>
                  <a:rPr lang="en-US" dirty="0" smtClean="0"/>
                  <a:t>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i="1" dirty="0"/>
                  <a:t> is </a:t>
                </a:r>
                <a:r>
                  <a:rPr lang="en-US" dirty="0"/>
                  <a:t>sampled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i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</a:t>
                </a:r>
                <a:r>
                  <a:rPr lang="en-US" i="1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</m:acc>
                    <m:r>
                      <a:rPr lang="en-US" b="0" i="0" smtClean="0">
                        <a:latin typeface="Cambria Math"/>
                      </a:rPr>
                      <m:t>=0 </m:t>
                    </m:r>
                  </m:oMath>
                </a14:m>
                <a:r>
                  <a:rPr lang="en-US" dirty="0" smtClean="0"/>
                  <a:t> </a:t>
                </a:r>
                <a:endParaRPr lang="en-US" i="1" dirty="0"/>
              </a:p>
            </p:txBody>
          </p:sp>
        </mc:Choice>
        <mc:Fallback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47800"/>
                <a:ext cx="8652641" cy="2286000"/>
              </a:xfrm>
              <a:prstGeom prst="rect">
                <a:avLst/>
              </a:prstGeom>
              <a:blipFill rotWithShape="1">
                <a:blip r:embed="rId3"/>
                <a:stretch>
                  <a:fillRect l="-774" t="-3979" r="-915" b="-106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2400"/>
            <a:ext cx="1066800" cy="7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Min-hash Sketches as Random </a:t>
            </a:r>
            <a:r>
              <a:rPr lang="en-US" dirty="0"/>
              <a:t>S</a:t>
            </a:r>
            <a:r>
              <a:rPr lang="en-US" dirty="0" smtClean="0"/>
              <a:t>amples </a:t>
            </a:r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67558" y="1905000"/>
            <a:ext cx="8229600" cy="1192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7558" y="1765081"/>
                <a:ext cx="8229600" cy="14727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min-hash sketch as a </a:t>
                </a:r>
                <a:r>
                  <a:rPr lang="en-US" dirty="0">
                    <a:solidFill>
                      <a:schemeClr val="tx2"/>
                    </a:solidFill>
                  </a:rPr>
                  <a:t>random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sample: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A distinct </a:t>
                </a:r>
                <a:r>
                  <a:rPr lang="en-US" dirty="0">
                    <a:solidFill>
                      <a:schemeClr val="accent1"/>
                    </a:solidFill>
                  </a:rPr>
                  <a:t>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sampled if it “contributed” to the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sketch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558" y="1765081"/>
                <a:ext cx="8229600" cy="1472762"/>
              </a:xfrm>
              <a:blipFill rotWithShape="1">
                <a:blip r:embed="rId2"/>
                <a:stretch>
                  <a:fillRect l="-1704" t="-8299" r="-2593" b="-9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2486" y="3276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 smtClean="0"/>
              <a:t>To facilitate </a:t>
            </a:r>
            <a:r>
              <a:rPr lang="en-US" sz="3200" b="1" dirty="0" smtClean="0"/>
              <a:t>subset</a:t>
            </a:r>
            <a:r>
              <a:rPr lang="en-US" sz="3200" dirty="0" smtClean="0"/>
              <a:t> queries, we need to retain meta-data/IDs of sampled elements.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486" y="4511736"/>
            <a:ext cx="8229600" cy="188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Min-hash samples can be efficiently computed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 over data streams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 over distributed data (using </a:t>
            </a:r>
            <a:r>
              <a:rPr lang="en-US" dirty="0" err="1" smtClean="0">
                <a:solidFill>
                  <a:schemeClr val="tx2"/>
                </a:solidFill>
              </a:rPr>
              <a:t>mergeability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175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2400"/>
            <a:ext cx="1066800" cy="70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41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Inverse-Probability estimate for a sum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09930" y="4953000"/>
                <a:ext cx="8652641" cy="1447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Unbiased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implies unbiased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. It is important, so bias does not add up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For </a:t>
                </a:r>
                <a:r>
                  <a:rPr lang="en-US" dirty="0">
                    <a:solidFill>
                      <a:srgbClr val="00B050"/>
                    </a:solidFill>
                  </a:rPr>
                  <a:t>distinct count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(indicator function). 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930" y="4953000"/>
                <a:ext cx="8652641" cy="1447800"/>
              </a:xfrm>
              <a:blipFill rotWithShape="1">
                <a:blip r:embed="rId3"/>
                <a:stretch>
                  <a:fillRect l="-1480" t="-6751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381000" y="1371600"/>
                <a:ext cx="8610600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We want to estimate the sum: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We </a:t>
                </a:r>
                <a:r>
                  <a:rPr lang="en-US" dirty="0" smtClean="0"/>
                  <a:t>have a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 smtClean="0"/>
                  <a:t>elements.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)&gt;</m:t>
                    </m:r>
                    <m:r>
                      <a:rPr lang="en-US" b="0" i="0" smtClean="0">
                        <a:latin typeface="Cambria Math"/>
                      </a:rPr>
                      <m:t>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we know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when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b="0" dirty="0" smtClean="0"/>
                  <a:t>.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 use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0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∈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b="0" dirty="0" smtClean="0"/>
                  <a:t>.</a:t>
                </a:r>
                <a:r>
                  <a:rPr lang="en-US" dirty="0" smtClean="0"/>
                  <a:t>  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0" dirty="0" smtClean="0">
                    <a:solidFill>
                      <a:schemeClr val="accent1"/>
                    </a:solidFill>
                  </a:rPr>
                  <a:t>=0 </a:t>
                </a:r>
                <a:r>
                  <a:rPr lang="en-US" b="0" dirty="0" smtClean="0"/>
                  <a:t>otherwise.</a:t>
                </a:r>
                <a:endParaRPr lang="en-US" b="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Sum estimator: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71600"/>
                <a:ext cx="8610600" cy="3581400"/>
              </a:xfrm>
              <a:prstGeom prst="rect">
                <a:avLst/>
              </a:prstGeom>
              <a:blipFill rotWithShape="1">
                <a:blip r:embed="rId4"/>
                <a:stretch>
                  <a:fillRect l="-1841" t="-2041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2400"/>
            <a:ext cx="1066800" cy="70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41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Inverse-Probability estimate for a sum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38959" y="5105400"/>
                <a:ext cx="8652641" cy="1447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can be </a:t>
                </a:r>
                <a:r>
                  <a:rPr lang="en-US" b="1" dirty="0">
                    <a:solidFill>
                      <a:srgbClr val="C00000"/>
                    </a:solidFill>
                  </a:rPr>
                  <a:t>conditioned</a:t>
                </a:r>
                <a:r>
                  <a:rPr lang="en-US" dirty="0">
                    <a:solidFill>
                      <a:srgbClr val="C00000"/>
                    </a:solidFill>
                  </a:rPr>
                  <a:t> on 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part in some partition </a:t>
                </a:r>
                <a:r>
                  <a:rPr lang="en-US" dirty="0">
                    <a:solidFill>
                      <a:srgbClr val="C00000"/>
                    </a:solidFill>
                  </a:rPr>
                  <a:t>of outcomes.  But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elements with </a:t>
                </a:r>
                <a:r>
                  <a:rPr lang="en-US" i="1" dirty="0">
                    <a:solidFill>
                      <a:srgbClr val="C00000"/>
                    </a:solidFill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&gt;0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must have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in all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parts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(otherwise we get bias)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959" y="5105400"/>
                <a:ext cx="8652641" cy="1447800"/>
              </a:xfrm>
              <a:blipFill rotWithShape="1">
                <a:blip r:embed="rId4"/>
                <a:stretch>
                  <a:fillRect t="-8439" r="-1762" b="-4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381000" y="1371600"/>
                <a:ext cx="8610600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We want to estimate the sum: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We </a:t>
                </a:r>
                <a:r>
                  <a:rPr lang="en-US" dirty="0" smtClean="0"/>
                  <a:t>have a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 smtClean="0"/>
                  <a:t>elements.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)&gt;</m:t>
                    </m:r>
                    <m:r>
                      <a:rPr lang="en-US" b="0" i="0" smtClean="0">
                        <a:latin typeface="Cambria Math"/>
                      </a:rPr>
                      <m:t>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we know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when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b="0" dirty="0" smtClean="0"/>
                  <a:t>.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 use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0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∈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b="0" dirty="0" smtClean="0"/>
                  <a:t>.</a:t>
                </a:r>
                <a:r>
                  <a:rPr lang="en-US" dirty="0" smtClean="0"/>
                  <a:t>  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0" dirty="0" smtClean="0">
                    <a:solidFill>
                      <a:schemeClr val="accent1"/>
                    </a:solidFill>
                  </a:rPr>
                  <a:t>=0 </a:t>
                </a:r>
                <a:r>
                  <a:rPr lang="en-US" b="0" dirty="0" smtClean="0"/>
                  <a:t>otherwise.</a:t>
                </a:r>
                <a:endParaRPr lang="en-US" b="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Sum estimator: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71600"/>
                <a:ext cx="8610600" cy="3581400"/>
              </a:xfrm>
              <a:prstGeom prst="rect">
                <a:avLst/>
              </a:prstGeom>
              <a:blipFill rotWithShape="1">
                <a:blip r:embed="rId5"/>
                <a:stretch>
                  <a:fillRect l="-1841" t="-2041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0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94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Bottom-k sketches:</a:t>
            </a:r>
            <a:br>
              <a:rPr lang="en-US" dirty="0" smtClean="0"/>
            </a:br>
            <a:r>
              <a:rPr lang="en-US" dirty="0" smtClean="0"/>
              <a:t> Inverse probability estimator</a:t>
            </a:r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75441" y="1765738"/>
            <a:ext cx="8229600" cy="257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1"/>
                <a:ext cx="8382000" cy="3809999"/>
              </a:xfrm>
            </p:spPr>
            <p:txBody>
              <a:bodyPr tIns="0" bIns="0"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 work with the  </a:t>
                </a:r>
                <a:r>
                  <a:rPr lang="en-US" dirty="0">
                    <a:solidFill>
                      <a:schemeClr val="tx2"/>
                    </a:solidFill>
                  </a:rPr>
                  <a:t>uniform 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distribution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∼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 i="1">
                        <a:latin typeface="Cambria Math"/>
                      </a:rPr>
                      <m:t>[0,1]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For each distinct element, we consider the probability that it is one of the </a:t>
                </a:r>
                <a:r>
                  <a:rPr lang="en-US" dirty="0"/>
                  <a:t>lowest-hash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−1 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elements.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For sketch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&lt;⋯&lt;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 </a:t>
                </a:r>
                <a:r>
                  <a:rPr lang="en-US" dirty="0" smtClean="0"/>
                  <a:t>we say element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“sampled”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−1,</m:t>
                    </m:r>
                    <m:r>
                      <a:rPr lang="en-US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1"/>
                <a:ext cx="8382000" cy="3809999"/>
              </a:xfrm>
              <a:blipFill rotWithShape="1">
                <a:blip r:embed="rId2"/>
                <a:stretch>
                  <a:fillRect l="-1673" t="-3360" b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75441" y="5344127"/>
                <a:ext cx="8416159" cy="129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Caveat:  Probability is 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 for all elements, but we do not know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Need to use conditioning.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41" y="5344127"/>
                <a:ext cx="8416159" cy="1294072"/>
              </a:xfrm>
              <a:prstGeom prst="rect">
                <a:avLst/>
              </a:prstGeom>
              <a:blipFill rotWithShape="1">
                <a:blip r:embed="rId3"/>
                <a:stretch>
                  <a:fillRect l="-1810" r="-2896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94971" y="5753099"/>
            <a:ext cx="304800" cy="484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94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Bottom-k sketches:</a:t>
            </a:r>
            <a:br>
              <a:rPr lang="en-US" dirty="0" smtClean="0"/>
            </a:br>
            <a:r>
              <a:rPr lang="en-US" dirty="0" smtClean="0"/>
              <a:t> Inverse probability estimator</a:t>
            </a:r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75441" y="1765738"/>
            <a:ext cx="8229600" cy="257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1"/>
                <a:ext cx="8915400" cy="1904999"/>
              </a:xfrm>
            </p:spPr>
            <p:txBody>
              <a:bodyPr tIns="0" bIns="0"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 use an inverse probability estimate:  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is not sampled (not one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smallest-hash elements) estimate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.  Otherwise, it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1"/>
                <a:ext cx="8915400" cy="1904999"/>
              </a:xfrm>
              <a:blipFill rotWithShape="1">
                <a:blip r:embed="rId3"/>
                <a:stretch>
                  <a:fillRect l="-1504" t="-6410" r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7045" y="3581399"/>
                <a:ext cx="857644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i="1" dirty="0" smtClean="0">
                    <a:solidFill>
                      <a:schemeClr val="tx2"/>
                    </a:solidFill>
                  </a:rPr>
                  <a:t>But we do not know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3200" i="1" dirty="0" smtClean="0">
                    <a:solidFill>
                      <a:schemeClr val="tx2"/>
                    </a:solidFill>
                  </a:rPr>
                  <a:t> !  what can we do 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5" y="3581399"/>
                <a:ext cx="8576441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849" t="-1145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187565" y="5715000"/>
                <a:ext cx="8915400" cy="1066800"/>
              </a:xfrm>
              <a:prstGeom prst="rect">
                <a:avLst/>
              </a:prstGeom>
            </p:spPr>
            <p:txBody>
              <a:bodyPr vert="horz" lIns="91440" tIns="0" rIns="91440" bIns="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Need to be able to compute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𝒙</m:t>
                    </m:r>
                    <m:r>
                      <a:rPr lang="en-US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only</a:t>
                </a:r>
                <a:r>
                  <a:rPr lang="en-US" dirty="0" smtClean="0"/>
                  <a:t> for “sampled” elements.</a:t>
                </a: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5" y="5715000"/>
                <a:ext cx="8915400" cy="1066800"/>
              </a:xfrm>
              <a:prstGeom prst="rect">
                <a:avLst/>
              </a:prstGeom>
              <a:blipFill rotWithShape="1">
                <a:blip r:embed="rId5"/>
                <a:stretch>
                  <a:fillRect l="-1573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3114" y="4352238"/>
                <a:ext cx="857644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i="1" dirty="0" smtClean="0">
                    <a:solidFill>
                      <a:schemeClr val="tx2"/>
                    </a:solidFill>
                  </a:rPr>
                  <a:t>We compute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/>
                      </a:rPr>
                      <m:t>𝒙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i="1" dirty="0" smtClean="0">
                    <a:solidFill>
                      <a:schemeClr val="tx2"/>
                    </a:solidFill>
                  </a:rPr>
                  <a:t>conditioned</a:t>
                </a:r>
                <a:r>
                  <a:rPr lang="en-US" sz="3200" i="1" dirty="0" smtClean="0">
                    <a:solidFill>
                      <a:schemeClr val="tx2"/>
                    </a:solidFill>
                  </a:rPr>
                  <a:t> on fixing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/>
                      </a:rPr>
                      <m:t>𝒉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/>
                      </a:rPr>
                      <m:t>𝑵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i="1" dirty="0" smtClean="0">
                    <a:solidFill>
                      <a:schemeClr val="tx2"/>
                    </a:solidFill>
                  </a:rPr>
                  <a:t> but taking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/>
                      </a:rPr>
                      <m:t>𝐡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C00000"/>
                        </a:solidFill>
                        <a:latin typeface="Cambria Math"/>
                      </a:rPr>
                      <m:t>∼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/>
                      </a:rPr>
                      <m:t>𝑼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 </a:t>
                </a:r>
                <a:endParaRPr lang="en-US" sz="3200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14" y="4352238"/>
                <a:ext cx="8576441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1848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6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Bottom-k sketches:</a:t>
            </a:r>
            <a:br>
              <a:rPr lang="en-US" dirty="0"/>
            </a:br>
            <a:r>
              <a:rPr lang="en-US" dirty="0"/>
              <a:t> Inverse probability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06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</a:t>
                </a:r>
                <a:r>
                  <a:rPr lang="en-US" dirty="0"/>
                  <a:t>is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sampled  if we 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∖{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i="1" dirty="0"/>
                  <a:t>  </a:t>
                </a:r>
                <a:r>
                  <a:rPr lang="en-US" dirty="0"/>
                  <a:t>but take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∼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066800"/>
              </a:xfrm>
              <a:blipFill rotWithShape="1">
                <a:blip r:embed="rId2"/>
                <a:stretch>
                  <a:fillRect l="-1852" t="-6857" r="-2519" b="-18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33400" y="2743201"/>
                <a:ext cx="8229600" cy="32003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is sampled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−1)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th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solidFill>
                    <a:schemeClr val="tx2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  <a:ea typeface="Cambria Math"/>
                  </a:rPr>
                  <a:t>For sampled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ea typeface="Cambria Math"/>
                  </a:rPr>
                  <a:t>,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−1)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th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∖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 </m:t>
                    </m:r>
                  </m:oMath>
                </a14:m>
                <a:r>
                  <a:rPr lang="en-US" dirty="0"/>
                  <a:t>Inverse probability </a:t>
                </a:r>
                <a:r>
                  <a:rPr lang="en-US" dirty="0" smtClean="0"/>
                  <a:t>estimate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Summing over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>
                        <a:latin typeface="Cambria Math"/>
                      </a:rPr>
                      <m:t>−1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“sampled” elements: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43201"/>
                <a:ext cx="8229600" cy="3200399"/>
              </a:xfrm>
              <a:prstGeom prst="rect">
                <a:avLst/>
              </a:prstGeom>
              <a:blipFill rotWithShape="1">
                <a:blip r:embed="rId3"/>
                <a:stretch>
                  <a:fillRect l="-1778" t="-1714" b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6600" y="5715000"/>
                <a:ext cx="2133600" cy="984180"/>
              </a:xfrm>
              <a:prstGeom prst="rect">
                <a:avLst/>
              </a:prstGeom>
              <a:solidFill>
                <a:schemeClr val="accent1">
                  <a:alpha val="7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  <m:r>
                            <a:rPr lang="en-US" sz="2800">
                              <a:latin typeface="Cambria Math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715000"/>
                <a:ext cx="2133600" cy="9841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Explaining conditioning in Inverse Probability Estimate for bottom-k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02920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  <a:ea typeface="Cambria Math"/>
                  </a:rPr>
                  <a:t>Probability Space on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{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|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∖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.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Partitioned according to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−1)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th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∖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Conditional probability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sampled in the part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“sampled” in outcome, we know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(it is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), estimate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US" dirty="0" smtClean="0"/>
                  <a:t> .  </a:t>
                </a:r>
                <a:r>
                  <a:rPr lang="en-US" dirty="0" smtClean="0"/>
                  <a:t>(If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not sampled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– this is needed for </a:t>
                </a:r>
                <a:r>
                  <a:rPr lang="en-US" dirty="0" err="1" smtClean="0"/>
                  <a:t>unbiasedness</a:t>
                </a:r>
                <a:r>
                  <a:rPr lang="en-US" dirty="0" smtClean="0"/>
                  <a:t> but </a:t>
                </a:r>
                <a:r>
                  <a:rPr lang="en-US" dirty="0" smtClean="0"/>
                  <a:t>estimate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029200"/>
              </a:xfrm>
              <a:blipFill rotWithShape="1">
                <a:blip r:embed="rId3"/>
                <a:stretch>
                  <a:fillRect l="-1600" t="-1455" r="-1964" b="-3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83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Explaining conditioning in Inverse Probability Estimate for bottom-k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2764" y="1549607"/>
                <a:ext cx="37178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𝑁</m:t>
                      </m:r>
                      <m:r>
                        <a:rPr lang="en-US" sz="3200" b="0" i="1" smtClean="0">
                          <a:latin typeface="Cambria Math"/>
                        </a:rPr>
                        <m:t>={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𝑒</m:t>
                      </m:r>
                      <m:r>
                        <a:rPr lang="en-US" sz="32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64" y="1549607"/>
                <a:ext cx="371787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127121" y="1557630"/>
                <a:ext cx="13401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𝑘</m:t>
                      </m:r>
                      <m:r>
                        <a:rPr lang="en-US" sz="32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121" y="1557630"/>
                <a:ext cx="134019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1429" y="2514600"/>
                <a:ext cx="8839200" cy="377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The probability that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3200" dirty="0" smtClean="0"/>
                  <a:t> has one of the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3200" dirty="0" smtClean="0"/>
                  <a:t>smallest values </a:t>
                </a:r>
                <a:r>
                  <a:rPr lang="en-US" sz="3200" dirty="0"/>
                  <a:t>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, …,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3200" dirty="0" smtClean="0"/>
                  <a:t> is</a:t>
                </a:r>
                <a:endParaRPr lang="en-US" sz="32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chemeClr val="tx2"/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dirty="0" smtClean="0"/>
                  <a:t>  but we can not compute it since we do not know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(=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𝟓</m:t>
                    </m:r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.  </a:t>
                </a:r>
              </a:p>
              <a:p>
                <a:r>
                  <a:rPr lang="en-US" sz="3200" dirty="0" smtClean="0"/>
                  <a:t>The conditional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, …,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)]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can be computed.  It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𝒏𝒅</m:t>
                        </m:r>
                      </m:sup>
                    </m:sSup>
                  </m:oMath>
                </a14:m>
                <a:r>
                  <a:rPr lang="en-US" sz="3200" dirty="0" smtClean="0"/>
                  <a:t> smallest value 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, …,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29" y="2514600"/>
                <a:ext cx="8839200" cy="3776996"/>
              </a:xfrm>
              <a:prstGeom prst="rect">
                <a:avLst/>
              </a:prstGeom>
              <a:blipFill rotWithShape="1">
                <a:blip r:embed="rId4"/>
                <a:stretch>
                  <a:fillRect l="-1793" t="-1939" r="-1862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6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83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Explaining conditioning in Inverse Probability Estimate for bottom-k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3568" y="2265158"/>
            <a:ext cx="8735631" cy="4443905"/>
            <a:chOff x="228600" y="2724150"/>
            <a:chExt cx="8705850" cy="3848100"/>
          </a:xfrm>
        </p:grpSpPr>
        <p:sp>
          <p:nvSpPr>
            <p:cNvPr id="5" name="Freeform 4"/>
            <p:cNvSpPr/>
            <p:nvPr/>
          </p:nvSpPr>
          <p:spPr>
            <a:xfrm>
              <a:off x="228600" y="2744724"/>
              <a:ext cx="8705850" cy="3827526"/>
            </a:xfrm>
            <a:custGeom>
              <a:avLst/>
              <a:gdLst>
                <a:gd name="connsiteX0" fmla="*/ 0 w 8705850"/>
                <a:gd name="connsiteY0" fmla="*/ 952500 h 5029200"/>
                <a:gd name="connsiteX1" fmla="*/ 628650 w 8705850"/>
                <a:gd name="connsiteY1" fmla="*/ 285750 h 5029200"/>
                <a:gd name="connsiteX2" fmla="*/ 1771650 w 8705850"/>
                <a:gd name="connsiteY2" fmla="*/ 0 h 5029200"/>
                <a:gd name="connsiteX3" fmla="*/ 2762250 w 8705850"/>
                <a:gd name="connsiteY3" fmla="*/ 19050 h 5029200"/>
                <a:gd name="connsiteX4" fmla="*/ 4305300 w 8705850"/>
                <a:gd name="connsiteY4" fmla="*/ 0 h 5029200"/>
                <a:gd name="connsiteX5" fmla="*/ 6210300 w 8705850"/>
                <a:gd name="connsiteY5" fmla="*/ 114300 h 5029200"/>
                <a:gd name="connsiteX6" fmla="*/ 7391400 w 8705850"/>
                <a:gd name="connsiteY6" fmla="*/ 57150 h 5029200"/>
                <a:gd name="connsiteX7" fmla="*/ 8153400 w 8705850"/>
                <a:gd name="connsiteY7" fmla="*/ 552450 h 5029200"/>
                <a:gd name="connsiteX8" fmla="*/ 8629650 w 8705850"/>
                <a:gd name="connsiteY8" fmla="*/ 1371600 h 5029200"/>
                <a:gd name="connsiteX9" fmla="*/ 8705850 w 8705850"/>
                <a:gd name="connsiteY9" fmla="*/ 2743200 h 5029200"/>
                <a:gd name="connsiteX10" fmla="*/ 8001000 w 8705850"/>
                <a:gd name="connsiteY10" fmla="*/ 4210050 h 5029200"/>
                <a:gd name="connsiteX11" fmla="*/ 7353300 w 8705850"/>
                <a:gd name="connsiteY11" fmla="*/ 4972050 h 5029200"/>
                <a:gd name="connsiteX12" fmla="*/ 3867150 w 8705850"/>
                <a:gd name="connsiteY12" fmla="*/ 5029200 h 5029200"/>
                <a:gd name="connsiteX13" fmla="*/ 2266950 w 8705850"/>
                <a:gd name="connsiteY13" fmla="*/ 4800600 h 5029200"/>
                <a:gd name="connsiteX14" fmla="*/ 1162050 w 8705850"/>
                <a:gd name="connsiteY14" fmla="*/ 4629150 h 5029200"/>
                <a:gd name="connsiteX15" fmla="*/ 323850 w 8705850"/>
                <a:gd name="connsiteY15" fmla="*/ 3448050 h 5029200"/>
                <a:gd name="connsiteX16" fmla="*/ 57150 w 8705850"/>
                <a:gd name="connsiteY16" fmla="*/ 2152650 h 5029200"/>
                <a:gd name="connsiteX17" fmla="*/ 38100 w 8705850"/>
                <a:gd name="connsiteY17" fmla="*/ 914400 h 50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05850" h="5029200">
                  <a:moveTo>
                    <a:pt x="0" y="952500"/>
                  </a:moveTo>
                  <a:lnTo>
                    <a:pt x="628650" y="285750"/>
                  </a:lnTo>
                  <a:lnTo>
                    <a:pt x="1771650" y="0"/>
                  </a:lnTo>
                  <a:lnTo>
                    <a:pt x="2762250" y="19050"/>
                  </a:lnTo>
                  <a:lnTo>
                    <a:pt x="4305300" y="0"/>
                  </a:lnTo>
                  <a:lnTo>
                    <a:pt x="6210300" y="114300"/>
                  </a:lnTo>
                  <a:lnTo>
                    <a:pt x="7391400" y="57150"/>
                  </a:lnTo>
                  <a:lnTo>
                    <a:pt x="8153400" y="552450"/>
                  </a:lnTo>
                  <a:lnTo>
                    <a:pt x="8629650" y="1371600"/>
                  </a:lnTo>
                  <a:lnTo>
                    <a:pt x="8705850" y="2743200"/>
                  </a:lnTo>
                  <a:lnTo>
                    <a:pt x="8001000" y="4210050"/>
                  </a:lnTo>
                  <a:lnTo>
                    <a:pt x="7353300" y="4972050"/>
                  </a:lnTo>
                  <a:lnTo>
                    <a:pt x="3867150" y="5029200"/>
                  </a:lnTo>
                  <a:lnTo>
                    <a:pt x="2266950" y="4800600"/>
                  </a:lnTo>
                  <a:lnTo>
                    <a:pt x="1162050" y="4629150"/>
                  </a:lnTo>
                  <a:lnTo>
                    <a:pt x="323850" y="3448050"/>
                  </a:lnTo>
                  <a:lnTo>
                    <a:pt x="57150" y="2152650"/>
                  </a:lnTo>
                  <a:lnTo>
                    <a:pt x="38100" y="9144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ular Callout 5"/>
            <p:cNvSpPr/>
            <p:nvPr/>
          </p:nvSpPr>
          <p:spPr>
            <a:xfrm>
              <a:off x="1263620" y="3034040"/>
              <a:ext cx="2230970" cy="612648"/>
            </a:xfrm>
            <a:prstGeom prst="wedgeRectCallout">
              <a:avLst>
                <a:gd name="adj1" fmla="val -19517"/>
                <a:gd name="adj2" fmla="val 99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(.1,.3,.5,.6)</a:t>
              </a:r>
              <a:endParaRPr lang="en-US" sz="3200" dirty="0"/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563417" y="4178119"/>
              <a:ext cx="2351204" cy="612648"/>
            </a:xfrm>
            <a:prstGeom prst="wedgeRectCallout">
              <a:avLst>
                <a:gd name="adj1" fmla="val -19517"/>
                <a:gd name="adj2" fmla="val 99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(.2,.3,.5,.71)</a:t>
              </a:r>
              <a:endParaRPr lang="en-US" sz="3200" dirty="0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1036668" y="5257800"/>
              <a:ext cx="2534122" cy="612648"/>
            </a:xfrm>
            <a:prstGeom prst="wedgeRectCallout">
              <a:avLst>
                <a:gd name="adj1" fmla="val -19517"/>
                <a:gd name="adj2" fmla="val 99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(.15,.3,.32,.4)</a:t>
              </a:r>
              <a:endParaRPr lang="en-US" sz="3200" dirty="0"/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3854273" y="4951476"/>
              <a:ext cx="2013126" cy="612648"/>
            </a:xfrm>
            <a:prstGeom prst="wedgeRectCallout">
              <a:avLst>
                <a:gd name="adj1" fmla="val -19517"/>
                <a:gd name="adj2" fmla="val 99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(.1,.2,.7,.8)</a:t>
              </a:r>
              <a:endParaRPr lang="en-US" sz="3200" dirty="0"/>
            </a:p>
          </p:txBody>
        </p:sp>
        <p:sp>
          <p:nvSpPr>
            <p:cNvPr id="11" name="Rectangular Callout 10"/>
            <p:cNvSpPr/>
            <p:nvPr/>
          </p:nvSpPr>
          <p:spPr>
            <a:xfrm>
              <a:off x="4581525" y="3038094"/>
              <a:ext cx="2428875" cy="612648"/>
            </a:xfrm>
            <a:prstGeom prst="wedgeRectCallout">
              <a:avLst>
                <a:gd name="adj1" fmla="val -19517"/>
                <a:gd name="adj2" fmla="val 99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(.11,.2,.28,.3)</a:t>
              </a:r>
              <a:endParaRPr lang="en-US" sz="3200" dirty="0"/>
            </a:p>
          </p:txBody>
        </p:sp>
        <p:sp>
          <p:nvSpPr>
            <p:cNvPr id="12" name="Rectangular Callout 11"/>
            <p:cNvSpPr/>
            <p:nvPr/>
          </p:nvSpPr>
          <p:spPr>
            <a:xfrm>
              <a:off x="3854273" y="3986058"/>
              <a:ext cx="2512105" cy="612648"/>
            </a:xfrm>
            <a:prstGeom prst="wedgeRectCallout">
              <a:avLst>
                <a:gd name="adj1" fmla="val -19517"/>
                <a:gd name="adj2" fmla="val 99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(.03,.2,.4,.66)</a:t>
              </a:r>
              <a:endParaRPr lang="en-US" sz="3200" dirty="0"/>
            </a:p>
          </p:txBody>
        </p:sp>
        <p:sp>
          <p:nvSpPr>
            <p:cNvPr id="13" name="Rectangular Callout 12"/>
            <p:cNvSpPr/>
            <p:nvPr/>
          </p:nvSpPr>
          <p:spPr>
            <a:xfrm>
              <a:off x="5708810" y="5527653"/>
              <a:ext cx="2635090" cy="612648"/>
            </a:xfrm>
            <a:prstGeom prst="wedgeRectCallout">
              <a:avLst>
                <a:gd name="adj1" fmla="val -19517"/>
                <a:gd name="adj2" fmla="val 99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(.12,.4,.45,.84)</a:t>
              </a:r>
              <a:endParaRPr lang="en-US" sz="3200" dirty="0"/>
            </a:p>
          </p:txBody>
        </p:sp>
        <p:sp>
          <p:nvSpPr>
            <p:cNvPr id="14" name="Rectangular Callout 13"/>
            <p:cNvSpPr/>
            <p:nvPr/>
          </p:nvSpPr>
          <p:spPr>
            <a:xfrm>
              <a:off x="6896100" y="4065248"/>
              <a:ext cx="2038350" cy="612648"/>
            </a:xfrm>
            <a:prstGeom prst="wedgeRectCallout">
              <a:avLst>
                <a:gd name="adj1" fmla="val -19517"/>
                <a:gd name="adj2" fmla="val 99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(.1,.4,.5,.8)</a:t>
              </a:r>
              <a:endParaRPr lang="en-US" sz="3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14622" y="2724150"/>
              <a:ext cx="1401992" cy="3810000"/>
            </a:xfrm>
            <a:custGeom>
              <a:avLst/>
              <a:gdLst>
                <a:gd name="connsiteX0" fmla="*/ 1352578 w 1401992"/>
                <a:gd name="connsiteY0" fmla="*/ 0 h 3810000"/>
                <a:gd name="connsiteX1" fmla="*/ 1238278 w 1401992"/>
                <a:gd name="connsiteY1" fmla="*/ 704850 h 3810000"/>
                <a:gd name="connsiteX2" fmla="*/ 28 w 1401992"/>
                <a:gd name="connsiteY2" fmla="*/ 1809750 h 3810000"/>
                <a:gd name="connsiteX3" fmla="*/ 1200178 w 1401992"/>
                <a:gd name="connsiteY3" fmla="*/ 2838450 h 3810000"/>
                <a:gd name="connsiteX4" fmla="*/ 914428 w 1401992"/>
                <a:gd name="connsiteY4" fmla="*/ 3810000 h 3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992" h="3810000">
                  <a:moveTo>
                    <a:pt x="1352578" y="0"/>
                  </a:moveTo>
                  <a:cubicBezTo>
                    <a:pt x="1408140" y="201612"/>
                    <a:pt x="1463703" y="403225"/>
                    <a:pt x="1238278" y="704850"/>
                  </a:cubicBezTo>
                  <a:cubicBezTo>
                    <a:pt x="1012853" y="1006475"/>
                    <a:pt x="6378" y="1454150"/>
                    <a:pt x="28" y="1809750"/>
                  </a:cubicBezTo>
                  <a:cubicBezTo>
                    <a:pt x="-6322" y="2165350"/>
                    <a:pt x="1047778" y="2505075"/>
                    <a:pt x="1200178" y="2838450"/>
                  </a:cubicBezTo>
                  <a:cubicBezTo>
                    <a:pt x="1352578" y="3171825"/>
                    <a:pt x="1133503" y="3490912"/>
                    <a:pt x="914428" y="381000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48300" y="3143250"/>
              <a:ext cx="2895600" cy="3409950"/>
            </a:xfrm>
            <a:custGeom>
              <a:avLst/>
              <a:gdLst>
                <a:gd name="connsiteX0" fmla="*/ 2895600 w 2895600"/>
                <a:gd name="connsiteY0" fmla="*/ 0 h 3409950"/>
                <a:gd name="connsiteX1" fmla="*/ 1638300 w 2895600"/>
                <a:gd name="connsiteY1" fmla="*/ 762000 h 3409950"/>
                <a:gd name="connsiteX2" fmla="*/ 1390650 w 2895600"/>
                <a:gd name="connsiteY2" fmla="*/ 1809750 h 3409950"/>
                <a:gd name="connsiteX3" fmla="*/ 266700 w 2895600"/>
                <a:gd name="connsiteY3" fmla="*/ 2152650 h 3409950"/>
                <a:gd name="connsiteX4" fmla="*/ 0 w 2895600"/>
                <a:gd name="connsiteY4" fmla="*/ 3409950 h 340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00" h="3409950">
                  <a:moveTo>
                    <a:pt x="2895600" y="0"/>
                  </a:moveTo>
                  <a:cubicBezTo>
                    <a:pt x="2392362" y="230187"/>
                    <a:pt x="1889125" y="460375"/>
                    <a:pt x="1638300" y="762000"/>
                  </a:cubicBezTo>
                  <a:cubicBezTo>
                    <a:pt x="1387475" y="1063625"/>
                    <a:pt x="1619250" y="1577975"/>
                    <a:pt x="1390650" y="1809750"/>
                  </a:cubicBezTo>
                  <a:cubicBezTo>
                    <a:pt x="1162050" y="2041525"/>
                    <a:pt x="498475" y="1885950"/>
                    <a:pt x="266700" y="2152650"/>
                  </a:cubicBezTo>
                  <a:cubicBezTo>
                    <a:pt x="34925" y="2419350"/>
                    <a:pt x="17462" y="2914650"/>
                    <a:pt x="0" y="34099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8642" y="1549607"/>
                <a:ext cx="30417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,…,</m:t>
                      </m:r>
                      <m:r>
                        <a:rPr lang="en-US" sz="2800" b="0" i="1" smtClean="0">
                          <a:latin typeface="Cambria Math"/>
                        </a:rPr>
                        <m:t>h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42" y="1549607"/>
                <a:ext cx="304175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6419" y="1555469"/>
                <a:ext cx="13401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419" y="1555469"/>
                <a:ext cx="134019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97192" y="1540044"/>
                <a:ext cx="41420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dirty="0" smtClean="0"/>
                  <a:t>?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, …,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192" y="1540044"/>
                <a:ext cx="4142007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093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4816" y="3306759"/>
                <a:ext cx="270867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𝜏</m:t>
                      </m:r>
                      <m:r>
                        <a:rPr lang="en-US" sz="4400" b="0" i="1" smtClean="0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6" y="3306759"/>
                <a:ext cx="2708673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98452" y="3306758"/>
                <a:ext cx="270867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𝜏</m:t>
                      </m:r>
                      <m:r>
                        <a:rPr lang="en-US" sz="4400" b="0" i="1" smtClean="0">
                          <a:latin typeface="Cambria Math"/>
                        </a:rPr>
                        <m:t>=0.2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52" y="3306758"/>
                <a:ext cx="2708673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943600" y="4733289"/>
                <a:ext cx="270867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𝜏</m:t>
                      </m:r>
                      <m:r>
                        <a:rPr lang="en-US" sz="4400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733289"/>
                <a:ext cx="2708673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4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94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Bottom-k sketches:</a:t>
            </a:r>
            <a:br>
              <a:rPr lang="en-US" dirty="0" smtClean="0"/>
            </a:br>
            <a:r>
              <a:rPr lang="en-US" dirty="0" smtClean="0"/>
              <a:t> Inverse probability estimators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3352800" y="1523999"/>
                <a:ext cx="2853559" cy="1288831"/>
              </a:xfrm>
              <a:prstGeom prst="rect">
                <a:avLst/>
              </a:prstGeom>
              <a:solidFill>
                <a:schemeClr val="accent1">
                  <a:alpha val="9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en-US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523999"/>
                <a:ext cx="2853559" cy="1288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43200"/>
                <a:ext cx="8229600" cy="392950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We obtain an unbiased estimator. 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 No need to track element IDs (sample view only used for analysis).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How good is this estimator?</a:t>
                </a:r>
                <a:r>
                  <a:rPr lang="en-US" dirty="0" smtClean="0"/>
                  <a:t>  We can (do not) show: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CV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 at least as good as the k-</a:t>
                </a:r>
                <a:r>
                  <a:rPr lang="en-US" dirty="0" err="1" smtClean="0"/>
                  <a:t>mins</a:t>
                </a:r>
                <a:r>
                  <a:rPr lang="en-US" dirty="0" smtClean="0"/>
                  <a:t> estimator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43200"/>
                <a:ext cx="8229600" cy="3929501"/>
              </a:xfrm>
              <a:blipFill rotWithShape="1">
                <a:blip r:embed="rId3"/>
                <a:stretch>
                  <a:fillRect l="-1852" t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4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distinct count estimators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839200" cy="5105400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Recap: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500" dirty="0" smtClean="0"/>
                  <a:t>Our estimators (k-</a:t>
                </a:r>
                <a:r>
                  <a:rPr lang="en-US" sz="3500" dirty="0" err="1" smtClean="0"/>
                  <a:t>mins</a:t>
                </a:r>
                <a:r>
                  <a:rPr lang="en-US" sz="3500" dirty="0" smtClean="0"/>
                  <a:t>, bottom-k) have </a:t>
                </a:r>
                <a:r>
                  <a:rPr lang="en-US" sz="3500" dirty="0"/>
                  <a:t>CV 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</m:den>
                    </m:f>
                    <m:r>
                      <a:rPr lang="en-US" sz="35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3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50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3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endParaRPr lang="en-US" sz="35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500" dirty="0" smtClean="0"/>
                  <a:t>CRLB (k-</a:t>
                </a:r>
                <a:r>
                  <a:rPr lang="en-US" sz="3500" dirty="0" err="1" smtClean="0"/>
                  <a:t>mins</a:t>
                </a:r>
                <a:r>
                  <a:rPr lang="en-US" sz="3500" dirty="0" smtClean="0"/>
                  <a:t>) says </a:t>
                </a:r>
                <a:r>
                  <a:rPr lang="en-US" sz="3500" dirty="0"/>
                  <a:t>CV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</m:den>
                    </m:f>
                    <m:r>
                      <a:rPr lang="en-US" sz="3500" b="0" i="1" smtClean="0">
                        <a:solidFill>
                          <a:schemeClr val="tx2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5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50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endParaRPr lang="en-US" sz="35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500" dirty="0">
                    <a:solidFill>
                      <a:srgbClr val="C00000"/>
                    </a:solidFill>
                  </a:rPr>
                  <a:t>C</a:t>
                </a:r>
                <a:r>
                  <a:rPr lang="en-US" sz="3500" dirty="0" smtClean="0">
                    <a:solidFill>
                      <a:srgbClr val="C00000"/>
                    </a:solidFill>
                  </a:rPr>
                  <a:t>an we improve ? Also, what about k-partition?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CRLB applies when we are limited to using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only</a:t>
                </a:r>
                <a:r>
                  <a:rPr lang="en-US" dirty="0" smtClean="0"/>
                  <a:t> the information in the sketch.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Idea</a:t>
                </a:r>
                <a:r>
                  <a:rPr lang="en-US" dirty="0" smtClean="0"/>
                  <a:t>: Use information we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discard along the way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5105400"/>
              </a:xfrm>
              <a:blipFill rotWithShape="1">
                <a:blip r:embed="rId2"/>
                <a:stretch>
                  <a:fillRect l="-1517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3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K-</a:t>
            </a:r>
            <a:r>
              <a:rPr lang="en-US" dirty="0" err="1" smtClean="0"/>
              <a:t>mins</a:t>
            </a:r>
            <a:r>
              <a:rPr lang="en-US" dirty="0" smtClean="0"/>
              <a:t> sketch as a sample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2723919" y="1194816"/>
                <a:ext cx="3025631" cy="6731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k-</a:t>
                </a:r>
                <a:r>
                  <a:rPr lang="en-US" b="1" dirty="0" err="1" smtClean="0">
                    <a:solidFill>
                      <a:schemeClr val="tx2"/>
                    </a:solidFill>
                  </a:rPr>
                  <a:t>mins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19" y="1194816"/>
                <a:ext cx="3025631" cy="673100"/>
              </a:xfrm>
              <a:prstGeom prst="rect">
                <a:avLst/>
              </a:prstGeom>
              <a:blipFill rotWithShape="1">
                <a:blip r:embed="rId3"/>
                <a:stretch>
                  <a:fillRect l="-5020" t="-9821" b="-1607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08049" y="208466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32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8754" y="208467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12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3148" y="208467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14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6552" y="2084667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7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8065" y="20846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6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4680" y="20846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4</a:t>
            </a:r>
            <a:endParaRPr lang="en-US" sz="32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90587" y="2844515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0.92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87" y="2844515"/>
                <a:ext cx="56124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174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77569" y="2844520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0.45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69" y="2844520"/>
                <a:ext cx="56124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174" r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53148" y="2844518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0.74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48" y="2844518"/>
                <a:ext cx="56124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8754" y="2844519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0.35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54" y="2844519"/>
                <a:ext cx="56124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261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68946" y="2844517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0.21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946" y="2844517"/>
                <a:ext cx="561242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51" r="-36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63972" y="2844516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0.14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72" y="2844516"/>
                <a:ext cx="56124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4756" y="2068739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56" y="2068739"/>
                <a:ext cx="548099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2649" y="2752186"/>
                <a:ext cx="13933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𝑥</m:t>
                      </m:r>
                      <m:r>
                        <a:rPr lang="en-US" sz="36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9" y="2752186"/>
                <a:ext cx="1393330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90587" y="3533107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87" y="3533107"/>
                <a:ext cx="561242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2174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477569" y="3533112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0.19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69" y="3533112"/>
                <a:ext cx="56124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2174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53148" y="3533110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0.07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48" y="3533110"/>
                <a:ext cx="561242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58754" y="3533111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0.51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54" y="3533111"/>
                <a:ext cx="561242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3261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68946" y="3533109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0.70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946" y="3533109"/>
                <a:ext cx="561242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2151" r="-36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63972" y="3533108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0.55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72" y="3533108"/>
                <a:ext cx="561242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3261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2649" y="3440778"/>
                <a:ext cx="14040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𝑥</m:t>
                      </m:r>
                      <m:r>
                        <a:rPr lang="en-US" sz="36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9" y="3440778"/>
                <a:ext cx="1404039" cy="64633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90587" y="4179190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0.18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87" y="4179190"/>
                <a:ext cx="561242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2174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477569" y="4179195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69" y="4179195"/>
                <a:ext cx="561242" cy="461665"/>
              </a:xfrm>
              <a:prstGeom prst="rect">
                <a:avLst/>
              </a:prstGeom>
              <a:blipFill rotWithShape="1">
                <a:blip r:embed="rId20"/>
                <a:stretch>
                  <a:fillRect l="-2174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53148" y="4179193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0.93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48" y="4179193"/>
                <a:ext cx="561242" cy="461665"/>
              </a:xfrm>
              <a:prstGeom prst="rect">
                <a:avLst/>
              </a:prstGeom>
              <a:blipFill rotWithShape="1">
                <a:blip r:embed="rId21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358754" y="4179194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0.71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54" y="4179194"/>
                <a:ext cx="561242" cy="461665"/>
              </a:xfrm>
              <a:prstGeom prst="rect">
                <a:avLst/>
              </a:prstGeom>
              <a:blipFill rotWithShape="1">
                <a:blip r:embed="rId22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068946" y="4179192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0.50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946" y="4179192"/>
                <a:ext cx="561242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2151" r="-3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863972" y="4179191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0.89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72" y="4179191"/>
                <a:ext cx="561242" cy="461665"/>
              </a:xfrm>
              <a:prstGeom prst="rect">
                <a:avLst/>
              </a:prstGeom>
              <a:blipFill rotWithShape="1">
                <a:blip r:embed="rId24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12649" y="4086861"/>
                <a:ext cx="14040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𝑥</m:t>
                      </m:r>
                      <m:r>
                        <a:rPr lang="en-US" sz="36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9" y="4086861"/>
                <a:ext cx="1404039" cy="64633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508049" y="2068739"/>
            <a:ext cx="0" cy="2759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5049" y="271507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27758" y="4874566"/>
                <a:ext cx="62120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)</m:t>
                      </m:r>
                      <m:r>
                        <a:rPr lang="en-US" sz="3600" b="0" i="0" dirty="0" smtClean="0">
                          <a:latin typeface="Cambria Math"/>
                        </a:rPr>
                        <m:t>=(       ,  ,  )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8" y="4874566"/>
                <a:ext cx="6212022" cy="64633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1498905" y="4179200"/>
            <a:ext cx="762000" cy="461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261226" y="3529159"/>
            <a:ext cx="762000" cy="461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863972" y="2846673"/>
            <a:ext cx="762000" cy="461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437504" y="4966898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0.14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04" y="4966898"/>
                <a:ext cx="561242" cy="461665"/>
              </a:xfrm>
              <a:prstGeom prst="rect">
                <a:avLst/>
              </a:prstGeom>
              <a:blipFill rotWithShape="1">
                <a:blip r:embed="rId27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447051" y="4966898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0.07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51" y="4966898"/>
                <a:ext cx="561242" cy="461665"/>
              </a:xfrm>
              <a:prstGeom prst="rect">
                <a:avLst/>
              </a:prstGeom>
              <a:blipFill rotWithShape="1">
                <a:blip r:embed="rId28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44449" y="4966898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449" y="4966898"/>
                <a:ext cx="561242" cy="461665"/>
              </a:xfrm>
              <a:prstGeom prst="rect">
                <a:avLst/>
              </a:prstGeom>
              <a:blipFill rotWithShape="1">
                <a:blip r:embed="rId29"/>
                <a:stretch>
                  <a:fillRect l="-2174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458903" y="5531407"/>
                <a:ext cx="51395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k</a:t>
                </a:r>
                <a:r>
                  <a:rPr lang="en-US" sz="3600" b="0" dirty="0" smtClean="0"/>
                  <a:t>-</a:t>
                </a:r>
                <a:r>
                  <a:rPr lang="en-US" sz="3600" b="0" dirty="0" err="1" smtClean="0"/>
                  <a:t>mins</a:t>
                </a:r>
                <a:r>
                  <a:rPr lang="en-US" sz="3600" b="0" dirty="0" smtClean="0"/>
                  <a:t> sample: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/>
                      </a:rPr>
                      <m:t>(</m:t>
                    </m:r>
                    <m:r>
                      <a:rPr lang="en-US" sz="3600" dirty="0">
                        <a:solidFill>
                          <a:srgbClr val="00B0F0"/>
                        </a:solidFill>
                        <a:latin typeface="Cambria Math"/>
                      </a:rPr>
                      <m:t>6</m:t>
                    </m:r>
                    <m:r>
                      <a:rPr lang="en-US" sz="3600" dirty="0">
                        <a:latin typeface="Cambria Math"/>
                      </a:rPr>
                      <m:t>,</m:t>
                    </m:r>
                    <m:r>
                      <a:rPr lang="en-US" sz="3600" dirty="0">
                        <a:solidFill>
                          <a:schemeClr val="tx2"/>
                        </a:solidFill>
                        <a:latin typeface="Cambria Math"/>
                      </a:rPr>
                      <m:t>1</m:t>
                    </m:r>
                    <m:r>
                      <a:rPr lang="en-US" sz="36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4, </m:t>
                    </m:r>
                    <m:r>
                      <a:rPr lang="en-US" sz="36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32</m:t>
                    </m:r>
                    <m:r>
                      <a:rPr lang="en-US" sz="3600" b="0" i="0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3" y="5531407"/>
                <a:ext cx="5139548" cy="646331"/>
              </a:xfrm>
              <a:prstGeom prst="rect">
                <a:avLst/>
              </a:prstGeom>
              <a:blipFill rotWithShape="1">
                <a:blip r:embed="rId30"/>
                <a:stretch>
                  <a:fillRect l="-355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69789" y="6177737"/>
            <a:ext cx="8437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Sampling scheme: k times with replacement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“Historic” Inverse Probability Estimators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3116" y="1476703"/>
                <a:ext cx="8389883" cy="332936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 maintain an approximate count together with the sketch: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 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en-US" b="1" i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Initially</a:t>
                </a:r>
                <a:r>
                  <a:rPr lang="en-US" b="1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←(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𝒄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←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 i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When the sketch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dirty="0" smtClean="0"/>
                  <a:t> is updated, we compute the probability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that a new distinct element would cause an update to the current sketch.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 increase the counter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𝒄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←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𝒄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116" y="1476703"/>
                <a:ext cx="8389883" cy="3329368"/>
              </a:xfrm>
              <a:blipFill rotWithShape="1">
                <a:blip r:embed="rId3"/>
                <a:stretch>
                  <a:fillRect l="-1453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73117" y="5817584"/>
                <a:ext cx="8229600" cy="1040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We can (do not) show CV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𝜇</m:t>
                        </m:r>
                      </m:den>
                    </m:f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17" y="5817584"/>
                <a:ext cx="8229600" cy="1040416"/>
              </a:xfrm>
              <a:prstGeom prst="rect">
                <a:avLst/>
              </a:prstGeom>
              <a:blipFill rotWithShape="1">
                <a:blip r:embed="rId4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373117" y="4777168"/>
            <a:ext cx="8229600" cy="1040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Easy to apply with </a:t>
            </a:r>
            <a:r>
              <a:rPr lang="en-US" b="1" dirty="0" smtClean="0">
                <a:solidFill>
                  <a:srgbClr val="C00000"/>
                </a:solidFill>
              </a:rPr>
              <a:t>all</a:t>
            </a:r>
            <a:r>
              <a:rPr lang="en-US" dirty="0" smtClean="0">
                <a:solidFill>
                  <a:srgbClr val="C00000"/>
                </a:solidFill>
              </a:rPr>
              <a:t> min-hash sketches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The estimate is unbiased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98" y="2286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Maintaining a k-</a:t>
            </a:r>
            <a:r>
              <a:rPr lang="en-US" dirty="0" err="1" smtClean="0"/>
              <a:t>mins</a:t>
            </a:r>
            <a:r>
              <a:rPr lang="en-US" dirty="0" smtClean="0"/>
              <a:t> “historic”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219682" y="1219200"/>
                <a:ext cx="8762999" cy="9525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tx2"/>
                    </a:solidFill>
                  </a:rPr>
                  <a:t>k-</a:t>
                </a:r>
                <a:r>
                  <a:rPr lang="en-US" b="1" u="sng" dirty="0" err="1" smtClean="0">
                    <a:solidFill>
                      <a:schemeClr val="tx2"/>
                    </a:solidFill>
                  </a:rPr>
                  <a:t>mins</a:t>
                </a:r>
                <a:r>
                  <a:rPr lang="en-US" b="1" u="sng" dirty="0" smtClean="0">
                    <a:solidFill>
                      <a:schemeClr val="tx2"/>
                    </a:solidFill>
                  </a:rPr>
                  <a:t> sketch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“independent” hash functions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Track the respective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for each function.</a:t>
                </a:r>
                <a:endParaRPr lang="en-US" dirty="0"/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82" y="1219200"/>
                <a:ext cx="8762999" cy="952500"/>
              </a:xfrm>
              <a:prstGeom prst="rect">
                <a:avLst/>
              </a:prstGeom>
              <a:blipFill rotWithShape="1">
                <a:blip r:embed="rId3"/>
                <a:stretch>
                  <a:fillRect l="-1042" t="-10759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219682" y="4191000"/>
                <a:ext cx="8572498" cy="2438400"/>
              </a:xfrm>
              <a:prstGeom prst="rect">
                <a:avLst/>
              </a:prstGeom>
              <a:solidFill>
                <a:schemeClr val="accent1">
                  <a:alpha val="7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Processing a new element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1−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=1,…,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0" dirty="0" smtClean="0"/>
                  <a:t> :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min</m:t>
                    </m:r>
                    <m:r>
                      <a:rPr lang="en-US" b="0" i="1" smtClean="0">
                        <a:latin typeface="Cambria Math"/>
                      </a:rPr>
                      <m:t>{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If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change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82" y="4191000"/>
                <a:ext cx="8572498" cy="2438400"/>
              </a:xfrm>
              <a:prstGeom prst="rect">
                <a:avLst/>
              </a:prstGeom>
              <a:blipFill rotWithShape="1">
                <a:blip r:embed="rId4"/>
                <a:stretch>
                  <a:fillRect l="-1563" t="-472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19682" y="2286000"/>
                <a:ext cx="8572498" cy="2057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Update probability: </a:t>
                </a: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that at least for one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=1,…,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82" y="2286000"/>
                <a:ext cx="8572498" cy="2057400"/>
              </a:xfrm>
              <a:prstGeom prst="rect">
                <a:avLst/>
              </a:prstGeom>
              <a:blipFill rotWithShape="1">
                <a:blip r:embed="rId5"/>
                <a:stretch>
                  <a:fillRect l="-1280" t="-4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5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1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98" y="228600"/>
            <a:ext cx="88392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Maintaining a k-partition “historic” sketch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243037" y="1371600"/>
                <a:ext cx="8572498" cy="4267200"/>
              </a:xfrm>
              <a:prstGeom prst="rect">
                <a:avLst/>
              </a:prstGeom>
              <a:solidFill>
                <a:schemeClr val="accent1">
                  <a:alpha val="8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Processing a new element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first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/>
                      <m:t>bits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of</m:t>
                    </m:r>
                    <m:r>
                      <m:rPr>
                        <m:nor/>
                      </m:rPr>
                      <a:rPr lang="en-US" dirty="0" smtClean="0"/>
                      <m:t> 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′(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remaining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/>
                      <m:t>bits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of</m:t>
                    </m:r>
                    <m:r>
                      <m:rPr>
                        <m:nor/>
                      </m:rPr>
                      <a:rPr lang="en-US" dirty="0" smtClean="0"/>
                      <m:t> 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′(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b="1" dirty="0" smtClean="0"/>
                  <a:t> 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←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</m:oMath>
                </a14:m>
                <a:endParaRPr lang="en-US" b="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37" y="1371600"/>
                <a:ext cx="8572498" cy="4267200"/>
              </a:xfrm>
              <a:prstGeom prst="rect">
                <a:avLst/>
              </a:prstGeom>
              <a:blipFill rotWithShape="1">
                <a:blip r:embed="rId2"/>
                <a:stretch>
                  <a:fillRect l="-1776" t="-270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43037" y="5791200"/>
                <a:ext cx="8572498" cy="9091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Update probability: </a:t>
                </a: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part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selected uniformly at random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37" y="5791200"/>
                <a:ext cx="8572498" cy="909145"/>
              </a:xfrm>
              <a:prstGeom prst="rect">
                <a:avLst/>
              </a:prstGeom>
              <a:blipFill rotWithShape="1">
                <a:blip r:embed="rId3"/>
                <a:stretch>
                  <a:fillRect l="-1707" t="-17450" b="-1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8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98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Maintaining a bottom-k “historic” sketch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275015" y="2895600"/>
                <a:ext cx="8572498" cy="2819400"/>
              </a:xfrm>
              <a:prstGeom prst="rect">
                <a:avLst/>
              </a:prstGeom>
              <a:solidFill>
                <a:schemeClr val="accent1">
                  <a:alpha val="7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Processing a new element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endParaRPr lang="en-US" b="0" i="0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/>
                      </a:rPr>
                      <m:t>c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←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US" b="0" i="0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sort</m:t>
                    </m:r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 {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5" y="2895600"/>
                <a:ext cx="8572498" cy="2819400"/>
              </a:xfrm>
              <a:prstGeom prst="rect">
                <a:avLst/>
              </a:prstGeom>
              <a:blipFill rotWithShape="1">
                <a:blip r:embed="rId2"/>
                <a:stretch>
                  <a:fillRect l="-1705" t="-236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4977" y="1371600"/>
                <a:ext cx="8762999" cy="13716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tx2"/>
                    </a:solidFill>
                  </a:rPr>
                  <a:t>Bottom-k sketch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: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Use a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single hash function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Track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smallest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&lt;…&lt;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7" y="1371600"/>
                <a:ext cx="8762999" cy="1371600"/>
              </a:xfrm>
              <a:prstGeom prst="rect">
                <a:avLst/>
              </a:prstGeom>
              <a:blipFill rotWithShape="1">
                <a:blip r:embed="rId7"/>
                <a:stretch>
                  <a:fillRect l="-1667" t="-484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209800" y="5803024"/>
                <a:ext cx="5334000" cy="6858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Probability of update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b="1" u="sng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803024"/>
                <a:ext cx="5334000" cy="685800"/>
              </a:xfrm>
              <a:prstGeom prst="rect">
                <a:avLst/>
              </a:prstGeom>
              <a:blipFill rotWithShape="1">
                <a:blip r:embed="rId8"/>
                <a:stretch>
                  <a:fillRect l="-2971" t="-10714" b="-151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6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Summary: Historic distinct estimators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229600" cy="1600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Recap: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Maintain sketch </a:t>
                </a:r>
                <a:r>
                  <a:rPr lang="en-US" i="1" dirty="0" smtClean="0"/>
                  <a:t>and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count</a:t>
                </a:r>
                <a:r>
                  <a:rPr lang="en-US" dirty="0" smtClean="0"/>
                  <a:t>.  CV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Easy to apply. Trivial to query.  Unbiased.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229600" cy="1600200"/>
              </a:xfrm>
              <a:blipFill rotWithShape="1">
                <a:blip r:embed="rId3"/>
                <a:stretch>
                  <a:fillRect l="-1778" t="-9924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1000" y="2971800"/>
                <a:ext cx="8229600" cy="381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More: (we do not show here)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CV is almost tight for this type of estimator (estimate presence of each distinct element entering sketch).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 </m:t>
                    </m:r>
                  </m:oMath>
                </a14:m>
                <a:r>
                  <a:rPr lang="en-US" dirty="0" smtClean="0"/>
                  <a:t>Can’t do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 err="1" smtClean="0">
                    <a:solidFill>
                      <a:srgbClr val="00B050"/>
                    </a:solidFill>
                  </a:rPr>
                  <a:t>Mergeability</a:t>
                </a:r>
                <a:r>
                  <a:rPr lang="en-US" dirty="0" smtClean="0"/>
                  <a:t>: Stated for streams.  “Sketch” parts are </a:t>
                </a:r>
                <a:r>
                  <a:rPr lang="en-US" dirty="0" err="1" smtClean="0"/>
                  <a:t>mergeable</a:t>
                </a:r>
                <a:r>
                  <a:rPr lang="en-US" dirty="0" smtClean="0"/>
                  <a:t> but merging “counts” requires  work (which uses the sketch parts)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Approach:  carefully estimate the overlap (say, using similarity estimators)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8229600" cy="3810000"/>
              </a:xfrm>
              <a:prstGeom prst="rect">
                <a:avLst/>
              </a:prstGeom>
              <a:blipFill rotWithShape="1">
                <a:blip r:embed="rId4"/>
                <a:stretch>
                  <a:fillRect l="-1778" t="-4160" r="-222" b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8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/>
              <a:t>Working with a small range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000" dirty="0" smtClean="0"/>
              <a:t>So far Min-Hash sketches were stated/analyzed for distributions (random hash functions) with a </a:t>
            </a:r>
            <a:r>
              <a:rPr lang="en-US" sz="4000" dirty="0" smtClean="0">
                <a:solidFill>
                  <a:schemeClr val="tx2"/>
                </a:solidFill>
              </a:rPr>
              <a:t>continuous</a:t>
            </a:r>
            <a:r>
              <a:rPr lang="en-US" sz="4000" dirty="0" smtClean="0"/>
              <a:t> range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000" dirty="0" smtClean="0"/>
              <a:t> We explain how to work with a discrete range, how small the representation can be, and how estimators are affected.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000" dirty="0" smtClean="0"/>
              <a:t>Back-of-the-envelope calculations</a:t>
            </a:r>
          </a:p>
        </p:txBody>
      </p:sp>
    </p:spTree>
    <p:extLst>
      <p:ext uri="{BB962C8B-B14F-4D97-AF65-F5344CB8AC3E}">
        <p14:creationId xmlns:p14="http://schemas.microsoft.com/office/powerpoint/2010/main" val="39947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a small (discrete)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When implementing min-hash sketches: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W</a:t>
            </a:r>
            <a:r>
              <a:rPr lang="en-US" sz="2800" dirty="0" smtClean="0">
                <a:solidFill>
                  <a:schemeClr val="tx2"/>
                </a:solidFill>
              </a:rPr>
              <a:t>e work with discrete distribution of the hash range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We want to use as fewer bits to represent the sketch.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09600" y="2971801"/>
                <a:ext cx="8229600" cy="3733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Natural discrete distribution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endParaRPr lang="en-US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Same as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i="1" smtClean="0">
                        <a:latin typeface="Cambria Math"/>
                      </a:rPr>
                      <m:t>𝑈</m:t>
                    </m:r>
                    <m:r>
                      <a:rPr lang="en-US" i="1" smtClean="0">
                        <a:latin typeface="Cambria Math"/>
                      </a:rPr>
                      <m:t>[0,1]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and retaining only the negated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⌊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⌋</m:t>
                    </m:r>
                  </m:oMath>
                </a14:m>
                <a:r>
                  <a:rPr lang="en-US" dirty="0" smtClean="0"/>
                  <a:t>.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Expectation of the min is about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n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log</m:t>
                        </m:r>
                        <m:r>
                          <a:rPr lang="en-US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Expected max exponent size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≈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71801"/>
                <a:ext cx="8229600" cy="3733800"/>
              </a:xfrm>
              <a:prstGeom prst="rect">
                <a:avLst/>
              </a:prstGeom>
              <a:blipFill rotWithShape="1">
                <a:blip r:embed="rId2"/>
                <a:stretch>
                  <a:fillRect l="-1852" t="-2941" b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4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sorted by hash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093909"/>
              </p:ext>
            </p:extLst>
          </p:nvPr>
        </p:nvGraphicFramePr>
        <p:xfrm>
          <a:off x="457200" y="44958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eft Brace 8"/>
          <p:cNvSpPr/>
          <p:nvPr/>
        </p:nvSpPr>
        <p:spPr>
          <a:xfrm rot="5400000">
            <a:off x="1917630" y="1816170"/>
            <a:ext cx="1143000" cy="4063860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5400000">
            <a:off x="4975329" y="2822331"/>
            <a:ext cx="1143000" cy="2051538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5400000">
            <a:off x="6513983" y="3335216"/>
            <a:ext cx="1143000" cy="1025769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475" y="2691824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0.1xxxxx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50089" y="2829130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0.01xx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20078" y="2829131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0.001xx</a:t>
            </a:r>
            <a:endParaRPr lang="en-US" sz="3200" dirty="0"/>
          </a:p>
        </p:txBody>
      </p:sp>
      <p:sp>
        <p:nvSpPr>
          <p:cNvPr id="15" name="Left Brace 14"/>
          <p:cNvSpPr/>
          <p:nvPr/>
        </p:nvSpPr>
        <p:spPr>
          <a:xfrm rot="5400000">
            <a:off x="7081345" y="3375182"/>
            <a:ext cx="1604987" cy="512884"/>
          </a:xfrm>
          <a:prstGeom prst="leftBrace">
            <a:avLst>
              <a:gd name="adj1" fmla="val 8333"/>
              <a:gd name="adj2" fmla="val 5566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308" y="2123052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0.0001xx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1363637"/>
            <a:ext cx="336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Negated exponent: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8510" y="233742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3619" y="23299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1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6070" y="232995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6467" y="15188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27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a small (discrete) range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90728" y="1600201"/>
                <a:ext cx="8229600" cy="2819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Can also retain few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bits beyond the exponent.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Sketch size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≈</m:t>
                    </m:r>
                    <m:r>
                      <a:rPr lang="en-US" i="1" smtClean="0">
                        <a:latin typeface="Cambria Math"/>
                      </a:rPr>
                      <m:t>𝑘𝑏</m:t>
                    </m:r>
                    <m:r>
                      <a:rPr lang="en-US" i="1" smtClean="0">
                        <a:latin typeface="Cambria Math"/>
                      </a:rPr>
                      <m:t>+ </m:t>
                    </m:r>
                    <m:r>
                      <a:rPr lang="en-US" i="1" smtClean="0">
                        <a:latin typeface="Cambria Math"/>
                      </a:rPr>
                      <m:t>𝑘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Can be reduced further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𝑘𝑏</m:t>
                        </m:r>
                      </m:e>
                    </m:d>
                  </m:oMath>
                </a14:m>
                <a:r>
                  <a:rPr lang="en-US" dirty="0" smtClean="0"/>
                  <a:t> by noting that exponents parts are very similar, so can store only the minimum once and  “offsets”.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8" y="1600201"/>
                <a:ext cx="8229600" cy="2819400"/>
              </a:xfrm>
              <a:prstGeom prst="rect">
                <a:avLst/>
              </a:prstGeom>
              <a:blipFill rotWithShape="1">
                <a:blip r:embed="rId3"/>
                <a:stretch>
                  <a:fillRect l="-1556" t="-2597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490728" y="44304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does this rounding affect the estimators (properties and accuracy) 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793594"/>
            <a:ext cx="8229600" cy="69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We do “back-of-the-envelope” calculations</a:t>
            </a:r>
          </a:p>
        </p:txBody>
      </p:sp>
    </p:spTree>
    <p:extLst>
      <p:ext uri="{BB962C8B-B14F-4D97-AF65-F5344CB8AC3E}">
        <p14:creationId xmlns:p14="http://schemas.microsoft.com/office/powerpoint/2010/main" val="244211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a small (discrete) range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038600"/>
                <a:ext cx="8229600" cy="2438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tx2"/>
                    </a:solidFill>
                  </a:rPr>
                  <a:t>k-</a:t>
                </a:r>
                <a:r>
                  <a:rPr lang="en-US" sz="2800" b="1" dirty="0" err="1" smtClean="0">
                    <a:solidFill>
                      <a:schemeClr val="tx2"/>
                    </a:solidFill>
                  </a:rPr>
                  <a:t>mins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and k-partition:  </a:t>
                </a:r>
                <a:r>
                  <a:rPr lang="en-US" sz="2800" dirty="0" smtClean="0"/>
                  <a:t>we can separately look at each “coordinate”. The expected number of elements with same “minimum” exponent is fixed. (The probability of exponent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800" dirty="0" smtClean="0"/>
                  <a:t>, so expectation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800" dirty="0" smtClean="0"/>
                  <a:t> ).  So we can work with a fixed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038600"/>
                <a:ext cx="8229600" cy="2438400"/>
              </a:xfrm>
              <a:blipFill rotWithShape="1">
                <a:blip r:embed="rId3"/>
                <a:stretch>
                  <a:fillRect l="-1556" t="-2250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95400"/>
            <a:ext cx="89916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“parameter estimation” estimators;    Similarity estimators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We need to keep enough bits to ensure  distinctness of min-hash values in the same sketch (for similarity, two sketches) with good probability.  </a:t>
            </a:r>
            <a:r>
              <a:rPr lang="en-US" sz="2800" dirty="0"/>
              <a:t> </a:t>
            </a:r>
            <a:r>
              <a:rPr lang="en-US" sz="2800" dirty="0" smtClean="0"/>
              <a:t>To apply “continuous” estimators, </a:t>
            </a:r>
            <a:r>
              <a:rPr lang="en-US" sz="2800" dirty="0"/>
              <a:t>w</a:t>
            </a:r>
            <a:r>
              <a:rPr lang="en-US" sz="2800" dirty="0" smtClean="0"/>
              <a:t>e can  take a random completion and apply the estimators.  </a:t>
            </a:r>
          </a:p>
        </p:txBody>
      </p:sp>
    </p:spTree>
    <p:extLst>
      <p:ext uri="{BB962C8B-B14F-4D97-AF65-F5344CB8AC3E}">
        <p14:creationId xmlns:p14="http://schemas.microsoft.com/office/powerpoint/2010/main" val="32731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k-partition sketch as a sample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2723919" y="1194816"/>
                <a:ext cx="3427910" cy="6731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k-partition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19" y="1194816"/>
                <a:ext cx="3427910" cy="673100"/>
              </a:xfrm>
              <a:prstGeom prst="rect">
                <a:avLst/>
              </a:prstGeom>
              <a:blipFill rotWithShape="1">
                <a:blip r:embed="rId3"/>
                <a:stretch>
                  <a:fillRect l="-4433" t="-9821" b="-1607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08049" y="208466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32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8754" y="208467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12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3148" y="208467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14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6552" y="2084667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7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8065" y="20846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6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4680" y="20846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4</a:t>
            </a:r>
            <a:endParaRPr lang="en-US" sz="32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90587" y="2844515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87" y="2844515"/>
                <a:ext cx="56124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77569" y="2844520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69" y="2844520"/>
                <a:ext cx="56124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53148" y="2844518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48" y="2844518"/>
                <a:ext cx="56124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8754" y="2844519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54" y="2844519"/>
                <a:ext cx="56124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68946" y="2844517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946" y="2844517"/>
                <a:ext cx="56124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63972" y="2844516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72" y="2844516"/>
                <a:ext cx="56124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4756" y="2068739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56" y="2068739"/>
                <a:ext cx="548099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2649" y="2752186"/>
                <a:ext cx="10933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</a:rPr>
                        <m:t>𝑖</m:t>
                      </m:r>
                      <m:r>
                        <a:rPr lang="en-US" sz="3600" b="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𝑥</m:t>
                      </m:r>
                      <m:r>
                        <a:rPr lang="en-US" sz="36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9" y="2752186"/>
                <a:ext cx="1093376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90587" y="3533107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87" y="3533107"/>
                <a:ext cx="561242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2174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477569" y="3533112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0.19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69" y="3533112"/>
                <a:ext cx="56124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2174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53148" y="3533110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0.07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48" y="3533110"/>
                <a:ext cx="561242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58754" y="3533111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0.51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54" y="3533111"/>
                <a:ext cx="561242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3261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68946" y="3533109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0.70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946" y="3533109"/>
                <a:ext cx="561242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2151" r="-36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63972" y="3533108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0.55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72" y="3533108"/>
                <a:ext cx="561242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3261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2649" y="3440778"/>
                <a:ext cx="1197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</a:rPr>
                        <m:t>h</m:t>
                      </m:r>
                      <m:r>
                        <a:rPr lang="en-US" sz="3600" b="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𝑥</m:t>
                      </m:r>
                      <m:r>
                        <a:rPr lang="en-US" sz="36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9" y="3440778"/>
                <a:ext cx="1197187" cy="64633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508049" y="2068739"/>
            <a:ext cx="0" cy="2018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5049" y="271507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12649" y="4251066"/>
                <a:ext cx="62120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)</m:t>
                      </m:r>
                      <m:r>
                        <a:rPr lang="en-US" sz="3600" b="0" i="0" dirty="0" smtClean="0">
                          <a:latin typeface="Cambria Math"/>
                        </a:rPr>
                        <m:t>=(       ,  ,  )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9" y="4251066"/>
                <a:ext cx="6212022" cy="64633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/>
          <p:cNvSpPr/>
          <p:nvPr/>
        </p:nvSpPr>
        <p:spPr>
          <a:xfrm>
            <a:off x="1508049" y="3548357"/>
            <a:ext cx="762000" cy="461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48909" y="3533107"/>
            <a:ext cx="762000" cy="461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22395" y="4435732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0.07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395" y="4435732"/>
                <a:ext cx="561242" cy="461665"/>
              </a:xfrm>
              <a:prstGeom prst="rect">
                <a:avLst/>
              </a:prstGeom>
              <a:blipFill rotWithShape="1">
                <a:blip r:embed="rId24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231942" y="4435732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0.19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942" y="4435732"/>
                <a:ext cx="561242" cy="461665"/>
              </a:xfrm>
              <a:prstGeom prst="rect">
                <a:avLst/>
              </a:prstGeom>
              <a:blipFill rotWithShape="1">
                <a:blip r:embed="rId25"/>
                <a:stretch>
                  <a:fillRect l="-2174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229340" y="4435732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340" y="4435732"/>
                <a:ext cx="561242" cy="461665"/>
              </a:xfrm>
              <a:prstGeom prst="rect">
                <a:avLst/>
              </a:prstGeom>
              <a:blipFill rotWithShape="1">
                <a:blip r:embed="rId26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5590587" y="3533107"/>
            <a:ext cx="762000" cy="461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85432" y="2816314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art-hash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6906768" y="3502334"/>
            <a:ext cx="176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alue-hash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811242" y="4984457"/>
                <a:ext cx="63161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k</a:t>
                </a:r>
                <a:r>
                  <a:rPr lang="en-US" sz="3600" b="0" dirty="0" smtClean="0"/>
                  <a:t>-partition sample: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/>
                      </a:rPr>
                      <m:t>(</m:t>
                    </m:r>
                    <m:r>
                      <a:rPr lang="en-US" sz="3600" dirty="0">
                        <a:solidFill>
                          <a:schemeClr val="tx2"/>
                        </a:solidFill>
                        <a:latin typeface="Cambria Math"/>
                      </a:rPr>
                      <m:t>14</m:t>
                    </m:r>
                    <m:r>
                      <a:rPr lang="en-US" sz="3600" dirty="0">
                        <a:latin typeface="Cambria Math"/>
                      </a:rPr>
                      <m:t> ,</m:t>
                    </m:r>
                    <m:r>
                      <a:rPr lang="en-US" sz="36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32 ,</m:t>
                    </m:r>
                    <m:r>
                      <a:rPr lang="en-US" sz="3600" b="0" i="0" dirty="0" smtClean="0">
                        <a:latin typeface="Cambria Math"/>
                      </a:rPr>
                      <m:t> </m:t>
                    </m:r>
                    <m:r>
                      <a:rPr lang="en-US" sz="3600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4</m:t>
                    </m:r>
                    <m:r>
                      <a:rPr lang="en-US" sz="3600" b="0" i="0" dirty="0" smtClean="0">
                        <a:latin typeface="Cambria Math"/>
                      </a:rPr>
                      <m:t>)</m:t>
                    </m:r>
                    <m:r>
                      <a:rPr lang="en-US" sz="3600" b="0" i="0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42" y="4984457"/>
                <a:ext cx="6316153" cy="646331"/>
              </a:xfrm>
              <a:prstGeom prst="rect">
                <a:avLst/>
              </a:prstGeom>
              <a:blipFill rotWithShape="1">
                <a:blip r:embed="rId27"/>
                <a:stretch>
                  <a:fillRect l="-289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242" y="5630788"/>
                <a:ext cx="9097758" cy="1200329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92500"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Sampling scheme: throw elements into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buckets</a:t>
                </a:r>
              </a:p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Choose one uniformly from each nonempty bucket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2" y="5630788"/>
                <a:ext cx="9097758" cy="1200329"/>
              </a:xfrm>
              <a:prstGeom prst="rect">
                <a:avLst/>
              </a:prstGeom>
              <a:blipFill rotWithShape="1">
                <a:blip r:embed="rId28"/>
                <a:stretch>
                  <a:fillRect l="-1810" t="-6091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93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a small (discrete) range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038600"/>
                <a:ext cx="8229600" cy="2133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tx2"/>
                    </a:solidFill>
                  </a:rPr>
                  <a:t>bottom-k:  </a:t>
                </a:r>
                <a:r>
                  <a:rPr lang="en-US" sz="2800" dirty="0" smtClean="0"/>
                  <a:t>we need to separate the smallest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values.  We expect about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sz="2800" dirty="0" smtClean="0"/>
                  <a:t> to have the maximum represented exponent.  </a:t>
                </a:r>
                <a:r>
                  <a:rPr lang="en-US" sz="2800" dirty="0"/>
                  <a:t>S</a:t>
                </a:r>
                <a:r>
                  <a:rPr lang="en-US" sz="2800" dirty="0" smtClean="0"/>
                  <a:t>o we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/>
                      </a:rPr>
                      <m:t>log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/>
                      </a:rPr>
                      <m:t>log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/>
                          </a:rPr>
                          <m:t>log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/>
                  <a:t> bits per register.  We work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/>
                          </a:rPr>
                          <m:t>log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038600"/>
                <a:ext cx="8229600" cy="2133600"/>
              </a:xfrm>
              <a:blipFill rotWithShape="1">
                <a:blip r:embed="rId3"/>
                <a:stretch>
                  <a:fillRect l="-1556" t="-257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295400"/>
            <a:ext cx="89916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“parameter estimation” estimators;    Similarity estimators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We need to keep enough bits to ensure  distinctness of min-hash values in the same sketch (for similarity, two sketches) with good probability.  </a:t>
            </a:r>
            <a:r>
              <a:rPr lang="en-US" sz="2800" dirty="0"/>
              <a:t> </a:t>
            </a:r>
            <a:r>
              <a:rPr lang="en-US" sz="2800" dirty="0" smtClean="0"/>
              <a:t>To apply “continuous” estimators, </a:t>
            </a:r>
            <a:r>
              <a:rPr lang="en-US" sz="2800" dirty="0"/>
              <a:t>w</a:t>
            </a:r>
            <a:r>
              <a:rPr lang="en-US" sz="2800" dirty="0" smtClean="0"/>
              <a:t>e can  take a random completion and apply the estimators.  </a:t>
            </a:r>
          </a:p>
        </p:txBody>
      </p:sp>
    </p:spTree>
    <p:extLst>
      <p:ext uri="{BB962C8B-B14F-4D97-AF65-F5344CB8AC3E}">
        <p14:creationId xmlns:p14="http://schemas.microsoft.com/office/powerpoint/2010/main" val="27796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a small (discrete) range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Inverse probability (also historic) estimators: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Estimators </a:t>
                </a:r>
                <a:r>
                  <a:rPr lang="en-US" dirty="0"/>
                  <a:t>a</a:t>
                </a:r>
                <a:r>
                  <a:rPr lang="en-US" dirty="0" smtClean="0"/>
                  <a:t>pply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directly</a:t>
                </a:r>
                <a:r>
                  <a:rPr lang="en-US" dirty="0" smtClean="0"/>
                  <a:t> to discrete range: simply work with the probability that a hash from the discrete domain is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strictly</a:t>
                </a:r>
                <a:r>
                  <a:rPr lang="en-US" dirty="0" smtClean="0"/>
                  <a:t> below current “threshold”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err="1" smtClean="0">
                    <a:solidFill>
                      <a:srgbClr val="C00000"/>
                    </a:solidFill>
                  </a:rPr>
                  <a:t>Unbiasedness</a:t>
                </a:r>
                <a:r>
                  <a:rPr lang="en-US" dirty="0" smtClean="0"/>
                  <a:t> still holds (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on streams</a:t>
                </a:r>
                <a:r>
                  <a:rPr lang="en-US" dirty="0" smtClean="0"/>
                  <a:t>) even with likely hash collisions (with k-</a:t>
                </a:r>
                <a:r>
                  <a:rPr lang="en-US" dirty="0" err="1" smtClean="0"/>
                  <a:t>mins</a:t>
                </a:r>
                <a:r>
                  <a:rPr lang="en-US" dirty="0" smtClean="0"/>
                  <a:t> and k-partition)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Variance increases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we get most of the value of continuous domain with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For </a:t>
                </a:r>
                <a:r>
                  <a:rPr lang="en-US" dirty="0" err="1">
                    <a:solidFill>
                      <a:srgbClr val="C00000"/>
                    </a:solidFill>
                  </a:rPr>
                  <a:t>mergeability</a:t>
                </a:r>
                <a:r>
                  <a:rPr lang="en-US" dirty="0"/>
                  <a:t> (</a:t>
                </a:r>
                <a:r>
                  <a:rPr lang="en-US" dirty="0" smtClean="0"/>
                  <a:t>support the needed similarity-like </a:t>
                </a:r>
                <a:r>
                  <a:rPr lang="en-US" dirty="0" smtClean="0"/>
                  <a:t>estimates to merge counts) </a:t>
                </a:r>
                <a:r>
                  <a:rPr lang="en-US" dirty="0"/>
                  <a:t>or 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bottom-k</a:t>
                </a:r>
                <a:r>
                  <a:rPr lang="en-US" dirty="0" smtClean="0"/>
                  <a:t>, we need to work with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𝑙𝑜𝑔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n-US" dirty="0" smtClean="0"/>
                  <a:t> to ensure that </a:t>
                </a:r>
                <a:r>
                  <a:rPr lang="en-US" dirty="0" smtClean="0"/>
                  <a:t>hash collisions </a:t>
                </a:r>
                <a:r>
                  <a:rPr lang="en-US" dirty="0"/>
                  <a:t>are not </a:t>
                </a:r>
                <a:r>
                  <a:rPr lang="en-US" dirty="0" smtClean="0"/>
                  <a:t>likely (on same sketch or two sketches).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5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Distinct counting/Min-Hash sketches bibliography 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91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First use of k-</a:t>
            </a:r>
            <a:r>
              <a:rPr lang="en-US" sz="1600" b="1" dirty="0" err="1" smtClean="0">
                <a:solidFill>
                  <a:schemeClr val="tx2"/>
                </a:solidFill>
              </a:rPr>
              <a:t>mins</a:t>
            </a:r>
            <a:r>
              <a:rPr lang="en-US" sz="1600" b="1" dirty="0" smtClean="0">
                <a:solidFill>
                  <a:schemeClr val="tx2"/>
                </a:solidFill>
              </a:rPr>
              <a:t> Min-Hash sketches for distinct counting; first streaming algorithm for approximate distinct counting: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       P. </a:t>
            </a:r>
            <a:r>
              <a:rPr lang="en-US" sz="1800" dirty="0" err="1" smtClean="0"/>
              <a:t>Flajolet</a:t>
            </a:r>
            <a:r>
              <a:rPr lang="en-US" sz="1800" dirty="0" smtClean="0"/>
              <a:t> and N.  Martin, N. “Probabilistic Counting Algorithms for Data Base Applications” JCSS (31), 1985.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Use of Min-Hash sketches for similarity, union size,  </a:t>
            </a:r>
            <a:r>
              <a:rPr lang="en-US" sz="1600" b="1" dirty="0" err="1" smtClean="0">
                <a:solidFill>
                  <a:schemeClr val="tx2"/>
                </a:solidFill>
              </a:rPr>
              <a:t>mergeability</a:t>
            </a:r>
            <a:r>
              <a:rPr lang="en-US" sz="1600" b="1" dirty="0" smtClean="0">
                <a:solidFill>
                  <a:schemeClr val="tx2"/>
                </a:solidFill>
              </a:rPr>
              <a:t>, size estimation (k-</a:t>
            </a:r>
            <a:r>
              <a:rPr lang="en-US" sz="1600" b="1" dirty="0" err="1" smtClean="0">
                <a:solidFill>
                  <a:schemeClr val="tx2"/>
                </a:solidFill>
              </a:rPr>
              <a:t>mins</a:t>
            </a:r>
            <a:r>
              <a:rPr lang="en-US" sz="1600" b="1" dirty="0" smtClean="0">
                <a:solidFill>
                  <a:schemeClr val="tx2"/>
                </a:solidFill>
              </a:rPr>
              <a:t>, propose bottom-k):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       E. Cohen “Size estimation framework with applications to transitive closure and reachability”, JCSS (55) 1997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U</a:t>
            </a:r>
            <a:r>
              <a:rPr lang="en-US" sz="1600" b="1" dirty="0" smtClean="0">
                <a:solidFill>
                  <a:schemeClr val="tx2"/>
                </a:solidFill>
              </a:rPr>
              <a:t>se of shingling with k-</a:t>
            </a:r>
            <a:r>
              <a:rPr lang="en-US" sz="1600" b="1" dirty="0" err="1" smtClean="0">
                <a:solidFill>
                  <a:schemeClr val="tx2"/>
                </a:solidFill>
              </a:rPr>
              <a:t>mins</a:t>
            </a:r>
            <a:r>
              <a:rPr lang="en-US" sz="1600" b="1" dirty="0" smtClean="0">
                <a:solidFill>
                  <a:schemeClr val="tx2"/>
                </a:solidFill>
              </a:rPr>
              <a:t>  sketches for </a:t>
            </a:r>
            <a:r>
              <a:rPr lang="en-US" sz="1600" b="1" dirty="0" err="1" smtClean="0">
                <a:solidFill>
                  <a:schemeClr val="tx2"/>
                </a:solidFill>
              </a:rPr>
              <a:t>Jaccard</a:t>
            </a:r>
            <a:r>
              <a:rPr lang="en-US" sz="1600" b="1" dirty="0" smtClean="0">
                <a:solidFill>
                  <a:schemeClr val="tx2"/>
                </a:solidFill>
              </a:rPr>
              <a:t> similarity of text  documents: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       A. </a:t>
            </a:r>
            <a:r>
              <a:rPr lang="en-US" sz="1800" dirty="0" err="1" smtClean="0"/>
              <a:t>Broder</a:t>
            </a:r>
            <a:r>
              <a:rPr lang="en-US" sz="1800" dirty="0" smtClean="0"/>
              <a:t> “On the Resemblance and Containment of Documents”  Sequences 1997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       A. </a:t>
            </a:r>
            <a:r>
              <a:rPr lang="en-US" sz="1800" dirty="0" err="1" smtClean="0"/>
              <a:t>Broder</a:t>
            </a:r>
            <a:r>
              <a:rPr lang="en-US" sz="1800" dirty="0" smtClean="0"/>
              <a:t> and S. Glassman and M. </a:t>
            </a:r>
            <a:r>
              <a:rPr lang="en-US" sz="1800" dirty="0" err="1" smtClean="0"/>
              <a:t>Manasse</a:t>
            </a:r>
            <a:r>
              <a:rPr lang="en-US" sz="1800" dirty="0" smtClean="0"/>
              <a:t> and G. Zweig “Syntactic Clustering of the Web” SRC technical note 1997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Better similarity estimators (beyond the union sketch) from bottom-k samples: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E. Cohen and H. Kaplan  “Leveraging discarded sampled for tighter estimation of multiple-set aggregates: SIGMETRICS 2009</a:t>
            </a:r>
            <a:r>
              <a:rPr lang="en-US" sz="1800" dirty="0" smtClean="0"/>
              <a:t>.</a:t>
            </a:r>
            <a:endParaRPr lang="en-US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Asymptotic Lower bound on distinct counter size (taking into account hash representation)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       N. </a:t>
            </a:r>
            <a:r>
              <a:rPr lang="en-US" sz="1600" dirty="0" err="1" smtClean="0"/>
              <a:t>Alon</a:t>
            </a:r>
            <a:r>
              <a:rPr lang="en-US" sz="1600" dirty="0" smtClean="0"/>
              <a:t> Y. </a:t>
            </a:r>
            <a:r>
              <a:rPr lang="en-US" sz="1600" dirty="0" err="1" smtClean="0"/>
              <a:t>Matias</a:t>
            </a:r>
            <a:r>
              <a:rPr lang="en-US" sz="1600" dirty="0" smtClean="0"/>
              <a:t> M. </a:t>
            </a:r>
            <a:r>
              <a:rPr lang="en-US" sz="1600" dirty="0" err="1" smtClean="0"/>
              <a:t>Szegedy</a:t>
            </a:r>
            <a:r>
              <a:rPr lang="en-US" sz="1600" dirty="0" smtClean="0"/>
              <a:t>  “The space complexity of approximating the frequency moments” STOC 1996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 Introducing k-partition sketches for distinct counting: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       Z. </a:t>
            </a:r>
            <a:r>
              <a:rPr lang="en-US" sz="1800" dirty="0" smtClean="0"/>
              <a:t>Bar-</a:t>
            </a:r>
            <a:r>
              <a:rPr lang="en-US" sz="1800" dirty="0" err="1" smtClean="0"/>
              <a:t>Yossef</a:t>
            </a:r>
            <a:r>
              <a:rPr lang="en-US" sz="1600" dirty="0" smtClean="0"/>
              <a:t>, T. S. </a:t>
            </a:r>
            <a:r>
              <a:rPr lang="en-US" sz="1600" dirty="0" err="1" smtClean="0"/>
              <a:t>Jayram</a:t>
            </a:r>
            <a:r>
              <a:rPr lang="en-US" sz="1600" dirty="0" smtClean="0"/>
              <a:t>, R. </a:t>
            </a:r>
            <a:r>
              <a:rPr lang="en-US" sz="1800" dirty="0" smtClean="0"/>
              <a:t>Kumar</a:t>
            </a:r>
            <a:r>
              <a:rPr lang="en-US" sz="1600" dirty="0" smtClean="0"/>
              <a:t>, D. </a:t>
            </a:r>
            <a:r>
              <a:rPr lang="en-US" sz="1600" dirty="0" err="1" smtClean="0"/>
              <a:t>Sivakumar</a:t>
            </a:r>
            <a:r>
              <a:rPr lang="en-US" sz="1600" dirty="0" smtClean="0"/>
              <a:t>, L. </a:t>
            </a:r>
            <a:r>
              <a:rPr lang="en-US" sz="1600" dirty="0" err="1" smtClean="0"/>
              <a:t>Trevisan</a:t>
            </a:r>
            <a:r>
              <a:rPr lang="en-US" sz="1600" dirty="0" smtClean="0"/>
              <a:t> “Counting distinct elements in a data stream” RANDOM 2002. </a:t>
            </a:r>
          </a:p>
        </p:txBody>
      </p:sp>
    </p:spTree>
    <p:extLst>
      <p:ext uri="{BB962C8B-B14F-4D97-AF65-F5344CB8AC3E}">
        <p14:creationId xmlns:p14="http://schemas.microsoft.com/office/powerpoint/2010/main" val="16328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Distinct counting/Min-Hash sketches bibliography 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 tIns="91440"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Practical distinct counters based on k-partition sketches: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P. </a:t>
            </a:r>
            <a:r>
              <a:rPr lang="en-US" sz="1600" dirty="0" err="1" smtClean="0"/>
              <a:t>Flajolet</a:t>
            </a:r>
            <a:r>
              <a:rPr lang="en-US" sz="1600" dirty="0" smtClean="0"/>
              <a:t>, E. </a:t>
            </a:r>
            <a:r>
              <a:rPr lang="en-US" sz="1600" dirty="0" err="1" smtClean="0"/>
              <a:t>Fusy</a:t>
            </a:r>
            <a:r>
              <a:rPr lang="en-US" sz="1600" dirty="0" smtClean="0"/>
              <a:t>, O. </a:t>
            </a:r>
            <a:r>
              <a:rPr lang="en-US" sz="1600" dirty="0" err="1" smtClean="0"/>
              <a:t>Gandouet</a:t>
            </a:r>
            <a:r>
              <a:rPr lang="en-US" sz="1600" dirty="0" smtClean="0"/>
              <a:t>, F. </a:t>
            </a:r>
            <a:r>
              <a:rPr lang="en-US" sz="1600" dirty="0" err="1" smtClean="0"/>
              <a:t>Meunier</a:t>
            </a:r>
            <a:r>
              <a:rPr lang="en-US" sz="1600" dirty="0" smtClean="0"/>
              <a:t> “</a:t>
            </a:r>
            <a:r>
              <a:rPr lang="en-US" sz="1600" dirty="0" err="1" smtClean="0"/>
              <a:t>Hyperloglog</a:t>
            </a:r>
            <a:r>
              <a:rPr lang="en-US" sz="1600" dirty="0" smtClean="0"/>
              <a:t>: The analysis of a near-optimal cardinality estimation algorithm”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S. </a:t>
            </a:r>
            <a:r>
              <a:rPr lang="en-US" sz="1600" dirty="0" err="1" smtClean="0"/>
              <a:t>Heule</a:t>
            </a:r>
            <a:r>
              <a:rPr lang="en-US" sz="1600" dirty="0" smtClean="0"/>
              <a:t>, M. </a:t>
            </a:r>
            <a:r>
              <a:rPr lang="en-US" sz="1600" dirty="0" err="1" smtClean="0"/>
              <a:t>Nunkeser</a:t>
            </a:r>
            <a:r>
              <a:rPr lang="en-US" sz="1600" dirty="0" smtClean="0"/>
              <a:t>, A. Hall “</a:t>
            </a:r>
            <a:r>
              <a:rPr lang="en-US" sz="1600" dirty="0" err="1" smtClean="0"/>
              <a:t>Hyperloglog</a:t>
            </a:r>
            <a:r>
              <a:rPr lang="en-US" sz="1600" dirty="0" smtClean="0"/>
              <a:t> in practice” algorithmic engineering of a state of the art  cardinality estimation algorithm”, EDBT 2013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Theoretical algorithm with asymptotic bounds that match the AMS lower bound: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D.M. Kane, J. Nelson, D. P, Woodruff “An optimal algorithm for the distinct elements problem”, PODS 2010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Inverse probability “historic” estimators, Application of Cramer </a:t>
            </a:r>
            <a:r>
              <a:rPr lang="en-US" sz="1600" b="1" dirty="0" err="1" smtClean="0">
                <a:solidFill>
                  <a:schemeClr val="tx2"/>
                </a:solidFill>
              </a:rPr>
              <a:t>Rao</a:t>
            </a:r>
            <a:r>
              <a:rPr lang="en-US" sz="1600" b="1" dirty="0" smtClean="0">
                <a:solidFill>
                  <a:schemeClr val="tx2"/>
                </a:solidFill>
              </a:rPr>
              <a:t> on min-hash sketches: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E. Cohen “All-Distances </a:t>
            </a:r>
            <a:r>
              <a:rPr lang="en-US" sz="1600" dirty="0"/>
              <a:t>Sketches, Revisited: Scalable Estimation of the Distance Distribution and Centralities in Massive </a:t>
            </a:r>
            <a:r>
              <a:rPr lang="en-US" sz="1600" dirty="0" smtClean="0"/>
              <a:t>Graphs” </a:t>
            </a:r>
            <a:r>
              <a:rPr lang="en-US" sz="1600" dirty="0" err="1" smtClean="0"/>
              <a:t>arXiv</a:t>
            </a:r>
            <a:r>
              <a:rPr lang="en-US" sz="1600" dirty="0" smtClean="0"/>
              <a:t> 2013.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The concepts of min-hash sketches and sketch coordination are related to  concepts from the survey sampling literature: Order samples (bottom-k), coordination of samples using 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the PRN method (Permanent Random Numbers).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More on Bottom-k sketches, ML estimator for bottom-k: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/>
              <a:t>E. Cohen, H. Kaplan “Summarizing data using bottom-k sketches”  PODS 2007. “Tighter Estimation using bottom-k sketches” VLDB 2008.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Inverse probability estimator with priority (type of bottom-k) sketches: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</a:t>
            </a:r>
            <a:r>
              <a:rPr lang="en-US" sz="1600" dirty="0" smtClean="0"/>
              <a:t>N. </a:t>
            </a:r>
            <a:r>
              <a:rPr lang="en-US" sz="1600" dirty="0" err="1" smtClean="0"/>
              <a:t>Alon</a:t>
            </a:r>
            <a:r>
              <a:rPr lang="en-US" sz="1600" dirty="0" smtClean="0"/>
              <a:t>, N. Duffield, M. </a:t>
            </a:r>
            <a:r>
              <a:rPr lang="en-US" sz="1600" dirty="0" err="1" smtClean="0"/>
              <a:t>Thorup</a:t>
            </a:r>
            <a:r>
              <a:rPr lang="en-US" sz="1600" dirty="0" smtClean="0"/>
              <a:t>, C. Lund: “Estimating arbitrary subset sums with a few probes”  PODS 2005</a:t>
            </a:r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956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51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Bottom-k</a:t>
            </a:r>
            <a:r>
              <a:rPr lang="en-US" dirty="0"/>
              <a:t> </a:t>
            </a:r>
            <a:r>
              <a:rPr lang="en-US" dirty="0" smtClean="0"/>
              <a:t>sketch as a sample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2723919" y="1194816"/>
                <a:ext cx="3427910" cy="6731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Bottom-k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19" y="1194816"/>
                <a:ext cx="3427910" cy="673100"/>
              </a:xfrm>
              <a:prstGeom prst="rect">
                <a:avLst/>
              </a:prstGeom>
              <a:blipFill rotWithShape="1">
                <a:blip r:embed="rId3"/>
                <a:stretch>
                  <a:fillRect l="-4433" t="-9821" b="-1607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08049" y="208466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32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8754" y="208467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12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3148" y="208467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14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6552" y="2084667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7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8065" y="20846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6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4680" y="20846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4</a:t>
            </a:r>
            <a:endParaRPr lang="en-US" sz="32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4756" y="2068739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56" y="2068739"/>
                <a:ext cx="548099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90587" y="2847091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87" y="2847091"/>
                <a:ext cx="56124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174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477569" y="2847096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0.19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69" y="2847096"/>
                <a:ext cx="56124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74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53148" y="2847094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0.07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48" y="2847094"/>
                <a:ext cx="56124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261" r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58754" y="2847095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0.51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54" y="2847095"/>
                <a:ext cx="561242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261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68946" y="2847093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0.70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946" y="2847093"/>
                <a:ext cx="56124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151" r="-36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63972" y="2847092"/>
                <a:ext cx="561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0.55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72" y="2847092"/>
                <a:ext cx="561242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3261" r="-3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2649" y="2754762"/>
                <a:ext cx="1197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</a:rPr>
                        <m:t>h</m:t>
                      </m:r>
                      <m:r>
                        <a:rPr lang="en-US" sz="3600" b="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𝑥</m:t>
                      </m:r>
                      <m:r>
                        <a:rPr lang="en-US" sz="36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9" y="2754762"/>
                <a:ext cx="1197187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508049" y="2068739"/>
            <a:ext cx="0" cy="1240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5049" y="271507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508049" y="2847091"/>
            <a:ext cx="762000" cy="461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81777" y="2847091"/>
            <a:ext cx="762000" cy="461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4756" y="3581400"/>
            <a:ext cx="6186374" cy="646331"/>
            <a:chOff x="728805" y="4459069"/>
            <a:chExt cx="6186374" cy="6463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28805" y="4459069"/>
                  <a:ext cx="618637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3600" b="0" i="1" dirty="0" smtClean="0">
                            <a:latin typeface="Cambria Math"/>
                          </a:rPr>
                          <m:t>)</m:t>
                        </m:r>
                        <m:r>
                          <a:rPr lang="en-US" sz="3600" b="0" i="0" dirty="0" smtClean="0">
                            <a:latin typeface="Cambria Math"/>
                          </a:rPr>
                          <m:t>=</m:t>
                        </m:r>
                        <m:r>
                          <a:rPr lang="en-US" sz="3600" b="0" i="0" dirty="0" smtClean="0">
                            <a:latin typeface="Cambria Math"/>
                          </a:rPr>
                          <m:t>{</m:t>
                        </m:r>
                        <m:r>
                          <a:rPr lang="en-US" sz="3600" b="0" i="0" dirty="0" smtClean="0">
                            <a:latin typeface="Cambria Math"/>
                          </a:rPr>
                          <m:t>       ,  ,  </m:t>
                        </m:r>
                        <m:r>
                          <a:rPr lang="en-US" sz="3600" b="0" i="0" dirty="0" smtClean="0">
                            <a:latin typeface="Cambria Math"/>
                          </a:rPr>
                          <m:t>}</m:t>
                        </m:r>
                        <m:r>
                          <a:rPr lang="en-US" sz="3600" b="0" i="0" dirty="0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805" y="4459069"/>
                  <a:ext cx="6186374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3738551" y="4551401"/>
                  <a:ext cx="5612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0.07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551" y="4551401"/>
                  <a:ext cx="561242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2174" r="-38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748098" y="4551401"/>
                  <a:ext cx="5612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0.19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098" y="4551401"/>
                  <a:ext cx="561242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3261" r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5745496" y="4551401"/>
                  <a:ext cx="5612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0.20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496" y="4551401"/>
                  <a:ext cx="56124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261" r="-36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Oval 43"/>
          <p:cNvSpPr/>
          <p:nvPr/>
        </p:nvSpPr>
        <p:spPr>
          <a:xfrm>
            <a:off x="5590587" y="2847091"/>
            <a:ext cx="762000" cy="461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66876" y="4661291"/>
                <a:ext cx="58995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Bottom-k</a:t>
                </a:r>
                <a:r>
                  <a:rPr lang="en-US" sz="3600" b="0" dirty="0" smtClean="0"/>
                  <a:t> sample: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/>
                      </a:rPr>
                      <m:t>{</m:t>
                    </m:r>
                    <m:r>
                      <a:rPr lang="en-US" sz="3600" dirty="0">
                        <a:solidFill>
                          <a:schemeClr val="tx2"/>
                        </a:solidFill>
                        <a:latin typeface="Cambria Math"/>
                      </a:rPr>
                      <m:t>14</m:t>
                    </m:r>
                    <m:r>
                      <a:rPr lang="en-US" sz="3600" dirty="0">
                        <a:latin typeface="Cambria Math"/>
                      </a:rPr>
                      <m:t> ,</m:t>
                    </m:r>
                    <m:r>
                      <a:rPr lang="en-US" sz="36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32 ,</m:t>
                    </m:r>
                    <m:r>
                      <a:rPr lang="en-US" sz="3600" b="0" i="0" dirty="0" smtClean="0">
                        <a:latin typeface="Cambria Math"/>
                      </a:rPr>
                      <m:t> </m:t>
                    </m:r>
                    <m:r>
                      <a:rPr lang="en-US" sz="3600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4</m:t>
                    </m:r>
                    <m:r>
                      <a:rPr lang="en-US" sz="3600" b="0" i="0" dirty="0" smtClean="0">
                        <a:latin typeface="Cambria Math"/>
                      </a:rPr>
                      <m:t>} 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76" y="4661291"/>
                <a:ext cx="5899564" cy="646331"/>
              </a:xfrm>
              <a:prstGeom prst="rect">
                <a:avLst/>
              </a:prstGeom>
              <a:blipFill rotWithShape="1">
                <a:blip r:embed="rId16"/>
                <a:stretch>
                  <a:fillRect l="-320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76" y="5562600"/>
                <a:ext cx="9097758" cy="940778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92500"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Sampling scheme: choose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without replacement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" y="5562600"/>
                <a:ext cx="9097758" cy="940778"/>
              </a:xfrm>
              <a:prstGeom prst="rect">
                <a:avLst/>
              </a:prstGeom>
              <a:blipFill rotWithShape="1">
                <a:blip r:embed="rId17"/>
                <a:stretch>
                  <a:fillRect l="-1741" t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15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Selection/Subset queries </a:t>
            </a:r>
            <a:br>
              <a:rPr lang="en-US" dirty="0" smtClean="0"/>
            </a:br>
            <a:r>
              <a:rPr lang="en-US" dirty="0" smtClean="0"/>
              <a:t>from min-hash samples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733800"/>
                <a:ext cx="8229600" cy="25146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be the subset of elements satisfying our selection predicate.  We want to estimate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The number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2"/>
                        </a:solidFill>
                        <a:latin typeface="Cambria Math"/>
                      </a:rPr>
                      <m:t>|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𝑷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∩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of distinct elements satisfying the predicate or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Their  fraction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≡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733800"/>
                <a:ext cx="8229600" cy="2514600"/>
              </a:xfrm>
              <a:blipFill rotWithShape="1">
                <a:blip r:embed="rId2"/>
                <a:stretch>
                  <a:fillRect l="-1704" t="-6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04800" y="1447800"/>
                <a:ext cx="8229600" cy="1981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distinct elements sampled 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T</a:t>
                </a:r>
                <a:r>
                  <a:rPr lang="en-US" dirty="0" smtClean="0"/>
                  <a:t>he sample is </a:t>
                </a:r>
                <a:r>
                  <a:rPr lang="en-US" i="1" dirty="0" smtClean="0"/>
                  <a:t>exchangeable</a:t>
                </a:r>
                <a:r>
                  <a:rPr lang="en-US" dirty="0" smtClean="0"/>
                  <a:t> (fixing the sample size, all subsets are equally likely).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𝐧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≫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all three schemes are </a:t>
                </a:r>
                <a:r>
                  <a:rPr lang="en-US" dirty="0" smtClean="0"/>
                  <a:t>similar</a:t>
                </a:r>
                <a:r>
                  <a:rPr lang="en-US" dirty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47800"/>
                <a:ext cx="8229600" cy="1981200"/>
              </a:xfrm>
              <a:prstGeom prst="rect">
                <a:avLst/>
              </a:prstGeom>
              <a:blipFill rotWithShape="1">
                <a:blip r:embed="rId3"/>
                <a:stretch>
                  <a:fillRect l="-1481" t="-6154" b="-6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5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572000"/>
                <a:ext cx="8763000" cy="205740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000" dirty="0" smtClean="0"/>
                  <a:t>Our estimator for a</a:t>
                </a:r>
                <a:r>
                  <a:rPr lang="en-US" sz="3000" b="0" dirty="0" smtClean="0"/>
                  <a:t> k-</a:t>
                </a:r>
                <a:r>
                  <a:rPr lang="en-US" sz="3000" b="0" dirty="0" err="1" smtClean="0"/>
                  <a:t>mins</a:t>
                </a:r>
                <a:r>
                  <a:rPr lang="en-US" sz="3000" b="0" dirty="0" smtClean="0"/>
                  <a:t> sample 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3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b="0" dirty="0" smtClean="0"/>
                  <a:t> (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000" b="0" dirty="0" smtClean="0"/>
                  <a:t> times with replacement) is: 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𝜶</m:t>
                        </m:r>
                      </m:e>
                    </m:acc>
                    <m:r>
                      <a:rPr lang="en-US" sz="30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3000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000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3000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3000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3000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𝒌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0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000" b="1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1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000" b="1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30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sz="30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0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chemeClr val="tx2"/>
                    </a:solidFill>
                  </a:rPr>
                  <a:t> </a:t>
                </a:r>
                <a:endParaRPr lang="en-US" sz="3000" b="1" dirty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000" dirty="0" smtClean="0"/>
                  <a:t>Expectation:</a:t>
                </a:r>
                <a:r>
                  <a:rPr lang="en-US" sz="3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US" sz="300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3000" i="1">
                        <a:solidFill>
                          <a:schemeClr val="tx2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3000" b="0" dirty="0" smtClean="0"/>
                  <a:t>  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  </a:t>
                </a:r>
                <a:r>
                  <a:rPr lang="en-US" sz="3000" b="0" dirty="0" smtClean="0"/>
                  <a:t> Variance: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b="0" i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3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k</m:t>
                        </m:r>
                      </m:den>
                    </m:f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572000"/>
                <a:ext cx="8763000" cy="2057400"/>
              </a:xfrm>
              <a:blipFill rotWithShape="1">
                <a:blip r:embed="rId2"/>
                <a:stretch>
                  <a:fillRect l="-1461" t="-5917" b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609600" y="342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Subset queries: k-</a:t>
            </a:r>
            <a:r>
              <a:rPr lang="en-US" dirty="0" err="1" smtClean="0"/>
              <a:t>mins</a:t>
            </a:r>
            <a:r>
              <a:rPr lang="en-US" dirty="0" smtClean="0"/>
              <a:t> samples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28600" y="1488948"/>
                <a:ext cx="8763000" cy="2930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 smtClean="0"/>
                  <a:t>One uniform sample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 smtClean="0">
                        <a:latin typeface="Cambria Math"/>
                      </a:rPr>
                      <m:t>∈</m:t>
                    </m:r>
                    <m:r>
                      <a:rPr lang="en-US" sz="280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/>
                  <a:t> has probability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 to be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 smtClean="0"/>
                  <a:t>Its “presence”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i="1" smtClean="0">
                            <a:latin typeface="Cambria Math"/>
                          </a:rPr>
                          <m:t>∈</m:t>
                        </m:r>
                        <m:r>
                          <a:rPr lang="en-US" sz="280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 smtClean="0"/>
                  <a:t> is 1 with probability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 and 0 with probability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/>
                      </a:rPr>
                      <m:t>1−</m:t>
                    </m:r>
                    <m:r>
                      <a:rPr lang="en-US" sz="2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.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 smtClean="0"/>
                  <a:t>The expectation and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are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𝝁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𝝁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88948"/>
                <a:ext cx="8763000" cy="2930652"/>
              </a:xfrm>
              <a:prstGeom prst="rect">
                <a:avLst/>
              </a:prstGeom>
              <a:blipFill rotWithShape="1">
                <a:blip r:embed="rId3"/>
                <a:stretch>
                  <a:fillRect l="-1461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7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8510</TotalTime>
  <Words>7265</Words>
  <Application>Microsoft Office PowerPoint</Application>
  <PresentationFormat>On-screen Show (4:3)</PresentationFormat>
  <Paragraphs>633</Paragraphs>
  <Slides>63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Leveraging Big Data:  Lecture 3</vt:lpstr>
      <vt:lpstr>Overview: More on Min-Hash Sketches </vt:lpstr>
      <vt:lpstr>How samples are useful</vt:lpstr>
      <vt:lpstr>Min-hash Sketches as Random Samples </vt:lpstr>
      <vt:lpstr>K-mins sketch as a sample</vt:lpstr>
      <vt:lpstr>k-partition sketch as a sample</vt:lpstr>
      <vt:lpstr>Bottom-k sketch as a sample</vt:lpstr>
      <vt:lpstr>Selection/Subset queries  from min-hash samples </vt:lpstr>
      <vt:lpstr>PowerPoint Presentation</vt:lpstr>
      <vt:lpstr>Subset queries:  bottom-k and k-partition samples </vt:lpstr>
      <vt:lpstr>Expectation of α ̂  (k-partition and bottom-k) </vt:lpstr>
      <vt:lpstr>Variance of α ̂  (k-partition and bottom-k) </vt:lpstr>
      <vt:lpstr>Subset estimation: Summary</vt:lpstr>
      <vt:lpstr>Next:  Sketch-based similarity estimation</vt:lpstr>
      <vt:lpstr>Search example</vt:lpstr>
      <vt:lpstr>Elimination of near duplicates</vt:lpstr>
      <vt:lpstr>Elimination of near duplicates</vt:lpstr>
      <vt:lpstr>Elimination of near duplicates</vt:lpstr>
      <vt:lpstr>Identifying similar documents in a collection of documents (text/images)</vt:lpstr>
      <vt:lpstr>Identifying near-duplicates  (very similar documents)</vt:lpstr>
      <vt:lpstr>Document Similarity</vt:lpstr>
      <vt:lpstr>Sketch-based similarity:  Making it scalable</vt:lpstr>
      <vt:lpstr>Similarity of text documents</vt:lpstr>
      <vt:lpstr>Shingling technique for text documents (Web pages)  [Broder 97]</vt:lpstr>
      <vt:lpstr>Similarity measures</vt:lpstr>
      <vt:lpstr>Jaccard Similarity</vt:lpstr>
      <vt:lpstr>Comment: Weighted Jaccard</vt:lpstr>
      <vt:lpstr>Cosine Similarity</vt:lpstr>
      <vt:lpstr>Cosine Similarity (binary)</vt:lpstr>
      <vt:lpstr>Estimating Similarity of sets using their Min-Hash sketches</vt:lpstr>
      <vt:lpstr>Jaccard Similarity from Min-Hash sketches</vt:lpstr>
      <vt:lpstr>k-mins sketches: Jaccard estimation</vt:lpstr>
      <vt:lpstr>k-partition sketches: Jaccard estimation</vt:lpstr>
      <vt:lpstr>Bottom-k sketches: Jaccard estimation</vt:lpstr>
      <vt:lpstr>Bottom-k sketches: better estimate</vt:lpstr>
      <vt:lpstr>Bottom-k sketches: better estimate</vt:lpstr>
      <vt:lpstr>Cosine Similarity from Min-Hash sketches: Crude estimator</vt:lpstr>
      <vt:lpstr>Next:  Back to distinct counting</vt:lpstr>
      <vt:lpstr> Inverse probability estimators [Horvitz Thompson 1952]</vt:lpstr>
      <vt:lpstr>Inverse-Probability estimate for a sum</vt:lpstr>
      <vt:lpstr>Inverse-Probability estimate for a sum</vt:lpstr>
      <vt:lpstr>Bottom-k sketches:  Inverse probability estimator</vt:lpstr>
      <vt:lpstr>Bottom-k sketches:  Inverse probability estimator</vt:lpstr>
      <vt:lpstr>Bottom-k sketches:  Inverse probability estimator</vt:lpstr>
      <vt:lpstr>Explaining conditioning in Inverse Probability Estimate for bottom-k</vt:lpstr>
      <vt:lpstr>Explaining conditioning in Inverse Probability Estimate for bottom-k</vt:lpstr>
      <vt:lpstr>Explaining conditioning in Inverse Probability Estimate for bottom-k</vt:lpstr>
      <vt:lpstr>Bottom-k sketches:  Inverse probability estimators</vt:lpstr>
      <vt:lpstr>Better distinct count estimators ?</vt:lpstr>
      <vt:lpstr>“Historic” Inverse Probability Estimators</vt:lpstr>
      <vt:lpstr>Maintaining a k-mins “historic” sketch</vt:lpstr>
      <vt:lpstr>Maintaining a k-partition “historic” sketch</vt:lpstr>
      <vt:lpstr>Maintaining a bottom-k “historic” sketch</vt:lpstr>
      <vt:lpstr>Summary: Historic distinct estimators</vt:lpstr>
      <vt:lpstr>Next:</vt:lpstr>
      <vt:lpstr>Working with a small (discrete) range</vt:lpstr>
      <vt:lpstr>Elements sorted by hash</vt:lpstr>
      <vt:lpstr>Working with a small (discrete) range</vt:lpstr>
      <vt:lpstr>Working with a small (discrete) range</vt:lpstr>
      <vt:lpstr>Working with a small (discrete) range</vt:lpstr>
      <vt:lpstr>Working with a small (discrete) range</vt:lpstr>
      <vt:lpstr>Distinct counting/Min-Hash sketches bibliography 1</vt:lpstr>
      <vt:lpstr>Distinct counting/Min-Hash sketches bibliography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Edith Cohen</dc:creator>
  <cp:lastModifiedBy>Edith Cohen</cp:lastModifiedBy>
  <cp:revision>385</cp:revision>
  <dcterms:created xsi:type="dcterms:W3CDTF">2013-10-23T02:07:39Z</dcterms:created>
  <dcterms:modified xsi:type="dcterms:W3CDTF">2013-10-29T06:38:43Z</dcterms:modified>
</cp:coreProperties>
</file>